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FCD88-7F56-4BCA-8224-A0B5D0C3E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82E5B7-3B09-4110-951D-F9223AE892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68B1A-2B16-4568-B41D-079FFAD5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A814-AC47-4AB2-BA20-4758B2F1A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BC851-2D44-41E7-BA9C-D1AAF3322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162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788DA-F515-4972-8478-F2BDE6840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19F1D1-4344-480D-80B9-1480680F5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A2D47-1A0E-4D42-9A82-3246D960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CC5B4-ADF1-4E87-B2A8-53488E81F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765EF-C181-4D37-831C-F07CD99CF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929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C51CB2-5674-4F1C-BA2A-21BF3ADEA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61D9A6-8C48-489F-B35C-9E86244E6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0000C-6F3F-424E-B5F9-8D626476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58A61-5AE4-4A53-9F2D-3A5B94B84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34263-FA0A-45BA-9E4E-0AD9B007D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090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C6868-B638-44A1-BA04-DB2613620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2B9DE-05B6-4A87-BDBF-33E50658F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2DDAC-B665-4A85-88EE-CE6FE340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D71D0-052E-4BC0-842D-551314D06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40FEF-AC1A-405A-AFE7-FCC1D5267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063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DDB83-B705-4847-97D5-D7CECE522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33202-05E6-4249-919F-483B105E6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D5115-6BCD-41C6-B40A-D70A0818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D2FD4-7C60-4052-BC0B-469C245FB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40635-08E0-4050-9B9F-68EFA61DD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3315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A2BDB-1359-4C0C-8E95-D06DBAB2F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AB042-DD24-416B-949A-2AE90B574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78101C-EB5B-481E-95EC-0D97BB63C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34DCD3-7ABA-4D2E-B267-4CCA92D58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FFE911-E114-4F0C-8B00-AA63CD7EB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49FDC-A8BF-44E0-B6C6-3026300EE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19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7FE82-F8B1-4AFA-ADBA-149C1A387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2F908-625A-40AB-980D-3F751AA9A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0A2E63-0EBE-401C-9122-D782C08458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F4FABF-1DCE-493E-B0EA-A0E6451EB5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AEA9F5-15CF-4795-9D0C-D54FA8CB14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71FEE6-5693-4C01-B849-158FECD27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DD5F27-0315-4D75-80DF-878903859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AE085B-E1B7-4F3F-8FD2-11DC56AA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210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19291-9CC9-4E06-8845-5D38C994D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F4F515-939F-477E-B796-3ACE2E0F0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D1298B-6166-4221-BD18-A57D90CA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C3BBCD-3768-45A5-AEBF-59629EDA4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940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4246CF-9C45-48BC-9D8C-8894D03E1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557F6-AE33-48C9-A01B-3AF8A9120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965D28-D5C6-493E-AF46-C25E36952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428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3F07-B2A7-407E-887B-75C3402EB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2DC0C-646B-4300-AA5F-09046B30D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90DED1-96EC-4639-9AAD-99F72A45EC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96CA08-7E81-4540-9BCA-7211ED45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608B6-2FF6-4606-9FA4-CACCBB4C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33E7A-0BF1-4AFE-9C50-36D03CE2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703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81D5F-E2A8-4CD4-857F-1C712120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8768FC-A0E6-43E0-80E1-AEE0153007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E9E834-6905-4180-AE24-3070744ED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0D73E-118F-4DDE-B589-0864B964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AC79B-F859-4306-9499-CB4B84FA4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0BBA8-A7C2-4ED5-ADC9-9FB1C3E8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9981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9BB113-458E-4E9B-A6CA-62579AFF9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FCB56-80F1-4225-9C1C-AB6BC171B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90C24-F276-4988-85C9-52DBE15550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50DF6-F206-4A25-98A5-96AA528E0119}" type="datetimeFigureOut">
              <a:rPr lang="en-IN" smtClean="0"/>
              <a:t>30-04-2019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E13F1-6904-4ECA-9973-E957FEFAA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48C79B-7CF8-4381-9606-C89C896B2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FEFF3-8028-490F-B370-3A7886D1F56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3803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AC9BA-745C-4FAC-80BB-32B129986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Citing Electronic Information </a:t>
            </a:r>
            <a:br>
              <a:rPr lang="en-IN" b="1" dirty="0"/>
            </a:br>
            <a:r>
              <a:rPr lang="en-IN" b="1" dirty="0"/>
              <a:t>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EFA235-A907-4705-8456-5C1D2091D3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942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89E90-76DC-451B-9EB0-82A59EF53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752"/>
          </a:xfrm>
        </p:spPr>
        <p:txBody>
          <a:bodyPr/>
          <a:lstStyle/>
          <a:p>
            <a:pPr algn="ctr"/>
            <a:r>
              <a:rPr lang="en-IN" b="1" dirty="0"/>
              <a:t>General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1F49E-61EC-4FD4-B91F-012807FAE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>
            <a:normAutofit/>
          </a:bodyPr>
          <a:lstStyle/>
          <a:p>
            <a:pPr algn="just"/>
            <a:r>
              <a:rPr lang="en-IN" sz="3000" dirty="0"/>
              <a:t>Follow the patterns of print resources for citing e-resources having print counterparts </a:t>
            </a:r>
          </a:p>
          <a:p>
            <a:r>
              <a:rPr lang="en-IN" sz="3000" dirty="0"/>
              <a:t>Enter the retrieval information at the end:</a:t>
            </a:r>
          </a:p>
          <a:p>
            <a:pPr marL="0" indent="0">
              <a:buNone/>
            </a:pPr>
            <a:r>
              <a:rPr lang="en-IN" sz="3000" dirty="0"/>
              <a:t>	a. DOI</a:t>
            </a:r>
          </a:p>
          <a:p>
            <a:pPr marL="0" indent="0">
              <a:buNone/>
            </a:pPr>
            <a:r>
              <a:rPr lang="en-IN" sz="3000" dirty="0"/>
              <a:t>	b. URL with the wording “Retrieved from”</a:t>
            </a:r>
          </a:p>
          <a:p>
            <a:pPr algn="just"/>
            <a:r>
              <a:rPr lang="en-IN" sz="3000" dirty="0"/>
              <a:t>Enter the format of the resource in case there is no print counterpart after the title in square bracket</a:t>
            </a:r>
          </a:p>
          <a:p>
            <a:pPr marL="0" indent="0">
              <a:buNone/>
            </a:pPr>
            <a:r>
              <a:rPr lang="en-IN" sz="3000" dirty="0"/>
              <a:t>	E.g. Blog, Online video, audio, presentation slides etc. </a:t>
            </a:r>
          </a:p>
        </p:txBody>
      </p:sp>
    </p:spTree>
    <p:extLst>
      <p:ext uri="{BB962C8B-B14F-4D97-AF65-F5344CB8AC3E}">
        <p14:creationId xmlns:p14="http://schemas.microsoft.com/office/powerpoint/2010/main" val="18810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AF25-8B1C-4C34-9488-0783FFC21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F91DE-50D3-425E-AB80-56C9ED35F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Kenneth, I. A. (2000). A Buddhist response to the nature of human rights. </a:t>
            </a:r>
            <a:r>
              <a:rPr lang="en-US" i="1" dirty="0"/>
              <a:t>Journal of Buddhist Ethics, 8, </a:t>
            </a:r>
            <a:r>
              <a:rPr lang="en-US" dirty="0"/>
              <a:t>45-53. Retrieved from http:// www.cac.psu.edu/jbe/twocont.html</a:t>
            </a:r>
            <a:endParaRPr lang="en-IN" dirty="0"/>
          </a:p>
          <a:p>
            <a:r>
              <a:rPr lang="en-US" dirty="0" err="1"/>
              <a:t>Brownlie</a:t>
            </a:r>
            <a:r>
              <a:rPr lang="en-US" dirty="0"/>
              <a:t>, D. (2007). Toward effective poster presentations: An annotated bibliography. </a:t>
            </a:r>
            <a:r>
              <a:rPr lang="en-US" i="1" dirty="0"/>
              <a:t>European Journal of Marketing, 41</a:t>
            </a:r>
            <a:r>
              <a:rPr lang="en-US" dirty="0"/>
              <a:t>, 1245-1283. doi:10.1108/03090560710821161</a:t>
            </a:r>
          </a:p>
          <a:p>
            <a:r>
              <a:rPr lang="en-US" dirty="0"/>
              <a:t>Rutter, C. (2018). American copyright act [</a:t>
            </a:r>
            <a:r>
              <a:rPr lang="en-US" dirty="0" err="1"/>
              <a:t>Powerpoint</a:t>
            </a:r>
            <a:r>
              <a:rPr lang="en-US" dirty="0"/>
              <a:t> slides]. Retrieved from http://www.copyrightlaws.com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7470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38488-A55E-4C8C-821C-C536FA29F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212FF-EB1D-4316-9FFE-0FC654DBF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Research Ethics </a:t>
            </a:r>
          </a:p>
          <a:p>
            <a:pPr marL="0" indent="0">
              <a:buNone/>
            </a:pPr>
            <a:r>
              <a:rPr lang="en-IN" dirty="0"/>
              <a:t>	COPE</a:t>
            </a:r>
          </a:p>
          <a:p>
            <a:r>
              <a:rPr lang="en-IN" dirty="0"/>
              <a:t>Components of a Scientific Research Paper</a:t>
            </a:r>
          </a:p>
          <a:p>
            <a:r>
              <a:rPr lang="en-IN" dirty="0"/>
              <a:t>Role of Social Media in Sharing Research Information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2376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24D62-9BFF-427F-B144-F903DF0B6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D3E765-7D2B-4FFE-B69A-1F2B8C12B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			</a:t>
            </a:r>
            <a:r>
              <a:rPr lang="en-IN" sz="4000" b="1" dirty="0"/>
              <a:t>Important Topics</a:t>
            </a:r>
          </a:p>
        </p:txBody>
      </p:sp>
    </p:spTree>
    <p:extLst>
      <p:ext uri="{BB962C8B-B14F-4D97-AF65-F5344CB8AC3E}">
        <p14:creationId xmlns:p14="http://schemas.microsoft.com/office/powerpoint/2010/main" val="65466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91916-719A-4374-BE6A-390C8660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9148"/>
          </a:xfrm>
        </p:spPr>
        <p:txBody>
          <a:bodyPr/>
          <a:lstStyle/>
          <a:p>
            <a:r>
              <a:rPr lang="en-IN" dirty="0"/>
              <a:t>				Unit 1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49CDD-00E4-48EA-9B72-549A1295E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613"/>
            <a:ext cx="11353800" cy="49233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N" dirty="0"/>
              <a:t>				</a:t>
            </a:r>
          </a:p>
          <a:p>
            <a:pPr lvl="0"/>
            <a:r>
              <a:rPr lang="en-IN" sz="3000" dirty="0"/>
              <a:t>Data, Information and Knowledge</a:t>
            </a:r>
          </a:p>
          <a:p>
            <a:pPr lvl="0"/>
            <a:r>
              <a:rPr lang="en-IN" sz="3000" dirty="0"/>
              <a:t>Different categories of Sources of Information</a:t>
            </a:r>
          </a:p>
          <a:p>
            <a:pPr lvl="0"/>
            <a:r>
              <a:rPr lang="en-IN" sz="3000" dirty="0"/>
              <a:t>Differences among the primary, secondary and tertiary information sources</a:t>
            </a:r>
          </a:p>
          <a:p>
            <a:pPr lvl="0"/>
            <a:r>
              <a:rPr lang="en-IN" sz="3000" dirty="0"/>
              <a:t>Secondary information sources in the field of communication disorders</a:t>
            </a:r>
          </a:p>
          <a:p>
            <a:pPr lvl="0"/>
            <a:r>
              <a:rPr lang="en-IN" sz="3000" dirty="0"/>
              <a:t>Primary sources of information with special ref. to communication disorders</a:t>
            </a:r>
          </a:p>
          <a:p>
            <a:pPr lvl="0"/>
            <a:r>
              <a:rPr lang="en-IN" sz="3000" dirty="0"/>
              <a:t>Characteristic features of electronic information sources</a:t>
            </a:r>
          </a:p>
          <a:p>
            <a:pPr lvl="0"/>
            <a:r>
              <a:rPr lang="en-IN" sz="3000" dirty="0"/>
              <a:t>Electronic information sources in the field of communication disorders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8160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18AD7-EA6F-4255-9271-DA7043DDE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				…Unit 1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47687-EA9A-4F8C-97FA-51C837041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Criteria for evaluating a health science website </a:t>
            </a:r>
          </a:p>
          <a:p>
            <a:pPr marL="0" lvl="0" indent="0">
              <a:buNone/>
            </a:pPr>
            <a:endParaRPr lang="en-IN" dirty="0"/>
          </a:p>
          <a:p>
            <a:pPr lvl="0"/>
            <a:r>
              <a:rPr lang="en-IN" dirty="0"/>
              <a:t>Critically evaluate the following information resources:</a:t>
            </a:r>
          </a:p>
          <a:p>
            <a:pPr marL="0" lvl="0" indent="0">
              <a:buNone/>
            </a:pPr>
            <a:r>
              <a:rPr lang="en-IN" dirty="0"/>
              <a:t>	-Status of Disability in India- 2012</a:t>
            </a:r>
          </a:p>
          <a:p>
            <a:pPr marL="0" lvl="0" indent="0">
              <a:buNone/>
            </a:pPr>
            <a:r>
              <a:rPr lang="en-IN" dirty="0"/>
              <a:t>	-MIT Encyclopaedia on Communication Disorders</a:t>
            </a:r>
          </a:p>
          <a:p>
            <a:pPr lvl="0"/>
            <a:r>
              <a:rPr lang="en-IN" dirty="0"/>
              <a:t>Critically evaluate the official websites of the following organizations:</a:t>
            </a:r>
          </a:p>
          <a:p>
            <a:pPr marL="0" lvl="0" indent="0">
              <a:buNone/>
            </a:pPr>
            <a:r>
              <a:rPr lang="en-IN" dirty="0"/>
              <a:t>	-American Speech-Language- Hearing Association</a:t>
            </a:r>
          </a:p>
          <a:p>
            <a:pPr marL="0" lvl="0" indent="0">
              <a:buNone/>
            </a:pPr>
            <a:r>
              <a:rPr lang="en-IN"/>
              <a:t>	-Rehabilitation </a:t>
            </a:r>
            <a:r>
              <a:rPr lang="en-IN" dirty="0"/>
              <a:t>Council of India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2289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60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Citing Electronic Information  Sources</vt:lpstr>
      <vt:lpstr>General Rules</vt:lpstr>
      <vt:lpstr>PowerPoint Presentation</vt:lpstr>
      <vt:lpstr>PowerPoint Presentation</vt:lpstr>
      <vt:lpstr>PowerPoint Presentation</vt:lpstr>
      <vt:lpstr>    Unit 1 …</vt:lpstr>
      <vt:lpstr>    …Unit 1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Citing Electronic Information  Sources</dc:title>
  <dc:creator>Shijith Kumar</dc:creator>
  <cp:lastModifiedBy>Shijith Kumar</cp:lastModifiedBy>
  <cp:revision>9</cp:revision>
  <dcterms:created xsi:type="dcterms:W3CDTF">2019-04-29T15:46:32Z</dcterms:created>
  <dcterms:modified xsi:type="dcterms:W3CDTF">2019-04-30T05:08:43Z</dcterms:modified>
</cp:coreProperties>
</file>