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5" r:id="rId2"/>
    <p:sldId id="288" r:id="rId3"/>
    <p:sldId id="289" r:id="rId4"/>
    <p:sldId id="266" r:id="rId5"/>
    <p:sldId id="267" r:id="rId6"/>
    <p:sldId id="285" r:id="rId7"/>
    <p:sldId id="290" r:id="rId8"/>
    <p:sldId id="269" r:id="rId9"/>
    <p:sldId id="268" r:id="rId10"/>
    <p:sldId id="270" r:id="rId11"/>
    <p:sldId id="271" r:id="rId12"/>
    <p:sldId id="274" r:id="rId13"/>
    <p:sldId id="275" r:id="rId14"/>
    <p:sldId id="272" r:id="rId15"/>
    <p:sldId id="273" r:id="rId16"/>
    <p:sldId id="297" r:id="rId17"/>
    <p:sldId id="277" r:id="rId18"/>
    <p:sldId id="291" r:id="rId19"/>
    <p:sldId id="278" r:id="rId20"/>
    <p:sldId id="294" r:id="rId21"/>
    <p:sldId id="295" r:id="rId22"/>
    <p:sldId id="279" r:id="rId23"/>
    <p:sldId id="293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magojr.com/index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indicators.com/indicato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325498"/>
            <a:ext cx="7765321" cy="942863"/>
          </a:xfrm>
        </p:spPr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326321"/>
            <a:ext cx="8332681" cy="5206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r>
              <a:rPr lang="en-IN" sz="3000" dirty="0"/>
              <a:t>			Research output </a:t>
            </a:r>
          </a:p>
          <a:p>
            <a:pPr marL="0" indent="0">
              <a:buNone/>
            </a:pPr>
            <a:r>
              <a:rPr lang="en-IN" sz="3000" dirty="0"/>
              <a:t>       				@</a:t>
            </a:r>
          </a:p>
          <a:p>
            <a:pPr marL="0" indent="0">
              <a:buNone/>
            </a:pPr>
            <a:r>
              <a:rPr lang="en-IN" sz="3000" dirty="0"/>
              <a:t>	Individual /Institution/ country level</a:t>
            </a:r>
          </a:p>
          <a:p>
            <a:endParaRPr lang="en-IN" sz="3000" dirty="0"/>
          </a:p>
          <a:p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37071"/>
            <a:ext cx="7765322" cy="4154129"/>
          </a:xfrm>
        </p:spPr>
        <p:txBody>
          <a:bodyPr/>
          <a:lstStyle/>
          <a:p>
            <a:pPr lvl="0"/>
            <a:r>
              <a:rPr lang="en-US" sz="2800" dirty="0"/>
              <a:t>Selection of Journals</a:t>
            </a:r>
            <a:endParaRPr lang="en-IN" sz="2800" dirty="0"/>
          </a:p>
          <a:p>
            <a:pPr lvl="0"/>
            <a:r>
              <a:rPr lang="en-US" sz="2800" dirty="0"/>
              <a:t>Discontinuation of a journal</a:t>
            </a:r>
          </a:p>
          <a:p>
            <a:r>
              <a:rPr lang="en-US" sz="2800" dirty="0"/>
              <a:t>Market Research</a:t>
            </a:r>
            <a:endParaRPr lang="en-IN" sz="2800" dirty="0"/>
          </a:p>
          <a:p>
            <a:pPr lvl="0"/>
            <a:r>
              <a:rPr lang="en-US" sz="2800" dirty="0"/>
              <a:t>Placing a Paper</a:t>
            </a:r>
            <a:endParaRPr lang="en-IN" sz="2800" dirty="0"/>
          </a:p>
          <a:p>
            <a:r>
              <a:rPr lang="en-US" sz="2800" dirty="0"/>
              <a:t>Academic evaluation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19085"/>
            <a:ext cx="7765322" cy="507344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 Journals - high IF</a:t>
            </a:r>
          </a:p>
          <a:p>
            <a:r>
              <a:rPr lang="en-US" sz="2800" dirty="0"/>
              <a:t>Title / name change of a journal affects</a:t>
            </a:r>
          </a:p>
          <a:p>
            <a:r>
              <a:rPr lang="en-US" sz="2800" dirty="0"/>
              <a:t>Expensive</a:t>
            </a:r>
          </a:p>
          <a:p>
            <a:r>
              <a:rPr lang="en-US" sz="2800" dirty="0"/>
              <a:t>Vary from one subject to another</a:t>
            </a:r>
          </a:p>
          <a:p>
            <a:r>
              <a:rPr lang="en-US" sz="2800" dirty="0"/>
              <a:t>Non-English-language journals- lower IF</a:t>
            </a:r>
          </a:p>
          <a:p>
            <a:pPr lvl="0"/>
            <a:r>
              <a:rPr lang="en-US" sz="2800" dirty="0"/>
              <a:t>Basic research journals higher than clinical</a:t>
            </a:r>
          </a:p>
          <a:p>
            <a:r>
              <a:rPr lang="en-US" sz="2800" dirty="0"/>
              <a:t>Open access journal  have high IF</a:t>
            </a:r>
          </a:p>
          <a:p>
            <a:r>
              <a:rPr lang="en-US" sz="2800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h-Index…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92826"/>
            <a:ext cx="8266925" cy="4198374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>
                <a:latin typeface="+mj-lt"/>
              </a:rPr>
              <a:t>Author-based metric/tool</a:t>
            </a:r>
          </a:p>
          <a:p>
            <a:r>
              <a:rPr lang="en-IN" sz="2800" dirty="0">
                <a:latin typeface="+mj-lt"/>
              </a:rPr>
              <a:t>J.E. Hirsch, a Physicist </a:t>
            </a:r>
          </a:p>
          <a:p>
            <a:r>
              <a:rPr lang="en-IN" sz="2800" dirty="0">
                <a:solidFill>
                  <a:srgbClr val="FFFF00"/>
                </a:solidFill>
                <a:latin typeface="+mj-lt"/>
              </a:rPr>
              <a:t>Scientist with 10 publications, if each got 10 citations, his h-index is 10</a:t>
            </a:r>
          </a:p>
          <a:p>
            <a:r>
              <a:rPr lang="en-IN" sz="2800" dirty="0">
                <a:latin typeface="+mj-lt"/>
              </a:rPr>
              <a:t>Calculated using citation databases</a:t>
            </a:r>
          </a:p>
          <a:p>
            <a:pPr lvl="1"/>
            <a:r>
              <a:rPr lang="en-IN" sz="2800" dirty="0">
                <a:latin typeface="+mj-lt"/>
              </a:rPr>
              <a:t>Google</a:t>
            </a:r>
          </a:p>
          <a:p>
            <a:pPr lvl="1"/>
            <a:r>
              <a:rPr lang="en-IN" sz="2800" dirty="0">
                <a:latin typeface="+mj-lt"/>
              </a:rPr>
              <a:t>Scopus</a:t>
            </a:r>
          </a:p>
          <a:p>
            <a:pPr lvl="1"/>
            <a:r>
              <a:rPr lang="en-IN" sz="2800" dirty="0">
                <a:latin typeface="+mj-lt"/>
              </a:rPr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…h-Index…</a:t>
            </a:r>
            <a:endParaRPr lang="en-IN" sz="4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2096063"/>
            <a:ext cx="8613058" cy="4039265"/>
          </a:xfrm>
        </p:spPr>
        <p:txBody>
          <a:bodyPr/>
          <a:lstStyle/>
          <a:p>
            <a:r>
              <a:rPr lang="en-IN" sz="2800" dirty="0"/>
              <a:t>Provides both the number of papers &amp; citations </a:t>
            </a:r>
          </a:p>
          <a:p>
            <a:r>
              <a:rPr lang="en-IN" sz="2800" dirty="0"/>
              <a:t>Vary from field to field</a:t>
            </a:r>
          </a:p>
          <a:p>
            <a:r>
              <a:rPr lang="en-IN" sz="2800" dirty="0"/>
              <a:t>Database specific</a:t>
            </a:r>
          </a:p>
          <a:p>
            <a:r>
              <a:rPr lang="en-IN" sz="2800" dirty="0"/>
              <a:t>Vary from database to database</a:t>
            </a:r>
          </a:p>
          <a:p>
            <a:r>
              <a:rPr lang="en-IN" sz="2800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1" y="222260"/>
            <a:ext cx="8679879" cy="1326321"/>
          </a:xfrm>
        </p:spPr>
        <p:txBody>
          <a:bodyPr>
            <a:normAutofit fontScale="90000"/>
          </a:bodyPr>
          <a:lstStyle/>
          <a:p>
            <a:br>
              <a:rPr lang="en-US" b="0" cap="none" dirty="0">
                <a:solidFill>
                  <a:srgbClr val="FF0000"/>
                </a:solidFill>
              </a:rPr>
            </a:br>
            <a:r>
              <a:rPr lang="en-US" b="0" cap="none" dirty="0" err="1">
                <a:solidFill>
                  <a:srgbClr val="FF0000"/>
                </a:solidFill>
              </a:rPr>
              <a:t>SCImago</a:t>
            </a:r>
            <a:r>
              <a:rPr lang="en-US" b="0" cap="none" dirty="0">
                <a:solidFill>
                  <a:srgbClr val="FF0000"/>
                </a:solidFill>
              </a:rPr>
              <a:t> Journal &amp; Country Rank (SJR)</a:t>
            </a:r>
            <a:br>
              <a:rPr lang="en-IN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48581"/>
            <a:ext cx="7765322" cy="424261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Journal and country level metric</a:t>
            </a:r>
          </a:p>
          <a:p>
            <a:r>
              <a:rPr lang="en-US" sz="2800" dirty="0" err="1"/>
              <a:t>SCImago</a:t>
            </a:r>
            <a:r>
              <a:rPr lang="en-US" sz="2800" dirty="0"/>
              <a:t> Lab, Spain</a:t>
            </a:r>
          </a:p>
          <a:p>
            <a:r>
              <a:rPr lang="en-US" sz="2800" dirty="0"/>
              <a:t>Scopus database of Elsevier</a:t>
            </a:r>
          </a:p>
          <a:p>
            <a:r>
              <a:rPr lang="en-US" sz="2800" dirty="0"/>
              <a:t>SJR is  a free </a:t>
            </a:r>
          </a:p>
          <a:p>
            <a:r>
              <a:rPr lang="en-US" sz="2800" dirty="0"/>
              <a:t>“All the citations are not equal”</a:t>
            </a:r>
          </a:p>
          <a:p>
            <a:r>
              <a:rPr lang="en-US" sz="2800" dirty="0"/>
              <a:t>Prestige-based metric  </a:t>
            </a:r>
          </a:p>
          <a:p>
            <a:pPr marL="0" indent="0">
              <a:buNone/>
            </a:pPr>
            <a:r>
              <a:rPr lang="en-IN" sz="2800" dirty="0">
                <a:hlinkClick r:id="rId2"/>
              </a:rPr>
              <a:t>https://www.scimagojr.com/index.php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124"/>
            <a:ext cx="8222679" cy="1145457"/>
          </a:xfrm>
        </p:spPr>
        <p:txBody>
          <a:bodyPr>
            <a:normAutofit/>
          </a:bodyPr>
          <a:lstStyle/>
          <a:p>
            <a:r>
              <a:rPr lang="en-US" b="0" cap="none" dirty="0">
                <a:solidFill>
                  <a:srgbClr val="FF0000"/>
                </a:solidFill>
              </a:rPr>
              <a:t>Source Normalized Impact per Paper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						</a:t>
            </a:r>
            <a:r>
              <a:rPr lang="en-US" b="0" dirty="0">
                <a:solidFill>
                  <a:srgbClr val="FF0000"/>
                </a:solidFill>
              </a:rPr>
              <a:t>(SNIP)</a:t>
            </a:r>
            <a:endParaRPr lang="en-IN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7" y="1548581"/>
            <a:ext cx="8686798" cy="5147187"/>
          </a:xfrm>
        </p:spPr>
        <p:txBody>
          <a:bodyPr>
            <a:normAutofit/>
          </a:bodyPr>
          <a:lstStyle/>
          <a:p>
            <a:r>
              <a:rPr lang="en-US" sz="2800" dirty="0"/>
              <a:t>Journal-level metric </a:t>
            </a:r>
          </a:p>
          <a:p>
            <a:r>
              <a:rPr lang="en-US" sz="2800" dirty="0"/>
              <a:t>Scopus database </a:t>
            </a:r>
          </a:p>
          <a:p>
            <a:r>
              <a:rPr lang="en-US" sz="2800" dirty="0"/>
              <a:t>Prof. Henk </a:t>
            </a:r>
            <a:r>
              <a:rPr lang="en-US" sz="2800" dirty="0" err="1"/>
              <a:t>Moed</a:t>
            </a:r>
            <a:r>
              <a:rPr lang="en-US" sz="2800" dirty="0"/>
              <a:t>, </a:t>
            </a:r>
            <a:r>
              <a:rPr lang="en-US" sz="2800" dirty="0" err="1"/>
              <a:t>Uni.sity</a:t>
            </a:r>
            <a:r>
              <a:rPr lang="en-US" sz="2800" dirty="0"/>
              <a:t> of Leiden, Netherlands</a:t>
            </a:r>
          </a:p>
          <a:p>
            <a:r>
              <a:rPr lang="en-US" sz="2800" dirty="0"/>
              <a:t>Free</a:t>
            </a:r>
          </a:p>
          <a:p>
            <a:r>
              <a:rPr lang="en-US" sz="2800" dirty="0"/>
              <a:t>Weightage </a:t>
            </a:r>
            <a:r>
              <a:rPr lang="en-IN" sz="2800" dirty="0"/>
              <a:t> to</a:t>
            </a:r>
            <a:r>
              <a:rPr lang="en-US" sz="2800" dirty="0"/>
              <a:t> citations to a journal based on no. of citations in that field</a:t>
            </a:r>
          </a:p>
          <a:p>
            <a:pPr marL="0" indent="0" algn="ctr">
              <a:buNone/>
            </a:pPr>
            <a:r>
              <a:rPr lang="en-IN" dirty="0">
                <a:hlinkClick r:id="rId2"/>
              </a:rPr>
              <a:t>http://www.journalindicators.com/indicators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DBDA-7CB1-4770-A2BB-49610525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879471"/>
          </a:xfrm>
        </p:spPr>
        <p:txBody>
          <a:bodyPr/>
          <a:lstStyle/>
          <a:p>
            <a:r>
              <a:rPr lang="en-IN" cap="none" dirty="0" err="1">
                <a:solidFill>
                  <a:srgbClr val="FF0000"/>
                </a:solidFill>
                <a:effectLst/>
              </a:rPr>
              <a:t>CiteScore</a:t>
            </a:r>
            <a:endParaRPr lang="en-IN" cap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9670-6151-4FAC-85DB-1EE0A56E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83110"/>
            <a:ext cx="7765322" cy="4508090"/>
          </a:xfrm>
        </p:spPr>
        <p:txBody>
          <a:bodyPr/>
          <a:lstStyle/>
          <a:p>
            <a:r>
              <a:rPr lang="en-IN" sz="2800" dirty="0"/>
              <a:t>Invented by M/s Elsevier </a:t>
            </a:r>
          </a:p>
          <a:p>
            <a:r>
              <a:rPr lang="en-IN" sz="2800" dirty="0"/>
              <a:t>Similar to Impact Factor</a:t>
            </a:r>
          </a:p>
          <a:p>
            <a:r>
              <a:rPr lang="en-IN" sz="2800" dirty="0"/>
              <a:t>Three years’ citations</a:t>
            </a:r>
          </a:p>
          <a:p>
            <a:r>
              <a:rPr lang="en-IN" sz="2800" dirty="0"/>
              <a:t>Free</a:t>
            </a:r>
          </a:p>
          <a:p>
            <a:r>
              <a:rPr lang="en-IN" sz="2800" dirty="0"/>
              <a:t>Scopus</a:t>
            </a:r>
          </a:p>
          <a:p>
            <a:r>
              <a:rPr lang="en-IN" sz="2800" dirty="0"/>
              <a:t>Include all the document types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494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5" y="137652"/>
            <a:ext cx="7765321" cy="1056967"/>
          </a:xfrm>
        </p:spPr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194619"/>
            <a:ext cx="8134189" cy="5825613"/>
          </a:xfrm>
        </p:spPr>
        <p:txBody>
          <a:bodyPr>
            <a:normAutofit/>
          </a:bodyPr>
          <a:lstStyle/>
          <a:p>
            <a:r>
              <a:rPr lang="en-IN" sz="2800" dirty="0"/>
              <a:t>Core set of values &amp; principles in academic life</a:t>
            </a:r>
          </a:p>
          <a:p>
            <a:pPr lvl="1"/>
            <a:r>
              <a:rPr lang="en-IN" sz="2800" dirty="0"/>
              <a:t>Honesty</a:t>
            </a:r>
          </a:p>
          <a:p>
            <a:pPr lvl="1"/>
            <a:r>
              <a:rPr lang="en-IN" sz="2800" dirty="0"/>
              <a:t>Fairness</a:t>
            </a:r>
          </a:p>
          <a:p>
            <a:pPr lvl="1"/>
            <a:r>
              <a:rPr lang="en-US" sz="2800" dirty="0"/>
              <a:t>Trust</a:t>
            </a:r>
          </a:p>
          <a:p>
            <a:pPr lvl="1"/>
            <a:r>
              <a:rPr lang="en-US" sz="2800" dirty="0"/>
              <a:t>Respect</a:t>
            </a:r>
            <a:endParaRPr lang="en-IN" sz="2800" dirty="0"/>
          </a:p>
          <a:p>
            <a:pPr lvl="1"/>
            <a:r>
              <a:rPr lang="en-US" sz="2800" dirty="0"/>
              <a:t>Responsibility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Courage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sz="2600" dirty="0">
                <a:solidFill>
                  <a:srgbClr val="FFFF00"/>
                </a:solidFill>
              </a:rPr>
              <a:t>International Centre for Academic Integrity 				(ICAI)</a:t>
            </a:r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EFAB-9045-4EA2-8074-85779213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0"/>
            <a:ext cx="7765321" cy="1002891"/>
          </a:xfrm>
        </p:spPr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Academic Dishonesty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9041E-B718-48E3-A98C-7DD795DC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002890"/>
            <a:ext cx="8524567" cy="5855109"/>
          </a:xfrm>
        </p:spPr>
        <p:txBody>
          <a:bodyPr>
            <a:normAutofit fontScale="92500" lnSpcReduction="20000"/>
          </a:bodyPr>
          <a:lstStyle/>
          <a:p>
            <a:r>
              <a:rPr lang="en-IN" sz="3600" dirty="0">
                <a:solidFill>
                  <a:srgbClr val="FFFF00"/>
                </a:solidFill>
              </a:rPr>
              <a:t>Fraudulent Academic Practices</a:t>
            </a:r>
          </a:p>
          <a:p>
            <a:pPr marL="0" indent="0">
              <a:buNone/>
            </a:pPr>
            <a:r>
              <a:rPr lang="en-IN" sz="3600" dirty="0"/>
              <a:t>	Plagiarism</a:t>
            </a:r>
          </a:p>
          <a:p>
            <a:pPr marL="0" indent="0">
              <a:buNone/>
            </a:pPr>
            <a:r>
              <a:rPr lang="en-IN" sz="3600" dirty="0"/>
              <a:t>	Copying</a:t>
            </a:r>
          </a:p>
          <a:p>
            <a:pPr marL="0" indent="0">
              <a:buNone/>
            </a:pPr>
            <a:r>
              <a:rPr lang="en-IN" sz="3600" dirty="0"/>
              <a:t>	Falsification of documents</a:t>
            </a:r>
          </a:p>
          <a:p>
            <a:pPr marL="0" indent="0">
              <a:buNone/>
            </a:pPr>
            <a:r>
              <a:rPr lang="en-IN" sz="3600" dirty="0"/>
              <a:t>	Class indiscipline</a:t>
            </a:r>
          </a:p>
          <a:p>
            <a:r>
              <a:rPr lang="en-IN" sz="3600" dirty="0">
                <a:solidFill>
                  <a:srgbClr val="FFFF00"/>
                </a:solidFill>
              </a:rPr>
              <a:t>Penalties</a:t>
            </a:r>
            <a:r>
              <a:rPr lang="en-IN" sz="3600" dirty="0"/>
              <a:t> </a:t>
            </a:r>
          </a:p>
          <a:p>
            <a:pPr marL="457200" lvl="1" indent="0">
              <a:buNone/>
            </a:pPr>
            <a:r>
              <a:rPr lang="en-IN" sz="3600" dirty="0"/>
              <a:t>	Oral warning</a:t>
            </a:r>
          </a:p>
          <a:p>
            <a:pPr marL="457200" lvl="1" indent="0">
              <a:buNone/>
            </a:pPr>
            <a:r>
              <a:rPr lang="en-IN" sz="3600" dirty="0"/>
              <a:t>	Expulsion </a:t>
            </a:r>
          </a:p>
          <a:p>
            <a:pPr marL="0" indent="0" algn="ctr">
              <a:buNone/>
            </a:pPr>
            <a:r>
              <a:rPr lang="en-IN" sz="2400" dirty="0">
                <a:solidFill>
                  <a:srgbClr val="FFFF00"/>
                </a:solidFill>
              </a:rPr>
              <a:t>Promotion of Academic Integrity &amp; Prevention of Plagiarism in Higher Education Institutions Regulations , 2018</a:t>
            </a:r>
          </a:p>
        </p:txBody>
      </p:sp>
    </p:spTree>
    <p:extLst>
      <p:ext uri="{BB962C8B-B14F-4D97-AF65-F5344CB8AC3E}">
        <p14:creationId xmlns:p14="http://schemas.microsoft.com/office/powerpoint/2010/main" val="4132796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0" cap="none" dirty="0">
                <a:solidFill>
                  <a:srgbClr val="FF0000"/>
                </a:solidFill>
              </a:rPr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sz="3500" dirty="0"/>
              <a:t>The practice of taking someone else's work or ideas and presenting them as one's own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02C0-9AFB-4A9A-9E52-39864ECE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37A6-FF93-481B-9AC7-67F35D5F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2800" dirty="0"/>
              <a:t>	No. of publications- Earlier  Method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2800" dirty="0"/>
              <a:t>	No. of citations- Latest Method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730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79ED-AF93-4606-B675-F3FC46EF6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Types of Plagiarism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7424-7BC4-4CF9-821F-67D6220E7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800" dirty="0"/>
              <a:t>Intentional</a:t>
            </a:r>
          </a:p>
          <a:p>
            <a:endParaRPr lang="en-IN" dirty="0"/>
          </a:p>
          <a:p>
            <a:r>
              <a:rPr lang="en-IN" sz="2800" dirty="0"/>
              <a:t>Unintentional</a:t>
            </a:r>
          </a:p>
        </p:txBody>
      </p:sp>
    </p:spTree>
    <p:extLst>
      <p:ext uri="{BB962C8B-B14F-4D97-AF65-F5344CB8AC3E}">
        <p14:creationId xmlns:p14="http://schemas.microsoft.com/office/powerpoint/2010/main" val="214598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EF3C-83D1-4726-B48F-97AEED8D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9" y="237009"/>
            <a:ext cx="7765321" cy="1046102"/>
          </a:xfrm>
        </p:spPr>
        <p:txBody>
          <a:bodyPr/>
          <a:lstStyle/>
          <a:p>
            <a:r>
              <a:rPr lang="en-IN" b="0" cap="none" dirty="0">
                <a:solidFill>
                  <a:srgbClr val="FF0000"/>
                </a:solidFill>
              </a:rPr>
              <a:t>Scope of 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8F466-0C05-4B63-900E-D3B5212FB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85" y="1017639"/>
            <a:ext cx="8863780" cy="4773561"/>
          </a:xfrm>
        </p:spPr>
        <p:txBody>
          <a:bodyPr>
            <a:normAutofit/>
          </a:bodyPr>
          <a:lstStyle/>
          <a:p>
            <a:r>
              <a:rPr lang="en-IN" sz="3000" dirty="0">
                <a:effectLst/>
              </a:rPr>
              <a:t>Presenting someone else's work as our own</a:t>
            </a:r>
          </a:p>
          <a:p>
            <a:r>
              <a:rPr lang="en-IN" sz="3000" dirty="0">
                <a:effectLst/>
              </a:rPr>
              <a:t>Copying a portion without giving credit</a:t>
            </a:r>
          </a:p>
          <a:p>
            <a:r>
              <a:rPr lang="en-IN" sz="3000" dirty="0">
                <a:effectLst/>
              </a:rPr>
              <a:t>Giving incorrect citation information</a:t>
            </a:r>
          </a:p>
          <a:p>
            <a:r>
              <a:rPr lang="en-IN" sz="3000" dirty="0">
                <a:effectLst/>
              </a:rPr>
              <a:t>Paraphrase without giving credit</a:t>
            </a:r>
          </a:p>
          <a:p>
            <a:r>
              <a:rPr lang="en-IN" sz="3000" dirty="0">
                <a:effectLst/>
              </a:rPr>
              <a:t>Copying major portion from a single source</a:t>
            </a:r>
          </a:p>
          <a:p>
            <a:r>
              <a:rPr lang="en-IN" sz="3000" dirty="0">
                <a:effectLst/>
              </a:rPr>
              <a:t>Failing to put a quotation</a:t>
            </a:r>
          </a:p>
          <a:p>
            <a:r>
              <a:rPr lang="en-IN" sz="3000" dirty="0">
                <a:effectLst/>
              </a:rPr>
              <a:t>Copying images, audios &amp; videos</a:t>
            </a:r>
          </a:p>
          <a:p>
            <a:endParaRPr lang="en-IN" sz="3000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>
              <a:effectLst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8365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0"/>
            <a:ext cx="7765321" cy="958645"/>
          </a:xfrm>
        </p:spPr>
        <p:txBody>
          <a:bodyPr>
            <a:normAutofit/>
          </a:bodyPr>
          <a:lstStyle/>
          <a:p>
            <a:r>
              <a:rPr lang="en-IN" sz="4000" cap="none" dirty="0">
                <a:solidFill>
                  <a:srgbClr val="FF0000"/>
                </a:solidFill>
              </a:rPr>
              <a:t>Turnitin…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693174"/>
            <a:ext cx="7765322" cy="5663381"/>
          </a:xfrm>
        </p:spPr>
        <p:txBody>
          <a:bodyPr>
            <a:noAutofit/>
          </a:bodyPr>
          <a:lstStyle/>
          <a:p>
            <a:r>
              <a:rPr lang="en-IN" sz="2800" dirty="0"/>
              <a:t>Web based Software</a:t>
            </a:r>
          </a:p>
          <a:p>
            <a:r>
              <a:rPr lang="en-IN" sz="2800" dirty="0" err="1"/>
              <a:t>i</a:t>
            </a:r>
            <a:r>
              <a:rPr lang="en-IN" sz="2800" dirty="0"/>
              <a:t>-Paradigm LCC</a:t>
            </a:r>
          </a:p>
          <a:p>
            <a:r>
              <a:rPr lang="en-IN" sz="2800" dirty="0"/>
              <a:t>Fee-based, subscription, user name &amp; </a:t>
            </a:r>
            <a:r>
              <a:rPr lang="en-IN" sz="2800" dirty="0" err="1"/>
              <a:t>Pswd</a:t>
            </a:r>
            <a:endParaRPr lang="en-IN" sz="2800" dirty="0"/>
          </a:p>
          <a:p>
            <a:r>
              <a:rPr lang="en-IN" sz="2800" dirty="0"/>
              <a:t>Instructional support tool</a:t>
            </a:r>
          </a:p>
          <a:p>
            <a:r>
              <a:rPr lang="en-IN" sz="2800" dirty="0"/>
              <a:t>Accounts</a:t>
            </a:r>
          </a:p>
          <a:p>
            <a:pPr lvl="1"/>
            <a:r>
              <a:rPr lang="en-IN" sz="2800" dirty="0"/>
              <a:t>Administrator</a:t>
            </a:r>
          </a:p>
          <a:p>
            <a:pPr lvl="1"/>
            <a:r>
              <a:rPr lang="en-IN" sz="2800" dirty="0"/>
              <a:t>Instructor</a:t>
            </a:r>
          </a:p>
          <a:p>
            <a:pPr lvl="1"/>
            <a:r>
              <a:rPr lang="en-IN" sz="2800" dirty="0"/>
              <a:t>Student </a:t>
            </a:r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86035-200D-4A72-AAF5-DFF263414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67" y="152401"/>
            <a:ext cx="7765321" cy="914399"/>
          </a:xfrm>
        </p:spPr>
        <p:txBody>
          <a:bodyPr/>
          <a:lstStyle/>
          <a:p>
            <a:r>
              <a:rPr lang="en-IN" sz="36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172A-A1E8-478D-86C0-8CFB2594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066800"/>
            <a:ext cx="86868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u="sng" dirty="0">
                <a:solidFill>
                  <a:srgbClr val="FFFF00"/>
                </a:solidFill>
                <a:effectLst/>
              </a:rPr>
              <a:t>Four  Databases </a:t>
            </a:r>
          </a:p>
          <a:p>
            <a:pPr lvl="0"/>
            <a:r>
              <a:rPr lang="en-IN" sz="3200" dirty="0">
                <a:effectLst/>
              </a:rPr>
              <a:t>Free website contents</a:t>
            </a:r>
          </a:p>
          <a:p>
            <a:pPr lvl="0"/>
            <a:r>
              <a:rPr lang="en-IN" sz="3200" dirty="0">
                <a:effectLst/>
              </a:rPr>
              <a:t>Copyrighted materials</a:t>
            </a:r>
          </a:p>
          <a:p>
            <a:pPr lvl="0"/>
            <a:r>
              <a:rPr lang="en-IN" sz="3200" dirty="0">
                <a:effectLst/>
              </a:rPr>
              <a:t>Student papers from other subscribers </a:t>
            </a:r>
          </a:p>
          <a:p>
            <a:r>
              <a:rPr lang="en-IN" sz="3200" dirty="0">
                <a:effectLst/>
              </a:rPr>
              <a:t>Student papers in own organization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7527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8B0A-E521-49B8-88A0-FEBBF567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cap="none" dirty="0">
                <a:solidFill>
                  <a:srgbClr val="FF0000"/>
                </a:solidFill>
              </a:rPr>
              <a:t>…Turnitin…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A126-910E-4075-83FA-AF388A7F8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000" dirty="0">
                <a:solidFill>
                  <a:srgbClr val="FFFF00"/>
                </a:solidFill>
              </a:rPr>
              <a:t>Originality Report</a:t>
            </a:r>
          </a:p>
          <a:p>
            <a:pPr marL="811213" indent="-457200" defTabSz="493713"/>
            <a:r>
              <a:rPr lang="en-IN" sz="2800" dirty="0"/>
              <a:t>Report of similarity with the existing literature </a:t>
            </a:r>
          </a:p>
          <a:p>
            <a:pPr marL="811213" indent="-457200" defTabSz="493713"/>
            <a:r>
              <a:rPr lang="en-IN" sz="2800" dirty="0"/>
              <a:t>Cumulative percentage &amp; Individual percentage</a:t>
            </a:r>
          </a:p>
          <a:p>
            <a:pPr marL="811213" indent="-457200" defTabSz="493713"/>
            <a:r>
              <a:rPr lang="en-IN" sz="2800" dirty="0"/>
              <a:t>Exclusion of sources, if any 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177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E620-925E-4244-8E8F-DE53BEF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cap="none" dirty="0">
                <a:solidFill>
                  <a:srgbClr val="FF0000"/>
                </a:solidFill>
              </a:rPr>
              <a:t>Citation Measurement Methods</a:t>
            </a:r>
            <a:br>
              <a:rPr lang="en-IN" sz="3600" b="0" cap="none" dirty="0">
                <a:solidFill>
                  <a:srgbClr val="FF0000"/>
                </a:solidFill>
              </a:rPr>
            </a:b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0497-B491-494D-BAD9-BA782E35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3200" dirty="0"/>
              <a:t>Journal-based Metrics</a:t>
            </a:r>
          </a:p>
          <a:p>
            <a:pPr>
              <a:buNone/>
            </a:pPr>
            <a:r>
              <a:rPr lang="en-IN" sz="3200" dirty="0"/>
              <a:t>				&amp;</a:t>
            </a:r>
          </a:p>
          <a:p>
            <a:pPr>
              <a:buNone/>
            </a:pPr>
            <a:r>
              <a:rPr lang="en-IN" sz="3200" dirty="0"/>
              <a:t>		Author-based Metrics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9772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Major Measurement Tools</a:t>
            </a: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Journal Impact Factor (JIF/IF)</a:t>
            </a:r>
          </a:p>
          <a:p>
            <a:r>
              <a:rPr lang="en-IN" sz="2800" dirty="0" err="1"/>
              <a:t>CiteScore</a:t>
            </a:r>
            <a:endParaRPr lang="en-IN" sz="2800" dirty="0"/>
          </a:p>
          <a:p>
            <a:r>
              <a:rPr lang="en-IN" sz="2800" dirty="0" err="1"/>
              <a:t>SCImago</a:t>
            </a:r>
            <a:r>
              <a:rPr lang="en-IN" sz="2800" dirty="0"/>
              <a:t>  Journal Ranking (SJR)</a:t>
            </a:r>
          </a:p>
          <a:p>
            <a:r>
              <a:rPr lang="en-IN" sz="2800" dirty="0"/>
              <a:t>Source Normalized Impact per Paper (SNIP)</a:t>
            </a:r>
          </a:p>
          <a:p>
            <a:r>
              <a:rPr lang="en-IN" sz="2800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cap="none" dirty="0">
                <a:effectLst/>
              </a:rPr>
              <a:t>…</a:t>
            </a:r>
            <a:r>
              <a:rPr lang="en-US" sz="4000" b="0" cap="none" dirty="0">
                <a:solidFill>
                  <a:srgbClr val="FF0000"/>
                </a:solidFill>
                <a:effectLst/>
              </a:rPr>
              <a:t>Impact Factor</a:t>
            </a:r>
            <a:r>
              <a:rPr lang="en-US" cap="none" dirty="0">
                <a:effectLst/>
              </a:rPr>
              <a:t>…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04335"/>
            <a:ext cx="8672051" cy="4286865"/>
          </a:xfrm>
        </p:spPr>
        <p:txBody>
          <a:bodyPr>
            <a:normAutofit/>
          </a:bodyPr>
          <a:lstStyle/>
          <a:p>
            <a:r>
              <a:rPr lang="en-IN" sz="2800" dirty="0"/>
              <a:t>Yearly metric</a:t>
            </a:r>
          </a:p>
          <a:p>
            <a:pPr algn="just"/>
            <a:r>
              <a:rPr lang="en-IN" sz="2800" dirty="0"/>
              <a:t>Ratio between the no. of articles cited in a year and the total no. of articles published in the preceding 2 years  </a:t>
            </a:r>
          </a:p>
          <a:p>
            <a:pPr>
              <a:tabLst>
                <a:tab pos="357188" algn="l"/>
              </a:tabLst>
            </a:pPr>
            <a:r>
              <a:rPr lang="en-IN" sz="2800" dirty="0"/>
              <a:t>Proprietary tool of Thomson Reuters </a:t>
            </a:r>
          </a:p>
          <a:p>
            <a:r>
              <a:rPr lang="en-IN" sz="2800" dirty="0"/>
              <a:t>Developed by Eugene Garfield for ISI</a:t>
            </a:r>
          </a:p>
          <a:p>
            <a:r>
              <a:rPr lang="en-IN" sz="2800" dirty="0"/>
              <a:t>Journal Citation Report (JCR)/ Yearly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542-4F9F-403D-BD99-B17DAC6F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25498"/>
            <a:ext cx="7765321" cy="1326321"/>
          </a:xfrm>
        </p:spPr>
        <p:txBody>
          <a:bodyPr>
            <a:normAutofit/>
          </a:bodyPr>
          <a:lstStyle/>
          <a:p>
            <a:r>
              <a:rPr lang="en-US" sz="38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sz="3800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D36-C463-4139-9EC0-485793C1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460091"/>
            <a:ext cx="8539315" cy="4331110"/>
          </a:xfrm>
        </p:spPr>
        <p:txBody>
          <a:bodyPr>
            <a:normAutofit fontScale="92500" lnSpcReduction="20000"/>
          </a:bodyPr>
          <a:lstStyle/>
          <a:p>
            <a:pPr marL="0" indent="0" defTabSz="633413">
              <a:lnSpc>
                <a:spcPct val="100000"/>
              </a:lnSpc>
              <a:buNone/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 defTabSz="633413">
              <a:lnSpc>
                <a:spcPct val="100000"/>
              </a:lnSpc>
              <a:buNone/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A</a:t>
            </a:r>
            <a:r>
              <a:rPr lang="en-US" sz="3000" dirty="0">
                <a:effectLst/>
              </a:rPr>
              <a:t> = No. of articles published in the journal ‘X’ in 	2017 &amp; 	2018 (</a:t>
            </a:r>
            <a:r>
              <a:rPr lang="en-US" sz="3000" i="1" dirty="0">
                <a:effectLst/>
              </a:rPr>
              <a:t>Citable items</a:t>
            </a:r>
            <a:r>
              <a:rPr lang="en-US" sz="3000" dirty="0">
                <a:effectLst/>
              </a:rPr>
              <a:t>)</a:t>
            </a:r>
          </a:p>
          <a:p>
            <a:pPr marL="0" indent="0">
              <a:buNone/>
              <a:tabLst>
                <a:tab pos="633413" algn="l"/>
              </a:tabLst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tabLst>
                <a:tab pos="633413" algn="l"/>
              </a:tabLst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B</a:t>
            </a:r>
            <a:r>
              <a:rPr lang="en-US" sz="3000" dirty="0">
                <a:effectLst/>
              </a:rPr>
              <a:t> = Number of citations received for those articles 	in 2019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		</a:t>
            </a:r>
            <a:r>
              <a:rPr lang="en-US" sz="280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	</a:t>
            </a:r>
            <a:r>
              <a:rPr lang="en-US" sz="3000" b="1" dirty="0">
                <a:solidFill>
                  <a:srgbClr val="00B0F0"/>
                </a:solidFill>
                <a:effectLst/>
              </a:rPr>
              <a:t>2019 Impact Factor of X </a:t>
            </a:r>
            <a:r>
              <a:rPr lang="en-US" sz="2800" dirty="0">
                <a:effectLst/>
              </a:rPr>
              <a:t>=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B/ A </a:t>
            </a: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705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E9FB-AE98-45E0-995B-EF2DF653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634181"/>
            <a:ext cx="8878529" cy="5304501"/>
          </a:xfrm>
        </p:spPr>
        <p:txBody>
          <a:bodyPr>
            <a:normAutofit fontScale="85000" lnSpcReduction="10000"/>
          </a:bodyPr>
          <a:lstStyle/>
          <a:p>
            <a:endParaRPr lang="en-US" sz="28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2017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40</a:t>
            </a:r>
            <a:r>
              <a:rPr lang="en-US" sz="3300" dirty="0">
                <a:effectLst/>
              </a:rPr>
              <a:t> 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2018 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60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citations received for AJSLP in 2019      =  </a:t>
            </a:r>
            <a:r>
              <a:rPr lang="en-US" sz="3300" dirty="0">
                <a:solidFill>
                  <a:srgbClr val="FF0000"/>
                </a:solidFill>
                <a:effectLst/>
              </a:rPr>
              <a:t>200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   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	Impact Factor of AJSLP for the year 2019  </a:t>
            </a:r>
          </a:p>
          <a:p>
            <a:pPr marL="0" indent="0">
              <a:buNone/>
            </a:pPr>
            <a:r>
              <a:rPr lang="en-US" sz="3300" b="1" dirty="0">
                <a:effectLst/>
              </a:rPr>
              <a:t>			</a:t>
            </a:r>
            <a:r>
              <a:rPr lang="en-US" sz="3300" b="1" dirty="0">
                <a:solidFill>
                  <a:srgbClr val="FF0000"/>
                </a:solidFill>
                <a:effectLst/>
              </a:rPr>
              <a:t>200 </a:t>
            </a:r>
            <a:r>
              <a:rPr lang="en-US" sz="3300" b="1" dirty="0">
                <a:effectLst/>
              </a:rPr>
              <a:t>/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40 </a:t>
            </a:r>
            <a:r>
              <a:rPr lang="en-US" sz="3300" b="1" dirty="0">
                <a:effectLst/>
              </a:rPr>
              <a:t>+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60 </a:t>
            </a:r>
            <a:r>
              <a:rPr lang="en-US" sz="3300" b="1" dirty="0">
                <a:effectLst/>
              </a:rPr>
              <a:t>=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2</a:t>
            </a:r>
            <a:endParaRPr lang="en-IN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66505"/>
            <a:ext cx="7765321" cy="1031354"/>
          </a:xfrm>
        </p:spPr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92825"/>
            <a:ext cx="7765322" cy="4655573"/>
          </a:xfrm>
        </p:spPr>
        <p:txBody>
          <a:bodyPr>
            <a:normAutofit/>
          </a:bodyPr>
          <a:lstStyle/>
          <a:p>
            <a:r>
              <a:rPr lang="en-US" sz="2800" dirty="0"/>
              <a:t>Expressed in 3 digits after decimal e.g. 2.892</a:t>
            </a:r>
          </a:p>
          <a:p>
            <a:r>
              <a:rPr lang="en-US" sz="2800" dirty="0"/>
              <a:t>Year specific </a:t>
            </a:r>
          </a:p>
          <a:p>
            <a:r>
              <a:rPr lang="en-US" sz="2800" dirty="0"/>
              <a:t>Journal specific </a:t>
            </a:r>
          </a:p>
          <a:p>
            <a:r>
              <a:rPr lang="en-US" sz="2800" dirty="0"/>
              <a:t>Database specific</a:t>
            </a:r>
          </a:p>
          <a:p>
            <a:r>
              <a:rPr lang="en-US" sz="2800" dirty="0"/>
              <a:t>Value: Zero to 50</a:t>
            </a:r>
          </a:p>
          <a:p>
            <a:r>
              <a:rPr lang="en-US" sz="2800" dirty="0"/>
              <a:t>Varies from subject to subject</a:t>
            </a:r>
          </a:p>
          <a:p>
            <a:r>
              <a:rPr lang="en-US" sz="2800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>
                <a:solidFill>
                  <a:srgbClr val="FFFF00"/>
                </a:solidFill>
              </a:rPr>
              <a:t>		</a:t>
            </a:r>
            <a:r>
              <a:rPr lang="en-IN" sz="2800" u="sng" dirty="0">
                <a:solidFill>
                  <a:srgbClr val="FFFF00"/>
                </a:solidFill>
              </a:rPr>
              <a:t>Variant Forms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Immediacy Index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2509</TotalTime>
  <Words>542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Bookman Old Style</vt:lpstr>
      <vt:lpstr>Rockwell</vt:lpstr>
      <vt:lpstr>Damask</vt:lpstr>
      <vt:lpstr>Scientific Productivity</vt:lpstr>
      <vt:lpstr>How to measure?</vt:lpstr>
      <vt:lpstr>Citation Measurement Methods </vt:lpstr>
      <vt:lpstr>Major Measurement Tools</vt:lpstr>
      <vt:lpstr>…Impact Factor…</vt:lpstr>
      <vt:lpstr>…Impact Factor…</vt:lpstr>
      <vt:lpstr>PowerPoint Presentation</vt:lpstr>
      <vt:lpstr>…Impact Factor…</vt:lpstr>
      <vt:lpstr>…Impact Factor…</vt:lpstr>
      <vt:lpstr>…Impact Factor…</vt:lpstr>
      <vt:lpstr>…Impact Factor…</vt:lpstr>
      <vt:lpstr>h-Index…</vt:lpstr>
      <vt:lpstr>…h-Index…</vt:lpstr>
      <vt:lpstr> SCImago Journal &amp; Country Rank (SJR) </vt:lpstr>
      <vt:lpstr>Source Normalized Impact per Paper        (SNIP)</vt:lpstr>
      <vt:lpstr>CiteScore</vt:lpstr>
      <vt:lpstr>Academic Integrity </vt:lpstr>
      <vt:lpstr>Academic Dishonesty</vt:lpstr>
      <vt:lpstr>Plagiarism</vt:lpstr>
      <vt:lpstr>Types of Plagiarism</vt:lpstr>
      <vt:lpstr>Scope of Plagiarism</vt:lpstr>
      <vt:lpstr>Turnitin…</vt:lpstr>
      <vt:lpstr>…Turnitin…</vt:lpstr>
      <vt:lpstr>…Turnitin…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54</cp:revision>
  <dcterms:created xsi:type="dcterms:W3CDTF">2019-04-14T13:27:29Z</dcterms:created>
  <dcterms:modified xsi:type="dcterms:W3CDTF">2019-04-22T09:54:53Z</dcterms:modified>
</cp:coreProperties>
</file>