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65" r:id="rId2"/>
    <p:sldId id="288" r:id="rId3"/>
    <p:sldId id="289" r:id="rId4"/>
    <p:sldId id="266" r:id="rId5"/>
    <p:sldId id="267" r:id="rId6"/>
    <p:sldId id="285" r:id="rId7"/>
    <p:sldId id="290" r:id="rId8"/>
    <p:sldId id="269" r:id="rId9"/>
    <p:sldId id="268" r:id="rId10"/>
    <p:sldId id="270" r:id="rId11"/>
    <p:sldId id="271" r:id="rId12"/>
    <p:sldId id="274" r:id="rId13"/>
    <p:sldId id="275" r:id="rId14"/>
    <p:sldId id="272" r:id="rId15"/>
    <p:sldId id="273" r:id="rId16"/>
    <p:sldId id="297" r:id="rId17"/>
    <p:sldId id="277" r:id="rId18"/>
    <p:sldId id="291" r:id="rId19"/>
    <p:sldId id="278" r:id="rId20"/>
    <p:sldId id="294" r:id="rId21"/>
    <p:sldId id="295" r:id="rId22"/>
    <p:sldId id="279" r:id="rId23"/>
    <p:sldId id="293" r:id="rId24"/>
    <p:sldId id="296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38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230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683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9476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217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923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72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2198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96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88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287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86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780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02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54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462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96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9002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magojr.com/index.php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urnalindicators.com/indicator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0A496-44FE-439C-9C79-F51CBF97C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7" y="325498"/>
            <a:ext cx="7765321" cy="942863"/>
          </a:xfrm>
        </p:spPr>
        <p:txBody>
          <a:bodyPr/>
          <a:lstStyle/>
          <a:p>
            <a:r>
              <a:rPr lang="en-IN" cap="none" dirty="0">
                <a:solidFill>
                  <a:srgbClr val="FF0000"/>
                </a:solidFill>
              </a:rPr>
              <a:t>Scientific Productivity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FDD78-2E7C-4A2B-9E20-45F983D0B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87" y="1326321"/>
            <a:ext cx="8332681" cy="52061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3000" dirty="0"/>
          </a:p>
          <a:p>
            <a:pPr marL="0" indent="0">
              <a:buNone/>
            </a:pPr>
            <a:r>
              <a:rPr lang="en-IN" sz="3000" dirty="0"/>
              <a:t>			Research output </a:t>
            </a:r>
          </a:p>
          <a:p>
            <a:pPr marL="0" indent="0">
              <a:buNone/>
            </a:pPr>
            <a:r>
              <a:rPr lang="en-IN" sz="3000" dirty="0"/>
              <a:t>       				@</a:t>
            </a:r>
          </a:p>
          <a:p>
            <a:pPr marL="0" indent="0">
              <a:buNone/>
            </a:pPr>
            <a:r>
              <a:rPr lang="en-IN" sz="3000" dirty="0"/>
              <a:t>	Individual /Institution/ country level</a:t>
            </a:r>
          </a:p>
          <a:p>
            <a:endParaRPr lang="en-IN" sz="3000" dirty="0"/>
          </a:p>
          <a:p>
            <a:endParaRPr lang="en-IN" sz="30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1671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FF0DB-FD38-45F8-8BF2-E6F68843A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cap="none" dirty="0">
                <a:solidFill>
                  <a:srgbClr val="FF0000"/>
                </a:solidFill>
                <a:effectLst/>
              </a:rPr>
              <a:t>…Impact Factor…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4F37D-6174-4D2E-90CE-C5C575FBE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637071"/>
            <a:ext cx="7765322" cy="4154129"/>
          </a:xfrm>
        </p:spPr>
        <p:txBody>
          <a:bodyPr/>
          <a:lstStyle/>
          <a:p>
            <a:pPr lvl="0"/>
            <a:r>
              <a:rPr lang="en-US" sz="2800" dirty="0"/>
              <a:t>Selection of Journals</a:t>
            </a:r>
            <a:endParaRPr lang="en-IN" sz="2800" dirty="0"/>
          </a:p>
          <a:p>
            <a:pPr lvl="0"/>
            <a:r>
              <a:rPr lang="en-US" sz="2800" dirty="0"/>
              <a:t>Discontinuation of a journal</a:t>
            </a:r>
          </a:p>
          <a:p>
            <a:r>
              <a:rPr lang="en-US" sz="2800" dirty="0"/>
              <a:t>Market Research</a:t>
            </a:r>
            <a:endParaRPr lang="en-IN" sz="2800" dirty="0"/>
          </a:p>
          <a:p>
            <a:pPr lvl="0"/>
            <a:r>
              <a:rPr lang="en-US" sz="2800" dirty="0"/>
              <a:t>Placing a Paper</a:t>
            </a:r>
            <a:endParaRPr lang="en-IN" sz="2800" dirty="0"/>
          </a:p>
          <a:p>
            <a:r>
              <a:rPr lang="en-US" sz="2800" dirty="0"/>
              <a:t>Academic evaluation</a:t>
            </a:r>
            <a:endParaRPr lang="en-IN" sz="2800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446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ABD81-E1DC-4490-AC36-B8A88CAC9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cap="none" dirty="0">
                <a:solidFill>
                  <a:srgbClr val="FF0000"/>
                </a:solidFill>
                <a:effectLst/>
              </a:rPr>
              <a:t>…Impact Factor…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CACC5-CB3C-4111-A2D7-32CF819C5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519085"/>
            <a:ext cx="7765322" cy="5073444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Review Journals - high IF</a:t>
            </a:r>
          </a:p>
          <a:p>
            <a:r>
              <a:rPr lang="en-US" sz="2800" dirty="0"/>
              <a:t>Title / name change of a journal affects</a:t>
            </a:r>
          </a:p>
          <a:p>
            <a:r>
              <a:rPr lang="en-US" sz="2800" dirty="0"/>
              <a:t>Expensive</a:t>
            </a:r>
          </a:p>
          <a:p>
            <a:r>
              <a:rPr lang="en-US" sz="2800" dirty="0"/>
              <a:t>Vary from one subject to another</a:t>
            </a:r>
          </a:p>
          <a:p>
            <a:r>
              <a:rPr lang="en-US" sz="2800" dirty="0"/>
              <a:t>Non-English-language journals- lower IF</a:t>
            </a:r>
          </a:p>
          <a:p>
            <a:pPr lvl="0"/>
            <a:r>
              <a:rPr lang="en-US" sz="2800" dirty="0"/>
              <a:t>Basic research journals higher than clinical</a:t>
            </a:r>
          </a:p>
          <a:p>
            <a:r>
              <a:rPr lang="en-US" sz="2800" dirty="0"/>
              <a:t>Open access journal  have high IF</a:t>
            </a:r>
          </a:p>
          <a:p>
            <a:r>
              <a:rPr lang="en-US" sz="2800" dirty="0"/>
              <a:t>Less accessible journals- less IF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13247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1A7A4-F280-4457-9B19-15F210286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>
                <a:solidFill>
                  <a:srgbClr val="FF0000"/>
                </a:solidFill>
              </a:rPr>
              <a:t>h-Index…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22B35-B152-42CC-9F17-B78656BA4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5" y="1592826"/>
            <a:ext cx="8266925" cy="4198374"/>
          </a:xfrm>
        </p:spPr>
        <p:txBody>
          <a:bodyPr>
            <a:normAutofit fontScale="92500" lnSpcReduction="10000"/>
          </a:bodyPr>
          <a:lstStyle/>
          <a:p>
            <a:r>
              <a:rPr lang="en-IN" sz="2800" dirty="0">
                <a:latin typeface="+mj-lt"/>
              </a:rPr>
              <a:t>Author-based metric/tool</a:t>
            </a:r>
          </a:p>
          <a:p>
            <a:r>
              <a:rPr lang="en-IN" sz="2800" dirty="0">
                <a:latin typeface="+mj-lt"/>
              </a:rPr>
              <a:t>J.E. Hirsch, a Physicist </a:t>
            </a:r>
          </a:p>
          <a:p>
            <a:r>
              <a:rPr lang="en-IN" sz="2800" dirty="0">
                <a:solidFill>
                  <a:srgbClr val="FFFF00"/>
                </a:solidFill>
                <a:latin typeface="+mj-lt"/>
              </a:rPr>
              <a:t>Scientist with 10 publications, if each got 10 citations, his h-index is 10</a:t>
            </a:r>
          </a:p>
          <a:p>
            <a:r>
              <a:rPr lang="en-IN" sz="2800" dirty="0">
                <a:latin typeface="+mj-lt"/>
              </a:rPr>
              <a:t>Calculated using citation databases</a:t>
            </a:r>
          </a:p>
          <a:p>
            <a:pPr lvl="1"/>
            <a:r>
              <a:rPr lang="en-IN" sz="2800" dirty="0">
                <a:latin typeface="+mj-lt"/>
              </a:rPr>
              <a:t>Google</a:t>
            </a:r>
          </a:p>
          <a:p>
            <a:pPr lvl="1"/>
            <a:r>
              <a:rPr lang="en-IN" sz="2800" dirty="0">
                <a:latin typeface="+mj-lt"/>
              </a:rPr>
              <a:t>Scopus</a:t>
            </a:r>
          </a:p>
          <a:p>
            <a:pPr lvl="1"/>
            <a:r>
              <a:rPr lang="en-IN" sz="2800" dirty="0">
                <a:latin typeface="+mj-lt"/>
              </a:rPr>
              <a:t>Web of Science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44181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E3104-26AC-497C-89E3-EEFB4D515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0" cap="none" dirty="0">
                <a:solidFill>
                  <a:srgbClr val="FF0000"/>
                </a:solidFill>
              </a:rPr>
              <a:t>…h-Index…</a:t>
            </a:r>
            <a:endParaRPr lang="en-IN" sz="4000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C56F5-1451-451C-A2EA-B7323A670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226" y="2096063"/>
            <a:ext cx="8613058" cy="4039265"/>
          </a:xfrm>
        </p:spPr>
        <p:txBody>
          <a:bodyPr/>
          <a:lstStyle/>
          <a:p>
            <a:r>
              <a:rPr lang="en-IN" sz="2800" dirty="0"/>
              <a:t>Provides both the number of papers &amp; citations </a:t>
            </a:r>
          </a:p>
          <a:p>
            <a:r>
              <a:rPr lang="en-IN" sz="2800" dirty="0"/>
              <a:t>Vary from field to field</a:t>
            </a:r>
          </a:p>
          <a:p>
            <a:r>
              <a:rPr lang="en-IN" sz="2800" dirty="0"/>
              <a:t>Database specific</a:t>
            </a:r>
          </a:p>
          <a:p>
            <a:r>
              <a:rPr lang="en-IN" sz="2800" dirty="0"/>
              <a:t>Vary from database to database</a:t>
            </a:r>
          </a:p>
          <a:p>
            <a:r>
              <a:rPr lang="en-IN" sz="2800" dirty="0"/>
              <a:t>Name variation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77900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0E054-A630-461F-9F84-5D730BC11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121" y="222260"/>
            <a:ext cx="8679879" cy="1326321"/>
          </a:xfrm>
        </p:spPr>
        <p:txBody>
          <a:bodyPr>
            <a:normAutofit fontScale="90000"/>
          </a:bodyPr>
          <a:lstStyle/>
          <a:p>
            <a:br>
              <a:rPr lang="en-US" b="0" cap="none" dirty="0">
                <a:solidFill>
                  <a:srgbClr val="FF0000"/>
                </a:solidFill>
              </a:rPr>
            </a:br>
            <a:r>
              <a:rPr lang="en-US" b="0" cap="none" dirty="0" err="1">
                <a:solidFill>
                  <a:srgbClr val="FF0000"/>
                </a:solidFill>
              </a:rPr>
              <a:t>SCImago</a:t>
            </a:r>
            <a:r>
              <a:rPr lang="en-US" b="0" cap="none" dirty="0">
                <a:solidFill>
                  <a:srgbClr val="FF0000"/>
                </a:solidFill>
              </a:rPr>
              <a:t> Journal &amp; Country Rank (SJR)</a:t>
            </a:r>
            <a:br>
              <a:rPr lang="en-IN" b="0" cap="none" dirty="0">
                <a:solidFill>
                  <a:srgbClr val="FF0000"/>
                </a:solidFill>
              </a:rPr>
            </a:br>
            <a:endParaRPr lang="en-IN" b="0" cap="non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8D605-ADD1-4975-8E5F-34BA9BEF5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548581"/>
            <a:ext cx="7765322" cy="4242619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Journal and country level metric</a:t>
            </a:r>
          </a:p>
          <a:p>
            <a:r>
              <a:rPr lang="en-US" sz="2800" dirty="0" err="1"/>
              <a:t>SCImago</a:t>
            </a:r>
            <a:r>
              <a:rPr lang="en-US" sz="2800" dirty="0"/>
              <a:t> Lab, Spain</a:t>
            </a:r>
          </a:p>
          <a:p>
            <a:r>
              <a:rPr lang="en-US" sz="2800" dirty="0"/>
              <a:t>Scopus database of Elsevier</a:t>
            </a:r>
          </a:p>
          <a:p>
            <a:r>
              <a:rPr lang="en-US" sz="2800" dirty="0"/>
              <a:t>SJR is  a free </a:t>
            </a:r>
          </a:p>
          <a:p>
            <a:r>
              <a:rPr lang="en-US" sz="2800" dirty="0"/>
              <a:t>“All the citations are not equal”</a:t>
            </a:r>
          </a:p>
          <a:p>
            <a:r>
              <a:rPr lang="en-US" sz="2800" dirty="0"/>
              <a:t>Prestige-based metric  </a:t>
            </a:r>
          </a:p>
          <a:p>
            <a:pPr marL="0" indent="0">
              <a:buNone/>
            </a:pPr>
            <a:r>
              <a:rPr lang="en-IN" sz="2800" dirty="0">
                <a:hlinkClick r:id="rId2"/>
              </a:rPr>
              <a:t>https://www.scimagojr.com/index.php</a:t>
            </a:r>
            <a:endParaRPr lang="en-IN" sz="28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49260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0402B-99EE-4383-B064-82DA03D9F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403124"/>
            <a:ext cx="8222679" cy="1145457"/>
          </a:xfrm>
        </p:spPr>
        <p:txBody>
          <a:bodyPr>
            <a:normAutofit/>
          </a:bodyPr>
          <a:lstStyle/>
          <a:p>
            <a:r>
              <a:rPr lang="en-US" b="0" cap="none" dirty="0">
                <a:solidFill>
                  <a:srgbClr val="FF0000"/>
                </a:solidFill>
              </a:rPr>
              <a:t>Source Normalized Impact per Paper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							</a:t>
            </a:r>
            <a:r>
              <a:rPr lang="en-US" b="0" dirty="0">
                <a:solidFill>
                  <a:srgbClr val="FF0000"/>
                </a:solidFill>
              </a:rPr>
              <a:t>(SNIP)</a:t>
            </a:r>
            <a:endParaRPr lang="en-IN" b="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6BF87-C5D8-49BE-9BCA-DD1823FB1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227" y="1548581"/>
            <a:ext cx="8686798" cy="5147187"/>
          </a:xfrm>
        </p:spPr>
        <p:txBody>
          <a:bodyPr>
            <a:normAutofit/>
          </a:bodyPr>
          <a:lstStyle/>
          <a:p>
            <a:r>
              <a:rPr lang="en-US" sz="2800" dirty="0"/>
              <a:t>Journal-level metric </a:t>
            </a:r>
          </a:p>
          <a:p>
            <a:r>
              <a:rPr lang="en-US" sz="2800" dirty="0"/>
              <a:t>Scopus database </a:t>
            </a:r>
          </a:p>
          <a:p>
            <a:r>
              <a:rPr lang="en-US" sz="2800" dirty="0"/>
              <a:t>Prof. Henk </a:t>
            </a:r>
            <a:r>
              <a:rPr lang="en-US" sz="2800" dirty="0" err="1"/>
              <a:t>Moed</a:t>
            </a:r>
            <a:r>
              <a:rPr lang="en-US" sz="2800" dirty="0"/>
              <a:t>, </a:t>
            </a:r>
            <a:r>
              <a:rPr lang="en-US" sz="2800" dirty="0" err="1"/>
              <a:t>Uni.sity</a:t>
            </a:r>
            <a:r>
              <a:rPr lang="en-US" sz="2800" dirty="0"/>
              <a:t> of Leiden, Netherlands</a:t>
            </a:r>
          </a:p>
          <a:p>
            <a:r>
              <a:rPr lang="en-US" sz="2800" dirty="0"/>
              <a:t>Free</a:t>
            </a:r>
          </a:p>
          <a:p>
            <a:r>
              <a:rPr lang="en-US" sz="2800" dirty="0"/>
              <a:t>Weightage </a:t>
            </a:r>
            <a:r>
              <a:rPr lang="en-IN" sz="2800" dirty="0"/>
              <a:t> to</a:t>
            </a:r>
            <a:r>
              <a:rPr lang="en-US" sz="2800" dirty="0"/>
              <a:t> citations to a journal based on no. of citations in that field</a:t>
            </a:r>
          </a:p>
          <a:p>
            <a:pPr marL="0" indent="0" algn="ctr">
              <a:buNone/>
            </a:pPr>
            <a:r>
              <a:rPr lang="en-IN" dirty="0">
                <a:hlinkClick r:id="rId2"/>
              </a:rPr>
              <a:t>http://www.journalindicators.com/indicators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6428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EDBDA-7CB1-4770-A2BB-496105255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403639"/>
            <a:ext cx="7765321" cy="879471"/>
          </a:xfrm>
        </p:spPr>
        <p:txBody>
          <a:bodyPr/>
          <a:lstStyle/>
          <a:p>
            <a:r>
              <a:rPr lang="en-IN" cap="none" dirty="0" err="1">
                <a:solidFill>
                  <a:srgbClr val="FF0000"/>
                </a:solidFill>
                <a:effectLst/>
              </a:rPr>
              <a:t>CiteScore</a:t>
            </a:r>
            <a:endParaRPr lang="en-IN" cap="none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49670-6151-4FAC-85DB-1EE0A56EE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283110"/>
            <a:ext cx="7765322" cy="4508090"/>
          </a:xfrm>
        </p:spPr>
        <p:txBody>
          <a:bodyPr/>
          <a:lstStyle/>
          <a:p>
            <a:r>
              <a:rPr lang="en-IN" sz="2800" dirty="0"/>
              <a:t>Invented by M/s Elsevier </a:t>
            </a:r>
          </a:p>
          <a:p>
            <a:r>
              <a:rPr lang="en-IN" sz="2800" dirty="0"/>
              <a:t>Similar to Impact Factor</a:t>
            </a:r>
          </a:p>
          <a:p>
            <a:r>
              <a:rPr lang="en-IN" sz="2800" dirty="0"/>
              <a:t>Three years’ citations</a:t>
            </a:r>
          </a:p>
          <a:p>
            <a:r>
              <a:rPr lang="en-IN" sz="2800" dirty="0"/>
              <a:t>Free</a:t>
            </a:r>
          </a:p>
          <a:p>
            <a:r>
              <a:rPr lang="en-IN" sz="2800" dirty="0"/>
              <a:t>Scopus</a:t>
            </a:r>
          </a:p>
          <a:p>
            <a:r>
              <a:rPr lang="en-IN" sz="2800" dirty="0"/>
              <a:t>Include all the document types 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64942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6A7DC-10A1-4466-B453-9E9BB2AFF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5" y="137652"/>
            <a:ext cx="7765321" cy="1056967"/>
          </a:xfrm>
        </p:spPr>
        <p:txBody>
          <a:bodyPr>
            <a:normAutofit/>
          </a:bodyPr>
          <a:lstStyle/>
          <a:p>
            <a:r>
              <a:rPr lang="en-IN" sz="4000" b="0" cap="none" dirty="0">
                <a:solidFill>
                  <a:srgbClr val="FF0000"/>
                </a:solidFill>
              </a:rPr>
              <a:t>Academic Integrity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32202-DDE8-4E30-BE00-21DA63572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5" y="1194619"/>
            <a:ext cx="8134189" cy="5825613"/>
          </a:xfrm>
        </p:spPr>
        <p:txBody>
          <a:bodyPr>
            <a:normAutofit/>
          </a:bodyPr>
          <a:lstStyle/>
          <a:p>
            <a:r>
              <a:rPr lang="en-IN" sz="2800" dirty="0"/>
              <a:t>Core set of values &amp; principles in academic life</a:t>
            </a:r>
          </a:p>
          <a:p>
            <a:pPr lvl="1"/>
            <a:r>
              <a:rPr lang="en-IN" sz="2800" dirty="0"/>
              <a:t>Honesty</a:t>
            </a:r>
          </a:p>
          <a:p>
            <a:pPr lvl="1"/>
            <a:r>
              <a:rPr lang="en-IN" sz="2800" dirty="0"/>
              <a:t>Fairness</a:t>
            </a:r>
          </a:p>
          <a:p>
            <a:pPr lvl="1"/>
            <a:r>
              <a:rPr lang="en-US" sz="2800" dirty="0"/>
              <a:t>Trust</a:t>
            </a:r>
          </a:p>
          <a:p>
            <a:pPr lvl="1"/>
            <a:r>
              <a:rPr lang="en-US" sz="2800" dirty="0"/>
              <a:t>Respect</a:t>
            </a:r>
            <a:endParaRPr lang="en-IN" sz="2800" dirty="0"/>
          </a:p>
          <a:p>
            <a:pPr lvl="1"/>
            <a:r>
              <a:rPr lang="en-US" sz="2800" dirty="0"/>
              <a:t>Responsibility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Courage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r>
              <a:rPr lang="en-IN" dirty="0"/>
              <a:t>	</a:t>
            </a:r>
            <a:r>
              <a:rPr lang="en-IN" sz="2600" dirty="0">
                <a:solidFill>
                  <a:srgbClr val="FFFF00"/>
                </a:solidFill>
              </a:rPr>
              <a:t>International Centre for Academic Integrity 				(ICAI)</a:t>
            </a:r>
          </a:p>
        </p:txBody>
      </p:sp>
    </p:spTree>
    <p:extLst>
      <p:ext uri="{BB962C8B-B14F-4D97-AF65-F5344CB8AC3E}">
        <p14:creationId xmlns:p14="http://schemas.microsoft.com/office/powerpoint/2010/main" val="207147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EEFAB-9045-4EA2-8074-857792132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0"/>
            <a:ext cx="7765321" cy="1002891"/>
          </a:xfrm>
        </p:spPr>
        <p:txBody>
          <a:bodyPr>
            <a:normAutofit/>
          </a:bodyPr>
          <a:lstStyle/>
          <a:p>
            <a:r>
              <a:rPr lang="en-IN" sz="4000" b="0" cap="none" dirty="0">
                <a:solidFill>
                  <a:srgbClr val="FF0000"/>
                </a:solidFill>
              </a:rPr>
              <a:t>Academic Dishonesty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9041E-B718-48E3-A98C-7DD795DCE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955" y="1002890"/>
            <a:ext cx="8524567" cy="5855109"/>
          </a:xfrm>
        </p:spPr>
        <p:txBody>
          <a:bodyPr>
            <a:normAutofit fontScale="92500" lnSpcReduction="20000"/>
          </a:bodyPr>
          <a:lstStyle/>
          <a:p>
            <a:r>
              <a:rPr lang="en-IN" sz="3600" dirty="0">
                <a:solidFill>
                  <a:srgbClr val="FFFF00"/>
                </a:solidFill>
              </a:rPr>
              <a:t>Fraudulent Academic Practices</a:t>
            </a:r>
          </a:p>
          <a:p>
            <a:pPr marL="0" indent="0">
              <a:buNone/>
            </a:pPr>
            <a:r>
              <a:rPr lang="en-IN" sz="3600" dirty="0"/>
              <a:t>	Plagiarism</a:t>
            </a:r>
          </a:p>
          <a:p>
            <a:pPr marL="0" indent="0">
              <a:buNone/>
            </a:pPr>
            <a:r>
              <a:rPr lang="en-IN" sz="3600" dirty="0"/>
              <a:t>	Copying</a:t>
            </a:r>
          </a:p>
          <a:p>
            <a:pPr marL="0" indent="0">
              <a:buNone/>
            </a:pPr>
            <a:r>
              <a:rPr lang="en-IN" sz="3600" dirty="0"/>
              <a:t>	Falsification of documents</a:t>
            </a:r>
          </a:p>
          <a:p>
            <a:pPr marL="0" indent="0">
              <a:buNone/>
            </a:pPr>
            <a:r>
              <a:rPr lang="en-IN" sz="3600" dirty="0"/>
              <a:t>	Class indiscipline</a:t>
            </a:r>
          </a:p>
          <a:p>
            <a:r>
              <a:rPr lang="en-IN" sz="3600" dirty="0">
                <a:solidFill>
                  <a:srgbClr val="FFFF00"/>
                </a:solidFill>
              </a:rPr>
              <a:t>Penalties</a:t>
            </a:r>
            <a:r>
              <a:rPr lang="en-IN" sz="3600" dirty="0"/>
              <a:t> </a:t>
            </a:r>
          </a:p>
          <a:p>
            <a:pPr marL="457200" lvl="1" indent="0">
              <a:buNone/>
            </a:pPr>
            <a:r>
              <a:rPr lang="en-IN" sz="3600" dirty="0"/>
              <a:t>	Oral warning</a:t>
            </a:r>
          </a:p>
          <a:p>
            <a:pPr marL="457200" lvl="1" indent="0">
              <a:buNone/>
            </a:pPr>
            <a:r>
              <a:rPr lang="en-IN" sz="3600" dirty="0"/>
              <a:t>	Expulsion </a:t>
            </a:r>
          </a:p>
          <a:p>
            <a:pPr marL="0" indent="0" algn="ctr">
              <a:buNone/>
            </a:pPr>
            <a:r>
              <a:rPr lang="en-IN" sz="2400" dirty="0">
                <a:solidFill>
                  <a:srgbClr val="FFFF00"/>
                </a:solidFill>
              </a:rPr>
              <a:t>Promotion of Academic Integrity &amp; Prevention of Plagiarism in Higher Education Institutions Regulations , 2018</a:t>
            </a:r>
          </a:p>
        </p:txBody>
      </p:sp>
    </p:spTree>
    <p:extLst>
      <p:ext uri="{BB962C8B-B14F-4D97-AF65-F5344CB8AC3E}">
        <p14:creationId xmlns:p14="http://schemas.microsoft.com/office/powerpoint/2010/main" val="41327967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D7761-40D6-4783-AACE-EB10EC80B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0" cap="none" dirty="0">
                <a:solidFill>
                  <a:srgbClr val="FF0000"/>
                </a:solidFill>
              </a:rPr>
              <a:t>Plagiarism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CA1AB-9AB2-4E0B-9D95-370682672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N" sz="3500" dirty="0"/>
              <a:t>The practice of taking someone else's work or ideas and presenting them as one's own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2168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302C0-9AFB-4A9A-9E52-39864ECE2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>
                <a:solidFill>
                  <a:srgbClr val="FF0000"/>
                </a:solidFill>
              </a:rPr>
              <a:t>How to measure?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537A6-FF93-481B-9AC7-67F35D5FF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	</a:t>
            </a:r>
          </a:p>
          <a:p>
            <a:pPr marL="0" indent="0">
              <a:buNone/>
            </a:pPr>
            <a:r>
              <a:rPr lang="en-IN" sz="2800" dirty="0"/>
              <a:t>	No. of publications- Earlier  Method</a:t>
            </a:r>
          </a:p>
          <a:p>
            <a:endParaRPr lang="en-IN" dirty="0"/>
          </a:p>
          <a:p>
            <a:pPr marL="0" indent="0">
              <a:buNone/>
            </a:pPr>
            <a:r>
              <a:rPr lang="en-IN" sz="2800" dirty="0"/>
              <a:t>	No. of citations- Latest Method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35730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A79ED-AF93-4606-B675-F3FC46EF6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600" b="0" cap="none" dirty="0">
                <a:solidFill>
                  <a:srgbClr val="FF0000"/>
                </a:solidFill>
              </a:rPr>
              <a:t>Types of Plagiarism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A7424-7BC4-4CF9-821F-67D6220E7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r>
              <a:rPr lang="en-IN" sz="2800" dirty="0"/>
              <a:t>Intentional</a:t>
            </a:r>
          </a:p>
          <a:p>
            <a:endParaRPr lang="en-IN" dirty="0"/>
          </a:p>
          <a:p>
            <a:r>
              <a:rPr lang="en-IN" sz="2800" dirty="0"/>
              <a:t>Unintentional</a:t>
            </a:r>
          </a:p>
        </p:txBody>
      </p:sp>
    </p:spTree>
    <p:extLst>
      <p:ext uri="{BB962C8B-B14F-4D97-AF65-F5344CB8AC3E}">
        <p14:creationId xmlns:p14="http://schemas.microsoft.com/office/powerpoint/2010/main" val="21459830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EEF3C-83D1-4726-B48F-97AEED8D8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339" y="237009"/>
            <a:ext cx="7765321" cy="1046102"/>
          </a:xfrm>
        </p:spPr>
        <p:txBody>
          <a:bodyPr/>
          <a:lstStyle/>
          <a:p>
            <a:r>
              <a:rPr lang="en-IN" b="0" cap="none" dirty="0">
                <a:solidFill>
                  <a:srgbClr val="FF0000"/>
                </a:solidFill>
              </a:rPr>
              <a:t>Scope of Plagiarism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8F466-0C05-4B63-900E-D3B5212FB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485" y="1017639"/>
            <a:ext cx="8863780" cy="4773561"/>
          </a:xfrm>
        </p:spPr>
        <p:txBody>
          <a:bodyPr>
            <a:normAutofit/>
          </a:bodyPr>
          <a:lstStyle/>
          <a:p>
            <a:r>
              <a:rPr lang="en-IN" sz="3000" dirty="0">
                <a:effectLst/>
              </a:rPr>
              <a:t>Presenting someone else's work as our own</a:t>
            </a:r>
          </a:p>
          <a:p>
            <a:r>
              <a:rPr lang="en-IN" sz="3000" dirty="0">
                <a:effectLst/>
              </a:rPr>
              <a:t>Copying a portion without giving credit</a:t>
            </a:r>
          </a:p>
          <a:p>
            <a:r>
              <a:rPr lang="en-IN" sz="3000" dirty="0">
                <a:effectLst/>
              </a:rPr>
              <a:t>Giving incorrect citation information</a:t>
            </a:r>
          </a:p>
          <a:p>
            <a:r>
              <a:rPr lang="en-IN" sz="3000" dirty="0">
                <a:effectLst/>
              </a:rPr>
              <a:t>Paraphrase without giving credit</a:t>
            </a:r>
          </a:p>
          <a:p>
            <a:r>
              <a:rPr lang="en-IN" sz="3000" dirty="0">
                <a:effectLst/>
              </a:rPr>
              <a:t>Copying major portion from a single source</a:t>
            </a:r>
          </a:p>
          <a:p>
            <a:r>
              <a:rPr lang="en-IN" sz="3000" dirty="0">
                <a:effectLst/>
              </a:rPr>
              <a:t>Failing to put a quotation</a:t>
            </a:r>
          </a:p>
          <a:p>
            <a:r>
              <a:rPr lang="en-IN" sz="3000" dirty="0">
                <a:effectLst/>
              </a:rPr>
              <a:t>Copying images, audios &amp; videos</a:t>
            </a:r>
          </a:p>
          <a:p>
            <a:endParaRPr lang="en-IN" sz="3000" dirty="0">
              <a:effectLst/>
            </a:endParaRPr>
          </a:p>
          <a:p>
            <a:endParaRPr lang="en-IN" dirty="0">
              <a:effectLst/>
            </a:endParaRPr>
          </a:p>
          <a:p>
            <a:endParaRPr lang="en-IN" dirty="0">
              <a:effectLst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483656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4DFA0-58BC-456B-BB1B-7BEABB630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0"/>
            <a:ext cx="7765321" cy="958645"/>
          </a:xfrm>
        </p:spPr>
        <p:txBody>
          <a:bodyPr>
            <a:normAutofit/>
          </a:bodyPr>
          <a:lstStyle/>
          <a:p>
            <a:r>
              <a:rPr lang="en-IN" sz="4000" cap="none" dirty="0">
                <a:solidFill>
                  <a:srgbClr val="FF0000"/>
                </a:solidFill>
              </a:rPr>
              <a:t>Turnitin…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1F57D-36EF-4067-A38B-5DF0A1B31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693174"/>
            <a:ext cx="7765322" cy="5663381"/>
          </a:xfrm>
        </p:spPr>
        <p:txBody>
          <a:bodyPr>
            <a:noAutofit/>
          </a:bodyPr>
          <a:lstStyle/>
          <a:p>
            <a:r>
              <a:rPr lang="en-IN" sz="2800" dirty="0"/>
              <a:t>Web based Software</a:t>
            </a:r>
          </a:p>
          <a:p>
            <a:r>
              <a:rPr lang="en-IN" sz="2800" dirty="0" err="1"/>
              <a:t>i</a:t>
            </a:r>
            <a:r>
              <a:rPr lang="en-IN" sz="2800" dirty="0"/>
              <a:t>-Paradigm LCC</a:t>
            </a:r>
          </a:p>
          <a:p>
            <a:r>
              <a:rPr lang="en-IN" sz="2800" dirty="0"/>
              <a:t>Fee-based, subscription, user name &amp; </a:t>
            </a:r>
            <a:r>
              <a:rPr lang="en-IN" sz="2800" dirty="0" err="1"/>
              <a:t>Pswd</a:t>
            </a:r>
            <a:endParaRPr lang="en-IN" sz="2800" dirty="0"/>
          </a:p>
          <a:p>
            <a:r>
              <a:rPr lang="en-IN" sz="2800" dirty="0"/>
              <a:t>Instructional support tool</a:t>
            </a:r>
          </a:p>
          <a:p>
            <a:r>
              <a:rPr lang="en-IN" sz="2800" dirty="0"/>
              <a:t>Accounts</a:t>
            </a:r>
          </a:p>
          <a:p>
            <a:pPr lvl="1"/>
            <a:r>
              <a:rPr lang="en-IN" sz="2800" dirty="0"/>
              <a:t>Administrator</a:t>
            </a:r>
          </a:p>
          <a:p>
            <a:pPr lvl="1"/>
            <a:r>
              <a:rPr lang="en-IN" sz="2800" dirty="0"/>
              <a:t>Instructor</a:t>
            </a:r>
          </a:p>
          <a:p>
            <a:pPr lvl="1"/>
            <a:r>
              <a:rPr lang="en-IN" sz="2800" dirty="0"/>
              <a:t>Student </a:t>
            </a:r>
          </a:p>
        </p:txBody>
      </p:sp>
    </p:spTree>
    <p:extLst>
      <p:ext uri="{BB962C8B-B14F-4D97-AF65-F5344CB8AC3E}">
        <p14:creationId xmlns:p14="http://schemas.microsoft.com/office/powerpoint/2010/main" val="3140059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86035-200D-4A72-AAF5-DFF263414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367" y="152401"/>
            <a:ext cx="7765321" cy="914399"/>
          </a:xfrm>
        </p:spPr>
        <p:txBody>
          <a:bodyPr/>
          <a:lstStyle/>
          <a:p>
            <a:r>
              <a:rPr lang="en-IN" sz="3600" cap="none" dirty="0">
                <a:solidFill>
                  <a:srgbClr val="FF0000"/>
                </a:solidFill>
              </a:rPr>
              <a:t>…Turnitin…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2172A-A1E8-478D-86C0-8CFB25948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968" y="1066800"/>
            <a:ext cx="8686800" cy="5791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2800" u="sng" dirty="0">
                <a:solidFill>
                  <a:srgbClr val="FFFF00"/>
                </a:solidFill>
                <a:effectLst/>
              </a:rPr>
              <a:t>Four  Databases </a:t>
            </a:r>
          </a:p>
          <a:p>
            <a:pPr lvl="0"/>
            <a:r>
              <a:rPr lang="en-IN" sz="3200" dirty="0">
                <a:effectLst/>
              </a:rPr>
              <a:t>Free website contents</a:t>
            </a:r>
          </a:p>
          <a:p>
            <a:pPr lvl="0"/>
            <a:r>
              <a:rPr lang="en-IN" sz="3200" dirty="0">
                <a:effectLst/>
              </a:rPr>
              <a:t>Copyrighted materials</a:t>
            </a:r>
          </a:p>
          <a:p>
            <a:pPr lvl="0"/>
            <a:r>
              <a:rPr lang="en-IN" sz="3200" dirty="0">
                <a:effectLst/>
              </a:rPr>
              <a:t>Student papers from other subscribers </a:t>
            </a:r>
          </a:p>
          <a:p>
            <a:r>
              <a:rPr lang="en-IN" sz="3200" dirty="0">
                <a:effectLst/>
              </a:rPr>
              <a:t>Student papers in own organization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9752707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E8B0A-E521-49B8-88A0-FEBBF5671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200" cap="none" dirty="0">
                <a:solidFill>
                  <a:srgbClr val="FF0000"/>
                </a:solidFill>
              </a:rPr>
              <a:t>…Turnitin…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AA126-910E-4075-83FA-AF388A7F8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sz="3000" dirty="0">
                <a:solidFill>
                  <a:srgbClr val="FFFF00"/>
                </a:solidFill>
              </a:rPr>
              <a:t>Originality Report</a:t>
            </a:r>
          </a:p>
          <a:p>
            <a:pPr marL="811213" indent="-457200" defTabSz="493713"/>
            <a:r>
              <a:rPr lang="en-IN" sz="2800" dirty="0"/>
              <a:t>Report of similarity with the existing literature </a:t>
            </a:r>
          </a:p>
          <a:p>
            <a:pPr marL="811213" indent="-457200" defTabSz="493713"/>
            <a:r>
              <a:rPr lang="en-IN" sz="2800" dirty="0"/>
              <a:t>Cumulative percentage &amp; Individual percentage</a:t>
            </a:r>
          </a:p>
          <a:p>
            <a:pPr marL="811213" indent="-457200" defTabSz="493713"/>
            <a:r>
              <a:rPr lang="en-IN" sz="2800" dirty="0"/>
              <a:t>Exclusion of sources, if any </a:t>
            </a:r>
          </a:p>
          <a:p>
            <a:pPr marL="0" indent="0">
              <a:buNone/>
            </a:pPr>
            <a:r>
              <a:rPr lang="en-IN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51771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FE620-925E-4244-8E8F-DE53BEF8F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0" cap="none" dirty="0">
                <a:solidFill>
                  <a:srgbClr val="FF0000"/>
                </a:solidFill>
              </a:rPr>
              <a:t>Citation Measurement Methods</a:t>
            </a:r>
            <a:br>
              <a:rPr lang="en-IN" sz="3600" b="0" cap="none" dirty="0">
                <a:solidFill>
                  <a:srgbClr val="FF0000"/>
                </a:solidFill>
              </a:rPr>
            </a:br>
            <a:endParaRPr lang="en-IN" b="0" cap="non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B0497-B491-494D-BAD9-BA782E35F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/>
              <a:t>		</a:t>
            </a:r>
          </a:p>
          <a:p>
            <a:pPr>
              <a:buNone/>
            </a:pPr>
            <a:r>
              <a:rPr lang="en-IN" dirty="0"/>
              <a:t>		</a:t>
            </a:r>
            <a:r>
              <a:rPr lang="en-IN" sz="3200" dirty="0"/>
              <a:t>Journal-based Metrics</a:t>
            </a:r>
          </a:p>
          <a:p>
            <a:pPr>
              <a:buNone/>
            </a:pPr>
            <a:r>
              <a:rPr lang="en-IN" sz="3200" dirty="0"/>
              <a:t>				&amp;</a:t>
            </a:r>
          </a:p>
          <a:p>
            <a:pPr>
              <a:buNone/>
            </a:pPr>
            <a:r>
              <a:rPr lang="en-IN" sz="3200" dirty="0"/>
              <a:t>		Author-based Metrics</a:t>
            </a:r>
          </a:p>
          <a:p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297723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631F7-383A-4564-8600-FA992A733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600" b="0" cap="none" dirty="0">
                <a:solidFill>
                  <a:srgbClr val="FF0000"/>
                </a:solidFill>
              </a:rPr>
              <a:t>Major Measurement Tools</a:t>
            </a:r>
            <a:endParaRPr lang="en-IN" b="0" cap="non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93DD8-FB3B-4D64-9DE2-64095EB37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 dirty="0"/>
              <a:t>Journal Impact Factor (JIF/IF)</a:t>
            </a:r>
          </a:p>
          <a:p>
            <a:r>
              <a:rPr lang="en-IN" sz="2800" dirty="0" err="1"/>
              <a:t>CiteScore</a:t>
            </a:r>
            <a:endParaRPr lang="en-IN" sz="2800" dirty="0"/>
          </a:p>
          <a:p>
            <a:r>
              <a:rPr lang="en-IN" sz="2800" dirty="0" err="1"/>
              <a:t>SCImago</a:t>
            </a:r>
            <a:r>
              <a:rPr lang="en-IN" sz="2800" dirty="0"/>
              <a:t>  Journal Ranking (SJR)</a:t>
            </a:r>
          </a:p>
          <a:p>
            <a:r>
              <a:rPr lang="en-IN" sz="2800" dirty="0"/>
              <a:t>Source Normalized Impact per Paper (SNIP)</a:t>
            </a:r>
          </a:p>
          <a:p>
            <a:r>
              <a:rPr lang="en-IN" sz="2800" dirty="0"/>
              <a:t>h-Index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67495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E0B0A-DDC1-4F73-A811-96979268E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403639"/>
            <a:ext cx="7765321" cy="1326321"/>
          </a:xfrm>
        </p:spPr>
        <p:txBody>
          <a:bodyPr>
            <a:normAutofit/>
          </a:bodyPr>
          <a:lstStyle/>
          <a:p>
            <a:r>
              <a:rPr lang="en-US" cap="none" dirty="0">
                <a:effectLst/>
              </a:rPr>
              <a:t>…</a:t>
            </a:r>
            <a:r>
              <a:rPr lang="en-US" sz="4000" b="0" cap="none" dirty="0">
                <a:solidFill>
                  <a:srgbClr val="FF0000"/>
                </a:solidFill>
                <a:effectLst/>
              </a:rPr>
              <a:t>Impact Factor</a:t>
            </a:r>
            <a:r>
              <a:rPr lang="en-US" cap="none" dirty="0">
                <a:effectLst/>
              </a:rPr>
              <a:t>…</a:t>
            </a:r>
            <a:endParaRPr lang="en-IN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E8CFA-91B3-43E4-A524-DC46B3419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65" y="1504335"/>
            <a:ext cx="8672051" cy="4286865"/>
          </a:xfrm>
        </p:spPr>
        <p:txBody>
          <a:bodyPr>
            <a:normAutofit/>
          </a:bodyPr>
          <a:lstStyle/>
          <a:p>
            <a:r>
              <a:rPr lang="en-IN" sz="2800" dirty="0"/>
              <a:t>Yearly metric</a:t>
            </a:r>
          </a:p>
          <a:p>
            <a:pPr algn="just"/>
            <a:r>
              <a:rPr lang="en-IN" sz="2800" dirty="0"/>
              <a:t>Ratio between the no. of articles cited in a year and the total no. of articles published in the preceding 2 years  </a:t>
            </a:r>
          </a:p>
          <a:p>
            <a:pPr>
              <a:tabLst>
                <a:tab pos="357188" algn="l"/>
              </a:tabLst>
            </a:pPr>
            <a:r>
              <a:rPr lang="en-IN" sz="2800" dirty="0"/>
              <a:t>Proprietary tool of Thomson Reuters </a:t>
            </a:r>
          </a:p>
          <a:p>
            <a:r>
              <a:rPr lang="en-IN" sz="2800" dirty="0"/>
              <a:t>Developed by Eugene Garfield for ISI</a:t>
            </a:r>
          </a:p>
          <a:p>
            <a:r>
              <a:rPr lang="en-IN" sz="2800" dirty="0"/>
              <a:t>Journal Citation Report (JCR)/ Yearly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87170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38542-4F9F-403D-BD99-B17DAC6FC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325498"/>
            <a:ext cx="7765321" cy="1326321"/>
          </a:xfrm>
        </p:spPr>
        <p:txBody>
          <a:bodyPr>
            <a:normAutofit/>
          </a:bodyPr>
          <a:lstStyle/>
          <a:p>
            <a:r>
              <a:rPr lang="en-US" sz="3800" b="0" cap="none" dirty="0">
                <a:solidFill>
                  <a:srgbClr val="FF0000"/>
                </a:solidFill>
                <a:effectLst/>
              </a:rPr>
              <a:t>…Impact Factor…</a:t>
            </a:r>
            <a:endParaRPr lang="en-IN" sz="3800" b="0" cap="non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A7D36-C463-4139-9EC0-485793C18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213" y="1460091"/>
            <a:ext cx="8539315" cy="4331110"/>
          </a:xfrm>
        </p:spPr>
        <p:txBody>
          <a:bodyPr>
            <a:normAutofit fontScale="92500" lnSpcReduction="20000"/>
          </a:bodyPr>
          <a:lstStyle/>
          <a:p>
            <a:pPr marL="0" indent="0" defTabSz="633413">
              <a:lnSpc>
                <a:spcPct val="100000"/>
              </a:lnSpc>
              <a:buNone/>
            </a:pPr>
            <a:endParaRPr lang="en-US" sz="2800" i="1" dirty="0">
              <a:solidFill>
                <a:srgbClr val="FFFF00"/>
              </a:solidFill>
              <a:effectLst/>
            </a:endParaRPr>
          </a:p>
          <a:p>
            <a:pPr marL="0" indent="0" defTabSz="633413">
              <a:lnSpc>
                <a:spcPct val="100000"/>
              </a:lnSpc>
              <a:buNone/>
            </a:pPr>
            <a:r>
              <a:rPr lang="en-US" sz="3000" i="1" dirty="0">
                <a:solidFill>
                  <a:srgbClr val="FFFF00"/>
                </a:solidFill>
                <a:effectLst/>
              </a:rPr>
              <a:t>A</a:t>
            </a:r>
            <a:r>
              <a:rPr lang="en-US" sz="3000" dirty="0">
                <a:effectLst/>
              </a:rPr>
              <a:t> = No. of articles published in the journal ‘X’ in 	2017 &amp; 	2018 (</a:t>
            </a:r>
            <a:r>
              <a:rPr lang="en-US" sz="3000" i="1" dirty="0">
                <a:effectLst/>
              </a:rPr>
              <a:t>Citable items</a:t>
            </a:r>
            <a:r>
              <a:rPr lang="en-US" sz="3000" dirty="0">
                <a:effectLst/>
              </a:rPr>
              <a:t>)</a:t>
            </a:r>
          </a:p>
          <a:p>
            <a:pPr marL="0" indent="0">
              <a:buNone/>
              <a:tabLst>
                <a:tab pos="633413" algn="l"/>
              </a:tabLst>
            </a:pPr>
            <a:endParaRPr lang="en-US" sz="2800" i="1" dirty="0">
              <a:solidFill>
                <a:srgbClr val="FFFF00"/>
              </a:solidFill>
              <a:effectLst/>
            </a:endParaRPr>
          </a:p>
          <a:p>
            <a:pPr marL="0" indent="0">
              <a:buNone/>
              <a:tabLst>
                <a:tab pos="633413" algn="l"/>
              </a:tabLst>
            </a:pPr>
            <a:r>
              <a:rPr lang="en-US" sz="3000" i="1" dirty="0">
                <a:solidFill>
                  <a:srgbClr val="FFFF00"/>
                </a:solidFill>
                <a:effectLst/>
              </a:rPr>
              <a:t>B</a:t>
            </a:r>
            <a:r>
              <a:rPr lang="en-US" sz="3000" dirty="0">
                <a:effectLst/>
              </a:rPr>
              <a:t> = Number of citations received for those articles 	in 2019</a:t>
            </a:r>
          </a:p>
          <a:p>
            <a:pPr marL="0" indent="0">
              <a:buNone/>
            </a:pPr>
            <a:r>
              <a:rPr lang="en-US" sz="2800" i="1" dirty="0">
                <a:solidFill>
                  <a:srgbClr val="FFFF00"/>
                </a:solidFill>
                <a:effectLst/>
              </a:rPr>
              <a:t>		</a:t>
            </a:r>
            <a:r>
              <a:rPr lang="en-US" sz="2800" i="1" dirty="0">
                <a:effectLst/>
              </a:rPr>
              <a:t> </a:t>
            </a:r>
          </a:p>
          <a:p>
            <a:pPr marL="0" indent="0">
              <a:buNone/>
            </a:pPr>
            <a:r>
              <a:rPr lang="en-US" sz="2800" dirty="0">
                <a:effectLst/>
              </a:rPr>
              <a:t>		</a:t>
            </a:r>
            <a:r>
              <a:rPr lang="en-US" sz="3000" b="1" dirty="0">
                <a:solidFill>
                  <a:srgbClr val="00B0F0"/>
                </a:solidFill>
                <a:effectLst/>
              </a:rPr>
              <a:t>2019 Impact Factor of X </a:t>
            </a:r>
            <a:r>
              <a:rPr lang="en-US" sz="2800" dirty="0">
                <a:effectLst/>
              </a:rPr>
              <a:t>= </a:t>
            </a:r>
            <a:r>
              <a:rPr lang="en-US" sz="2800" i="1" dirty="0">
                <a:solidFill>
                  <a:srgbClr val="FFFF00"/>
                </a:solidFill>
                <a:effectLst/>
              </a:rPr>
              <a:t>B/ A </a:t>
            </a:r>
            <a:r>
              <a:rPr lang="en-US" sz="2800" dirty="0">
                <a:effectLst/>
              </a:rPr>
              <a:t> 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97056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2E9FB-AE98-45E0-995B-EF2DF653C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735" y="634181"/>
            <a:ext cx="8878529" cy="5304501"/>
          </a:xfrm>
        </p:spPr>
        <p:txBody>
          <a:bodyPr>
            <a:normAutofit fontScale="85000" lnSpcReduction="10000"/>
          </a:bodyPr>
          <a:lstStyle/>
          <a:p>
            <a:endParaRPr lang="en-US" sz="2800" dirty="0">
              <a:effectLst/>
            </a:endParaRPr>
          </a:p>
          <a:p>
            <a:r>
              <a:rPr lang="en-US" sz="3300" dirty="0">
                <a:effectLst/>
              </a:rPr>
              <a:t>No. of articles published in AJSLP in 2017 = </a:t>
            </a:r>
            <a:r>
              <a:rPr lang="en-US" sz="3300" dirty="0">
                <a:solidFill>
                  <a:srgbClr val="00B0F0"/>
                </a:solidFill>
                <a:effectLst/>
              </a:rPr>
              <a:t>40</a:t>
            </a:r>
            <a:r>
              <a:rPr lang="en-US" sz="3300" dirty="0">
                <a:effectLst/>
              </a:rPr>
              <a:t> </a:t>
            </a:r>
          </a:p>
          <a:p>
            <a:endParaRPr lang="en-US" sz="3300" dirty="0">
              <a:effectLst/>
            </a:endParaRPr>
          </a:p>
          <a:p>
            <a:r>
              <a:rPr lang="en-US" sz="3300" dirty="0">
                <a:effectLst/>
              </a:rPr>
              <a:t>No. of articles published in AJSLP in 2018  = </a:t>
            </a:r>
            <a:r>
              <a:rPr lang="en-US" sz="3300" dirty="0">
                <a:solidFill>
                  <a:srgbClr val="00B0F0"/>
                </a:solidFill>
                <a:effectLst/>
              </a:rPr>
              <a:t>60</a:t>
            </a:r>
          </a:p>
          <a:p>
            <a:endParaRPr lang="en-US" sz="3300" dirty="0">
              <a:effectLst/>
            </a:endParaRPr>
          </a:p>
          <a:p>
            <a:r>
              <a:rPr lang="en-US" sz="3300" dirty="0">
                <a:effectLst/>
              </a:rPr>
              <a:t>No. citations received for AJSLP in 2019      =  </a:t>
            </a:r>
            <a:r>
              <a:rPr lang="en-US" sz="3300" dirty="0">
                <a:solidFill>
                  <a:srgbClr val="FF0000"/>
                </a:solidFill>
                <a:effectLst/>
              </a:rPr>
              <a:t>200</a:t>
            </a:r>
          </a:p>
          <a:p>
            <a:pPr marL="0" indent="0">
              <a:buNone/>
            </a:pPr>
            <a:r>
              <a:rPr lang="en-US" sz="2800" dirty="0">
                <a:effectLst/>
              </a:rPr>
              <a:t>	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  <a:effectLst/>
              </a:rPr>
              <a:t>   </a:t>
            </a:r>
            <a:r>
              <a:rPr lang="en-US" sz="3300" b="1" dirty="0">
                <a:solidFill>
                  <a:srgbClr val="FFFF00"/>
                </a:solidFill>
                <a:effectLst/>
              </a:rPr>
              <a:t>	Impact Factor of AJSLP for the year 2019  </a:t>
            </a:r>
          </a:p>
          <a:p>
            <a:pPr marL="0" indent="0">
              <a:buNone/>
            </a:pPr>
            <a:r>
              <a:rPr lang="en-US" sz="3300" b="1" dirty="0">
                <a:effectLst/>
              </a:rPr>
              <a:t>			</a:t>
            </a:r>
            <a:r>
              <a:rPr lang="en-US" sz="3300" b="1" dirty="0">
                <a:solidFill>
                  <a:srgbClr val="FF0000"/>
                </a:solidFill>
                <a:effectLst/>
              </a:rPr>
              <a:t>200 </a:t>
            </a:r>
            <a:r>
              <a:rPr lang="en-US" sz="3300" b="1" dirty="0">
                <a:effectLst/>
              </a:rPr>
              <a:t>/ </a:t>
            </a:r>
            <a:r>
              <a:rPr lang="en-US" sz="3300" b="1" dirty="0">
                <a:solidFill>
                  <a:srgbClr val="00B0F0"/>
                </a:solidFill>
                <a:effectLst/>
              </a:rPr>
              <a:t>40 </a:t>
            </a:r>
            <a:r>
              <a:rPr lang="en-US" sz="3300" b="1" dirty="0">
                <a:effectLst/>
              </a:rPr>
              <a:t>+</a:t>
            </a:r>
            <a:r>
              <a:rPr lang="en-US" sz="3300" b="1" dirty="0">
                <a:solidFill>
                  <a:srgbClr val="FFFF00"/>
                </a:solidFill>
                <a:effectLst/>
              </a:rPr>
              <a:t> </a:t>
            </a:r>
            <a:r>
              <a:rPr lang="en-US" sz="3300" b="1" dirty="0">
                <a:solidFill>
                  <a:srgbClr val="00B0F0"/>
                </a:solidFill>
                <a:effectLst/>
              </a:rPr>
              <a:t>60 </a:t>
            </a:r>
            <a:r>
              <a:rPr lang="en-US" sz="3300" b="1" dirty="0">
                <a:effectLst/>
              </a:rPr>
              <a:t>=</a:t>
            </a:r>
            <a:r>
              <a:rPr lang="en-US" sz="3300" b="1" dirty="0">
                <a:solidFill>
                  <a:srgbClr val="FFFF00"/>
                </a:solidFill>
                <a:effectLst/>
              </a:rPr>
              <a:t> 2</a:t>
            </a:r>
            <a:endParaRPr lang="en-IN" sz="33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640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CB3D3-AEF1-418B-8ED4-A29AEFC7A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266505"/>
            <a:ext cx="7765321" cy="1031354"/>
          </a:xfrm>
        </p:spPr>
        <p:txBody>
          <a:bodyPr/>
          <a:lstStyle/>
          <a:p>
            <a:r>
              <a:rPr lang="en-US" sz="3600" b="0" cap="none" dirty="0">
                <a:solidFill>
                  <a:srgbClr val="FF0000"/>
                </a:solidFill>
                <a:effectLst/>
              </a:rPr>
              <a:t>…Impact Factor…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2DC66-456B-43F8-92D0-02FD5DFBE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592825"/>
            <a:ext cx="7765322" cy="4655573"/>
          </a:xfrm>
        </p:spPr>
        <p:txBody>
          <a:bodyPr>
            <a:normAutofit/>
          </a:bodyPr>
          <a:lstStyle/>
          <a:p>
            <a:r>
              <a:rPr lang="en-US" sz="2800" dirty="0"/>
              <a:t>Expressed in 3 digits after decimal e.g. 2.892</a:t>
            </a:r>
          </a:p>
          <a:p>
            <a:r>
              <a:rPr lang="en-US" sz="2800" dirty="0"/>
              <a:t>Year specific </a:t>
            </a:r>
          </a:p>
          <a:p>
            <a:r>
              <a:rPr lang="en-US" sz="2800" dirty="0"/>
              <a:t>Journal specific </a:t>
            </a:r>
          </a:p>
          <a:p>
            <a:r>
              <a:rPr lang="en-US" sz="2800" dirty="0"/>
              <a:t>Database specific</a:t>
            </a:r>
          </a:p>
          <a:p>
            <a:r>
              <a:rPr lang="en-US" sz="2800" dirty="0"/>
              <a:t>Value: Zero to 50</a:t>
            </a:r>
          </a:p>
          <a:p>
            <a:r>
              <a:rPr lang="en-US" sz="2800" dirty="0"/>
              <a:t>Varies from subject to subject</a:t>
            </a:r>
          </a:p>
          <a:p>
            <a:r>
              <a:rPr lang="en-US" sz="2800" dirty="0"/>
              <a:t>Indication of journal quality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83210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CEDAE-5444-4A6F-956F-58BF5B101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cap="none" dirty="0">
                <a:solidFill>
                  <a:srgbClr val="FF0000"/>
                </a:solidFill>
                <a:effectLst/>
              </a:rPr>
              <a:t>…Impact Factor…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821AA-8230-47B9-813D-A84B0750C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2800" dirty="0">
                <a:solidFill>
                  <a:srgbClr val="FFFF00"/>
                </a:solidFill>
              </a:rPr>
              <a:t>		</a:t>
            </a:r>
            <a:r>
              <a:rPr lang="en-IN" sz="2800" u="sng" dirty="0">
                <a:solidFill>
                  <a:srgbClr val="FFFF00"/>
                </a:solidFill>
              </a:rPr>
              <a:t>Variant Forms</a:t>
            </a:r>
          </a:p>
          <a:p>
            <a:pPr lvl="1"/>
            <a:endParaRPr lang="en-IN" dirty="0"/>
          </a:p>
          <a:p>
            <a:pPr lvl="1"/>
            <a:r>
              <a:rPr lang="en-IN" sz="2800" dirty="0"/>
              <a:t>Immediacy Index</a:t>
            </a:r>
          </a:p>
          <a:p>
            <a:pPr lvl="1"/>
            <a:endParaRPr lang="en-IN" dirty="0"/>
          </a:p>
          <a:p>
            <a:pPr lvl="1"/>
            <a:r>
              <a:rPr lang="en-IN" sz="2800" dirty="0"/>
              <a:t>5-Year Impact Factor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563185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2509</TotalTime>
  <Words>542</Words>
  <Application>Microsoft Office PowerPoint</Application>
  <PresentationFormat>On-screen Show (4:3)</PresentationFormat>
  <Paragraphs>167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Bookman Old Style</vt:lpstr>
      <vt:lpstr>Rockwell</vt:lpstr>
      <vt:lpstr>Damask</vt:lpstr>
      <vt:lpstr>Scientific Productivity</vt:lpstr>
      <vt:lpstr>How to measure?</vt:lpstr>
      <vt:lpstr>Citation Measurement Methods </vt:lpstr>
      <vt:lpstr>Major Measurement Tools</vt:lpstr>
      <vt:lpstr>…Impact Factor…</vt:lpstr>
      <vt:lpstr>…Impact Factor…</vt:lpstr>
      <vt:lpstr>PowerPoint Presentation</vt:lpstr>
      <vt:lpstr>…Impact Factor…</vt:lpstr>
      <vt:lpstr>…Impact Factor…</vt:lpstr>
      <vt:lpstr>…Impact Factor…</vt:lpstr>
      <vt:lpstr>…Impact Factor…</vt:lpstr>
      <vt:lpstr>h-Index…</vt:lpstr>
      <vt:lpstr>…h-Index…</vt:lpstr>
      <vt:lpstr> SCImago Journal &amp; Country Rank (SJR) </vt:lpstr>
      <vt:lpstr>Source Normalized Impact per Paper        (SNIP)</vt:lpstr>
      <vt:lpstr>CiteScore</vt:lpstr>
      <vt:lpstr>Academic Integrity </vt:lpstr>
      <vt:lpstr>Academic Dishonesty</vt:lpstr>
      <vt:lpstr>Plagiarism</vt:lpstr>
      <vt:lpstr>Types of Plagiarism</vt:lpstr>
      <vt:lpstr>Scope of Plagiarism</vt:lpstr>
      <vt:lpstr>Turnitin…</vt:lpstr>
      <vt:lpstr>…Turnitin…</vt:lpstr>
      <vt:lpstr>…Turnitin…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object identifiers DOIs</dc:title>
  <dc:creator>Shijith Kumar</dc:creator>
  <cp:lastModifiedBy>Shijith Kumar</cp:lastModifiedBy>
  <cp:revision>54</cp:revision>
  <dcterms:created xsi:type="dcterms:W3CDTF">2019-04-14T13:27:29Z</dcterms:created>
  <dcterms:modified xsi:type="dcterms:W3CDTF">2019-04-22T09:54:53Z</dcterms:modified>
</cp:coreProperties>
</file>