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  <p:sldId id="307" r:id="rId4"/>
    <p:sldId id="308" r:id="rId5"/>
    <p:sldId id="321" r:id="rId6"/>
    <p:sldId id="319" r:id="rId7"/>
    <p:sldId id="322" r:id="rId8"/>
    <p:sldId id="324" r:id="rId9"/>
    <p:sldId id="325" r:id="rId10"/>
    <p:sldId id="323" r:id="rId11"/>
    <p:sldId id="326" r:id="rId12"/>
    <p:sldId id="327" r:id="rId13"/>
    <p:sldId id="328" r:id="rId14"/>
    <p:sldId id="329" r:id="rId15"/>
    <p:sldId id="331" r:id="rId16"/>
    <p:sldId id="330" r:id="rId17"/>
    <p:sldId id="332" r:id="rId18"/>
    <p:sldId id="334" r:id="rId19"/>
    <p:sldId id="335" r:id="rId20"/>
    <p:sldId id="333" r:id="rId21"/>
    <p:sldId id="336" r:id="rId22"/>
    <p:sldId id="337" r:id="rId23"/>
    <p:sldId id="338" r:id="rId24"/>
    <p:sldId id="33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4095-CEAE-41BA-B051-855C87641005}" type="datetimeFigureOut">
              <a:rPr lang="en-IN" smtClean="0"/>
              <a:pPr/>
              <a:t>14-04-2019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rcid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/>
              <a:t>			</a:t>
            </a:r>
          </a:p>
          <a:p>
            <a:pPr>
              <a:buNone/>
            </a:pPr>
            <a:r>
              <a:rPr lang="en-IN" sz="4000" dirty="0"/>
              <a:t>		Title page formatting in </a:t>
            </a:r>
            <a:r>
              <a:rPr lang="en-IN" sz="4000" dirty="0" err="1"/>
              <a:t>APA</a:t>
            </a:r>
            <a:endParaRPr lang="en-IN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Expressed in 3 digits after decimal e.g. 2.892</a:t>
            </a:r>
          </a:p>
          <a:p>
            <a:r>
              <a:rPr lang="en-US" dirty="0"/>
              <a:t>Year specific </a:t>
            </a:r>
          </a:p>
          <a:p>
            <a:r>
              <a:rPr lang="en-US" dirty="0"/>
              <a:t>Journal specific </a:t>
            </a:r>
          </a:p>
          <a:p>
            <a:r>
              <a:rPr lang="en-US" dirty="0"/>
              <a:t>Database specific</a:t>
            </a:r>
          </a:p>
          <a:p>
            <a:r>
              <a:rPr lang="en-US" dirty="0"/>
              <a:t>Value: Zero to 50</a:t>
            </a:r>
          </a:p>
          <a:p>
            <a:r>
              <a:rPr lang="en-US" dirty="0"/>
              <a:t>Varies from subject to subject</a:t>
            </a:r>
          </a:p>
          <a:p>
            <a:r>
              <a:rPr lang="en-US" dirty="0"/>
              <a:t>Indication of journal quality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Selection of Journals</a:t>
            </a:r>
            <a:endParaRPr lang="en-IN" dirty="0"/>
          </a:p>
          <a:p>
            <a:pPr lvl="0"/>
            <a:r>
              <a:rPr lang="en-US" dirty="0"/>
              <a:t>Discontinuation of a journal</a:t>
            </a:r>
          </a:p>
          <a:p>
            <a:r>
              <a:rPr lang="en-US" dirty="0"/>
              <a:t>Market Research</a:t>
            </a:r>
            <a:endParaRPr lang="en-IN" dirty="0"/>
          </a:p>
          <a:p>
            <a:pPr lvl="0"/>
            <a:r>
              <a:rPr lang="en-US" dirty="0"/>
              <a:t>Placing a Paper</a:t>
            </a:r>
            <a:endParaRPr lang="en-IN" dirty="0"/>
          </a:p>
          <a:p>
            <a:r>
              <a:rPr lang="en-US" dirty="0"/>
              <a:t>Academic evaluation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Disadvantages…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dirty="0"/>
              <a:t>Review Journals - high IF</a:t>
            </a:r>
          </a:p>
          <a:p>
            <a:r>
              <a:rPr lang="en-US" dirty="0"/>
              <a:t>Title / name change of a journal affects</a:t>
            </a:r>
          </a:p>
          <a:p>
            <a:r>
              <a:rPr lang="en-US" dirty="0"/>
              <a:t>Expensive</a:t>
            </a:r>
          </a:p>
          <a:p>
            <a:r>
              <a:rPr lang="en-US" dirty="0"/>
              <a:t>Vary from one subject to another</a:t>
            </a:r>
          </a:p>
          <a:p>
            <a:r>
              <a:rPr lang="en-US" dirty="0"/>
              <a:t>Non-English-language journals- lower IF</a:t>
            </a:r>
          </a:p>
          <a:p>
            <a:pPr lvl="0"/>
            <a:r>
              <a:rPr lang="en-US" dirty="0"/>
              <a:t>Basic research journals higher than clinical</a:t>
            </a:r>
          </a:p>
          <a:p>
            <a:r>
              <a:rPr lang="en-US" dirty="0"/>
              <a:t>Open access journal  have high IF</a:t>
            </a:r>
          </a:p>
          <a:p>
            <a:r>
              <a:rPr lang="en-US" dirty="0"/>
              <a:t>Less accessible journals- less IF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SCImago</a:t>
            </a:r>
            <a:r>
              <a:rPr lang="en-US" dirty="0"/>
              <a:t> Journal Rank  (</a:t>
            </a:r>
            <a:r>
              <a:rPr lang="en-US" dirty="0" err="1"/>
              <a:t>SJR</a:t>
            </a:r>
            <a:r>
              <a:rPr lang="en-US" dirty="0"/>
              <a:t>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level metric</a:t>
            </a:r>
          </a:p>
          <a:p>
            <a:r>
              <a:rPr lang="en-US" dirty="0" err="1"/>
              <a:t>SCImago</a:t>
            </a:r>
            <a:r>
              <a:rPr lang="en-US" dirty="0"/>
              <a:t> Lab, Spain</a:t>
            </a:r>
          </a:p>
          <a:p>
            <a:r>
              <a:rPr lang="en-US" dirty="0"/>
              <a:t>Scopus database of Elsevier</a:t>
            </a:r>
          </a:p>
          <a:p>
            <a:r>
              <a:rPr lang="en-US" dirty="0" err="1"/>
              <a:t>SJR</a:t>
            </a:r>
            <a:r>
              <a:rPr lang="en-US" dirty="0"/>
              <a:t> is  a free </a:t>
            </a:r>
          </a:p>
          <a:p>
            <a:r>
              <a:rPr lang="en-US" dirty="0"/>
              <a:t>“All the citations are not equal”</a:t>
            </a:r>
          </a:p>
          <a:p>
            <a:r>
              <a:rPr lang="en-US" dirty="0"/>
              <a:t>Prestige-based metric 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Source Normalized Impact per Paper</a:t>
            </a:r>
            <a:br>
              <a:rPr lang="en-US" dirty="0"/>
            </a:br>
            <a:r>
              <a:rPr lang="en-US" dirty="0"/>
              <a:t>(SNIP)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Journal-level metric </a:t>
            </a:r>
          </a:p>
          <a:p>
            <a:r>
              <a:rPr lang="en-US" dirty="0" err="1"/>
              <a:t>Weightage</a:t>
            </a:r>
            <a:r>
              <a:rPr lang="en-US" dirty="0"/>
              <a:t> </a:t>
            </a:r>
            <a:r>
              <a:rPr lang="en-IN" dirty="0"/>
              <a:t> to</a:t>
            </a:r>
            <a:r>
              <a:rPr lang="en-US" dirty="0"/>
              <a:t> citations to a journal based on the number of citations in that field</a:t>
            </a:r>
          </a:p>
          <a:p>
            <a:r>
              <a:rPr lang="en-US" dirty="0"/>
              <a:t>Scopus database </a:t>
            </a:r>
          </a:p>
          <a:p>
            <a:r>
              <a:rPr lang="en-US" dirty="0"/>
              <a:t>Prof. </a:t>
            </a:r>
            <a:r>
              <a:rPr lang="en-US" dirty="0" err="1"/>
              <a:t>Henk</a:t>
            </a:r>
            <a:r>
              <a:rPr lang="en-US" dirty="0"/>
              <a:t> </a:t>
            </a:r>
            <a:r>
              <a:rPr lang="en-US" dirty="0" err="1"/>
              <a:t>Moed</a:t>
            </a:r>
            <a:r>
              <a:rPr lang="en-US" dirty="0"/>
              <a:t>, University of Leiden, Netherlands</a:t>
            </a:r>
          </a:p>
          <a:p>
            <a:r>
              <a:rPr lang="en-US" dirty="0"/>
              <a:t>Free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H-Index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Author-based metric/tool</a:t>
            </a:r>
          </a:p>
          <a:p>
            <a:r>
              <a:rPr lang="en-IN" dirty="0" err="1">
                <a:latin typeface="Calibri" pitchFamily="34" charset="0"/>
              </a:rPr>
              <a:t>J.E.</a:t>
            </a:r>
            <a:r>
              <a:rPr lang="en-IN" dirty="0">
                <a:latin typeface="Calibri" pitchFamily="34" charset="0"/>
              </a:rPr>
              <a:t> Hirsch, a Physicist </a:t>
            </a:r>
          </a:p>
          <a:p>
            <a:r>
              <a:rPr lang="en-IN" dirty="0"/>
              <a:t>Scientist having 10 publications, if each got 10 citations, his h-index is 10</a:t>
            </a:r>
          </a:p>
          <a:p>
            <a:r>
              <a:rPr lang="en-IN" dirty="0"/>
              <a:t>Calculated using citation databases</a:t>
            </a:r>
          </a:p>
          <a:p>
            <a:pPr lvl="1"/>
            <a:r>
              <a:rPr lang="en-IN" dirty="0"/>
              <a:t>Google</a:t>
            </a:r>
          </a:p>
          <a:p>
            <a:pPr lvl="1"/>
            <a:r>
              <a:rPr lang="en-IN" dirty="0"/>
              <a:t>Scopus</a:t>
            </a:r>
          </a:p>
          <a:p>
            <a:pPr lvl="1"/>
            <a:r>
              <a:rPr lang="en-IN" dirty="0"/>
              <a:t>Web of Science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Provides both the number of papers &amp; citations </a:t>
            </a:r>
          </a:p>
          <a:p>
            <a:r>
              <a:rPr lang="en-IN" dirty="0"/>
              <a:t>Vary from field to field</a:t>
            </a:r>
          </a:p>
          <a:p>
            <a:r>
              <a:rPr lang="en-IN" dirty="0"/>
              <a:t>Database specific</a:t>
            </a:r>
          </a:p>
          <a:p>
            <a:r>
              <a:rPr lang="en-IN" dirty="0"/>
              <a:t>Vary from database to database</a:t>
            </a:r>
          </a:p>
          <a:p>
            <a:r>
              <a:rPr lang="en-IN" dirty="0"/>
              <a:t>Name variation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Unique Author Identifiers...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Many authors have similar names</a:t>
            </a:r>
          </a:p>
          <a:p>
            <a:r>
              <a:rPr lang="en-IN" dirty="0"/>
              <a:t>Numeric/ alphanumeric string </a:t>
            </a:r>
          </a:p>
          <a:p>
            <a:pPr>
              <a:tabLst>
                <a:tab pos="357188" algn="l"/>
              </a:tabLst>
            </a:pPr>
            <a:r>
              <a:rPr lang="en-IN" dirty="0"/>
              <a:t>	Open Researcher and Contributor ID – </a:t>
            </a:r>
            <a:r>
              <a:rPr lang="en-IN" dirty="0" err="1"/>
              <a:t>ORCID</a:t>
            </a:r>
            <a:endParaRPr lang="en-IN" dirty="0"/>
          </a:p>
          <a:p>
            <a:pPr>
              <a:buNone/>
            </a:pPr>
            <a:r>
              <a:rPr lang="en-IN" dirty="0"/>
              <a:t>    -</a:t>
            </a:r>
            <a:r>
              <a:rPr lang="en-IN" sz="2400" dirty="0" err="1"/>
              <a:t>ORCID</a:t>
            </a:r>
            <a:r>
              <a:rPr lang="en-IN" sz="2400" dirty="0"/>
              <a:t> Incorporation</a:t>
            </a:r>
          </a:p>
          <a:p>
            <a:pPr>
              <a:buNone/>
            </a:pPr>
            <a:r>
              <a:rPr lang="en-IN" sz="2400" dirty="0"/>
              <a:t>	-16 digit numeric code: </a:t>
            </a:r>
            <a:r>
              <a:rPr lang="en-IN" sz="2400" dirty="0">
                <a:solidFill>
                  <a:srgbClr val="FF0000"/>
                </a:solidFill>
              </a:rPr>
              <a:t>orcid.org/0000-0002-9881-2191</a:t>
            </a:r>
          </a:p>
          <a:p>
            <a:pPr>
              <a:buNone/>
            </a:pPr>
            <a:r>
              <a:rPr lang="en-IN" sz="2400" dirty="0">
                <a:solidFill>
                  <a:srgbClr val="FF0000"/>
                </a:solidFill>
              </a:rPr>
              <a:t>	</a:t>
            </a:r>
            <a:r>
              <a:rPr lang="en-IN" sz="2400" dirty="0">
                <a:solidFill>
                  <a:srgbClr val="0070C0"/>
                </a:solidFill>
              </a:rPr>
              <a:t>- Register:  </a:t>
            </a:r>
            <a:r>
              <a:rPr lang="en-IN" sz="2400" dirty="0">
                <a:solidFill>
                  <a:srgbClr val="0070C0"/>
                </a:solidFill>
                <a:hlinkClick r:id="rId2"/>
              </a:rPr>
              <a:t>http://orcid.org</a:t>
            </a:r>
            <a:endParaRPr lang="en-IN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sz="2400" dirty="0">
                <a:solidFill>
                  <a:srgbClr val="0070C0"/>
                </a:solidFill>
              </a:rPr>
              <a:t>	-Mention it in all the </a:t>
            </a:r>
            <a:r>
              <a:rPr lang="en-IN" sz="2400" dirty="0"/>
              <a:t>scholarly output, email signature</a:t>
            </a:r>
          </a:p>
          <a:p>
            <a:r>
              <a:rPr lang="en-IN" dirty="0" err="1"/>
              <a:t>ResearcherID</a:t>
            </a:r>
            <a:r>
              <a:rPr lang="en-IN" dirty="0"/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Digital Object Identifier (</a:t>
            </a:r>
            <a:r>
              <a:rPr lang="en-IN" dirty="0" err="1"/>
              <a:t>DOI</a:t>
            </a:r>
            <a:r>
              <a:rPr lang="en-IN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</a:t>
            </a:r>
            <a:r>
              <a:rPr lang="en-US" dirty="0" err="1"/>
              <a:t>DOI</a:t>
            </a:r>
            <a:r>
              <a:rPr lang="en-US" dirty="0"/>
              <a:t> Foundation</a:t>
            </a:r>
          </a:p>
          <a:p>
            <a:r>
              <a:rPr lang="en-US" dirty="0"/>
              <a:t>Digital Objects Covered</a:t>
            </a:r>
            <a:endParaRPr lang="en-IN" dirty="0"/>
          </a:p>
          <a:p>
            <a:pPr>
              <a:buNone/>
            </a:pPr>
            <a:r>
              <a:rPr lang="en-IN" dirty="0"/>
              <a:t>	A</a:t>
            </a:r>
            <a:r>
              <a:rPr lang="en-US" dirty="0" err="1"/>
              <a:t>rticles</a:t>
            </a:r>
            <a:r>
              <a:rPr lang="en-US" dirty="0"/>
              <a:t>, books, images,  bibliographies, research data, videos, charts, tables, audio and other electronic files</a:t>
            </a:r>
          </a:p>
          <a:p>
            <a:r>
              <a:rPr lang="en-US" dirty="0"/>
              <a:t>Registration Agencies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CrossRef</a:t>
            </a:r>
            <a:r>
              <a:rPr lang="en-US" dirty="0"/>
              <a:t>, R. R. </a:t>
            </a:r>
            <a:r>
              <a:rPr lang="en-US" dirty="0" err="1"/>
              <a:t>Bowker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of </a:t>
            </a:r>
            <a:r>
              <a:rPr lang="en-US" dirty="0" err="1"/>
              <a:t>DOI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10.1036/0071381317</a:t>
            </a:r>
            <a:endParaRPr lang="en-IN" dirty="0"/>
          </a:p>
          <a:p>
            <a:pPr>
              <a:buNone/>
            </a:pPr>
            <a:r>
              <a:rPr lang="en-IN" dirty="0"/>
              <a:t>	P</a:t>
            </a:r>
            <a:r>
              <a:rPr lang="en-US" dirty="0" err="1"/>
              <a:t>refix</a:t>
            </a:r>
            <a:r>
              <a:rPr lang="en-US" dirty="0"/>
              <a:t> and the suffix separated by a forward slash </a:t>
            </a:r>
          </a:p>
          <a:p>
            <a:pPr>
              <a:buNone/>
            </a:pPr>
            <a:r>
              <a:rPr lang="en-IN" dirty="0"/>
              <a:t>	Prefix- Two parts: Common 10 &amp; Unique Publisher id</a:t>
            </a:r>
          </a:p>
          <a:p>
            <a:pPr>
              <a:buNone/>
            </a:pPr>
            <a:r>
              <a:rPr lang="en-IN" dirty="0"/>
              <a:t>	Suffix-To identify the resource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General Guidelines</a:t>
            </a:r>
          </a:p>
          <a:p>
            <a:r>
              <a:rPr lang="en-IN" dirty="0"/>
              <a:t>Typed in double-space</a:t>
            </a:r>
          </a:p>
          <a:p>
            <a:r>
              <a:rPr lang="en-IN" dirty="0"/>
              <a:t>Paper (8.5" x 11") with 1" margins on all sides.</a:t>
            </a:r>
          </a:p>
          <a:p>
            <a:r>
              <a:rPr lang="en-IN" dirty="0"/>
              <a:t>12 pt. Times New Roman font</a:t>
            </a:r>
          </a:p>
          <a:p>
            <a:r>
              <a:rPr lang="en-IN" dirty="0"/>
              <a:t>Insert page numbers at right</a:t>
            </a:r>
          </a:p>
          <a:p>
            <a:r>
              <a:rPr lang="en-IN" dirty="0"/>
              <a:t>Insert the caption “Running head:” followed by title in uppercase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RSS</a:t>
            </a:r>
            <a:r>
              <a:rPr lang="en-US" dirty="0"/>
              <a:t> Feed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Simple Syndication </a:t>
            </a:r>
          </a:p>
          <a:p>
            <a:pPr>
              <a:buNone/>
            </a:pPr>
            <a:r>
              <a:rPr lang="en-US" dirty="0"/>
              <a:t>			or </a:t>
            </a:r>
          </a:p>
          <a:p>
            <a:r>
              <a:rPr lang="en-US" dirty="0"/>
              <a:t>Rich Site Summary </a:t>
            </a:r>
          </a:p>
          <a:p>
            <a:r>
              <a:rPr lang="en-US" dirty="0"/>
              <a:t>Digital aid to check the website contents</a:t>
            </a:r>
          </a:p>
          <a:p>
            <a:r>
              <a:rPr lang="en-US" dirty="0" err="1"/>
              <a:t>RSS</a:t>
            </a:r>
            <a:r>
              <a:rPr lang="en-US" dirty="0"/>
              <a:t> Feed- List of notifications</a:t>
            </a:r>
          </a:p>
          <a:p>
            <a:r>
              <a:rPr lang="en-US" dirty="0" err="1"/>
              <a:t>RSS</a:t>
            </a:r>
            <a:r>
              <a:rPr lang="en-US" dirty="0"/>
              <a:t> aggregators/</a:t>
            </a:r>
            <a:r>
              <a:rPr lang="en-US" dirty="0" err="1"/>
              <a:t>RSS</a:t>
            </a:r>
            <a:r>
              <a:rPr lang="en-US" dirty="0"/>
              <a:t> Reader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 descr="Rss ico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692696"/>
            <a:ext cx="379730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Academic Integrity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Core set of values and principles in academic life</a:t>
            </a:r>
          </a:p>
          <a:p>
            <a:pPr lvl="1"/>
            <a:r>
              <a:rPr lang="en-IN" dirty="0"/>
              <a:t>Honesty</a:t>
            </a:r>
          </a:p>
          <a:p>
            <a:pPr lvl="1"/>
            <a:r>
              <a:rPr lang="en-IN" dirty="0"/>
              <a:t>Fairness</a:t>
            </a:r>
          </a:p>
          <a:p>
            <a:pPr lvl="1"/>
            <a:r>
              <a:rPr lang="en-US" dirty="0"/>
              <a:t>Trust</a:t>
            </a:r>
          </a:p>
          <a:p>
            <a:pPr lvl="1"/>
            <a:r>
              <a:rPr lang="en-US" dirty="0"/>
              <a:t>Respect</a:t>
            </a:r>
            <a:endParaRPr lang="en-IN" dirty="0"/>
          </a:p>
          <a:p>
            <a:pPr lvl="1"/>
            <a:r>
              <a:rPr lang="en-US" dirty="0"/>
              <a:t>Responsibility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practice of taking someone else's work or ideas and presenting them as one's own</a:t>
            </a:r>
          </a:p>
          <a:p>
            <a:r>
              <a:rPr lang="en-IN" dirty="0"/>
              <a:t>Plagiarism detection</a:t>
            </a:r>
          </a:p>
          <a:p>
            <a:pPr>
              <a:buNone/>
            </a:pPr>
            <a:r>
              <a:rPr lang="en-IN" dirty="0"/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Turnitin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Web based Software</a:t>
            </a:r>
          </a:p>
          <a:p>
            <a:r>
              <a:rPr lang="en-IN" dirty="0" err="1"/>
              <a:t>i</a:t>
            </a:r>
            <a:r>
              <a:rPr lang="en-IN" dirty="0"/>
              <a:t>-Paradigm </a:t>
            </a:r>
            <a:r>
              <a:rPr lang="en-IN" dirty="0" err="1"/>
              <a:t>LCC</a:t>
            </a:r>
            <a:endParaRPr lang="en-IN" dirty="0"/>
          </a:p>
          <a:p>
            <a:r>
              <a:rPr lang="en-IN" dirty="0"/>
              <a:t>Fee-based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India Copyright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exclusive legal right, given to the originator /author to print, publish, perform, film, or record literary, artistic, or musical material for a fixed number of years</a:t>
            </a:r>
          </a:p>
          <a:p>
            <a:r>
              <a:rPr lang="en-IN" dirty="0"/>
              <a:t>Indian Copyright Act, 1957; Copyright Rules, 2013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Title should not exceed 50 characters including spacing and punctuation</a:t>
            </a:r>
          </a:p>
          <a:p>
            <a:r>
              <a:rPr lang="en-IN" dirty="0"/>
              <a:t>T</a:t>
            </a:r>
            <a:r>
              <a:rPr lang="en-IN" b="1" dirty="0"/>
              <a:t>itle</a:t>
            </a:r>
            <a:r>
              <a:rPr lang="en-IN" dirty="0"/>
              <a:t> in title case </a:t>
            </a:r>
            <a:r>
              <a:rPr lang="en-IN" dirty="0" err="1"/>
              <a:t>centered</a:t>
            </a:r>
            <a:r>
              <a:rPr lang="en-IN" dirty="0"/>
              <a:t> in upper half of the page. </a:t>
            </a:r>
          </a:p>
          <a:p>
            <a:r>
              <a:rPr lang="en-IN" dirty="0"/>
              <a:t>Title should not be more than 12 words </a:t>
            </a:r>
          </a:p>
          <a:p>
            <a:r>
              <a:rPr lang="en-IN" dirty="0"/>
              <a:t>Title should not contain abbreviations </a:t>
            </a:r>
          </a:p>
          <a:p>
            <a:r>
              <a:rPr lang="en-IN" dirty="0"/>
              <a:t>Title may take up one or two lines </a:t>
            </a:r>
          </a:p>
          <a:p>
            <a:r>
              <a:rPr lang="en-IN" dirty="0"/>
              <a:t>All text on the title page should be double-spaced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Beneath the title, type the </a:t>
            </a:r>
            <a:r>
              <a:rPr lang="en-IN" b="1" dirty="0"/>
              <a:t>author's name</a:t>
            </a:r>
            <a:r>
              <a:rPr lang="en-IN" dirty="0"/>
              <a:t>: first name, middle initial(s), and last name.</a:t>
            </a:r>
          </a:p>
          <a:p>
            <a:r>
              <a:rPr lang="en-IN" dirty="0"/>
              <a:t>Do not use titles (Dr.) or degrees (PhD)</a:t>
            </a:r>
          </a:p>
          <a:p>
            <a:r>
              <a:rPr lang="en-IN" dirty="0"/>
              <a:t>Beneath the author's name, type the </a:t>
            </a:r>
            <a:r>
              <a:rPr lang="en-IN" b="1" dirty="0"/>
              <a:t>institutional affiliation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Citation Databases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Google Scholar</a:t>
            </a:r>
          </a:p>
          <a:p>
            <a:r>
              <a:rPr lang="en-IN" dirty="0"/>
              <a:t>Scopus</a:t>
            </a:r>
          </a:p>
          <a:p>
            <a:pPr>
              <a:buNone/>
            </a:pPr>
            <a:r>
              <a:rPr lang="en-IN" dirty="0"/>
              <a:t>		Elsevier</a:t>
            </a:r>
          </a:p>
          <a:p>
            <a:pPr>
              <a:buNone/>
            </a:pPr>
            <a:r>
              <a:rPr lang="en-IN" dirty="0"/>
              <a:t>		20, 000 journals</a:t>
            </a:r>
          </a:p>
          <a:p>
            <a:r>
              <a:rPr lang="en-IN" dirty="0"/>
              <a:t>Web of Science	</a:t>
            </a:r>
          </a:p>
          <a:p>
            <a:pPr>
              <a:buNone/>
            </a:pPr>
            <a:r>
              <a:rPr lang="en-IN" dirty="0"/>
              <a:t>		Thomson Reuters </a:t>
            </a:r>
          </a:p>
          <a:p>
            <a:pPr>
              <a:buNone/>
            </a:pPr>
            <a:r>
              <a:rPr lang="en-IN" dirty="0"/>
              <a:t>		Series of 11 databases: SCI, </a:t>
            </a:r>
            <a:r>
              <a:rPr lang="en-IN" dirty="0" err="1"/>
              <a:t>SSCI</a:t>
            </a:r>
            <a:r>
              <a:rPr lang="en-IN" dirty="0"/>
              <a:t>, </a:t>
            </a:r>
            <a:r>
              <a:rPr lang="en-IN" dirty="0" err="1"/>
              <a:t>AHI</a:t>
            </a:r>
            <a:r>
              <a:rPr lang="en-IN" dirty="0"/>
              <a:t> </a:t>
            </a:r>
          </a:p>
          <a:p>
            <a:pPr>
              <a:buNone/>
            </a:pPr>
            <a:r>
              <a:rPr lang="en-IN" dirty="0"/>
              <a:t>		10,000 journals 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Measuring Scientific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IN" sz="4200" dirty="0"/>
          </a:p>
          <a:p>
            <a:r>
              <a:rPr lang="en-IN" sz="8000" dirty="0"/>
              <a:t>Individual /Institution/ country contribution</a:t>
            </a:r>
          </a:p>
          <a:p>
            <a:endParaRPr lang="en-IN" sz="8000" dirty="0"/>
          </a:p>
          <a:p>
            <a:r>
              <a:rPr lang="en-IN" sz="8000" dirty="0"/>
              <a:t>No. of publications- Earlier  Method</a:t>
            </a:r>
          </a:p>
          <a:p>
            <a:endParaRPr lang="en-IN" sz="8000" dirty="0"/>
          </a:p>
          <a:p>
            <a:r>
              <a:rPr lang="en-IN" sz="8000" dirty="0"/>
              <a:t>No. of citations- Latest Method</a:t>
            </a:r>
          </a:p>
          <a:p>
            <a:endParaRPr lang="en-IN" sz="8000" dirty="0"/>
          </a:p>
          <a:p>
            <a:r>
              <a:rPr lang="en-IN" sz="8000" dirty="0"/>
              <a:t>Productivity Measurement Tools/ Metrics  </a:t>
            </a:r>
          </a:p>
          <a:p>
            <a:pPr>
              <a:buFont typeface="Arial" pitchFamily="34" charset="0"/>
              <a:buNone/>
            </a:pPr>
            <a:r>
              <a:rPr lang="en-IN" sz="8000" dirty="0"/>
              <a:t>		Journal-based metrics</a:t>
            </a:r>
          </a:p>
          <a:p>
            <a:pPr>
              <a:buFont typeface="Arial" pitchFamily="34" charset="0"/>
              <a:buNone/>
            </a:pPr>
            <a:r>
              <a:rPr lang="en-IN" sz="8000" dirty="0"/>
              <a:t>		Author-based metrics</a:t>
            </a:r>
          </a:p>
          <a:p>
            <a:pPr>
              <a:buNone/>
            </a:pPr>
            <a:r>
              <a:rPr lang="en-IN" dirty="0"/>
              <a:t>			</a:t>
            </a:r>
          </a:p>
          <a:p>
            <a:pPr>
              <a:buNone/>
            </a:pPr>
            <a:r>
              <a:rPr lang="en-IN" sz="4000" dirty="0"/>
              <a:t>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Journal Impact Factor (JIF/IF)</a:t>
            </a:r>
          </a:p>
          <a:p>
            <a:pPr>
              <a:buNone/>
            </a:pPr>
            <a:r>
              <a:rPr lang="en-IN" dirty="0"/>
              <a:t>		</a:t>
            </a:r>
            <a:r>
              <a:rPr lang="en-IN" sz="2400" dirty="0"/>
              <a:t>Immediacy Index</a:t>
            </a:r>
          </a:p>
          <a:p>
            <a:pPr>
              <a:buNone/>
            </a:pPr>
            <a:r>
              <a:rPr lang="en-IN" sz="2400" dirty="0"/>
              <a:t>		5-Year Impact Factor </a:t>
            </a:r>
          </a:p>
          <a:p>
            <a:r>
              <a:rPr lang="en-IN" dirty="0" err="1"/>
              <a:t>SCImago</a:t>
            </a:r>
            <a:r>
              <a:rPr lang="en-IN" dirty="0"/>
              <a:t>  Journal Ranking (</a:t>
            </a:r>
            <a:r>
              <a:rPr lang="en-IN" dirty="0" err="1"/>
              <a:t>SJR</a:t>
            </a:r>
            <a:r>
              <a:rPr lang="en-IN" dirty="0"/>
              <a:t>)</a:t>
            </a:r>
          </a:p>
          <a:p>
            <a:r>
              <a:rPr lang="en-IN" dirty="0"/>
              <a:t>Source Normalized Impact per Paper (SNIP)</a:t>
            </a:r>
          </a:p>
          <a:p>
            <a:r>
              <a:rPr lang="en-IN" dirty="0"/>
              <a:t>H-Index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...Journal Impact Factor (JIF/IF)...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Yearly metric</a:t>
            </a:r>
          </a:p>
          <a:p>
            <a:r>
              <a:rPr lang="en-IN" dirty="0"/>
              <a:t>Ratio between the no. of articles cited in a year and the total no. of articles published in the preceding two years  </a:t>
            </a:r>
          </a:p>
          <a:p>
            <a:pPr>
              <a:tabLst>
                <a:tab pos="357188" algn="l"/>
              </a:tabLst>
            </a:pPr>
            <a:r>
              <a:rPr lang="en-IN" dirty="0"/>
              <a:t>	Proprietary tool of Thomson Reuters </a:t>
            </a:r>
          </a:p>
          <a:p>
            <a:r>
              <a:rPr lang="en-IN" dirty="0"/>
              <a:t>Developed by Eugene Garfield for </a:t>
            </a:r>
            <a:r>
              <a:rPr lang="en-IN" dirty="0" err="1"/>
              <a:t>ISI</a:t>
            </a:r>
            <a:endParaRPr lang="en-IN" dirty="0"/>
          </a:p>
          <a:p>
            <a:r>
              <a:rPr lang="en-IN" dirty="0"/>
              <a:t>Journal Citation Report (JCR)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...Journal Impact Factor (JIF/IF)...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Variant Forms</a:t>
            </a:r>
          </a:p>
          <a:p>
            <a:pPr lvl="1"/>
            <a:r>
              <a:rPr lang="en-IN" dirty="0"/>
              <a:t>Immediacy Index</a:t>
            </a:r>
          </a:p>
          <a:p>
            <a:pPr lvl="1"/>
            <a:r>
              <a:rPr lang="en-IN" dirty="0"/>
              <a:t>5-Year Impact Factor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460</Words>
  <Application>Microsoft Office PowerPoint</Application>
  <PresentationFormat>On-screen Show (4:3)</PresentationFormat>
  <Paragraphs>150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 Citation Databases  </vt:lpstr>
      <vt:lpstr>Measuring Scientific Productivity</vt:lpstr>
      <vt:lpstr>PowerPoint Presentation</vt:lpstr>
      <vt:lpstr> ...Journal Impact Factor (JIF/IF)... </vt:lpstr>
      <vt:lpstr>...Journal Impact Factor (JIF/IF)... </vt:lpstr>
      <vt:lpstr>Features </vt:lpstr>
      <vt:lpstr>Uses</vt:lpstr>
      <vt:lpstr> Disadvantages…  </vt:lpstr>
      <vt:lpstr> SCImago Journal Rank  (SJR) </vt:lpstr>
      <vt:lpstr> Source Normalized Impact per Paper (SNIP) </vt:lpstr>
      <vt:lpstr>H-Index</vt:lpstr>
      <vt:lpstr>PowerPoint Presentation</vt:lpstr>
      <vt:lpstr> Unique Author Identifiers... </vt:lpstr>
      <vt:lpstr>Digital Object Identifier (DOI)</vt:lpstr>
      <vt:lpstr>Structure of DOI </vt:lpstr>
      <vt:lpstr> RSS Feed  </vt:lpstr>
      <vt:lpstr>Academic Integrity </vt:lpstr>
      <vt:lpstr>Plagiarism</vt:lpstr>
      <vt:lpstr>Turnitin</vt:lpstr>
      <vt:lpstr>India Copyright Act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Guides</dc:title>
  <dc:creator>Dr. Shijith Kumar C</dc:creator>
  <cp:lastModifiedBy>Shijith Kumar</cp:lastModifiedBy>
  <cp:revision>47</cp:revision>
  <dcterms:created xsi:type="dcterms:W3CDTF">2017-04-25T06:47:45Z</dcterms:created>
  <dcterms:modified xsi:type="dcterms:W3CDTF">2019-04-14T17:53:54Z</dcterms:modified>
</cp:coreProperties>
</file>