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9" r:id="rId3"/>
    <p:sldId id="310" r:id="rId4"/>
    <p:sldId id="311" r:id="rId5"/>
    <p:sldId id="258" r:id="rId6"/>
    <p:sldId id="259" r:id="rId7"/>
    <p:sldId id="312" r:id="rId8"/>
    <p:sldId id="313" r:id="rId9"/>
    <p:sldId id="266" r:id="rId10"/>
    <p:sldId id="272" r:id="rId11"/>
    <p:sldId id="274" r:id="rId12"/>
    <p:sldId id="278" r:id="rId13"/>
    <p:sldId id="276" r:id="rId14"/>
    <p:sldId id="273" r:id="rId15"/>
    <p:sldId id="281" r:id="rId16"/>
    <p:sldId id="279" r:id="rId17"/>
    <p:sldId id="283" r:id="rId18"/>
    <p:sldId id="267" r:id="rId19"/>
    <p:sldId id="284" r:id="rId20"/>
    <p:sldId id="268" r:id="rId21"/>
    <p:sldId id="285" r:id="rId22"/>
    <p:sldId id="314" r:id="rId23"/>
    <p:sldId id="287" r:id="rId24"/>
    <p:sldId id="288" r:id="rId25"/>
    <p:sldId id="286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4" r:id="rId41"/>
    <p:sldId id="303" r:id="rId42"/>
    <p:sldId id="305" r:id="rId43"/>
    <p:sldId id="315" r:id="rId44"/>
    <p:sldId id="306" r:id="rId45"/>
    <p:sldId id="316" r:id="rId46"/>
    <p:sldId id="307" r:id="rId47"/>
    <p:sldId id="308" r:id="rId4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85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020" y="1769541"/>
            <a:ext cx="7080026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020" y="3598339"/>
            <a:ext cx="7080026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09-04-2019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127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late-V2-S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95" y="540085"/>
            <a:ext cx="7656010" cy="38343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4" y="4565255"/>
            <a:ext cx="7766495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217" y="695010"/>
            <a:ext cx="7285600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6532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09-04-2019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3152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8437"/>
            <a:ext cx="776532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295180"/>
            <a:ext cx="7765322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09-04-2019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1600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3"/>
            <a:ext cx="6564224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304353"/>
            <a:ext cx="7765322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09-04-2019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627459" y="87391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28359" y="293324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9421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2126943"/>
            <a:ext cx="7765322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9" y="4650556"/>
            <a:ext cx="776414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09-04-2019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9607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5033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7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4929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4929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09-04-2019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19053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39" y="1826045"/>
            <a:ext cx="2529046" cy="1833558"/>
          </a:xfrm>
          <a:prstGeom prst="rect">
            <a:avLst/>
          </a:prstGeom>
        </p:spPr>
      </p:pic>
      <p:pic>
        <p:nvPicPr>
          <p:cNvPr id="28" name="Picture 27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813" y="1826045"/>
            <a:ext cx="2529046" cy="1833558"/>
          </a:xfrm>
          <a:prstGeom prst="rect">
            <a:avLst/>
          </a:prstGeom>
        </p:spPr>
      </p:pic>
      <p:pic>
        <p:nvPicPr>
          <p:cNvPr id="29" name="Picture 28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715" y="1826045"/>
            <a:ext cx="2529046" cy="1833558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6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63577" y="1938918"/>
            <a:ext cx="2319276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6" y="4480369"/>
            <a:ext cx="2475738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91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09307" y="1939094"/>
            <a:ext cx="2319276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75" y="4480368"/>
            <a:ext cx="2476753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5023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056774" y="1934432"/>
            <a:ext cx="2319276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4929" y="4480366"/>
            <a:ext cx="2475738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09-04-2019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9868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09-04-2019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9148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7302" y="609600"/>
            <a:ext cx="1713365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7" y="609600"/>
            <a:ext cx="5937654" cy="5181601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09-04-2019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1630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09-04-2019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072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1" y="1761068"/>
            <a:ext cx="7192913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1" y="3589879"/>
            <a:ext cx="7192913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09-04-2019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6396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7" y="1732449"/>
            <a:ext cx="3795373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169" y="1732450"/>
            <a:ext cx="3798499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09-04-2019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296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45" y="1770323"/>
            <a:ext cx="3787423" cy="4112953"/>
          </a:xfrm>
          <a:prstGeom prst="rect">
            <a:avLst/>
          </a:prstGeom>
        </p:spPr>
      </p:pic>
      <p:pic>
        <p:nvPicPr>
          <p:cNvPr id="14" name="Picture 13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245" y="1770323"/>
            <a:ext cx="3787423" cy="41129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404" y="1835254"/>
            <a:ext cx="3657258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404" y="2380138"/>
            <a:ext cx="365725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225" y="1835255"/>
            <a:ext cx="3671498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2380138"/>
            <a:ext cx="367149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09-04-2019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074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09-04-2019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641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09-04-2019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226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0"/>
            <a:ext cx="2780167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5" y="609600"/>
            <a:ext cx="4808943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1518"/>
            <a:ext cx="2780167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09-04-2019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8885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ate-V2-S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987" y="609923"/>
            <a:ext cx="3428146" cy="52054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923"/>
            <a:ext cx="3924676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76728" y="743989"/>
            <a:ext cx="3165375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9261"/>
            <a:ext cx="3924676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09-04-2019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8280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1732450"/>
            <a:ext cx="776532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07FF4095-CEAE-41BA-B051-855C87641005}" type="datetimeFigureOut">
              <a:rPr lang="en-IN" smtClean="0"/>
              <a:pPr/>
              <a:t>09-04-2019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93768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Academic Writing Styles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65322" cy="731837"/>
          </a:xfrm>
        </p:spPr>
        <p:txBody>
          <a:bodyPr/>
          <a:lstStyle/>
          <a:p>
            <a:r>
              <a:rPr lang="en-US" dirty="0"/>
              <a:t>Paraphrasing- Signal phrase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686800" cy="5073427"/>
          </a:xfrm>
        </p:spPr>
        <p:txBody>
          <a:bodyPr>
            <a:normAutofit fontScale="92500" lnSpcReduction="20000"/>
          </a:bodyPr>
          <a:lstStyle/>
          <a:p>
            <a:r>
              <a:rPr lang="en-US" sz="3400" dirty="0">
                <a:solidFill>
                  <a:srgbClr val="FF0000"/>
                </a:solidFill>
              </a:rPr>
              <a:t>Signal phrase: Past tense or Present Perfect </a:t>
            </a:r>
          </a:p>
          <a:p>
            <a:r>
              <a:rPr lang="en-US" sz="3400" dirty="0">
                <a:solidFill>
                  <a:srgbClr val="FF0000"/>
                </a:solidFill>
              </a:rPr>
              <a:t>Author’s last name in running text</a:t>
            </a:r>
          </a:p>
          <a:p>
            <a:r>
              <a:rPr lang="en-US" sz="3400" dirty="0">
                <a:solidFill>
                  <a:srgbClr val="FF0000"/>
                </a:solidFill>
              </a:rPr>
              <a:t>Year of publication in bracket</a:t>
            </a:r>
          </a:p>
          <a:p>
            <a:pPr marL="344488" indent="0" algn="just">
              <a:buNone/>
            </a:pPr>
            <a:endParaRPr lang="en-US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4488" indent="0" algn="just">
              <a:buNone/>
            </a:pP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Botwinick (1980)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>
                <a:solidFill>
                  <a:srgbClr val="FFC000"/>
                </a:solidFill>
              </a:rPr>
              <a:t>reported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>
                <a:solidFill>
                  <a:srgbClr val="FFC000"/>
                </a:solidFill>
              </a:rPr>
              <a:t>that</a:t>
            </a:r>
            <a:r>
              <a:rPr lang="en-US" sz="2800" dirty="0">
                <a:solidFill>
                  <a:srgbClr val="00B0F0"/>
                </a:solidFill>
              </a:rPr>
              <a:t> older adults may actually have more knowledge about the specific information being tested.</a:t>
            </a:r>
          </a:p>
          <a:p>
            <a:pPr marL="344488" indent="0" algn="just">
              <a:buNone/>
            </a:pPr>
            <a:r>
              <a:rPr lang="en-US" dirty="0">
                <a:solidFill>
                  <a:srgbClr val="00B0F0"/>
                </a:solidFill>
              </a:rPr>
              <a:t>					</a:t>
            </a: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       </a:t>
            </a:r>
            <a:r>
              <a:rPr lang="en-US" sz="2800" dirty="0">
                <a:solidFill>
                  <a:srgbClr val="00B0F0"/>
                </a:solidFill>
              </a:rPr>
              <a:t>Older adults may </a:t>
            </a:r>
            <a:r>
              <a:rPr lang="en-US" sz="2800" dirty="0"/>
              <a:t>(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Botwinick,1980)</a:t>
            </a:r>
            <a:r>
              <a:rPr lang="en-US" sz="2800" dirty="0">
                <a:solidFill>
                  <a:srgbClr val="00B0F0"/>
                </a:solidFill>
              </a:rPr>
              <a:t>  actually have    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B0F0"/>
                </a:solidFill>
              </a:rPr>
              <a:t>     more knowledge about the specific information    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B0F0"/>
                </a:solidFill>
              </a:rPr>
              <a:t>     being tested.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22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604448" cy="97045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Paraphrasing- Signal phrase: Two Authors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1340768"/>
            <a:ext cx="7765322" cy="4450433"/>
          </a:xfrm>
        </p:spPr>
        <p:txBody>
          <a:bodyPr/>
          <a:lstStyle/>
          <a:p>
            <a:r>
              <a:rPr lang="en-US" sz="2800" dirty="0">
                <a:solidFill>
                  <a:srgbClr val="FFC000"/>
                </a:solidFill>
              </a:rPr>
              <a:t>Both the Author’s last name </a:t>
            </a:r>
          </a:p>
          <a:p>
            <a:r>
              <a:rPr lang="en-US" sz="2800" dirty="0">
                <a:solidFill>
                  <a:srgbClr val="FFC000"/>
                </a:solidFill>
              </a:rPr>
              <a:t>The word ‘and’ </a:t>
            </a:r>
          </a:p>
          <a:p>
            <a:r>
              <a:rPr lang="en-US" sz="2800" dirty="0">
                <a:solidFill>
                  <a:srgbClr val="FFC000"/>
                </a:solidFill>
              </a:rPr>
              <a:t>Year of publication in bracket</a:t>
            </a:r>
          </a:p>
          <a:p>
            <a:endParaRPr lang="en-US" dirty="0">
              <a:solidFill>
                <a:srgbClr val="00B0F0"/>
              </a:solidFill>
            </a:endParaRPr>
          </a:p>
          <a:p>
            <a:pPr marL="463550" indent="0" algn="just">
              <a:buNone/>
            </a:pPr>
            <a:r>
              <a:rPr lang="en-US" dirty="0">
                <a:solidFill>
                  <a:srgbClr val="00B0F0"/>
                </a:solidFill>
              </a:rPr>
              <a:t>According to </a:t>
            </a:r>
            <a:r>
              <a:rPr lang="en-US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Botwinick </a:t>
            </a:r>
            <a:r>
              <a:rPr 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Russel (1980)</a:t>
            </a:r>
            <a:r>
              <a:rPr lang="en-US" dirty="0">
                <a:solidFill>
                  <a:srgbClr val="00B0F0"/>
                </a:solidFill>
              </a:rPr>
              <a:t> older adults may actually have more knowledge about the specific information being tested.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028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8" y="246612"/>
            <a:ext cx="8424131" cy="97045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Paraphrasing- Signal phrase: 3-5 Authors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All the Author’s last names </a:t>
            </a:r>
          </a:p>
          <a:p>
            <a:r>
              <a:rPr lang="en-US" sz="2800" dirty="0">
                <a:solidFill>
                  <a:srgbClr val="FFC000"/>
                </a:solidFill>
              </a:rPr>
              <a:t>The word ‘and’ before the last author</a:t>
            </a:r>
          </a:p>
          <a:p>
            <a:r>
              <a:rPr lang="en-US" sz="2800" dirty="0">
                <a:solidFill>
                  <a:srgbClr val="FFC000"/>
                </a:solidFill>
              </a:rPr>
              <a:t>Year of publication in bracket</a:t>
            </a:r>
          </a:p>
          <a:p>
            <a:r>
              <a:rPr lang="en-US" sz="2800" dirty="0">
                <a:solidFill>
                  <a:srgbClr val="FFC000"/>
                </a:solidFill>
              </a:rPr>
              <a:t>Comma between authors</a:t>
            </a:r>
          </a:p>
          <a:p>
            <a:r>
              <a:rPr lang="en-US" sz="2800" dirty="0">
                <a:solidFill>
                  <a:srgbClr val="FFC000"/>
                </a:solidFill>
              </a:rPr>
              <a:t>The word ‘et al’ in subsequent citation </a:t>
            </a:r>
          </a:p>
          <a:p>
            <a:pPr marL="463550" indent="0" algn="just">
              <a:buNone/>
            </a:pPr>
            <a:r>
              <a:rPr lang="en-US" dirty="0">
                <a:solidFill>
                  <a:srgbClr val="FF0000"/>
                </a:solidFill>
              </a:rPr>
              <a:t>Thomas, Bulevich, and DuBois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(2011)</a:t>
            </a:r>
            <a:r>
              <a:rPr lang="en-US" dirty="0">
                <a:solidFill>
                  <a:srgbClr val="00B0F0"/>
                </a:solidFill>
              </a:rPr>
              <a:t> reported that remembering the emotional valence of unrecalled target words.</a:t>
            </a:r>
          </a:p>
          <a:p>
            <a:pPr marL="463550" indent="0" algn="just">
              <a:buNone/>
            </a:pPr>
            <a:r>
              <a:rPr lang="en-US" dirty="0">
                <a:solidFill>
                  <a:srgbClr val="00B050"/>
                </a:solidFill>
              </a:rPr>
              <a:t>According to </a:t>
            </a:r>
            <a:r>
              <a:rPr lang="en-US" dirty="0">
                <a:solidFill>
                  <a:srgbClr val="FF0000"/>
                </a:solidFill>
              </a:rPr>
              <a:t>Thomas et al., (2011)</a:t>
            </a:r>
            <a:r>
              <a:rPr lang="en-US" dirty="0">
                <a:solidFill>
                  <a:srgbClr val="00B050"/>
                </a:solidFill>
              </a:rPr>
              <a:t> resolution of FOKs for newly learned associations is impaired with aging.</a:t>
            </a:r>
          </a:p>
        </p:txBody>
      </p:sp>
    </p:spTree>
    <p:extLst>
      <p:ext uri="{BB962C8B-B14F-4D97-AF65-F5344CB8AC3E}">
        <p14:creationId xmlns:p14="http://schemas.microsoft.com/office/powerpoint/2010/main" val="2876592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Paraphrasing- Signal phrase </a:t>
            </a:r>
            <a:br>
              <a:rPr lang="en-US" dirty="0"/>
            </a:br>
            <a:r>
              <a:rPr lang="en-US" dirty="0"/>
              <a:t>(More than 5 Authors)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1732450"/>
            <a:ext cx="8207134" cy="4058751"/>
          </a:xfrm>
        </p:spPr>
        <p:txBody>
          <a:bodyPr/>
          <a:lstStyle/>
          <a:p>
            <a:r>
              <a:rPr lang="en-US" sz="2800" dirty="0">
                <a:solidFill>
                  <a:srgbClr val="FFC000"/>
                </a:solidFill>
              </a:rPr>
              <a:t>Only the First Author’s last names in all citations</a:t>
            </a:r>
          </a:p>
          <a:p>
            <a:r>
              <a:rPr lang="en-US" sz="2800" dirty="0">
                <a:solidFill>
                  <a:srgbClr val="FFC000"/>
                </a:solidFill>
              </a:rPr>
              <a:t>The word ‘et al’</a:t>
            </a:r>
          </a:p>
          <a:p>
            <a:r>
              <a:rPr lang="en-US" sz="2800" dirty="0">
                <a:solidFill>
                  <a:srgbClr val="FFC000"/>
                </a:solidFill>
              </a:rPr>
              <a:t>Year of publication in bracket</a:t>
            </a:r>
          </a:p>
          <a:p>
            <a:pPr marL="463550" indent="0" algn="just"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marL="463550" indent="0" algn="just">
              <a:buNone/>
            </a:pPr>
            <a:r>
              <a:rPr lang="en-US" dirty="0" err="1">
                <a:solidFill>
                  <a:srgbClr val="FF0000"/>
                </a:solidFill>
              </a:rPr>
              <a:t>Bettal</a:t>
            </a:r>
            <a:r>
              <a:rPr lang="en-US" dirty="0">
                <a:solidFill>
                  <a:srgbClr val="FF0000"/>
                </a:solidFill>
              </a:rPr>
              <a:t> et al (2011) </a:t>
            </a:r>
            <a:r>
              <a:rPr lang="en-US" dirty="0">
                <a:solidFill>
                  <a:srgbClr val="00B0F0"/>
                </a:solidFill>
              </a:rPr>
              <a:t>reported that the emotional valence of unrecalled target words.</a:t>
            </a:r>
          </a:p>
        </p:txBody>
      </p:sp>
    </p:spTree>
    <p:extLst>
      <p:ext uri="{BB962C8B-B14F-4D97-AF65-F5344CB8AC3E}">
        <p14:creationId xmlns:p14="http://schemas.microsoft.com/office/powerpoint/2010/main" val="3193151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765322" cy="970450"/>
          </a:xfrm>
        </p:spPr>
        <p:txBody>
          <a:bodyPr>
            <a:normAutofit fontScale="90000"/>
          </a:bodyPr>
          <a:lstStyle/>
          <a:p>
            <a:r>
              <a:rPr lang="en-US" dirty="0"/>
              <a:t>Paraphrasing- Without Signal phrase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FFFF00"/>
                </a:solidFill>
              </a:rPr>
              <a:t>Year of publication and Author in bracket</a:t>
            </a:r>
          </a:p>
          <a:p>
            <a:r>
              <a:rPr lang="en-US" sz="2800" dirty="0">
                <a:solidFill>
                  <a:srgbClr val="FFFF00"/>
                </a:solidFill>
              </a:rPr>
              <a:t>Comma between Author and Year</a:t>
            </a:r>
          </a:p>
          <a:p>
            <a:pPr marL="344488" indent="0">
              <a:buNone/>
            </a:pPr>
            <a:endParaRPr lang="en-US" dirty="0">
              <a:solidFill>
                <a:srgbClr val="00B0F0"/>
              </a:solidFill>
            </a:endParaRPr>
          </a:p>
          <a:p>
            <a:pPr marL="344488" indent="0" algn="just">
              <a:buNone/>
            </a:pPr>
            <a:r>
              <a:rPr lang="en-US" dirty="0">
                <a:solidFill>
                  <a:srgbClr val="00B0F0"/>
                </a:solidFill>
              </a:rPr>
              <a:t>Older adults may actually have more knowledge about the specific information being tested </a:t>
            </a:r>
            <a:r>
              <a:rPr lang="en-US" b="1" dirty="0">
                <a:solidFill>
                  <a:srgbClr val="00B050"/>
                </a:solidFill>
              </a:rPr>
              <a:t>(</a:t>
            </a:r>
            <a:r>
              <a:rPr lang="en-US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Botwinick,1980)</a:t>
            </a:r>
            <a:r>
              <a:rPr lang="en-US" dirty="0">
                <a:solidFill>
                  <a:srgbClr val="00B0F0"/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709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8135126" cy="970450"/>
          </a:xfrm>
        </p:spPr>
        <p:txBody>
          <a:bodyPr>
            <a:normAutofit fontScale="90000"/>
          </a:bodyPr>
          <a:lstStyle/>
          <a:p>
            <a:r>
              <a:rPr lang="en-US" dirty="0"/>
              <a:t>Paraphrasing- Without Signal phrase</a:t>
            </a:r>
            <a:br>
              <a:rPr lang="en-US" dirty="0"/>
            </a:br>
            <a:r>
              <a:rPr lang="en-US" dirty="0"/>
              <a:t>(Two authors)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32450"/>
            <a:ext cx="8640960" cy="4058751"/>
          </a:xfrm>
        </p:spPr>
        <p:txBody>
          <a:bodyPr/>
          <a:lstStyle/>
          <a:p>
            <a:r>
              <a:rPr lang="en-US" sz="2800" dirty="0">
                <a:solidFill>
                  <a:srgbClr val="FFFF00"/>
                </a:solidFill>
              </a:rPr>
              <a:t>Authors’ last name and Year of publication in bracket</a:t>
            </a:r>
          </a:p>
          <a:p>
            <a:r>
              <a:rPr lang="en-US" sz="2800" dirty="0">
                <a:solidFill>
                  <a:srgbClr val="FFFF00"/>
                </a:solidFill>
              </a:rPr>
              <a:t>Connect authors’ last names with ‘&amp;’</a:t>
            </a:r>
          </a:p>
          <a:p>
            <a:r>
              <a:rPr lang="en-US" sz="2800" dirty="0">
                <a:solidFill>
                  <a:srgbClr val="FFFF00"/>
                </a:solidFill>
              </a:rPr>
              <a:t>Comma  before the year of publication</a:t>
            </a:r>
          </a:p>
          <a:p>
            <a:pPr marL="344488" indent="0">
              <a:buNone/>
            </a:pPr>
            <a:endParaRPr lang="en-US" dirty="0">
              <a:solidFill>
                <a:srgbClr val="00B0F0"/>
              </a:solidFill>
            </a:endParaRPr>
          </a:p>
          <a:p>
            <a:pPr marL="344488" indent="0" algn="just">
              <a:buNone/>
            </a:pPr>
            <a:r>
              <a:rPr lang="en-US" dirty="0">
                <a:solidFill>
                  <a:srgbClr val="00B0F0"/>
                </a:solidFill>
              </a:rPr>
              <a:t>Older adults may actually have more knowledge about the specific information being tested </a:t>
            </a:r>
            <a:r>
              <a:rPr lang="en-US" dirty="0">
                <a:solidFill>
                  <a:srgbClr val="00B050"/>
                </a:solidFill>
              </a:rPr>
              <a:t>(</a:t>
            </a:r>
            <a:r>
              <a:rPr lang="en-US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Botwinick &amp; Russel, 1980)</a:t>
            </a:r>
            <a:r>
              <a:rPr lang="en-US" dirty="0">
                <a:solidFill>
                  <a:srgbClr val="00B0F0"/>
                </a:solidFill>
              </a:rPr>
              <a:t> 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699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Paraphrasing- Without Signal phrase</a:t>
            </a:r>
            <a:br>
              <a:rPr lang="en-US" dirty="0"/>
            </a:br>
            <a:r>
              <a:rPr lang="en-US" dirty="0"/>
              <a:t>(3-5 authors)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1732450"/>
            <a:ext cx="8135126" cy="4058751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Authors’ last name and Year of publication in bracket</a:t>
            </a:r>
          </a:p>
          <a:p>
            <a:r>
              <a:rPr lang="en-US" sz="2800" dirty="0">
                <a:solidFill>
                  <a:srgbClr val="FFFF00"/>
                </a:solidFill>
              </a:rPr>
              <a:t>Connect with ‘&amp;’ between 2</a:t>
            </a:r>
            <a:r>
              <a:rPr lang="en-US" sz="2800" baseline="30000" dirty="0">
                <a:solidFill>
                  <a:srgbClr val="FFFF00"/>
                </a:solidFill>
              </a:rPr>
              <a:t>nd</a:t>
            </a:r>
            <a:r>
              <a:rPr lang="en-US" sz="2800" dirty="0">
                <a:solidFill>
                  <a:srgbClr val="FFFF00"/>
                </a:solidFill>
              </a:rPr>
              <a:t> &amp; 3</a:t>
            </a:r>
            <a:r>
              <a:rPr lang="en-US" sz="2800" baseline="30000" dirty="0">
                <a:solidFill>
                  <a:srgbClr val="FFFF00"/>
                </a:solidFill>
              </a:rPr>
              <a:t>rd</a:t>
            </a:r>
            <a:r>
              <a:rPr lang="en-US" sz="2800" dirty="0">
                <a:solidFill>
                  <a:srgbClr val="FFFF00"/>
                </a:solidFill>
              </a:rPr>
              <a:t> Author</a:t>
            </a:r>
          </a:p>
          <a:p>
            <a:r>
              <a:rPr lang="en-US" sz="2800" dirty="0">
                <a:solidFill>
                  <a:srgbClr val="FFFF00"/>
                </a:solidFill>
              </a:rPr>
              <a:t>Comma  before the year of publication</a:t>
            </a:r>
          </a:p>
          <a:p>
            <a:r>
              <a:rPr lang="en-US" sz="2800" dirty="0">
                <a:solidFill>
                  <a:srgbClr val="FFFF00"/>
                </a:solidFill>
              </a:rPr>
              <a:t>In subsequent citation only first author with ‘et al’ </a:t>
            </a:r>
          </a:p>
          <a:p>
            <a:pPr marL="344488" indent="0">
              <a:buNone/>
            </a:pPr>
            <a:endParaRPr lang="en-US" dirty="0">
              <a:solidFill>
                <a:srgbClr val="00B0F0"/>
              </a:solidFill>
            </a:endParaRPr>
          </a:p>
          <a:p>
            <a:pPr marL="344488" indent="0" algn="just">
              <a:buNone/>
            </a:pPr>
            <a:r>
              <a:rPr lang="en-US" dirty="0">
                <a:solidFill>
                  <a:srgbClr val="00B0F0"/>
                </a:solidFill>
              </a:rPr>
              <a:t>Older adults may actually have more knowledge about the specific information being tested </a:t>
            </a:r>
            <a:r>
              <a:rPr lang="en-US" dirty="0">
                <a:solidFill>
                  <a:srgbClr val="00B050"/>
                </a:solidFill>
              </a:rPr>
              <a:t>(</a:t>
            </a:r>
            <a:r>
              <a:rPr lang="en-US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Botwinick, Russel, &amp; Ran, 1980)</a:t>
            </a:r>
            <a:r>
              <a:rPr lang="en-US" dirty="0">
                <a:solidFill>
                  <a:srgbClr val="00B0F0"/>
                </a:solidFill>
              </a:rPr>
              <a:t> 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966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Paraphrasing- Without Signal phrase</a:t>
            </a:r>
            <a:br>
              <a:rPr lang="en-US" dirty="0"/>
            </a:br>
            <a:r>
              <a:rPr lang="en-US" dirty="0"/>
              <a:t>(More than 5 authors)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Year of publication and Last authors’ last name in bracket</a:t>
            </a:r>
          </a:p>
          <a:p>
            <a:r>
              <a:rPr lang="en-US" sz="2800" dirty="0">
                <a:solidFill>
                  <a:srgbClr val="FFFF00"/>
                </a:solidFill>
              </a:rPr>
              <a:t>The word ‘et al’</a:t>
            </a:r>
          </a:p>
          <a:p>
            <a:r>
              <a:rPr lang="en-US" sz="2800" dirty="0">
                <a:solidFill>
                  <a:srgbClr val="FFFF00"/>
                </a:solidFill>
              </a:rPr>
              <a:t>In subsequent citation also ‘et al’ </a:t>
            </a:r>
          </a:p>
          <a:p>
            <a:pPr marL="344488" indent="0" algn="just">
              <a:buNone/>
            </a:pPr>
            <a:r>
              <a:rPr lang="en-US" dirty="0">
                <a:solidFill>
                  <a:srgbClr val="00B0F0"/>
                </a:solidFill>
              </a:rPr>
              <a:t>Older adults may actually have more knowledge about the specific information being tested </a:t>
            </a:r>
            <a:r>
              <a:rPr lang="en-US" dirty="0">
                <a:solidFill>
                  <a:srgbClr val="00B050"/>
                </a:solidFill>
              </a:rPr>
              <a:t>(</a:t>
            </a:r>
            <a:r>
              <a:rPr lang="en-US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Botwinick et al., 1980)</a:t>
            </a:r>
            <a:r>
              <a:rPr lang="en-US" dirty="0">
                <a:solidFill>
                  <a:srgbClr val="00B0F0"/>
                </a:solidFill>
              </a:rPr>
              <a:t> 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243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quote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3000" dirty="0">
                <a:solidFill>
                  <a:srgbClr val="FFFF00"/>
                </a:solidFill>
              </a:rPr>
              <a:t>Short quotations – Less than 40 words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3000" dirty="0">
                <a:solidFill>
                  <a:srgbClr val="FFFF00"/>
                </a:solidFill>
              </a:rPr>
              <a:t>Long quotations- 40 and more words</a:t>
            </a:r>
          </a:p>
          <a:p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1575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Short quotations – Less than 40 words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1340768"/>
            <a:ext cx="7765322" cy="445043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Use double quotation mark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Author, Year of publication, and Page no. </a:t>
            </a:r>
          </a:p>
          <a:p>
            <a:r>
              <a:rPr lang="en-US" sz="2800" dirty="0">
                <a:solidFill>
                  <a:srgbClr val="FFFF00"/>
                </a:solidFill>
              </a:rPr>
              <a:t>Page no. at the end in case of authors with signal phrases </a:t>
            </a:r>
          </a:p>
          <a:p>
            <a:pPr marL="36900" indent="0">
              <a:buNone/>
            </a:pPr>
            <a:r>
              <a:rPr lang="en-US" sz="2200" dirty="0"/>
              <a:t>According to </a:t>
            </a:r>
            <a:r>
              <a:rPr lang="en-US" sz="2200" b="1" dirty="0" err="1">
                <a:solidFill>
                  <a:srgbClr val="FF0000"/>
                </a:solidFill>
              </a:rPr>
              <a:t>Palladino</a:t>
            </a:r>
            <a:r>
              <a:rPr lang="en-US" sz="2200" b="1" dirty="0">
                <a:solidFill>
                  <a:srgbClr val="FF0000"/>
                </a:solidFill>
              </a:rPr>
              <a:t> and Wade (2010</a:t>
            </a:r>
            <a:r>
              <a:rPr lang="en-US" sz="2200" dirty="0">
                <a:solidFill>
                  <a:srgbClr val="7030A0"/>
                </a:solidFill>
              </a:rPr>
              <a:t>)</a:t>
            </a:r>
            <a:r>
              <a:rPr lang="en-US" sz="2200" dirty="0"/>
              <a:t>, “a flexible mind is a healthy mind” </a:t>
            </a:r>
            <a:r>
              <a:rPr lang="en-US" sz="2200" b="1" dirty="0">
                <a:solidFill>
                  <a:srgbClr val="FF0000"/>
                </a:solidFill>
              </a:rPr>
              <a:t>(p. 147)</a:t>
            </a:r>
            <a:r>
              <a:rPr lang="en-US" sz="2200" dirty="0"/>
              <a:t>.</a:t>
            </a:r>
          </a:p>
          <a:p>
            <a:pPr marL="0" indent="0">
              <a:buNone/>
            </a:pPr>
            <a:r>
              <a:rPr lang="en-US" dirty="0"/>
              <a:t>			</a:t>
            </a:r>
          </a:p>
          <a:p>
            <a:pPr marL="36900" indent="0">
              <a:buNone/>
            </a:pPr>
            <a:r>
              <a:rPr lang="en-US" sz="2200" dirty="0"/>
              <a:t>In fact, “a flexible mind is a healthy mind” (</a:t>
            </a:r>
            <a:r>
              <a:rPr lang="en-US" sz="2200" b="1" dirty="0" err="1">
                <a:solidFill>
                  <a:srgbClr val="FF0000"/>
                </a:solidFill>
              </a:rPr>
              <a:t>Palladino</a:t>
            </a:r>
            <a:r>
              <a:rPr lang="en-US" sz="2200" b="1" dirty="0">
                <a:solidFill>
                  <a:srgbClr val="FF0000"/>
                </a:solidFill>
              </a:rPr>
              <a:t> &amp; Wade, 2010, p. 147</a:t>
            </a:r>
            <a:r>
              <a:rPr lang="en-US" sz="2200" dirty="0"/>
              <a:t>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187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EDEFC-700F-4820-B3B4-CBD510EB2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640"/>
            <a:ext cx="8686800" cy="5505475"/>
          </a:xfrm>
        </p:spPr>
        <p:txBody>
          <a:bodyPr>
            <a:normAutofit fontScale="25000" lnSpcReduction="20000"/>
          </a:bodyPr>
          <a:lstStyle/>
          <a:p>
            <a:endParaRPr lang="en-IN" sz="4600" dirty="0"/>
          </a:p>
          <a:p>
            <a:r>
              <a:rPr lang="en-IN" sz="11200" dirty="0"/>
              <a:t>APA Style</a:t>
            </a:r>
          </a:p>
          <a:p>
            <a:pPr marL="0" indent="0">
              <a:buNone/>
            </a:pPr>
            <a:r>
              <a:rPr lang="en-IN" sz="4100" dirty="0"/>
              <a:t>	</a:t>
            </a:r>
          </a:p>
          <a:p>
            <a:pPr marL="0" indent="0">
              <a:buNone/>
            </a:pPr>
            <a:r>
              <a:rPr lang="en-IN" sz="6200" dirty="0">
                <a:solidFill>
                  <a:srgbClr val="FFFF00"/>
                </a:solidFill>
              </a:rPr>
              <a:t>	American Psychological Association/ </a:t>
            </a:r>
            <a:r>
              <a:rPr lang="en-IN" sz="6200" b="1" dirty="0">
                <a:solidFill>
                  <a:srgbClr val="FF0000"/>
                </a:solidFill>
              </a:rPr>
              <a:t>Publication Manual</a:t>
            </a:r>
          </a:p>
          <a:p>
            <a:endParaRPr lang="en-IN" sz="4600" dirty="0"/>
          </a:p>
          <a:p>
            <a:r>
              <a:rPr lang="en-IN" sz="11200" dirty="0"/>
              <a:t>MLA Style </a:t>
            </a:r>
          </a:p>
          <a:p>
            <a:pPr marL="0" indent="0">
              <a:buNone/>
            </a:pPr>
            <a:r>
              <a:rPr lang="en-IN" sz="4100" dirty="0"/>
              <a:t>	</a:t>
            </a:r>
          </a:p>
          <a:p>
            <a:pPr marL="0" indent="0">
              <a:buNone/>
            </a:pPr>
            <a:r>
              <a:rPr lang="en-IN" sz="6200" dirty="0">
                <a:solidFill>
                  <a:srgbClr val="FFFF00"/>
                </a:solidFill>
              </a:rPr>
              <a:t>	Modern Language Association of America/ </a:t>
            </a:r>
            <a:r>
              <a:rPr lang="en-IN" sz="6200" b="1" dirty="0">
                <a:solidFill>
                  <a:srgbClr val="FF0000"/>
                </a:solidFill>
              </a:rPr>
              <a:t>MLA Hand book</a:t>
            </a:r>
          </a:p>
          <a:p>
            <a:endParaRPr lang="en-IN" sz="4600" dirty="0"/>
          </a:p>
          <a:p>
            <a:r>
              <a:rPr lang="en-IN" sz="11200" dirty="0"/>
              <a:t>Chicago Style</a:t>
            </a:r>
          </a:p>
          <a:p>
            <a:pPr marL="0" indent="0">
              <a:buNone/>
            </a:pPr>
            <a:r>
              <a:rPr lang="en-IN" sz="4100" dirty="0"/>
              <a:t> 	</a:t>
            </a:r>
          </a:p>
          <a:p>
            <a:pPr marL="0" indent="0">
              <a:buNone/>
            </a:pPr>
            <a:r>
              <a:rPr lang="en-IN" sz="6200" dirty="0">
                <a:solidFill>
                  <a:srgbClr val="FFFF00"/>
                </a:solidFill>
              </a:rPr>
              <a:t>	University of Chicago Press/ </a:t>
            </a:r>
            <a:r>
              <a:rPr lang="en-IN" sz="6200" b="1" dirty="0">
                <a:solidFill>
                  <a:srgbClr val="FF0000"/>
                </a:solidFill>
              </a:rPr>
              <a:t>The Chicago Manual of Style </a:t>
            </a:r>
          </a:p>
          <a:p>
            <a:endParaRPr lang="en-IN" sz="4600" dirty="0"/>
          </a:p>
          <a:p>
            <a:r>
              <a:rPr lang="en-IN" sz="11200" dirty="0"/>
              <a:t>Vancouver Style</a:t>
            </a:r>
          </a:p>
          <a:p>
            <a:pPr marL="0" indent="0">
              <a:buNone/>
            </a:pPr>
            <a:r>
              <a:rPr lang="en-IN" sz="4800" dirty="0"/>
              <a:t>	</a:t>
            </a:r>
          </a:p>
          <a:p>
            <a:pPr marL="0" indent="0">
              <a:buNone/>
            </a:pPr>
            <a:r>
              <a:rPr lang="en-IN" sz="6400" dirty="0"/>
              <a:t>	</a:t>
            </a:r>
            <a:r>
              <a:rPr lang="en-IN" sz="6400" dirty="0">
                <a:solidFill>
                  <a:srgbClr val="FFFF00"/>
                </a:solidFill>
              </a:rPr>
              <a:t>Style of referencing in health sciences </a:t>
            </a:r>
            <a:r>
              <a:rPr lang="en-IN" sz="6400" dirty="0"/>
              <a:t>(</a:t>
            </a:r>
            <a:r>
              <a:rPr lang="en-IN" sz="6400" dirty="0">
                <a:solidFill>
                  <a:srgbClr val="FF0000"/>
                </a:solidFill>
              </a:rPr>
              <a:t>Citing Medicine/NLM</a:t>
            </a:r>
            <a:r>
              <a:rPr lang="en-IN" sz="6400" dirty="0"/>
              <a:t>)</a:t>
            </a:r>
          </a:p>
          <a:p>
            <a:endParaRPr lang="en-IN" sz="4600" dirty="0"/>
          </a:p>
          <a:p>
            <a:pPr marL="0" indent="0">
              <a:buNone/>
            </a:pPr>
            <a:r>
              <a:rPr lang="en-IN" dirty="0"/>
              <a:t>	</a:t>
            </a:r>
          </a:p>
          <a:p>
            <a:pPr marL="0" indent="0">
              <a:buNone/>
            </a:pPr>
            <a:r>
              <a:rPr lang="en-IN" sz="11200" dirty="0"/>
              <a:t>	  </a:t>
            </a:r>
            <a:r>
              <a:rPr lang="en-IN" sz="11200" dirty="0">
                <a:solidFill>
                  <a:srgbClr val="00B0F0"/>
                </a:solidFill>
              </a:rPr>
              <a:t>Which Style Guide Should be Followed?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466234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Long quotations </a:t>
            </a:r>
            <a:r>
              <a:rPr lang="en-US" dirty="0">
                <a:solidFill>
                  <a:srgbClr val="FFFF00"/>
                </a:solidFill>
              </a:rPr>
              <a:t>(40 or more words)</a:t>
            </a:r>
            <a:br>
              <a:rPr lang="en-US" dirty="0"/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1484784"/>
            <a:ext cx="8207134" cy="4306417"/>
          </a:xfrm>
        </p:spPr>
        <p:txBody>
          <a:bodyPr>
            <a:normAutofit lnSpcReduction="10000"/>
          </a:bodyPr>
          <a:lstStyle/>
          <a:p>
            <a:pPr marL="457200" indent="-457200"/>
            <a:r>
              <a:rPr lang="en-US" sz="3000" dirty="0">
                <a:solidFill>
                  <a:srgbClr val="FFFF00"/>
                </a:solidFill>
              </a:rPr>
              <a:t>Omit the quotation mark</a:t>
            </a:r>
          </a:p>
          <a:p>
            <a:pPr marL="457200" indent="-457200"/>
            <a:endParaRPr lang="en-US" sz="3000" dirty="0">
              <a:solidFill>
                <a:srgbClr val="FFFF00"/>
              </a:solidFill>
            </a:endParaRPr>
          </a:p>
          <a:p>
            <a:pPr marL="457200" indent="-457200"/>
            <a:r>
              <a:rPr lang="en-US" sz="3000" dirty="0">
                <a:solidFill>
                  <a:srgbClr val="FFFF00"/>
                </a:solidFill>
              </a:rPr>
              <a:t>Freestanding block of text </a:t>
            </a:r>
          </a:p>
          <a:p>
            <a:pPr marL="457200" indent="-457200"/>
            <a:endParaRPr lang="en-US" sz="3000" dirty="0">
              <a:solidFill>
                <a:srgbClr val="FFFF00"/>
              </a:solidFill>
            </a:endParaRPr>
          </a:p>
          <a:p>
            <a:pPr marL="457200" indent="-457200"/>
            <a:r>
              <a:rPr lang="en-US" sz="3000" dirty="0">
                <a:solidFill>
                  <a:srgbClr val="FFFF00"/>
                </a:solidFill>
              </a:rPr>
              <a:t>Indent about a half inch from the left margin</a:t>
            </a:r>
          </a:p>
          <a:p>
            <a:pPr marL="457200" indent="-457200"/>
            <a:endParaRPr lang="en-US" sz="3000" dirty="0">
              <a:solidFill>
                <a:srgbClr val="FFFF00"/>
              </a:solidFill>
            </a:endParaRPr>
          </a:p>
          <a:p>
            <a:pPr marL="457200" indent="-457200"/>
            <a:r>
              <a:rPr lang="en-US" sz="3000" dirty="0">
                <a:solidFill>
                  <a:srgbClr val="FFFF00"/>
                </a:solidFill>
              </a:rPr>
              <a:t>Author </a:t>
            </a:r>
            <a:r>
              <a:rPr lang="en-US" sz="3000" b="1" u="sng" dirty="0">
                <a:solidFill>
                  <a:srgbClr val="FFFF00"/>
                </a:solidFill>
              </a:rPr>
              <a:t>last name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b="1" u="sng" dirty="0">
                <a:solidFill>
                  <a:srgbClr val="FFFF00"/>
                </a:solidFill>
              </a:rPr>
              <a:t>year</a:t>
            </a:r>
            <a:r>
              <a:rPr lang="en-US" sz="3000" dirty="0">
                <a:solidFill>
                  <a:srgbClr val="FFFF00"/>
                </a:solidFill>
              </a:rPr>
              <a:t> &amp; </a:t>
            </a:r>
            <a:r>
              <a:rPr lang="en-US" sz="3000" b="1" u="sng" dirty="0">
                <a:solidFill>
                  <a:srgbClr val="FFFF00"/>
                </a:solidFill>
              </a:rPr>
              <a:t>page no</a:t>
            </a:r>
            <a:r>
              <a:rPr lang="en-US" sz="3000" dirty="0">
                <a:solidFill>
                  <a:srgbClr val="FFFF00"/>
                </a:solidFill>
              </a:rPr>
              <a:t>. in bracket</a:t>
            </a:r>
          </a:p>
          <a:p>
            <a:pPr marL="514350" indent="-514350">
              <a:buAutoNum type="arabicPeriod"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088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188640"/>
            <a:ext cx="7765322" cy="970450"/>
          </a:xfrm>
        </p:spPr>
        <p:txBody>
          <a:bodyPr/>
          <a:lstStyle/>
          <a:p>
            <a:r>
              <a:rPr lang="en-US" dirty="0"/>
              <a:t>…Long quotations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1732450"/>
            <a:ext cx="8207134" cy="40587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/>
              <a:t>Information literacy has been defined by different authors in various contexts. The notable one is:</a:t>
            </a:r>
          </a:p>
          <a:p>
            <a:pPr marL="862013" indent="0" algn="just" defTabSz="569913">
              <a:buNone/>
            </a:pPr>
            <a:r>
              <a:rPr lang="en-US" sz="2800" dirty="0">
                <a:solidFill>
                  <a:schemeClr val="tx1"/>
                </a:solidFill>
              </a:rPr>
              <a:t>Information literacy is the ability of a person to identify his sources of information from among a pool of information resources spread across different media throughout the world (Calrissian, 2013, p.39).</a:t>
            </a:r>
          </a:p>
        </p:txBody>
      </p:sp>
    </p:spTree>
    <p:extLst>
      <p:ext uri="{BB962C8B-B14F-4D97-AF65-F5344CB8AC3E}">
        <p14:creationId xmlns:p14="http://schemas.microsoft.com/office/powerpoint/2010/main" val="27789832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2E424-F97B-40EF-A4A0-0202EB645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r>
              <a:rPr lang="en-US" sz="3400" b="1" dirty="0">
                <a:solidFill>
                  <a:srgbClr val="00B0F0"/>
                </a:solidFill>
              </a:rPr>
              <a:t>				End-of-the-Text Citations</a:t>
            </a:r>
          </a:p>
          <a:p>
            <a:pPr marL="36900" indent="0">
              <a:buNone/>
            </a:pPr>
            <a:r>
              <a:rPr lang="en-US" sz="3400" b="1" dirty="0">
                <a:solidFill>
                  <a:srgbClr val="00B0F0"/>
                </a:solidFill>
              </a:rPr>
              <a:t>							 	</a:t>
            </a:r>
            <a:r>
              <a:rPr lang="en-US" sz="3400" b="1" dirty="0">
                <a:solidFill>
                  <a:schemeClr val="tx1"/>
                </a:solidFill>
              </a:rPr>
              <a:t>or </a:t>
            </a:r>
          </a:p>
          <a:p>
            <a:pPr marL="36900" indent="0">
              <a:buNone/>
            </a:pPr>
            <a:r>
              <a:rPr lang="en-US" sz="3400" b="1" dirty="0">
                <a:solidFill>
                  <a:srgbClr val="00B0F0"/>
                </a:solidFill>
              </a:rPr>
              <a:t>						Reference List</a:t>
            </a:r>
            <a:endParaRPr lang="en-IN" sz="3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5840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3572"/>
            <a:ext cx="8229600" cy="834192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General Rules</a:t>
            </a:r>
            <a:br>
              <a:rPr lang="en-US" b="1" u="sng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57764"/>
            <a:ext cx="8686800" cy="5976664"/>
          </a:xfrm>
        </p:spPr>
        <p:txBody>
          <a:bodyPr>
            <a:normAutofit/>
          </a:bodyPr>
          <a:lstStyle/>
          <a:p>
            <a:pPr marL="551250" indent="-514350">
              <a:buAutoNum type="arabicParenR"/>
            </a:pPr>
            <a:r>
              <a:rPr lang="en-US" sz="2800" dirty="0">
                <a:solidFill>
                  <a:srgbClr val="FFFF00"/>
                </a:solidFill>
              </a:rPr>
              <a:t>Times New Roman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00B0F0"/>
                </a:solidFill>
              </a:rPr>
              <a:t>(</a:t>
            </a:r>
            <a:r>
              <a:rPr lang="en-US" sz="2800" i="1" dirty="0">
                <a:solidFill>
                  <a:srgbClr val="00B0F0"/>
                </a:solidFill>
              </a:rPr>
              <a:t>preferred</a:t>
            </a:r>
            <a:r>
              <a:rPr lang="en-US" sz="2800" dirty="0">
                <a:solidFill>
                  <a:srgbClr val="00B0F0"/>
                </a:solidFill>
              </a:rPr>
              <a:t>) </a:t>
            </a:r>
            <a:r>
              <a:rPr lang="en-US" sz="2800" dirty="0">
                <a:solidFill>
                  <a:srgbClr val="FFFF00"/>
                </a:solidFill>
              </a:rPr>
              <a:t>Font type in 12 size</a:t>
            </a:r>
          </a:p>
          <a:p>
            <a:pPr marL="551250" indent="-514350">
              <a:buAutoNum type="arabicParenR"/>
            </a:pPr>
            <a:endParaRPr lang="en-US" sz="2800" dirty="0">
              <a:solidFill>
                <a:srgbClr val="FFFF00"/>
              </a:solidFill>
            </a:endParaRPr>
          </a:p>
          <a:p>
            <a:pPr marL="551250" indent="-514350">
              <a:buAutoNum type="arabicParenR"/>
            </a:pPr>
            <a:r>
              <a:rPr lang="en-US" sz="2800" dirty="0">
                <a:solidFill>
                  <a:srgbClr val="FFFF00"/>
                </a:solidFill>
              </a:rPr>
              <a:t>Double Spacing</a:t>
            </a:r>
            <a:endParaRPr lang="en-US" sz="2800" dirty="0">
              <a:solidFill>
                <a:srgbClr val="FF0000"/>
              </a:solidFill>
            </a:endParaRPr>
          </a:p>
          <a:p>
            <a:pPr marL="551250" indent="-514350">
              <a:buAutoNum type="arabicParenR"/>
            </a:pPr>
            <a:endParaRPr lang="en-US" sz="2800" dirty="0">
              <a:solidFill>
                <a:srgbClr val="FFFF00"/>
              </a:solidFill>
            </a:endParaRPr>
          </a:p>
          <a:p>
            <a:pPr marL="551250" indent="-514350">
              <a:buAutoNum type="arabicParenR"/>
            </a:pPr>
            <a:r>
              <a:rPr lang="en-US" sz="2800" dirty="0">
                <a:solidFill>
                  <a:srgbClr val="FFFF00"/>
                </a:solidFill>
              </a:rPr>
              <a:t>1 inch/ 2.54 cm Margin</a:t>
            </a:r>
          </a:p>
          <a:p>
            <a:pPr marL="551250" indent="-514350">
              <a:buAutoNum type="arabicParenR"/>
            </a:pPr>
            <a:endParaRPr lang="en-US" sz="2800" dirty="0">
              <a:solidFill>
                <a:srgbClr val="FFFF00"/>
              </a:solidFill>
            </a:endParaRPr>
          </a:p>
          <a:p>
            <a:pPr marL="551250" indent="-514350">
              <a:buAutoNum type="arabicParenR"/>
            </a:pPr>
            <a:r>
              <a:rPr lang="en-US" sz="2800" dirty="0">
                <a:solidFill>
                  <a:srgbClr val="FFFF00"/>
                </a:solidFill>
              </a:rPr>
              <a:t>Hanging indents</a:t>
            </a:r>
          </a:p>
          <a:p>
            <a:pPr marL="36900" indent="0">
              <a:buNone/>
            </a:pPr>
            <a:endParaRPr lang="en-US" sz="2400" dirty="0">
              <a:solidFill>
                <a:srgbClr val="00B0F0"/>
              </a:solidFill>
            </a:endParaRPr>
          </a:p>
          <a:p>
            <a:pPr marL="36900" indent="0">
              <a:buNone/>
            </a:pPr>
            <a:r>
              <a:rPr lang="en-US" sz="2400" dirty="0" err="1">
                <a:solidFill>
                  <a:srgbClr val="00B0F0"/>
                </a:solidFill>
              </a:rPr>
              <a:t>Botwinick</a:t>
            </a:r>
            <a:r>
              <a:rPr lang="en-US" sz="2400" dirty="0">
                <a:solidFill>
                  <a:srgbClr val="00B0F0"/>
                </a:solidFill>
              </a:rPr>
              <a:t>, J., &amp; </a:t>
            </a:r>
            <a:r>
              <a:rPr lang="en-US" sz="2400" dirty="0" err="1">
                <a:solidFill>
                  <a:srgbClr val="00B0F0"/>
                </a:solidFill>
              </a:rPr>
              <a:t>Storandt</a:t>
            </a:r>
            <a:r>
              <a:rPr lang="en-US" sz="2400" dirty="0">
                <a:solidFill>
                  <a:srgbClr val="00B0F0"/>
                </a:solidFill>
              </a:rPr>
              <a:t>, M. (1980). Recall and recognition 	of old 	information in 	relation to age and sex. </a:t>
            </a:r>
            <a:r>
              <a:rPr lang="en-US" sz="2400" i="1" dirty="0">
                <a:solidFill>
                  <a:srgbClr val="00B0F0"/>
                </a:solidFill>
              </a:rPr>
              <a:t>Journal of 	Gerontology</a:t>
            </a:r>
            <a:r>
              <a:rPr lang="en-US" sz="2400" dirty="0">
                <a:solidFill>
                  <a:srgbClr val="00B0F0"/>
                </a:solidFill>
              </a:rPr>
              <a:t>, 35, 70–76.</a:t>
            </a:r>
          </a:p>
        </p:txBody>
      </p:sp>
    </p:spTree>
    <p:extLst>
      <p:ext uri="{BB962C8B-B14F-4D97-AF65-F5344CB8AC3E}">
        <p14:creationId xmlns:p14="http://schemas.microsoft.com/office/powerpoint/2010/main" val="23633583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5631"/>
            <a:ext cx="7765322" cy="731168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…General Rules…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4261623"/>
          </a:xfrm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5) </a:t>
            </a:r>
            <a:r>
              <a:rPr lang="en-US" sz="2800" dirty="0">
                <a:solidFill>
                  <a:srgbClr val="FFFF00"/>
                </a:solidFill>
              </a:rPr>
              <a:t>Alphabetically by last name of author  or title </a:t>
            </a:r>
          </a:p>
          <a:p>
            <a:pPr marL="36900" indent="0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3690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6) </a:t>
            </a:r>
            <a:r>
              <a:rPr lang="en-US" sz="2800" dirty="0">
                <a:solidFill>
                  <a:srgbClr val="FFFF00"/>
                </a:solidFill>
              </a:rPr>
              <a:t>No numbers for the entries </a:t>
            </a:r>
          </a:p>
          <a:p>
            <a:pPr marL="36900" indent="0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3690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7) </a:t>
            </a:r>
            <a:r>
              <a:rPr lang="en-US" sz="2800" dirty="0">
                <a:solidFill>
                  <a:srgbClr val="FFFF00"/>
                </a:solidFill>
              </a:rPr>
              <a:t>Two or more entries by same author in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FF00"/>
                </a:solidFill>
              </a:rPr>
              <a:t>chronological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da-DK" dirty="0"/>
              <a:t>				</a:t>
            </a:r>
            <a:r>
              <a:rPr lang="da-DK" dirty="0">
                <a:solidFill>
                  <a:srgbClr val="00B0F0"/>
                </a:solidFill>
              </a:rPr>
              <a:t>Martin, T. P. (1991).</a:t>
            </a:r>
          </a:p>
          <a:p>
            <a:pPr marL="0" indent="0">
              <a:buNone/>
            </a:pPr>
            <a:r>
              <a:rPr lang="da-DK" dirty="0">
                <a:solidFill>
                  <a:srgbClr val="00B0F0"/>
                </a:solidFill>
              </a:rPr>
              <a:t>				Martin, T. P. (1999).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6182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…..General Rules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1340768"/>
            <a:ext cx="7765322" cy="4450433"/>
          </a:xfrm>
        </p:spPr>
        <p:txBody>
          <a:bodyPr/>
          <a:lstStyle/>
          <a:p>
            <a:pPr marL="3690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8)</a:t>
            </a:r>
            <a:r>
              <a:rPr lang="en-US" sz="2800" dirty="0">
                <a:solidFill>
                  <a:srgbClr val="FFFF00"/>
                </a:solidFill>
              </a:rPr>
              <a:t> Two or more entries by same author in the 	same year</a:t>
            </a:r>
            <a:r>
              <a:rPr lang="en-US" sz="2800" dirty="0"/>
              <a:t>: </a:t>
            </a:r>
            <a:r>
              <a:rPr lang="en-US" sz="2800" dirty="0">
                <a:solidFill>
                  <a:srgbClr val="FF0000"/>
                </a:solidFill>
              </a:rPr>
              <a:t>Add a lowercase letter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r>
              <a:rPr lang="da-DK" dirty="0">
                <a:solidFill>
                  <a:srgbClr val="00B0F0"/>
                </a:solidFill>
              </a:rPr>
              <a:t>		Martin, T. P. (1991a).</a:t>
            </a:r>
          </a:p>
          <a:p>
            <a:pPr marL="0" indent="0">
              <a:buNone/>
            </a:pPr>
            <a:r>
              <a:rPr lang="da-DK" dirty="0">
                <a:solidFill>
                  <a:srgbClr val="00B0F0"/>
                </a:solidFill>
              </a:rPr>
              <a:t>	</a:t>
            </a:r>
          </a:p>
          <a:p>
            <a:pPr marL="0" indent="0">
              <a:buNone/>
            </a:pPr>
            <a:r>
              <a:rPr lang="da-DK" dirty="0">
                <a:solidFill>
                  <a:srgbClr val="00B0F0"/>
                </a:solidFill>
              </a:rPr>
              <a:t>		Martin, T. P. (1991b).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1329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Bibliographic Elements- Books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FFFF00"/>
                </a:solidFill>
              </a:rPr>
              <a:t>Author(s)</a:t>
            </a:r>
          </a:p>
          <a:p>
            <a:r>
              <a:rPr lang="en-US" sz="2800" dirty="0">
                <a:solidFill>
                  <a:srgbClr val="FFFF00"/>
                </a:solidFill>
              </a:rPr>
              <a:t>Year of publication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Title &amp; subtitle if any</a:t>
            </a:r>
          </a:p>
          <a:p>
            <a:r>
              <a:rPr lang="en-US" sz="2800" dirty="0">
                <a:solidFill>
                  <a:srgbClr val="FFFF00"/>
                </a:solidFill>
              </a:rPr>
              <a:t>Place of Publication</a:t>
            </a:r>
          </a:p>
          <a:p>
            <a:r>
              <a:rPr lang="en-US" sz="2800" dirty="0">
                <a:solidFill>
                  <a:srgbClr val="FFFF00"/>
                </a:solidFill>
              </a:rPr>
              <a:t>Publisher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871496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04664"/>
            <a:ext cx="8279142" cy="1175386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Bibliographic Elements- Edited Books 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4720886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Author(s)</a:t>
            </a:r>
          </a:p>
          <a:p>
            <a:r>
              <a:rPr lang="en-US" sz="2800" dirty="0">
                <a:solidFill>
                  <a:srgbClr val="FFFF00"/>
                </a:solidFill>
              </a:rPr>
              <a:t>Year of publication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Title of the paper &amp; subtitle if any</a:t>
            </a:r>
          </a:p>
          <a:p>
            <a:r>
              <a:rPr lang="en-US" sz="2800" dirty="0">
                <a:solidFill>
                  <a:srgbClr val="FFFF00"/>
                </a:solidFill>
              </a:rPr>
              <a:t>Editor(s)</a:t>
            </a:r>
          </a:p>
          <a:p>
            <a:r>
              <a:rPr lang="en-US" sz="2800" dirty="0">
                <a:solidFill>
                  <a:srgbClr val="FFFF00"/>
                </a:solidFill>
              </a:rPr>
              <a:t>Title of the book</a:t>
            </a:r>
          </a:p>
          <a:p>
            <a:r>
              <a:rPr lang="en-US" sz="2800" dirty="0">
                <a:solidFill>
                  <a:srgbClr val="FFFF00"/>
                </a:solidFill>
              </a:rPr>
              <a:t>Page Nos. of the Paper</a:t>
            </a:r>
          </a:p>
          <a:p>
            <a:r>
              <a:rPr lang="en-US" sz="2800" dirty="0">
                <a:solidFill>
                  <a:srgbClr val="FFFF00"/>
                </a:solidFill>
              </a:rPr>
              <a:t>Place of Publication</a:t>
            </a:r>
          </a:p>
          <a:p>
            <a:r>
              <a:rPr lang="en-US" sz="2800" dirty="0">
                <a:solidFill>
                  <a:srgbClr val="FFFF00"/>
                </a:solidFill>
              </a:rPr>
              <a:t>Publisher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2988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b="1" dirty="0"/>
              <a:t>Bibliographic Elements- Journals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FFFF00"/>
                </a:solidFill>
              </a:rPr>
              <a:t>Author(s)</a:t>
            </a:r>
          </a:p>
          <a:p>
            <a:r>
              <a:rPr lang="en-US" sz="2800" dirty="0">
                <a:solidFill>
                  <a:srgbClr val="FFFF00"/>
                </a:solidFill>
              </a:rPr>
              <a:t>Year of publication</a:t>
            </a:r>
          </a:p>
          <a:p>
            <a:r>
              <a:rPr lang="en-US" sz="2800" dirty="0">
                <a:solidFill>
                  <a:srgbClr val="FFFF00"/>
                </a:solidFill>
              </a:rPr>
              <a:t>Title of the article &amp; subtitle if any</a:t>
            </a:r>
          </a:p>
          <a:p>
            <a:r>
              <a:rPr lang="en-US" sz="2800" dirty="0">
                <a:solidFill>
                  <a:srgbClr val="FFFF00"/>
                </a:solidFill>
              </a:rPr>
              <a:t>Title of the journal</a:t>
            </a:r>
          </a:p>
          <a:p>
            <a:r>
              <a:rPr lang="en-US" sz="2800" dirty="0">
                <a:solidFill>
                  <a:srgbClr val="FFFF00"/>
                </a:solidFill>
              </a:rPr>
              <a:t>Volume no, Issue no. &amp; Page nos.</a:t>
            </a:r>
          </a:p>
          <a:p>
            <a:pPr marL="0" indent="0" algn="ctr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21513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8063118" cy="970450"/>
          </a:xfrm>
        </p:spPr>
        <p:txBody>
          <a:bodyPr>
            <a:normAutofit fontScale="90000"/>
          </a:bodyPr>
          <a:lstStyle/>
          <a:p>
            <a:pPr defTabSz="741363"/>
            <a:r>
              <a:rPr lang="en-US" dirty="0"/>
              <a:t>B</a:t>
            </a:r>
            <a:r>
              <a:rPr lang="en-US" b="1" dirty="0"/>
              <a:t>ibliographic Elements- Conference Papers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Author(s)</a:t>
            </a:r>
          </a:p>
          <a:p>
            <a:r>
              <a:rPr lang="en-US" sz="2800" dirty="0">
                <a:solidFill>
                  <a:srgbClr val="FFFF00"/>
                </a:solidFill>
              </a:rPr>
              <a:t>Year &amp; Month of presentation</a:t>
            </a:r>
          </a:p>
          <a:p>
            <a:r>
              <a:rPr lang="en-US" sz="2800" dirty="0">
                <a:solidFill>
                  <a:srgbClr val="FFFF00"/>
                </a:solidFill>
              </a:rPr>
              <a:t>Name of the conference</a:t>
            </a:r>
          </a:p>
          <a:p>
            <a:r>
              <a:rPr lang="en-US" sz="2800" dirty="0">
                <a:solidFill>
                  <a:srgbClr val="FFFF00"/>
                </a:solidFill>
              </a:rPr>
              <a:t>Editor of the conference proceedings</a:t>
            </a:r>
          </a:p>
          <a:p>
            <a:r>
              <a:rPr lang="en-US" sz="2800" dirty="0">
                <a:solidFill>
                  <a:srgbClr val="FFFF00"/>
                </a:solidFill>
              </a:rPr>
              <a:t>Place of conference </a:t>
            </a:r>
          </a:p>
        </p:txBody>
      </p:sp>
    </p:spTree>
    <p:extLst>
      <p:ext uri="{BB962C8B-B14F-4D97-AF65-F5344CB8AC3E}">
        <p14:creationId xmlns:p14="http://schemas.microsoft.com/office/powerpoint/2010/main" val="2739171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257FC-2535-4CA3-BDE8-E594EFEBD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Citing Document: Why?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2F97B-75D4-4AB4-BEA2-7B34EC62C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112568"/>
          </a:xfrm>
        </p:spPr>
        <p:txBody>
          <a:bodyPr>
            <a:normAutofit/>
          </a:bodyPr>
          <a:lstStyle/>
          <a:p>
            <a:pPr marL="441325" lvl="1" indent="-268288"/>
            <a:endParaRPr lang="en-US" sz="2800" dirty="0"/>
          </a:p>
          <a:p>
            <a:pPr marL="441325" lvl="1" indent="-268288"/>
            <a:r>
              <a:rPr lang="en-US" sz="2800" dirty="0"/>
              <a:t>To acknowledge the work of others </a:t>
            </a:r>
          </a:p>
          <a:p>
            <a:pPr marL="173037" lvl="1" indent="0">
              <a:buNone/>
            </a:pPr>
            <a:endParaRPr lang="en-US" sz="2800" dirty="0"/>
          </a:p>
          <a:p>
            <a:pPr marL="441325" lvl="1" indent="-268288"/>
            <a:r>
              <a:rPr lang="en-US" sz="2800" dirty="0"/>
              <a:t>To help the reader to locate other sources </a:t>
            </a:r>
          </a:p>
          <a:p>
            <a:pPr marL="441325" lvl="1" indent="-268288"/>
            <a:endParaRPr lang="en-US" sz="2800" dirty="0"/>
          </a:p>
          <a:p>
            <a:pPr marL="441325" lvl="1" indent="-268288"/>
            <a:r>
              <a:rPr lang="en-US" sz="2800" dirty="0"/>
              <a:t>To establish the credibility of research</a:t>
            </a:r>
            <a:endParaRPr lang="en-IN" sz="2800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736165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Author Entries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90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					</a:t>
            </a:r>
            <a:r>
              <a:rPr lang="en-US" sz="3300" b="1" dirty="0">
                <a:solidFill>
                  <a:srgbClr val="FF0000"/>
                </a:solidFill>
              </a:rPr>
              <a:t>Single Author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FF00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FF00"/>
                </a:solidFill>
              </a:rPr>
              <a:t>	</a:t>
            </a:r>
            <a:r>
              <a:rPr lang="en-US" sz="3300" dirty="0">
                <a:solidFill>
                  <a:srgbClr val="FFFF00"/>
                </a:solidFill>
              </a:rPr>
              <a:t>Last name, Comma, First name initials     </a:t>
            </a:r>
          </a:p>
          <a:p>
            <a:pPr marL="0" indent="0">
              <a:buNone/>
            </a:pPr>
            <a:r>
              <a:rPr lang="en-US" sz="3300" dirty="0">
                <a:solidFill>
                  <a:srgbClr val="FFFF00"/>
                </a:solidFill>
              </a:rPr>
              <a:t>     with full stops, Year in bracket and full stop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FF00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3300" dirty="0">
                <a:solidFill>
                  <a:srgbClr val="7030A0"/>
                </a:solidFill>
              </a:rPr>
              <a:t>		</a:t>
            </a:r>
            <a:r>
              <a:rPr lang="en-US" sz="3300" dirty="0">
                <a:solidFill>
                  <a:srgbClr val="00B0F0"/>
                </a:solidFill>
              </a:rPr>
              <a:t>			</a:t>
            </a:r>
            <a:r>
              <a:rPr lang="en-US" sz="3300" b="1" dirty="0">
                <a:solidFill>
                  <a:srgbClr val="00B0F0"/>
                </a:solidFill>
              </a:rPr>
              <a:t>Servin, M.K. (2002).</a:t>
            </a:r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632661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…</a:t>
            </a:r>
            <a:r>
              <a:rPr lang="en-US" b="1" dirty="0"/>
              <a:t>Author Entries… 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r>
              <a:rPr lang="en-US" b="1" dirty="0">
                <a:solidFill>
                  <a:srgbClr val="FF0000"/>
                </a:solidFill>
              </a:rPr>
              <a:t>					</a:t>
            </a:r>
            <a:r>
              <a:rPr lang="en-US" sz="2800" b="1" dirty="0">
                <a:solidFill>
                  <a:srgbClr val="FF0000"/>
                </a:solidFill>
              </a:rPr>
              <a:t>Two Authors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FF00"/>
                </a:solidFill>
              </a:rPr>
              <a:t>	Last name first, followed by author initials 	of 1</a:t>
            </a:r>
            <a:r>
              <a:rPr lang="en-US" sz="2800" baseline="30000" dirty="0">
                <a:solidFill>
                  <a:srgbClr val="FFFF00"/>
                </a:solidFill>
              </a:rPr>
              <a:t>st</a:t>
            </a:r>
            <a:r>
              <a:rPr lang="en-US" sz="2800" dirty="0">
                <a:solidFill>
                  <a:srgbClr val="FFFF00"/>
                </a:solidFill>
              </a:rPr>
              <a:t> author,	‘&amp;’  symbol , Comma, 2</a:t>
            </a:r>
            <a:r>
              <a:rPr lang="en-US" sz="2800" baseline="30000" dirty="0">
                <a:solidFill>
                  <a:srgbClr val="FFFF00"/>
                </a:solidFill>
              </a:rPr>
              <a:t>nd</a:t>
            </a:r>
            <a:r>
              <a:rPr lang="en-US" sz="2800" dirty="0">
                <a:solidFill>
                  <a:srgbClr val="FFFF00"/>
                </a:solidFill>
              </a:rPr>
              <a:t> 	author, full stops 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	 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		</a:t>
            </a:r>
            <a:r>
              <a:rPr lang="en-US" sz="2800" dirty="0">
                <a:solidFill>
                  <a:srgbClr val="00B0F0"/>
                </a:solidFill>
              </a:rPr>
              <a:t>Servin, M.K., </a:t>
            </a:r>
            <a:r>
              <a:rPr lang="en-US" sz="2800" dirty="0">
                <a:solidFill>
                  <a:srgbClr val="FF0000"/>
                </a:solidFill>
              </a:rPr>
              <a:t>&amp;</a:t>
            </a:r>
            <a:r>
              <a:rPr lang="en-US" sz="2800" dirty="0">
                <a:solidFill>
                  <a:srgbClr val="00B0F0"/>
                </a:solidFill>
              </a:rPr>
              <a:t> San, C.V. (2002).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5657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…Author Entries… 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900" indent="0">
              <a:buNone/>
            </a:pPr>
            <a:r>
              <a:rPr lang="en-US" b="1" dirty="0"/>
              <a:t>					</a:t>
            </a:r>
            <a:r>
              <a:rPr lang="en-US" sz="2800" b="1" dirty="0">
                <a:solidFill>
                  <a:srgbClr val="FF0000"/>
                </a:solidFill>
              </a:rPr>
              <a:t>Three to Seven Authors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sz="2800" dirty="0">
                <a:solidFill>
                  <a:srgbClr val="FFFF00"/>
                </a:solidFill>
              </a:rPr>
              <a:t>List by last names and initials; commas 	separate 	author names, while the last 	author name is 	preceded again by ‘</a:t>
            </a:r>
            <a:r>
              <a:rPr lang="en-US" sz="2800" dirty="0">
                <a:solidFill>
                  <a:srgbClr val="FF0000"/>
                </a:solidFill>
              </a:rPr>
              <a:t>&amp;</a:t>
            </a:r>
            <a:r>
              <a:rPr lang="en-US" sz="2800" dirty="0">
                <a:solidFill>
                  <a:srgbClr val="FFFF00"/>
                </a:solidFill>
              </a:rPr>
              <a:t>’ symbol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441325" indent="-79375">
              <a:buNone/>
            </a:pPr>
            <a:r>
              <a:rPr lang="en-US" dirty="0">
                <a:solidFill>
                  <a:srgbClr val="7030A0"/>
                </a:solidFill>
              </a:rPr>
              <a:t>	</a:t>
            </a:r>
            <a:r>
              <a:rPr lang="en-US" sz="2800" dirty="0" err="1">
                <a:solidFill>
                  <a:srgbClr val="00B0F0"/>
                </a:solidFill>
              </a:rPr>
              <a:t>Sran</a:t>
            </a:r>
            <a:r>
              <a:rPr lang="en-US" sz="2800" dirty="0">
                <a:solidFill>
                  <a:srgbClr val="00B0F0"/>
                </a:solidFill>
              </a:rPr>
              <a:t>, C. H., </a:t>
            </a:r>
            <a:r>
              <a:rPr lang="en-US" sz="2800" dirty="0" err="1">
                <a:solidFill>
                  <a:srgbClr val="00B0F0"/>
                </a:solidFill>
              </a:rPr>
              <a:t>Carolin</a:t>
            </a:r>
            <a:r>
              <a:rPr lang="en-US" sz="2800" dirty="0">
                <a:solidFill>
                  <a:srgbClr val="00B0F0"/>
                </a:solidFill>
              </a:rPr>
              <a:t>, C. K., Sen, P.S., Suman, S. K.,   Benny, 		C., Harry, K.P., &amp; Ben, J. S. (1997).</a:t>
            </a:r>
            <a:br>
              <a:rPr lang="en-US" sz="2800" dirty="0">
                <a:solidFill>
                  <a:srgbClr val="00B0F0"/>
                </a:solidFill>
              </a:rPr>
            </a:br>
            <a:br>
              <a:rPr lang="en-US" dirty="0">
                <a:solidFill>
                  <a:srgbClr val="7030A0"/>
                </a:solidFill>
              </a:rPr>
            </a:b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6819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332656"/>
            <a:ext cx="7765322" cy="970450"/>
          </a:xfrm>
        </p:spPr>
        <p:txBody>
          <a:bodyPr/>
          <a:lstStyle/>
          <a:p>
            <a:r>
              <a:rPr lang="en-US" dirty="0"/>
              <a:t>…Author Entries…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1303106"/>
            <a:ext cx="7765322" cy="44880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/>
              <a:t>			</a:t>
            </a:r>
            <a:r>
              <a:rPr lang="en-US" sz="2800" b="1" dirty="0">
                <a:solidFill>
                  <a:srgbClr val="FF0000"/>
                </a:solidFill>
              </a:rPr>
              <a:t>More Than Seven Authors</a:t>
            </a:r>
          </a:p>
          <a:p>
            <a:r>
              <a:rPr lang="en-US" sz="3000" dirty="0">
                <a:solidFill>
                  <a:srgbClr val="FFFF00"/>
                </a:solidFill>
              </a:rPr>
              <a:t>List first six authors, followed by ellipses and then final author. </a:t>
            </a:r>
          </a:p>
          <a:p>
            <a:r>
              <a:rPr lang="en-US" sz="3000" dirty="0">
                <a:solidFill>
                  <a:srgbClr val="FFFF00"/>
                </a:solidFill>
              </a:rPr>
              <a:t>There should be no more than seven names. 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B0F0"/>
                </a:solidFill>
              </a:rPr>
              <a:t>Mild, K. H., Chin, G. J., Ann, N. L., </a:t>
            </a:r>
            <a:r>
              <a:rPr lang="en-US" sz="2800" dirty="0" err="1">
                <a:solidFill>
                  <a:srgbClr val="00B0F0"/>
                </a:solidFill>
              </a:rPr>
              <a:t>Harn</a:t>
            </a:r>
            <a:r>
              <a:rPr lang="en-US" sz="2800" dirty="0">
                <a:solidFill>
                  <a:srgbClr val="00B0F0"/>
                </a:solidFill>
              </a:rPr>
              <a:t>, B. C., 	Sam, J. A., Tom, L.T., </a:t>
            </a:r>
            <a:r>
              <a:rPr lang="en-US" sz="2800" b="1" dirty="0">
                <a:solidFill>
                  <a:srgbClr val="FF0000"/>
                </a:solidFill>
              </a:rPr>
              <a:t>. . . </a:t>
            </a:r>
            <a:r>
              <a:rPr lang="en-US" sz="2800" dirty="0" err="1">
                <a:solidFill>
                  <a:srgbClr val="00B0F0"/>
                </a:solidFill>
              </a:rPr>
              <a:t>Raan</a:t>
            </a:r>
            <a:r>
              <a:rPr lang="en-US" sz="2800" dirty="0">
                <a:solidFill>
                  <a:srgbClr val="00B0F0"/>
                </a:solidFill>
              </a:rPr>
              <a:t>, T. H. (2014). 			</a:t>
            </a:r>
            <a:br>
              <a:rPr lang="en-US" sz="2800" dirty="0">
                <a:solidFill>
                  <a:srgbClr val="00B0F0"/>
                </a:solidFill>
              </a:rPr>
            </a:br>
            <a:br>
              <a:rPr lang="en-US" dirty="0">
                <a:solidFill>
                  <a:srgbClr val="7030A0"/>
                </a:solidFill>
              </a:rPr>
            </a:b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1705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765322" cy="806151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b="1" dirty="0"/>
              <a:t>Book Entry Rules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2447"/>
            <a:ext cx="8820472" cy="5694905"/>
          </a:xfrm>
        </p:spPr>
        <p:txBody>
          <a:bodyPr bIns="36000">
            <a:normAutofit fontScale="92500" lnSpcReduction="10000"/>
          </a:bodyPr>
          <a:lstStyle/>
          <a:p>
            <a:r>
              <a:rPr lang="en-US" sz="3000" dirty="0">
                <a:solidFill>
                  <a:srgbClr val="FFFF00"/>
                </a:solidFill>
              </a:rPr>
              <a:t>Author’s last name, comma &amp; 1</a:t>
            </a:r>
            <a:r>
              <a:rPr lang="en-US" sz="3000" baseline="30000" dirty="0">
                <a:solidFill>
                  <a:srgbClr val="FFFF00"/>
                </a:solidFill>
              </a:rPr>
              <a:t>st</a:t>
            </a:r>
            <a:r>
              <a:rPr lang="en-US" sz="3000" dirty="0">
                <a:solidFill>
                  <a:srgbClr val="FFFF00"/>
                </a:solidFill>
              </a:rPr>
              <a:t> name abbr.</a:t>
            </a:r>
          </a:p>
          <a:p>
            <a:r>
              <a:rPr lang="en-US" sz="3000" dirty="0">
                <a:solidFill>
                  <a:srgbClr val="FFFF00"/>
                </a:solidFill>
              </a:rPr>
              <a:t>Year of publication in bracket</a:t>
            </a:r>
          </a:p>
          <a:p>
            <a:r>
              <a:rPr lang="en-US" sz="3000" dirty="0">
                <a:solidFill>
                  <a:srgbClr val="FFFF00"/>
                </a:solidFill>
              </a:rPr>
              <a:t>Full stop b/w and after first name abbreviations</a:t>
            </a:r>
          </a:p>
          <a:p>
            <a:r>
              <a:rPr lang="en-US" sz="3000" dirty="0">
                <a:solidFill>
                  <a:srgbClr val="FFFF00"/>
                </a:solidFill>
              </a:rPr>
              <a:t>Title in italics with first letter in capital, also for subtitle. Colon b/w title &amp; subtitle</a:t>
            </a:r>
          </a:p>
          <a:p>
            <a:r>
              <a:rPr lang="en-US" sz="3000" dirty="0">
                <a:solidFill>
                  <a:srgbClr val="FFFF00"/>
                </a:solidFill>
              </a:rPr>
              <a:t>Title should be followed by full stop</a:t>
            </a:r>
          </a:p>
          <a:p>
            <a:r>
              <a:rPr lang="en-US" sz="3000" dirty="0">
                <a:solidFill>
                  <a:srgbClr val="FFFF00"/>
                </a:solidFill>
              </a:rPr>
              <a:t>Place of publication</a:t>
            </a:r>
          </a:p>
          <a:p>
            <a:r>
              <a:rPr lang="en-US" sz="3000" dirty="0">
                <a:solidFill>
                  <a:srgbClr val="FFFF00"/>
                </a:solidFill>
              </a:rPr>
              <a:t>Name of publisher </a:t>
            </a:r>
          </a:p>
          <a:p>
            <a:r>
              <a:rPr lang="en-US" sz="3000" dirty="0">
                <a:solidFill>
                  <a:srgbClr val="FFFF00"/>
                </a:solidFill>
              </a:rPr>
              <a:t>Colon between the Place of publication &amp; publisher </a:t>
            </a:r>
          </a:p>
          <a:p>
            <a:r>
              <a:rPr lang="en-US" sz="3000" dirty="0">
                <a:solidFill>
                  <a:srgbClr val="FFFF00"/>
                </a:solidFill>
              </a:rPr>
              <a:t>Full stop at the end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2448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 Entries: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FF00"/>
                </a:solidFill>
              </a:rPr>
              <a:t>Caulman</a:t>
            </a:r>
            <a:r>
              <a:rPr lang="en-US" sz="2800" dirty="0">
                <a:solidFill>
                  <a:srgbClr val="FFFF00"/>
                </a:solidFill>
              </a:rPr>
              <a:t>, K. C. (1991). </a:t>
            </a:r>
            <a:r>
              <a:rPr lang="en-US" sz="2800" i="1" dirty="0">
                <a:solidFill>
                  <a:srgbClr val="FFFF00"/>
                </a:solidFill>
              </a:rPr>
              <a:t>A guide to preparing 				research papers for undergraduates</a:t>
            </a:r>
            <a:r>
              <a:rPr lang="en-US" sz="2800" dirty="0">
                <a:solidFill>
                  <a:srgbClr val="FFFF00"/>
                </a:solidFill>
              </a:rPr>
              <a:t>. London: 			</a:t>
            </a:r>
            <a:r>
              <a:rPr lang="en-US" sz="2800" dirty="0" err="1">
                <a:solidFill>
                  <a:srgbClr val="FFFF00"/>
                </a:solidFill>
              </a:rPr>
              <a:t>Infomany</a:t>
            </a:r>
            <a:r>
              <a:rPr lang="en-US" sz="2800" dirty="0">
                <a:solidFill>
                  <a:srgbClr val="FFFF00"/>
                </a:solidFill>
              </a:rPr>
              <a:t>.</a:t>
            </a:r>
          </a:p>
          <a:p>
            <a:r>
              <a:rPr lang="en-US" sz="2800" dirty="0" err="1">
                <a:solidFill>
                  <a:srgbClr val="0070C0"/>
                </a:solidFill>
              </a:rPr>
              <a:t>Caulman</a:t>
            </a:r>
            <a:r>
              <a:rPr lang="en-US" sz="2800" dirty="0">
                <a:solidFill>
                  <a:srgbClr val="0070C0"/>
                </a:solidFill>
              </a:rPr>
              <a:t>, K. C., &amp; Kelvin, M.P. (2001). </a:t>
            </a:r>
            <a:r>
              <a:rPr lang="en-US" sz="2800" i="1" dirty="0">
                <a:solidFill>
                  <a:srgbClr val="0070C0"/>
                </a:solidFill>
              </a:rPr>
              <a:t>Hearing evaluation: An introduction</a:t>
            </a:r>
            <a:r>
              <a:rPr lang="en-US" sz="2800" dirty="0">
                <a:solidFill>
                  <a:srgbClr val="0070C0"/>
                </a:solidFill>
              </a:rPr>
              <a:t>. Paris: Wiley.</a:t>
            </a: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6236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140" y="96349"/>
            <a:ext cx="7765322" cy="812371"/>
          </a:xfrm>
        </p:spPr>
        <p:txBody>
          <a:bodyPr>
            <a:normAutofit/>
          </a:bodyPr>
          <a:lstStyle/>
          <a:p>
            <a:r>
              <a:rPr lang="en-US" sz="3200" b="1" dirty="0"/>
              <a:t>Edited Book Entry Rules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92696"/>
            <a:ext cx="9036496" cy="616530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			</a:t>
            </a:r>
            <a:endParaRPr lang="en-US" b="1" dirty="0"/>
          </a:p>
          <a:p>
            <a:r>
              <a:rPr lang="en-US" sz="5100" dirty="0">
                <a:solidFill>
                  <a:srgbClr val="FFFF00"/>
                </a:solidFill>
              </a:rPr>
              <a:t>Author’s last name followed by 1</a:t>
            </a:r>
            <a:r>
              <a:rPr lang="en-US" sz="5100" baseline="30000" dirty="0">
                <a:solidFill>
                  <a:srgbClr val="FFFF00"/>
                </a:solidFill>
              </a:rPr>
              <a:t>st</a:t>
            </a:r>
            <a:r>
              <a:rPr lang="en-US" sz="5100" dirty="0">
                <a:solidFill>
                  <a:srgbClr val="FFFF00"/>
                </a:solidFill>
              </a:rPr>
              <a:t> name abbr.</a:t>
            </a:r>
          </a:p>
          <a:p>
            <a:r>
              <a:rPr lang="en-US" sz="5100" dirty="0">
                <a:solidFill>
                  <a:srgbClr val="FFFF00"/>
                </a:solidFill>
              </a:rPr>
              <a:t>Comma after last and first names</a:t>
            </a:r>
          </a:p>
          <a:p>
            <a:r>
              <a:rPr lang="en-US" sz="5100" dirty="0">
                <a:solidFill>
                  <a:srgbClr val="FFFF00"/>
                </a:solidFill>
              </a:rPr>
              <a:t>Year of publication in bracket</a:t>
            </a:r>
          </a:p>
          <a:p>
            <a:r>
              <a:rPr lang="en-US" sz="5100" dirty="0">
                <a:solidFill>
                  <a:srgbClr val="FFFF00"/>
                </a:solidFill>
              </a:rPr>
              <a:t>Full stop b/w and after first name abbreviations</a:t>
            </a:r>
          </a:p>
          <a:p>
            <a:r>
              <a:rPr lang="en-US" sz="5100" dirty="0">
                <a:solidFill>
                  <a:srgbClr val="FFFF00"/>
                </a:solidFill>
              </a:rPr>
              <a:t>Title  &amp; subtitle of the paper with first letter in capital </a:t>
            </a:r>
          </a:p>
          <a:p>
            <a:r>
              <a:rPr lang="en-US" sz="5100" dirty="0">
                <a:solidFill>
                  <a:srgbClr val="FFFF00"/>
                </a:solidFill>
              </a:rPr>
              <a:t>The word    ‘</a:t>
            </a:r>
            <a:r>
              <a:rPr lang="en-US" sz="5100" b="1" dirty="0">
                <a:solidFill>
                  <a:srgbClr val="00B0F0"/>
                </a:solidFill>
              </a:rPr>
              <a:t>In</a:t>
            </a:r>
            <a:r>
              <a:rPr lang="en-US" sz="5100" dirty="0">
                <a:solidFill>
                  <a:srgbClr val="FFFF00"/>
                </a:solidFill>
              </a:rPr>
              <a:t>’ followed by the name of the Editor(s) with the word  ‘</a:t>
            </a:r>
            <a:r>
              <a:rPr lang="en-US" sz="5100" b="1" dirty="0">
                <a:solidFill>
                  <a:srgbClr val="00B0F0"/>
                </a:solidFill>
              </a:rPr>
              <a:t>Ed</a:t>
            </a:r>
            <a:r>
              <a:rPr lang="en-US" sz="5100" dirty="0">
                <a:solidFill>
                  <a:srgbClr val="FFFF00"/>
                </a:solidFill>
              </a:rPr>
              <a:t>.’ in bracket and comma</a:t>
            </a:r>
          </a:p>
          <a:p>
            <a:r>
              <a:rPr lang="en-US" sz="5100" dirty="0">
                <a:solidFill>
                  <a:srgbClr val="FFFF00"/>
                </a:solidFill>
              </a:rPr>
              <a:t>Name of the Editor 1</a:t>
            </a:r>
            <a:r>
              <a:rPr lang="en-US" sz="5100" baseline="30000" dirty="0">
                <a:solidFill>
                  <a:srgbClr val="FFFF00"/>
                </a:solidFill>
              </a:rPr>
              <a:t>st</a:t>
            </a:r>
            <a:r>
              <a:rPr lang="en-US" sz="5100" dirty="0">
                <a:solidFill>
                  <a:srgbClr val="FFFF00"/>
                </a:solidFill>
              </a:rPr>
              <a:t> name first &amp; Last name last </a:t>
            </a:r>
          </a:p>
          <a:p>
            <a:r>
              <a:rPr lang="en-US" sz="5100" dirty="0">
                <a:solidFill>
                  <a:srgbClr val="FFFF00"/>
                </a:solidFill>
              </a:rPr>
              <a:t>Book title in </a:t>
            </a:r>
            <a:r>
              <a:rPr lang="en-US" sz="5100" b="1" i="1" dirty="0">
                <a:solidFill>
                  <a:srgbClr val="00B0F0"/>
                </a:solidFill>
              </a:rPr>
              <a:t>italics,</a:t>
            </a:r>
            <a:r>
              <a:rPr lang="en-US" sz="5100" dirty="0">
                <a:solidFill>
                  <a:srgbClr val="FFFF00"/>
                </a:solidFill>
              </a:rPr>
              <a:t> then page nos. of the paper in bracket</a:t>
            </a:r>
          </a:p>
          <a:p>
            <a:r>
              <a:rPr lang="en-US" sz="5100" dirty="0">
                <a:solidFill>
                  <a:srgbClr val="FFFF00"/>
                </a:solidFill>
              </a:rPr>
              <a:t>Place of publication</a:t>
            </a:r>
          </a:p>
          <a:p>
            <a:r>
              <a:rPr lang="en-US" sz="5100" dirty="0">
                <a:solidFill>
                  <a:srgbClr val="FFFF00"/>
                </a:solidFill>
              </a:rPr>
              <a:t>Name of publisher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254849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Edited Book Entries: Examples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pPr>
              <a:buNone/>
            </a:pPr>
            <a:r>
              <a:rPr lang="en-IN" sz="2800" dirty="0"/>
              <a:t>Lawrence, J. A., &amp;  </a:t>
            </a:r>
            <a:r>
              <a:rPr lang="en-IN" sz="2800" dirty="0" err="1"/>
              <a:t>Dodds</a:t>
            </a:r>
            <a:r>
              <a:rPr lang="en-IN" sz="2800" dirty="0"/>
              <a:t>, A. E. (2003). Goal-directed activities and life-span development. </a:t>
            </a:r>
            <a:r>
              <a:rPr lang="en-IN" sz="2800" dirty="0">
                <a:solidFill>
                  <a:srgbClr val="FF0000"/>
                </a:solidFill>
              </a:rPr>
              <a:t>In</a:t>
            </a:r>
            <a:r>
              <a:rPr lang="en-IN" sz="2800" dirty="0"/>
              <a:t> J. Valsiner &amp; K. Connolly (</a:t>
            </a:r>
            <a:r>
              <a:rPr lang="en-IN" sz="2800" dirty="0">
                <a:solidFill>
                  <a:srgbClr val="FF0000"/>
                </a:solidFill>
              </a:rPr>
              <a:t>Eds</a:t>
            </a:r>
            <a:r>
              <a:rPr lang="en-IN" sz="2800" dirty="0"/>
              <a:t>.), </a:t>
            </a:r>
            <a:r>
              <a:rPr lang="en-IN" sz="2800" i="1" dirty="0"/>
              <a:t>Handbook of developmental  psychology </a:t>
            </a:r>
            <a:r>
              <a:rPr lang="en-IN" sz="2800" dirty="0"/>
              <a:t>(pp. 517-533). London: Sage Publications.</a:t>
            </a:r>
          </a:p>
          <a:p>
            <a:pPr>
              <a:buNone/>
            </a:pPr>
            <a:br>
              <a:rPr lang="en-IN" dirty="0"/>
            </a:br>
            <a:endParaRPr lang="en-IN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260648"/>
            <a:ext cx="7765322" cy="806151"/>
          </a:xfrm>
        </p:spPr>
        <p:txBody>
          <a:bodyPr/>
          <a:lstStyle/>
          <a:p>
            <a:r>
              <a:rPr lang="en-IN" b="1" dirty="0"/>
              <a:t>Articles in Periodicals-Rules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66799"/>
            <a:ext cx="8568952" cy="5530553"/>
          </a:xfrm>
        </p:spPr>
        <p:txBody>
          <a:bodyPr>
            <a:normAutofit/>
          </a:bodyPr>
          <a:lstStyle/>
          <a:p>
            <a:r>
              <a:rPr lang="en-IN" sz="3000" dirty="0">
                <a:solidFill>
                  <a:srgbClr val="FFFF00"/>
                </a:solidFill>
              </a:rPr>
              <a:t>Article title in sentence-case</a:t>
            </a:r>
          </a:p>
          <a:p>
            <a:r>
              <a:rPr lang="en-IN" sz="3000" dirty="0">
                <a:solidFill>
                  <a:srgbClr val="FFFF00"/>
                </a:solidFill>
              </a:rPr>
              <a:t>Periodical title in title-case &amp; Italics</a:t>
            </a:r>
          </a:p>
          <a:p>
            <a:r>
              <a:rPr lang="en-IN" sz="3000" dirty="0">
                <a:solidFill>
                  <a:srgbClr val="FFFF00"/>
                </a:solidFill>
              </a:rPr>
              <a:t>Volume no. in Italics </a:t>
            </a:r>
          </a:p>
          <a:p>
            <a:r>
              <a:rPr lang="en-IN" sz="3000" dirty="0">
                <a:solidFill>
                  <a:srgbClr val="FFFF00"/>
                </a:solidFill>
              </a:rPr>
              <a:t>No full-stop between title and volume no.</a:t>
            </a:r>
          </a:p>
          <a:p>
            <a:r>
              <a:rPr lang="en-IN" sz="3000" dirty="0">
                <a:solidFill>
                  <a:srgbClr val="FFFF00"/>
                </a:solidFill>
              </a:rPr>
              <a:t>Issue no. in bracket followed by page nos. preceded  by comma</a:t>
            </a:r>
          </a:p>
          <a:p>
            <a:r>
              <a:rPr lang="en-IN" sz="3000" dirty="0">
                <a:solidFill>
                  <a:srgbClr val="FFFF00"/>
                </a:solidFill>
              </a:rPr>
              <a:t>Full-stop after page nos. </a:t>
            </a:r>
          </a:p>
          <a:p>
            <a:r>
              <a:rPr lang="en-IN" sz="3000" dirty="0" err="1">
                <a:solidFill>
                  <a:srgbClr val="FFFF00"/>
                </a:solidFill>
              </a:rPr>
              <a:t>DOI</a:t>
            </a:r>
            <a:r>
              <a:rPr lang="en-IN" sz="3000" dirty="0">
                <a:solidFill>
                  <a:srgbClr val="FFFF00"/>
                </a:solidFill>
              </a:rPr>
              <a:t>, if any,  after page nos. </a:t>
            </a:r>
          </a:p>
          <a:p>
            <a:pPr>
              <a:buNone/>
            </a:pPr>
            <a:endParaRPr lang="en-IN" b="1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/>
              <a:t>	</a:t>
            </a:r>
            <a:r>
              <a:rPr lang="en-IN" sz="2800" dirty="0" err="1">
                <a:solidFill>
                  <a:srgbClr val="FFFF00"/>
                </a:solidFill>
              </a:rPr>
              <a:t>Scruton</a:t>
            </a:r>
            <a:r>
              <a:rPr lang="en-IN" sz="2800" dirty="0">
                <a:solidFill>
                  <a:srgbClr val="FFFF00"/>
                </a:solidFill>
              </a:rPr>
              <a:t>, R. (1999). The science of speech.				</a:t>
            </a:r>
            <a:r>
              <a:rPr lang="en-IN" sz="2800" i="1" dirty="0">
                <a:solidFill>
                  <a:srgbClr val="FFFF00"/>
                </a:solidFill>
              </a:rPr>
              <a:t>Journal of Voice</a:t>
            </a:r>
            <a:r>
              <a:rPr lang="en-IN" sz="2800" dirty="0">
                <a:solidFill>
                  <a:srgbClr val="FFFF00"/>
                </a:solidFill>
              </a:rPr>
              <a:t>, </a:t>
            </a:r>
            <a:r>
              <a:rPr lang="en-IN" sz="2800" i="1" dirty="0">
                <a:solidFill>
                  <a:srgbClr val="FFFF00"/>
                </a:solidFill>
              </a:rPr>
              <a:t>55</a:t>
            </a:r>
            <a:r>
              <a:rPr lang="en-IN" sz="2800" dirty="0">
                <a:solidFill>
                  <a:srgbClr val="FFFF00"/>
                </a:solidFill>
              </a:rPr>
              <a:t>(3), 34-48. </a:t>
            </a:r>
          </a:p>
          <a:p>
            <a:pPr>
              <a:buNone/>
            </a:pPr>
            <a:endParaRPr lang="en-IN" sz="2800" dirty="0">
              <a:solidFill>
                <a:srgbClr val="FFFF00"/>
              </a:solidFill>
            </a:endParaRPr>
          </a:p>
          <a:p>
            <a:r>
              <a:rPr lang="en-IN" sz="2800" dirty="0">
                <a:solidFill>
                  <a:srgbClr val="FFFF00"/>
                </a:solidFill>
              </a:rPr>
              <a:t>Burton, C. K., &amp; </a:t>
            </a:r>
            <a:r>
              <a:rPr lang="en-IN" sz="2800" dirty="0" err="1">
                <a:solidFill>
                  <a:srgbClr val="FFFF00"/>
                </a:solidFill>
              </a:rPr>
              <a:t>Burnil</a:t>
            </a:r>
            <a:r>
              <a:rPr lang="en-IN" sz="2800" dirty="0">
                <a:solidFill>
                  <a:srgbClr val="FFFF00"/>
                </a:solidFill>
              </a:rPr>
              <a:t>, K.L. (2015). Tinnitus 		in 	children: A survey. </a:t>
            </a:r>
            <a:r>
              <a:rPr lang="en-IN" sz="2800" i="1" dirty="0">
                <a:solidFill>
                  <a:srgbClr val="FFFF00"/>
                </a:solidFill>
              </a:rPr>
              <a:t>Hearing Research, 			25</a:t>
            </a:r>
            <a:r>
              <a:rPr lang="en-IN" sz="2800" dirty="0">
                <a:solidFill>
                  <a:srgbClr val="FFFF00"/>
                </a:solidFill>
              </a:rPr>
              <a:t>(2), 123-144. </a:t>
            </a:r>
            <a:br>
              <a:rPr lang="en-IN" sz="2800" dirty="0">
                <a:solidFill>
                  <a:srgbClr val="FFFF00"/>
                </a:solidFill>
              </a:rPr>
            </a:br>
            <a:endParaRPr lang="en-IN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DA7AD-6CE7-4D8A-B0D6-739166F37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Citation: Components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D924C-F6CC-4005-88E9-6CA8697D3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IN" sz="2800" dirty="0"/>
          </a:p>
          <a:p>
            <a:r>
              <a:rPr lang="en-IN" sz="3000" dirty="0"/>
              <a:t>In-text citation</a:t>
            </a:r>
          </a:p>
          <a:p>
            <a:pPr marL="36900" indent="0">
              <a:buNone/>
            </a:pPr>
            <a:r>
              <a:rPr lang="en-IN" sz="2800" dirty="0"/>
              <a:t>	</a:t>
            </a:r>
          </a:p>
          <a:p>
            <a:r>
              <a:rPr lang="en-IN" sz="3000" dirty="0"/>
              <a:t>End-of-the-text citation </a:t>
            </a:r>
          </a:p>
          <a:p>
            <a:pPr marL="36900" indent="0">
              <a:buNone/>
            </a:pPr>
            <a:r>
              <a:rPr lang="en-IN" sz="2800" dirty="0"/>
              <a:t>			OR </a:t>
            </a:r>
          </a:p>
          <a:p>
            <a:pPr marL="36900" indent="0">
              <a:buNone/>
            </a:pPr>
            <a:r>
              <a:rPr lang="en-IN" sz="3000" dirty="0"/>
              <a:t> 	Reference List </a:t>
            </a:r>
          </a:p>
          <a:p>
            <a:pPr>
              <a:buNone/>
            </a:pPr>
            <a:r>
              <a:rPr lang="en-IN" dirty="0"/>
              <a:t>	</a:t>
            </a:r>
          </a:p>
          <a:p>
            <a:pPr>
              <a:buNone/>
            </a:pPr>
            <a:r>
              <a:rPr lang="en-IN" dirty="0"/>
              <a:t>	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347714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96349"/>
            <a:ext cx="7765322" cy="970450"/>
          </a:xfrm>
        </p:spPr>
        <p:txBody>
          <a:bodyPr>
            <a:normAutofit fontScale="90000"/>
          </a:bodyPr>
          <a:lstStyle/>
          <a:p>
            <a:br>
              <a:rPr lang="en-IN" dirty="0"/>
            </a:br>
            <a:r>
              <a:rPr lang="en-IN" dirty="0"/>
              <a:t>Conference Proceedings: Entry Rules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424936" cy="4522441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rgbClr val="FFFF00"/>
                </a:solidFill>
              </a:rPr>
              <a:t>Name of the authors</a:t>
            </a:r>
          </a:p>
          <a:p>
            <a:r>
              <a:rPr lang="en-IN" sz="2800" dirty="0">
                <a:solidFill>
                  <a:srgbClr val="FFFF00"/>
                </a:solidFill>
              </a:rPr>
              <a:t>Year followed by Month in bracket</a:t>
            </a:r>
          </a:p>
          <a:p>
            <a:r>
              <a:rPr lang="en-IN" sz="2800" dirty="0">
                <a:solidFill>
                  <a:srgbClr val="FFFF00"/>
                </a:solidFill>
              </a:rPr>
              <a:t>Title of the paper in italics</a:t>
            </a:r>
          </a:p>
          <a:p>
            <a:r>
              <a:rPr lang="en-IN" sz="2800" dirty="0">
                <a:solidFill>
                  <a:srgbClr val="FFFF00"/>
                </a:solidFill>
              </a:rPr>
              <a:t>Name of the conference with the prefix </a:t>
            </a:r>
            <a:r>
              <a:rPr lang="en-IN" sz="2800" b="1" dirty="0">
                <a:solidFill>
                  <a:srgbClr val="FF0000"/>
                </a:solidFill>
              </a:rPr>
              <a:t>Paper presented at </a:t>
            </a:r>
          </a:p>
          <a:p>
            <a:r>
              <a:rPr lang="en-IN" sz="2800" dirty="0">
                <a:solidFill>
                  <a:srgbClr val="FFFF00"/>
                </a:solidFill>
              </a:rPr>
              <a:t>Place of the conference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Conference Presentations: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800" dirty="0" err="1">
                <a:solidFill>
                  <a:srgbClr val="FF0000"/>
                </a:solidFill>
              </a:rPr>
              <a:t>Santhanam</a:t>
            </a:r>
            <a:r>
              <a:rPr lang="en-IN" sz="2800" dirty="0">
                <a:solidFill>
                  <a:srgbClr val="FF0000"/>
                </a:solidFill>
              </a:rPr>
              <a:t>, E., Martin, K., Goody, A., &amp; Hicks</a:t>
            </a:r>
            <a:r>
              <a:rPr lang="en-IN" sz="2800" dirty="0"/>
              <a:t>, </a:t>
            </a:r>
            <a:r>
              <a:rPr lang="en-IN" sz="2800" dirty="0">
                <a:solidFill>
                  <a:srgbClr val="FF0000"/>
                </a:solidFill>
              </a:rPr>
              <a:t>O. </a:t>
            </a:r>
            <a:r>
              <a:rPr lang="en-IN" sz="2800" dirty="0">
                <a:solidFill>
                  <a:srgbClr val="00B050"/>
                </a:solidFill>
              </a:rPr>
              <a:t>(2001, February).</a:t>
            </a:r>
            <a:r>
              <a:rPr lang="en-IN" sz="2800" dirty="0"/>
              <a:t> </a:t>
            </a:r>
            <a:r>
              <a:rPr lang="en-IN" sz="2800" i="1" dirty="0">
                <a:solidFill>
                  <a:srgbClr val="7030A0"/>
                </a:solidFill>
              </a:rPr>
              <a:t>Bottom-up steps towards closing the loop in feedback on teaching: A </a:t>
            </a:r>
            <a:r>
              <a:rPr lang="en-IN" sz="2800" i="1" dirty="0" err="1">
                <a:solidFill>
                  <a:srgbClr val="7030A0"/>
                </a:solidFill>
              </a:rPr>
              <a:t>CUTSD</a:t>
            </a:r>
            <a:r>
              <a:rPr lang="en-IN" sz="2800" i="1" dirty="0">
                <a:solidFill>
                  <a:srgbClr val="7030A0"/>
                </a:solidFill>
              </a:rPr>
              <a:t> project.</a:t>
            </a:r>
            <a:r>
              <a:rPr lang="en-IN" sz="2800" dirty="0"/>
              <a:t> </a:t>
            </a:r>
            <a:r>
              <a:rPr lang="en-IN" sz="2800" dirty="0">
                <a:solidFill>
                  <a:srgbClr val="FF0000"/>
                </a:solidFill>
              </a:rPr>
              <a:t>Paper presented at </a:t>
            </a:r>
            <a:r>
              <a:rPr lang="en-IN" sz="2800" dirty="0">
                <a:solidFill>
                  <a:schemeClr val="accent2">
                    <a:lumMod val="75000"/>
                  </a:schemeClr>
                </a:solidFill>
              </a:rPr>
              <a:t>Teaching and Learning Forum - Expanding horizons in teaching and learning</a:t>
            </a:r>
            <a:r>
              <a:rPr lang="en-IN" sz="2800" dirty="0"/>
              <a:t>, </a:t>
            </a:r>
            <a:r>
              <a:rPr lang="en-IN" sz="2800" dirty="0">
                <a:solidFill>
                  <a:srgbClr val="FF0000"/>
                </a:solidFill>
              </a:rPr>
              <a:t>Perth, Australia</a:t>
            </a:r>
            <a:r>
              <a:rPr lang="en-IN" sz="2800" dirty="0"/>
              <a:t>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IN" dirty="0"/>
          </a:p>
          <a:p>
            <a:pPr>
              <a:buNone/>
            </a:pPr>
            <a:r>
              <a:rPr lang="en-IN" dirty="0"/>
              <a:t>			</a:t>
            </a:r>
          </a:p>
          <a:p>
            <a:pPr>
              <a:buNone/>
            </a:pPr>
            <a:r>
              <a:rPr lang="en-IN" sz="4000" b="1" dirty="0">
                <a:solidFill>
                  <a:srgbClr val="00B0F0"/>
                </a:solidFill>
              </a:rPr>
              <a:t>			Title Page Formatting in APA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40DDB-1B55-4478-BCBD-67F5B6613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Components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C19A6-A6BD-4A0A-8885-33735C350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484784"/>
            <a:ext cx="7765322" cy="4306417"/>
          </a:xfrm>
        </p:spPr>
        <p:txBody>
          <a:bodyPr/>
          <a:lstStyle/>
          <a:p>
            <a:endParaRPr lang="en-IN" dirty="0"/>
          </a:p>
          <a:p>
            <a:r>
              <a:rPr lang="en-IN" sz="3000" dirty="0">
                <a:solidFill>
                  <a:srgbClr val="FFFF00"/>
                </a:solidFill>
              </a:rPr>
              <a:t>Running Head or S</a:t>
            </a:r>
            <a:r>
              <a:rPr lang="en-IN" sz="3000" dirty="0">
                <a:solidFill>
                  <a:srgbClr val="FFFF00"/>
                </a:solidFill>
                <a:effectLst/>
              </a:rPr>
              <a:t>hortened Title</a:t>
            </a:r>
          </a:p>
          <a:p>
            <a:r>
              <a:rPr lang="en-IN" sz="3000" dirty="0">
                <a:solidFill>
                  <a:srgbClr val="FFFF00"/>
                </a:solidFill>
                <a:effectLst/>
              </a:rPr>
              <a:t>Page No.</a:t>
            </a:r>
          </a:p>
          <a:p>
            <a:r>
              <a:rPr lang="en-IN" sz="3000" dirty="0">
                <a:solidFill>
                  <a:srgbClr val="FFFF00"/>
                </a:solidFill>
                <a:effectLst/>
              </a:rPr>
              <a:t>Main Title</a:t>
            </a:r>
          </a:p>
          <a:p>
            <a:r>
              <a:rPr lang="en-IN" sz="3000" dirty="0">
                <a:solidFill>
                  <a:srgbClr val="FFFF00"/>
                </a:solidFill>
                <a:effectLst/>
              </a:rPr>
              <a:t>Author Information </a:t>
            </a:r>
            <a:endParaRPr lang="en-IN" sz="3000" dirty="0">
              <a:solidFill>
                <a:srgbClr val="FFFF00"/>
              </a:solidFill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702843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General Guidelines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1732450"/>
            <a:ext cx="8351150" cy="4058751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rgbClr val="FFFF00"/>
                </a:solidFill>
              </a:rPr>
              <a:t>In double-space</a:t>
            </a:r>
          </a:p>
          <a:p>
            <a:endParaRPr lang="en-IN" sz="2800" dirty="0">
              <a:solidFill>
                <a:srgbClr val="FFFF00"/>
              </a:solidFill>
            </a:endParaRPr>
          </a:p>
          <a:p>
            <a:r>
              <a:rPr lang="en-IN" sz="2800" dirty="0">
                <a:solidFill>
                  <a:srgbClr val="FFFF00"/>
                </a:solidFill>
              </a:rPr>
              <a:t>Paper (8.5" x 11") with 1" margins on all sides.</a:t>
            </a:r>
          </a:p>
          <a:p>
            <a:endParaRPr lang="en-IN" sz="2800">
              <a:solidFill>
                <a:srgbClr val="FFFF00"/>
              </a:solidFill>
            </a:endParaRPr>
          </a:p>
          <a:p>
            <a:r>
              <a:rPr lang="en-IN" sz="2800">
                <a:solidFill>
                  <a:srgbClr val="FFFF00"/>
                </a:solidFill>
              </a:rPr>
              <a:t>12 </a:t>
            </a:r>
            <a:r>
              <a:rPr lang="en-IN" sz="2800" dirty="0">
                <a:solidFill>
                  <a:srgbClr val="FFFF00"/>
                </a:solidFill>
              </a:rPr>
              <a:t>pt. Times New Roman font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E2CB1-BBA7-4937-9D8A-04030969F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Running 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173F2-19E5-4340-9316-9A5D9379E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8063118" cy="4058751"/>
          </a:xfrm>
        </p:spPr>
        <p:txBody>
          <a:bodyPr/>
          <a:lstStyle/>
          <a:p>
            <a:r>
              <a:rPr lang="en-IN" sz="2800" dirty="0">
                <a:solidFill>
                  <a:srgbClr val="FFFF00"/>
                </a:solidFill>
              </a:rPr>
              <a:t>At the top left</a:t>
            </a:r>
          </a:p>
          <a:p>
            <a:r>
              <a:rPr lang="en-IN" sz="2800" dirty="0">
                <a:solidFill>
                  <a:srgbClr val="FFFF00"/>
                </a:solidFill>
              </a:rPr>
              <a:t>Title of the paper in upper case </a:t>
            </a:r>
          </a:p>
          <a:p>
            <a:r>
              <a:rPr lang="en-IN" sz="2800" dirty="0">
                <a:solidFill>
                  <a:srgbClr val="FFFF00"/>
                </a:solidFill>
              </a:rPr>
              <a:t>Prefix “Running head”</a:t>
            </a:r>
          </a:p>
          <a:p>
            <a:r>
              <a:rPr lang="en-IN" sz="2800" dirty="0">
                <a:solidFill>
                  <a:srgbClr val="FFFF00"/>
                </a:solidFill>
              </a:rPr>
              <a:t>Should not exceed 50 characters</a:t>
            </a:r>
          </a:p>
          <a:p>
            <a:r>
              <a:rPr lang="en-IN" sz="2800" dirty="0">
                <a:solidFill>
                  <a:srgbClr val="FFFF00"/>
                </a:solidFill>
              </a:rPr>
              <a:t>Page No. at the top right</a:t>
            </a:r>
          </a:p>
          <a:p>
            <a:endParaRPr lang="en-IN" sz="2800" dirty="0">
              <a:solidFill>
                <a:srgbClr val="FFFF00"/>
              </a:solidFill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2618501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Title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496944" cy="4752528"/>
          </a:xfrm>
        </p:spPr>
        <p:txBody>
          <a:bodyPr>
            <a:noAutofit/>
          </a:bodyPr>
          <a:lstStyle/>
          <a:p>
            <a:r>
              <a:rPr lang="en-IN" sz="2800" dirty="0">
                <a:solidFill>
                  <a:srgbClr val="FFFF00"/>
                </a:solidFill>
              </a:rPr>
              <a:t>T</a:t>
            </a:r>
            <a:r>
              <a:rPr lang="en-IN" sz="2800" b="1" dirty="0">
                <a:solidFill>
                  <a:srgbClr val="FFFF00"/>
                </a:solidFill>
              </a:rPr>
              <a:t>itle</a:t>
            </a:r>
            <a:r>
              <a:rPr lang="en-IN" sz="2800" dirty="0">
                <a:solidFill>
                  <a:srgbClr val="FFFF00"/>
                </a:solidFill>
              </a:rPr>
              <a:t> in title case </a:t>
            </a:r>
            <a:r>
              <a:rPr lang="en-IN" sz="2800" dirty="0" err="1">
                <a:solidFill>
                  <a:srgbClr val="FFFF00"/>
                </a:solidFill>
              </a:rPr>
              <a:t>centered</a:t>
            </a:r>
            <a:r>
              <a:rPr lang="en-IN" sz="2800" dirty="0">
                <a:solidFill>
                  <a:srgbClr val="FFFF00"/>
                </a:solidFill>
              </a:rPr>
              <a:t> in upper half of the page. </a:t>
            </a:r>
          </a:p>
          <a:p>
            <a:r>
              <a:rPr lang="en-IN" sz="2800" dirty="0">
                <a:solidFill>
                  <a:srgbClr val="FFFF00"/>
                </a:solidFill>
              </a:rPr>
              <a:t>Title should not be more than 12 words </a:t>
            </a:r>
          </a:p>
          <a:p>
            <a:r>
              <a:rPr lang="en-IN" sz="2800" dirty="0">
                <a:solidFill>
                  <a:srgbClr val="FFFF00"/>
                </a:solidFill>
              </a:rPr>
              <a:t>Title should not contain abbreviations </a:t>
            </a:r>
          </a:p>
          <a:p>
            <a:r>
              <a:rPr lang="en-IN" sz="2800" dirty="0">
                <a:solidFill>
                  <a:srgbClr val="FFFF00"/>
                </a:solidFill>
              </a:rPr>
              <a:t>Title may take up one or two lines </a:t>
            </a:r>
          </a:p>
          <a:p>
            <a:r>
              <a:rPr lang="en-IN" sz="2800" dirty="0">
                <a:solidFill>
                  <a:srgbClr val="FFFF00"/>
                </a:solidFill>
              </a:rPr>
              <a:t>All text on the title page should be double-spaced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Author Information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32450"/>
            <a:ext cx="8640960" cy="4058751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rgbClr val="FFFF00"/>
                </a:solidFill>
              </a:rPr>
              <a:t>Beneath the title</a:t>
            </a:r>
          </a:p>
          <a:p>
            <a:r>
              <a:rPr lang="en-IN" sz="2800" b="1" dirty="0">
                <a:solidFill>
                  <a:srgbClr val="FFFF00"/>
                </a:solidFill>
              </a:rPr>
              <a:t>Author's name in normal mode</a:t>
            </a:r>
          </a:p>
          <a:p>
            <a:r>
              <a:rPr lang="en-IN" sz="2800" dirty="0">
                <a:solidFill>
                  <a:srgbClr val="FFFF00"/>
                </a:solidFill>
              </a:rPr>
              <a:t>Do not use titles (Dr.) or degrees (PhD)</a:t>
            </a:r>
          </a:p>
          <a:p>
            <a:r>
              <a:rPr lang="en-IN" sz="2800" dirty="0">
                <a:solidFill>
                  <a:srgbClr val="FFFF00"/>
                </a:solidFill>
              </a:rPr>
              <a:t>I</a:t>
            </a:r>
            <a:r>
              <a:rPr lang="en-IN" sz="2800" b="1" dirty="0">
                <a:solidFill>
                  <a:srgbClr val="FFFF00"/>
                </a:solidFill>
              </a:rPr>
              <a:t>nstitutional affiliation</a:t>
            </a:r>
            <a:r>
              <a:rPr lang="en-IN" sz="2800" dirty="0">
                <a:solidFill>
                  <a:srgbClr val="FFFF00"/>
                </a:solidFill>
              </a:rPr>
              <a:t>, which should indicate the location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	</a:t>
            </a:r>
            <a:br>
              <a:rPr lang="en-IN" dirty="0"/>
            </a:br>
            <a:r>
              <a:rPr lang="en-IN" dirty="0"/>
              <a:t>  In-text citation- Example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1732450"/>
            <a:ext cx="8207134" cy="4058751"/>
          </a:xfrm>
        </p:spPr>
        <p:txBody>
          <a:bodyPr/>
          <a:lstStyle/>
          <a:p>
            <a:pPr algn="just">
              <a:buNone/>
            </a:pPr>
            <a:r>
              <a:rPr lang="en-IN" dirty="0"/>
              <a:t>	</a:t>
            </a:r>
          </a:p>
          <a:p>
            <a:pPr algn="just">
              <a:buNone/>
            </a:pPr>
            <a:r>
              <a:rPr lang="en-IN" sz="2800" dirty="0"/>
              <a:t>	The dual diathesis stressor (DDS) model </a:t>
            </a:r>
            <a:r>
              <a:rPr lang="en-IN" sz="2800" dirty="0">
                <a:solidFill>
                  <a:srgbClr val="FFFF00"/>
                </a:solidFill>
                <a:effectLst>
                  <a:outerShdw blurRad="50800" dist="50800" dir="5400000" algn="ctr" rotWithShape="0">
                    <a:srgbClr val="FF0000"/>
                  </a:outerShdw>
                </a:effectLst>
              </a:rPr>
              <a:t>(</a:t>
            </a:r>
            <a:r>
              <a:rPr lang="en-IN" sz="2800" dirty="0" err="1">
                <a:solidFill>
                  <a:srgbClr val="FFFF00"/>
                </a:solidFill>
                <a:effectLst>
                  <a:outerShdw blurRad="50800" dist="50800" dir="5400000" algn="ctr" rotWithShape="0">
                    <a:srgbClr val="FF0000"/>
                  </a:outerShdw>
                </a:effectLst>
              </a:rPr>
              <a:t>Conture</a:t>
            </a:r>
            <a:r>
              <a:rPr lang="en-IN" sz="2800" dirty="0">
                <a:solidFill>
                  <a:srgbClr val="FFFF00"/>
                </a:solidFill>
                <a:effectLst>
                  <a:outerShdw blurRad="50800" dist="50800" dir="5400000" algn="ctr" rotWithShape="0">
                    <a:srgbClr val="FF0000"/>
                  </a:outerShdw>
                </a:effectLst>
              </a:rPr>
              <a:t> &amp; Walden, 2012)</a:t>
            </a:r>
            <a:r>
              <a:rPr lang="en-IN" sz="2800" dirty="0">
                <a:effectLst>
                  <a:outerShdw blurRad="50800" dist="50800" dir="5400000" algn="ctr" rotWithShape="0">
                    <a:srgbClr val="FF0000"/>
                  </a:outerShdw>
                </a:effectLst>
              </a:rPr>
              <a:t> </a:t>
            </a:r>
            <a:r>
              <a:rPr lang="en-IN" sz="2800" dirty="0"/>
              <a:t>is a relatively recent framework proposed to explain how the interaction between endogenous abilities and exogenous contexts can influence stuttering.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3600" dirty="0"/>
              <a:t>End-of-the-Text Citation OR Reference list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n-IN" b="1" dirty="0"/>
              <a:t>References</a:t>
            </a:r>
          </a:p>
          <a:p>
            <a:pPr algn="just"/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Anderson, J. D. (2007). Phonological </a:t>
            </a:r>
            <a:r>
              <a:rPr lang="en-IN" dirty="0" err="1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neighborhood</a:t>
            </a:r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 and </a:t>
            </a:r>
            <a:r>
              <a:rPr lang="en-IN" dirty="0" err="1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wordfrequency</a:t>
            </a:r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 effects in the stuttered </a:t>
            </a:r>
            <a:r>
              <a:rPr lang="en-IN" dirty="0" err="1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disfluencies</a:t>
            </a:r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 of children </a:t>
            </a:r>
            <a:r>
              <a:rPr lang="en-IN" dirty="0" err="1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whostutter</a:t>
            </a:r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. Journal of Speech, Language, and Hearing Research,50, 229–247.</a:t>
            </a:r>
          </a:p>
          <a:p>
            <a:pPr algn="just"/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Anderson, J. D., </a:t>
            </a:r>
            <a:r>
              <a:rPr lang="en-IN" dirty="0" err="1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Pellowski</a:t>
            </a:r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, M. W., &amp; </a:t>
            </a:r>
            <a:r>
              <a:rPr lang="en-IN" dirty="0" err="1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Conture</a:t>
            </a:r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, E. G. (2005). Child-hood stuttering and dissociations across linguistic </a:t>
            </a:r>
            <a:r>
              <a:rPr lang="en-IN" dirty="0" err="1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domains.Journal</a:t>
            </a:r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 of Fluency Disorders, 30, 219–253. doi:10.1016/j.jfluids.2005.05.006</a:t>
            </a:r>
          </a:p>
          <a:p>
            <a:pPr algn="just"/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Andrews, G., Craig, A., Feyer, A. M., </a:t>
            </a:r>
            <a:r>
              <a:rPr lang="en-IN" dirty="0" err="1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Hoddinott</a:t>
            </a:r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, S., </a:t>
            </a:r>
            <a:r>
              <a:rPr lang="en-IN" dirty="0" err="1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Howie</a:t>
            </a:r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, P., &amp;Neilson, M. (1983). Stuttering: A review of research </a:t>
            </a:r>
            <a:r>
              <a:rPr lang="en-IN" dirty="0" err="1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findingsand</a:t>
            </a:r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 theories circa 1982. Journal of Speech and Hearing Disorders,48, 226–246</a:t>
            </a:r>
            <a:r>
              <a:rPr lang="en-IN" dirty="0"/>
              <a:t>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9BFC8-281C-4A76-8965-EC0659915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In-text Citation: Bibliographic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5D848-99EF-4BE9-BEA2-C8B7ADB35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/>
              <a:t>		</a:t>
            </a:r>
            <a:r>
              <a:rPr lang="en-IN" sz="2800" dirty="0"/>
              <a:t>Author / Title </a:t>
            </a:r>
          </a:p>
          <a:p>
            <a:pPr>
              <a:buNone/>
            </a:pPr>
            <a:r>
              <a:rPr lang="en-IN" sz="2800" dirty="0"/>
              <a:t>		Year of Publication</a:t>
            </a:r>
          </a:p>
          <a:p>
            <a:pPr>
              <a:buNone/>
            </a:pPr>
            <a:r>
              <a:rPr lang="en-IN" sz="2800" dirty="0"/>
              <a:t>		Page Numbers</a:t>
            </a:r>
          </a:p>
          <a:p>
            <a:pPr>
              <a:buNone/>
            </a:pPr>
            <a:r>
              <a:rPr lang="en-IN" sz="2800" dirty="0"/>
              <a:t>     Paragraph Numbers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90932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A3D56-E664-4D83-B773-354EFE3B3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188640"/>
            <a:ext cx="7765322" cy="970450"/>
          </a:xfrm>
        </p:spPr>
        <p:txBody>
          <a:bodyPr>
            <a:normAutofit fontScale="90000"/>
          </a:bodyPr>
          <a:lstStyle/>
          <a:p>
            <a:r>
              <a:rPr lang="en-IN" dirty="0"/>
              <a:t>End-of-the-text Citation: Bibliographic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1D9BE-4483-4BCC-A411-325F8181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159090"/>
            <a:ext cx="8127140" cy="55102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/>
              <a:t>	</a:t>
            </a:r>
            <a:r>
              <a:rPr lang="en-IN" sz="2800" dirty="0"/>
              <a:t>Author </a:t>
            </a:r>
          </a:p>
          <a:p>
            <a:pPr>
              <a:buNone/>
            </a:pPr>
            <a:r>
              <a:rPr lang="en-IN" sz="2800" dirty="0"/>
              <a:t>	Title </a:t>
            </a:r>
          </a:p>
          <a:p>
            <a:pPr>
              <a:buNone/>
            </a:pPr>
            <a:r>
              <a:rPr lang="en-IN" sz="2800" dirty="0"/>
              <a:t>	Source	</a:t>
            </a:r>
          </a:p>
          <a:p>
            <a:pPr>
              <a:buNone/>
            </a:pPr>
            <a:r>
              <a:rPr lang="en-IN" sz="2800" dirty="0"/>
              <a:t>	Year of Publication, Volume No., Issue No.</a:t>
            </a:r>
          </a:p>
          <a:p>
            <a:pPr>
              <a:buNone/>
            </a:pPr>
            <a:r>
              <a:rPr lang="en-IN" sz="2800" dirty="0"/>
              <a:t>	Page Numbers</a:t>
            </a:r>
          </a:p>
          <a:p>
            <a:pPr>
              <a:buNone/>
            </a:pPr>
            <a:r>
              <a:rPr lang="en-IN" sz="2800" dirty="0"/>
              <a:t>	Publisher</a:t>
            </a:r>
          </a:p>
          <a:p>
            <a:pPr>
              <a:buNone/>
            </a:pPr>
            <a:r>
              <a:rPr lang="en-IN" sz="2800" dirty="0"/>
              <a:t>	Place of Publication</a:t>
            </a:r>
          </a:p>
          <a:p>
            <a:pPr>
              <a:buNone/>
            </a:pPr>
            <a:r>
              <a:rPr lang="en-IN" sz="2800" dirty="0"/>
              <a:t>	Editor</a:t>
            </a:r>
          </a:p>
          <a:p>
            <a:pPr>
              <a:buNone/>
            </a:pPr>
            <a:r>
              <a:rPr lang="en-IN" sz="2800" dirty="0"/>
              <a:t>	Name  &amp; Place of the Conference </a:t>
            </a:r>
          </a:p>
          <a:p>
            <a:pPr marL="3690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45183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In-text Citations in APA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3200" dirty="0"/>
              <a:t>Paraphrasing</a:t>
            </a:r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endParaRPr lang="en-US" dirty="0"/>
          </a:p>
          <a:p>
            <a:r>
              <a:rPr lang="en-US" sz="3200" dirty="0"/>
              <a:t>Direct quote (Word for word )</a:t>
            </a:r>
          </a:p>
          <a:p>
            <a:pPr marL="3690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609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Slate</Template>
  <TotalTime>2803</TotalTime>
  <Words>1235</Words>
  <Application>Microsoft Office PowerPoint</Application>
  <PresentationFormat>On-screen Show (4:3)</PresentationFormat>
  <Paragraphs>304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0" baseType="lpstr">
      <vt:lpstr>Calisto MT</vt:lpstr>
      <vt:lpstr>Wingdings 2</vt:lpstr>
      <vt:lpstr>Slate</vt:lpstr>
      <vt:lpstr>Academic Writing Styles</vt:lpstr>
      <vt:lpstr>PowerPoint Presentation</vt:lpstr>
      <vt:lpstr>Citing Document: Why? </vt:lpstr>
      <vt:lpstr>Citation: Components </vt:lpstr>
      <vt:lpstr>    In-text citation- Example </vt:lpstr>
      <vt:lpstr>End-of-the-Text Citation OR Reference list </vt:lpstr>
      <vt:lpstr>In-text Citation: Bibliographic Fields</vt:lpstr>
      <vt:lpstr>End-of-the-text Citation: Bibliographic Fields</vt:lpstr>
      <vt:lpstr> In-text Citations in APA </vt:lpstr>
      <vt:lpstr>Paraphrasing- Signal phrase </vt:lpstr>
      <vt:lpstr>Paraphrasing- Signal phrase: Two Authors</vt:lpstr>
      <vt:lpstr>Paraphrasing- Signal phrase: 3-5 Authors</vt:lpstr>
      <vt:lpstr>Paraphrasing- Signal phrase  (More than 5 Authors)</vt:lpstr>
      <vt:lpstr>Paraphrasing- Without Signal phrase </vt:lpstr>
      <vt:lpstr>Paraphrasing- Without Signal phrase (Two authors) </vt:lpstr>
      <vt:lpstr>Paraphrasing- Without Signal phrase (3-5 authors) </vt:lpstr>
      <vt:lpstr>Paraphrasing- Without Signal phrase (More than 5 authors) </vt:lpstr>
      <vt:lpstr>Direct quote</vt:lpstr>
      <vt:lpstr>Short quotations – Less than 40 words </vt:lpstr>
      <vt:lpstr>Long quotations (40 or more words) </vt:lpstr>
      <vt:lpstr>…Long quotations</vt:lpstr>
      <vt:lpstr>PowerPoint Presentation</vt:lpstr>
      <vt:lpstr> General Rules </vt:lpstr>
      <vt:lpstr> …General Rules… </vt:lpstr>
      <vt:lpstr>…..General Rules </vt:lpstr>
      <vt:lpstr>Bibliographic Elements- Books </vt:lpstr>
      <vt:lpstr> Bibliographic Elements- Edited Books  </vt:lpstr>
      <vt:lpstr> Bibliographic Elements- Journals </vt:lpstr>
      <vt:lpstr>Bibliographic Elements- Conference Papers</vt:lpstr>
      <vt:lpstr> Author Entries </vt:lpstr>
      <vt:lpstr>…Author Entries…  </vt:lpstr>
      <vt:lpstr>…Author Entries…  </vt:lpstr>
      <vt:lpstr>…Author Entries…</vt:lpstr>
      <vt:lpstr> Book Entry Rules </vt:lpstr>
      <vt:lpstr>Book Entries: Examples</vt:lpstr>
      <vt:lpstr>Edited Book Entry Rules</vt:lpstr>
      <vt:lpstr>Edited Book Entries: Examples</vt:lpstr>
      <vt:lpstr>Articles in Periodicals-Rules</vt:lpstr>
      <vt:lpstr>PowerPoint Presentation</vt:lpstr>
      <vt:lpstr> Conference Proceedings: Entry Rules </vt:lpstr>
      <vt:lpstr>Conference Presentations: Example</vt:lpstr>
      <vt:lpstr>PowerPoint Presentation</vt:lpstr>
      <vt:lpstr>Components </vt:lpstr>
      <vt:lpstr>General Guidelines </vt:lpstr>
      <vt:lpstr>Running Head</vt:lpstr>
      <vt:lpstr>Title </vt:lpstr>
      <vt:lpstr>Author Information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Guides</dc:title>
  <dc:creator>Dr. Shijith Kumar C</dc:creator>
  <cp:lastModifiedBy>Shijith Kumar</cp:lastModifiedBy>
  <cp:revision>79</cp:revision>
  <dcterms:created xsi:type="dcterms:W3CDTF">2017-04-25T06:47:45Z</dcterms:created>
  <dcterms:modified xsi:type="dcterms:W3CDTF">2019-04-09T04:48:57Z</dcterms:modified>
</cp:coreProperties>
</file>