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296400"/>
  <p:custDataLst>
    <p:tags r:id="rId13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600"/>
    <a:srgbClr val="3CB43C"/>
    <a:srgbClr val="EEE800"/>
    <a:srgbClr val="FF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100" d="100"/>
          <a:sy n="100" d="100"/>
        </p:scale>
        <p:origin x="-2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fld id="{FB8B900F-995C-479F-80B5-D564F5A8F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0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fld id="{E2AA9D9D-91FD-48BD-A8D5-83165A21B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3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EFA920-23E9-49DB-AE71-274224C33F40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 lIns="93662" tIns="47625" rIns="93662" bIns="4762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01E884-80F1-45AF-AEB6-A4620C3342EA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2613" y="381000"/>
            <a:ext cx="3252787" cy="2439988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7013"/>
            <a:ext cx="5029200" cy="4537075"/>
          </a:xfrm>
          <a:noFill/>
        </p:spPr>
        <p:txBody>
          <a:bodyPr lIns="93662" tIns="47625" rIns="93662" bIns="47625"/>
          <a:lstStyle/>
          <a:p>
            <a:pPr eaLnBrk="1" hangingPunct="1"/>
            <a:r>
              <a:rPr lang="en-US" smtClean="0"/>
              <a:t>Go through these procedures fairly quickly: 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there’s an exercise to learn this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You want them to be able to understand the form and what it says.</a:t>
            </a:r>
          </a:p>
          <a:p>
            <a:pPr eaLnBrk="1" hangingPunct="1"/>
            <a:r>
              <a:rPr lang="en-US" smtClean="0"/>
              <a:t>	</a:t>
            </a:r>
          </a:p>
          <a:p>
            <a:pPr eaLnBrk="1" hangingPunct="1"/>
            <a:r>
              <a:rPr lang="en-US" smtClean="0"/>
              <a:t>DOMAIN APPROPRIATE FOR THE CONTENT: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Do you trust a NYT times article from a personal page as much as one from nytimes.com?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 copy of Jackie Onassis’s will from a personal page as much as one from the California Bar Assn.?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Example of a personal page would be:  </a:t>
            </a:r>
            <a:r>
              <a:rPr lang="en-US" b="1" smtClean="0"/>
              <a:t>www.aol.com/~jbarker</a:t>
            </a:r>
          </a:p>
          <a:p>
            <a:pPr eaLnBrk="1" hangingPunct="1"/>
            <a:r>
              <a:rPr lang="en-US" smtClean="0"/>
              <a:t>They are loosely paralleled by the sequence of the form in the next exercise.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1746ED-3121-4213-BB8B-F75736966943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A8988D-1A92-4452-9C7A-FDC96FAC4FEF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You can trust the lii.org more than many referrals.  If there are annotations by professionals, that helps.</a:t>
            </a:r>
          </a:p>
          <a:p>
            <a:pPr eaLnBrk="1" hangingPunct="1"/>
            <a:r>
              <a:rPr lang="en-US" smtClean="0"/>
              <a:t>The burden is on you, always.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Demonstrate link: search example in Google.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Use http://www.hanksville.org/yucatan/mayacal.html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DA0D8E-DFAB-4326-97CF-E33BA4376F92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 userDrawn="1"/>
        </p:nvGrpSpPr>
        <p:grpSpPr bwMode="auto">
          <a:xfrm>
            <a:off x="1371600" y="1011238"/>
            <a:ext cx="6553200" cy="2189162"/>
            <a:chOff x="720" y="374"/>
            <a:chExt cx="4128" cy="1379"/>
          </a:xfrm>
        </p:grpSpPr>
        <p:sp>
          <p:nvSpPr>
            <p:cNvPr id="4" name="Text Box 13"/>
            <p:cNvSpPr txBox="1">
              <a:spLocks noChangeArrowheads="1"/>
            </p:cNvSpPr>
            <p:nvPr userDrawn="1"/>
          </p:nvSpPr>
          <p:spPr bwMode="auto">
            <a:xfrm>
              <a:off x="720" y="374"/>
              <a:ext cx="244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en-US" sz="6600" b="1">
                  <a:latin typeface="Georgia" pitchFamily="1" charset="0"/>
                </a:rPr>
                <a:t>Beyond</a:t>
              </a:r>
              <a:r>
                <a:rPr lang="en-US" sz="8000" b="1"/>
                <a:t> </a:t>
              </a:r>
              <a:endParaRPr lang="en-US" sz="8800" b="1">
                <a:solidFill>
                  <a:srgbClr val="FF3300"/>
                </a:solidFill>
              </a:endParaRPr>
            </a:p>
          </p:txBody>
        </p:sp>
        <p:sp>
          <p:nvSpPr>
            <p:cNvPr id="5" name="Text Box 16"/>
            <p:cNvSpPr txBox="1">
              <a:spLocks noChangeArrowheads="1"/>
            </p:cNvSpPr>
            <p:nvPr userDrawn="1"/>
          </p:nvSpPr>
          <p:spPr bwMode="auto">
            <a:xfrm>
              <a:off x="2217" y="850"/>
              <a:ext cx="2631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en-US" sz="8800" b="1">
                  <a:solidFill>
                    <a:srgbClr val="0066FF"/>
                  </a:solidFill>
                  <a:latin typeface="Georgia" pitchFamily="1" charset="0"/>
                </a:rPr>
                <a:t>G</a:t>
              </a:r>
              <a:r>
                <a:rPr lang="en-US" sz="8800" b="1">
                  <a:solidFill>
                    <a:srgbClr val="FF3300"/>
                  </a:solidFill>
                  <a:latin typeface="Georgia" pitchFamily="1" charset="0"/>
                </a:rPr>
                <a:t>o</a:t>
              </a:r>
              <a:r>
                <a:rPr lang="en-US" sz="8800" b="1">
                  <a:solidFill>
                    <a:srgbClr val="EEE800"/>
                  </a:solidFill>
                  <a:latin typeface="Georgia" pitchFamily="1" charset="0"/>
                </a:rPr>
                <a:t>o</a:t>
              </a:r>
              <a:r>
                <a:rPr lang="en-US" sz="8800" b="1">
                  <a:solidFill>
                    <a:srgbClr val="0066FF"/>
                  </a:solidFill>
                  <a:latin typeface="Georgia" pitchFamily="1" charset="0"/>
                </a:rPr>
                <a:t>g</a:t>
              </a:r>
              <a:r>
                <a:rPr lang="en-US" sz="8800" b="1">
                  <a:solidFill>
                    <a:srgbClr val="00D600"/>
                  </a:solidFill>
                  <a:latin typeface="Georgia" pitchFamily="1" charset="0"/>
                </a:rPr>
                <a:t>l</a:t>
              </a:r>
              <a:r>
                <a:rPr lang="en-US" sz="8800" b="1">
                  <a:solidFill>
                    <a:srgbClr val="FF3300"/>
                  </a:solidFill>
                  <a:latin typeface="Georgia" pitchFamily="1" charset="0"/>
                </a:rPr>
                <a:t>e</a:t>
              </a: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3175" y="546100"/>
            <a:ext cx="2016125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46100"/>
            <a:ext cx="5895975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61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3175" y="546100"/>
            <a:ext cx="2016125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46100"/>
            <a:ext cx="5895975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524000"/>
            <a:ext cx="8051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461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Box 19"/>
          <p:cNvSpPr txBox="1">
            <a:spLocks noChangeArrowheads="1"/>
          </p:cNvSpPr>
          <p:nvPr userDrawn="1"/>
        </p:nvSpPr>
        <p:spPr bwMode="auto">
          <a:xfrm>
            <a:off x="7086600" y="-114300"/>
            <a:ext cx="1924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Georgia" pitchFamily="1" charset="0"/>
              </a:rPr>
              <a:t>Beyond</a:t>
            </a:r>
            <a:r>
              <a:rPr lang="en-US" sz="4800">
                <a:latin typeface="Georgia" pitchFamily="1" charset="0"/>
              </a:rPr>
              <a:t> </a:t>
            </a:r>
            <a:endParaRPr lang="en-US" sz="5400">
              <a:solidFill>
                <a:srgbClr val="FF3300"/>
              </a:solidFill>
              <a:latin typeface="Georgia" pitchFamily="1" charset="0"/>
            </a:endParaRPr>
          </a:p>
        </p:txBody>
      </p:sp>
      <p:sp>
        <p:nvSpPr>
          <p:cNvPr id="1029" name="Text Box 21"/>
          <p:cNvSpPr txBox="1">
            <a:spLocks noChangeArrowheads="1"/>
          </p:cNvSpPr>
          <p:nvPr userDrawn="1"/>
        </p:nvSpPr>
        <p:spPr bwMode="auto">
          <a:xfrm rot="5400000">
            <a:off x="7794625" y="1181100"/>
            <a:ext cx="199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EEE8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00D600"/>
                </a:solidFill>
                <a:latin typeface="Georgia" pitchFamily="1" charset="0"/>
              </a:rPr>
              <a:t>l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524000"/>
            <a:ext cx="8051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461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Box 4"/>
          <p:cNvSpPr txBox="1">
            <a:spLocks noChangeArrowheads="1"/>
          </p:cNvSpPr>
          <p:nvPr userDrawn="1"/>
        </p:nvSpPr>
        <p:spPr bwMode="auto">
          <a:xfrm rot="5400000">
            <a:off x="-359568" y="4874418"/>
            <a:ext cx="1924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Georgia" pitchFamily="1" charset="0"/>
              </a:rPr>
              <a:t>Beyond</a:t>
            </a:r>
            <a:r>
              <a:rPr lang="en-US" sz="4800">
                <a:latin typeface="Georgia" pitchFamily="1" charset="0"/>
              </a:rPr>
              <a:t> </a:t>
            </a:r>
            <a:endParaRPr lang="en-US" sz="5400">
              <a:solidFill>
                <a:srgbClr val="FF3300"/>
              </a:solidFill>
              <a:latin typeface="Georgia" pitchFamily="1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304800" y="6019800"/>
            <a:ext cx="199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EEE8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00D600"/>
                </a:solidFill>
                <a:latin typeface="Georgia" pitchFamily="1" charset="0"/>
              </a:rPr>
              <a:t>l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ib.berkeley.edu/TeachingLib/Guides/Internet/contac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s.houstonisd.org/hspva/academic/Science/Thinkquest/gail/text/ethic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95325" y="476250"/>
            <a:ext cx="553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2400" b="1">
                <a:latin typeface="CG Times" pitchFamily="18" charset="0"/>
              </a:rPr>
              <a:t>Research Quality Web Searching, Part 2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352800"/>
            <a:ext cx="6959600" cy="25273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b="1" smtClean="0"/>
              <a:t>Joe Barker</a:t>
            </a:r>
            <a:r>
              <a:rPr lang="en-US" sz="24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jbarker at library.berkeley.edu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b="1" smtClean="0"/>
              <a:t>John Kupersmith</a:t>
            </a:r>
            <a:r>
              <a:rPr lang="en-US" sz="24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jkupersm at library.berkeley.edu</a:t>
            </a:r>
          </a:p>
          <a:p>
            <a:pPr eaLnBrk="1" hangingPunct="1">
              <a:lnSpc>
                <a:spcPct val="180000"/>
              </a:lnSpc>
              <a:tabLst>
                <a:tab pos="6800850" algn="r"/>
              </a:tabLst>
            </a:pPr>
            <a:r>
              <a:rPr lang="en-US" sz="2400" smtClean="0"/>
              <a:t> A “Know Your Library” Workshop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000" smtClean="0"/>
              <a:t>Teaching Library, University of California, Berkeley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smtClean="0"/>
              <a:t>Spring 2007</a:t>
            </a:r>
          </a:p>
        </p:txBody>
      </p:sp>
      <p:pic>
        <p:nvPicPr>
          <p:cNvPr id="4100" name="Picture 7" descr="C:\Users\chennesy\Desktop\creativecomm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6245225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4675" y="6142038"/>
            <a:ext cx="6689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000">
                <a:solidFill>
                  <a:schemeClr val="tx1"/>
                </a:solidFill>
              </a:rPr>
              <a:t>Beyond Google Copyright © 2012 The Regents of the University of California is licensed under a </a:t>
            </a:r>
            <a:r>
              <a:rPr lang="en-US" sz="1000">
                <a:solidFill>
                  <a:schemeClr val="tx1"/>
                </a:solidFill>
                <a:hlinkClick r:id="rId3"/>
              </a:rPr>
              <a:t>Creative Commons Attribution-NonCommercial 3.0 Unported License</a:t>
            </a:r>
            <a:r>
              <a:rPr lang="en-US" sz="1000">
                <a:solidFill>
                  <a:schemeClr val="tx1"/>
                </a:solidFill>
              </a:rPr>
              <a:t>. Permissions beyond the scope of this license may be available at 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  <a:hlinkClick r:id="rId4"/>
              </a:rPr>
              <a:t>http://www.lib.berkeley.edu/TeachingLib/Guides/Internet/contact.html</a:t>
            </a:r>
            <a:r>
              <a:rPr lang="en-US" sz="100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CRITICAL EVALUATION</a:t>
            </a:r>
            <a:br>
              <a:rPr lang="en-US" sz="4000" smtClean="0"/>
            </a:br>
            <a:r>
              <a:rPr lang="en-US" sz="2800" smtClean="0"/>
              <a:t>Why Evaluate What You Find on the Web?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696200" cy="4800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Anyone can put up a Web page</a:t>
            </a:r>
          </a:p>
          <a:p>
            <a:pPr lvl="1" eaLnBrk="1" hangingPunct="1"/>
            <a:r>
              <a:rPr lang="en-US" smtClean="0"/>
              <a:t>about anything</a:t>
            </a:r>
          </a:p>
          <a:p>
            <a:pPr eaLnBrk="1" hangingPunct="1"/>
            <a:r>
              <a:rPr lang="en-US" smtClean="0"/>
              <a:t>Many pages not kept up-to-date</a:t>
            </a:r>
          </a:p>
          <a:p>
            <a:pPr eaLnBrk="1" hangingPunct="1"/>
            <a:r>
              <a:rPr lang="en-US" smtClean="0"/>
              <a:t>No quality control</a:t>
            </a:r>
          </a:p>
          <a:p>
            <a:pPr lvl="1" eaLnBrk="1" hangingPunct="1"/>
            <a:r>
              <a:rPr lang="en-US" smtClean="0"/>
              <a:t>most sites not “peer-reviewed” </a:t>
            </a:r>
          </a:p>
          <a:p>
            <a:pPr lvl="2" eaLnBrk="1" hangingPunct="1"/>
            <a:r>
              <a:rPr lang="en-US" smtClean="0"/>
              <a:t>less trustworthy than scholarly publications</a:t>
            </a:r>
          </a:p>
          <a:p>
            <a:pPr lvl="1" eaLnBrk="1" hangingPunct="1"/>
            <a:r>
              <a:rPr lang="en-US" smtClean="0"/>
              <a:t>no selection guidelines for search engines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762000"/>
          </a:xfrm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Web Evaluation Techniques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b="1" smtClean="0"/>
              <a:t>Before you click to view the page...</a:t>
            </a:r>
            <a:endParaRPr lang="en-US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25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b="1" smtClean="0"/>
              <a:t>Look at the</a:t>
            </a:r>
            <a:r>
              <a:rPr lang="en-US" sz="2800" b="1" smtClean="0">
                <a:solidFill>
                  <a:srgbClr val="FFFF00"/>
                </a:solidFill>
              </a:rPr>
              <a:t> URL - </a:t>
            </a:r>
            <a:r>
              <a:rPr lang="en-US" sz="2800" smtClean="0"/>
              <a:t>personal page or site ? </a:t>
            </a:r>
            <a:r>
              <a:rPr lang="en-US" sz="2800" smtClean="0">
                <a:solidFill>
                  <a:srgbClr val="009900"/>
                </a:solidFill>
              </a:rPr>
              <a:t> </a:t>
            </a:r>
            <a:br>
              <a:rPr lang="en-US" sz="2800" smtClean="0">
                <a:solidFill>
                  <a:srgbClr val="009900"/>
                </a:solidFill>
              </a:rPr>
            </a:br>
            <a:r>
              <a:rPr lang="en-US" sz="2800" smtClean="0">
                <a:solidFill>
                  <a:srgbClr val="009900"/>
                </a:solidFill>
              </a:rPr>
              <a:t>      </a:t>
            </a:r>
            <a:r>
              <a:rPr lang="en-US" sz="2000" b="1" smtClean="0">
                <a:solidFill>
                  <a:srgbClr val="FF3300"/>
                </a:solidFill>
              </a:rPr>
              <a:t>~</a:t>
            </a:r>
            <a:r>
              <a:rPr lang="en-US" sz="2000" b="1" smtClean="0">
                <a:solidFill>
                  <a:srgbClr val="FFFF00"/>
                </a:solidFill>
              </a:rPr>
              <a:t> 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rgbClr val="FF3300"/>
                </a:solidFill>
              </a:rPr>
              <a:t> %</a:t>
            </a:r>
            <a:r>
              <a:rPr lang="en-US" sz="2000" smtClean="0">
                <a:solidFill>
                  <a:srgbClr val="009900"/>
                </a:solidFill>
              </a:rPr>
              <a:t> </a:t>
            </a:r>
            <a:r>
              <a:rPr lang="en-US" sz="2000" smtClean="0"/>
              <a:t> or</a:t>
            </a:r>
            <a:r>
              <a:rPr lang="en-US" sz="2000" smtClean="0">
                <a:solidFill>
                  <a:srgbClr val="009900"/>
                </a:solidFill>
              </a:rPr>
              <a:t> </a:t>
            </a:r>
            <a:r>
              <a:rPr lang="en-US" sz="2000" b="1" smtClean="0">
                <a:solidFill>
                  <a:srgbClr val="FF3300"/>
                </a:solidFill>
              </a:rPr>
              <a:t>users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rgbClr val="FF0000"/>
                </a:solidFill>
              </a:rPr>
              <a:t>members</a:t>
            </a:r>
            <a:br>
              <a:rPr lang="en-US" sz="2000" b="1" smtClean="0">
                <a:solidFill>
                  <a:srgbClr val="FF0000"/>
                </a:solidFill>
              </a:rPr>
            </a:br>
            <a:endParaRPr lang="en-US" sz="2000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smtClean="0"/>
              <a:t>Domain name appropriate for the content ?</a:t>
            </a:r>
            <a:br>
              <a:rPr lang="en-US" sz="2800" smtClean="0"/>
            </a:br>
            <a:r>
              <a:rPr lang="en-US" sz="2800" smtClean="0"/>
              <a:t>      </a:t>
            </a:r>
            <a:r>
              <a:rPr lang="en-US" sz="2000" smtClean="0">
                <a:solidFill>
                  <a:srgbClr val="FFCCFF"/>
                </a:solidFill>
              </a:rPr>
              <a:t>edu, com, org, net, gov, ca.us, uk, etc.</a:t>
            </a:r>
          </a:p>
          <a:p>
            <a:pPr eaLnBrk="1" hangingPunct="1"/>
            <a:endParaRPr lang="en-US" sz="2000" smtClean="0">
              <a:solidFill>
                <a:srgbClr val="FFCCFF"/>
              </a:solidFill>
            </a:endParaRPr>
          </a:p>
          <a:p>
            <a:pPr eaLnBrk="1" hangingPunct="1"/>
            <a:r>
              <a:rPr lang="en-US" sz="2800" smtClean="0"/>
              <a:t>Published by an entity that makes sense 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CCECFF"/>
                </a:solidFill>
              </a:rPr>
              <a:t>News from its source?</a:t>
            </a:r>
            <a:r>
              <a:rPr lang="en-US" sz="2000" smtClean="0"/>
              <a:t>   </a:t>
            </a:r>
          </a:p>
          <a:p>
            <a:pPr marL="2286000" lvl="4" indent="-400050"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800" b="1" smtClean="0">
                <a:solidFill>
                  <a:srgbClr val="99FF33"/>
                </a:solidFill>
              </a:rPr>
              <a:t>	www.</a:t>
            </a:r>
            <a:r>
              <a:rPr lang="en-US" sz="1800" b="1" smtClean="0">
                <a:solidFill>
                  <a:srgbClr val="CCECFF"/>
                </a:solidFill>
              </a:rPr>
              <a:t>nytimes</a:t>
            </a:r>
            <a:r>
              <a:rPr lang="en-US" sz="1800" b="1" smtClean="0">
                <a:solidFill>
                  <a:srgbClr val="99FF33"/>
                </a:solidFill>
              </a:rPr>
              <a:t>.com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tx2"/>
                </a:solidFill>
              </a:rPr>
              <a:t>Advice from valid agency? </a:t>
            </a:r>
          </a:p>
          <a:p>
            <a:pPr marL="2286000" lvl="4" indent="-400050"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800" b="1" smtClean="0">
                <a:solidFill>
                  <a:srgbClr val="99FF33"/>
                </a:solidFill>
              </a:rPr>
              <a:t>	www.</a:t>
            </a:r>
            <a:r>
              <a:rPr lang="en-US" sz="1800" b="1" smtClean="0">
                <a:solidFill>
                  <a:schemeClr val="tx2"/>
                </a:solidFill>
              </a:rPr>
              <a:t>nih</a:t>
            </a:r>
            <a:r>
              <a:rPr lang="en-US" sz="1800" b="1" smtClean="0">
                <a:solidFill>
                  <a:srgbClr val="99FF33"/>
                </a:solidFill>
              </a:rPr>
              <a:t>.gov/</a:t>
            </a:r>
          </a:p>
          <a:p>
            <a:pPr marL="2286000" lvl="4" indent="-400050"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800" b="1" smtClean="0">
                <a:solidFill>
                  <a:srgbClr val="99FF33"/>
                </a:solidFill>
              </a:rPr>
              <a:t>	www.nlm.</a:t>
            </a:r>
            <a:r>
              <a:rPr lang="en-US" sz="1800" b="1" smtClean="0">
                <a:solidFill>
                  <a:schemeClr val="tx2"/>
                </a:solidFill>
              </a:rPr>
              <a:t>nih</a:t>
            </a:r>
            <a:r>
              <a:rPr lang="en-US" sz="1800" b="1" smtClean="0">
                <a:solidFill>
                  <a:srgbClr val="99FF33"/>
                </a:solidFill>
              </a:rPr>
              <a:t>.gov/</a:t>
            </a:r>
          </a:p>
          <a:p>
            <a:pPr marL="2286000" lvl="4" indent="-400050"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800" b="1" smtClean="0">
                <a:solidFill>
                  <a:srgbClr val="99FF33"/>
                </a:solidFill>
              </a:rPr>
              <a:t>	www.nimh.</a:t>
            </a:r>
            <a:r>
              <a:rPr lang="en-US" sz="1800" b="1" smtClean="0">
                <a:solidFill>
                  <a:schemeClr val="tx2"/>
                </a:solidFill>
              </a:rPr>
              <a:t>nih</a:t>
            </a:r>
            <a:r>
              <a:rPr lang="en-US" sz="1800" b="1" smtClean="0">
                <a:solidFill>
                  <a:srgbClr val="99FF33"/>
                </a:solidFill>
              </a:rPr>
              <a:t>.gov/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2088"/>
            <a:ext cx="8001000" cy="1116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Web Evaluation Techniques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4000" smtClean="0"/>
              <a:t> Scan the perimeter of the page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57313"/>
            <a:ext cx="7772400" cy="5195887"/>
          </a:xfrm>
        </p:spPr>
        <p:txBody>
          <a:bodyPr/>
          <a:lstStyle/>
          <a:p>
            <a:pPr eaLnBrk="1" hangingPunct="1"/>
            <a:r>
              <a:rPr lang="en-US" sz="2900" smtClean="0"/>
              <a:t>Can you tell who wrote it 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name of page author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organization, institution, agency you recognize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e-mail contact by itself not enough</a:t>
            </a:r>
          </a:p>
          <a:p>
            <a:pPr eaLnBrk="1" hangingPunct="1">
              <a:lnSpc>
                <a:spcPct val="80000"/>
              </a:lnSpc>
            </a:pPr>
            <a:r>
              <a:rPr lang="en-US" sz="2900" smtClean="0"/>
              <a:t>Credentials for the subject matter ?</a:t>
            </a:r>
          </a:p>
          <a:p>
            <a:pPr lvl="1" eaLnBrk="1" hangingPunct="1"/>
            <a:r>
              <a:rPr lang="en-US" sz="2500" smtClean="0"/>
              <a:t>Look for links to:</a:t>
            </a:r>
          </a:p>
          <a:p>
            <a:pPr lvl="1" algn="ctr" eaLnBrk="1" hangingPunct="1">
              <a:buFont typeface="Wingdings" pitchFamily="1" charset="2"/>
              <a:buNone/>
            </a:pPr>
            <a:r>
              <a:rPr lang="en-US" sz="2200" smtClean="0">
                <a:solidFill>
                  <a:srgbClr val="99FF33"/>
                </a:solidFill>
              </a:rPr>
              <a:t>“About us”</a:t>
            </a:r>
            <a:r>
              <a:rPr lang="en-US" sz="2200" smtClean="0"/>
              <a:t>  </a:t>
            </a:r>
            <a:r>
              <a:rPr lang="en-US" sz="2200" smtClean="0">
                <a:solidFill>
                  <a:srgbClr val="FFFF00"/>
                </a:solidFill>
              </a:rPr>
              <a:t>“Philosophy”</a:t>
            </a:r>
            <a:r>
              <a:rPr lang="en-US" sz="2200" smtClean="0"/>
              <a:t>  </a:t>
            </a:r>
            <a:r>
              <a:rPr lang="en-US" sz="2200" smtClean="0">
                <a:solidFill>
                  <a:srgbClr val="CCECFF"/>
                </a:solidFill>
              </a:rPr>
              <a:t>“Background” </a:t>
            </a:r>
            <a:r>
              <a:rPr lang="en-US" sz="2200" smtClean="0">
                <a:solidFill>
                  <a:srgbClr val="FF0000"/>
                </a:solidFill>
              </a:rPr>
              <a:t> </a:t>
            </a:r>
            <a:r>
              <a:rPr lang="en-US" sz="2200" smtClean="0">
                <a:solidFill>
                  <a:srgbClr val="FF6699"/>
                </a:solidFill>
              </a:rPr>
              <a:t>“Biography”</a:t>
            </a:r>
          </a:p>
          <a:p>
            <a:pPr eaLnBrk="1" hangingPunct="1"/>
            <a:r>
              <a:rPr lang="en-US" sz="2500" smtClean="0"/>
              <a:t> </a:t>
            </a:r>
            <a:r>
              <a:rPr lang="en-US" sz="2900" smtClean="0"/>
              <a:t>Is it recent or current enough 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Look for “last updated” date - usually at bottom</a:t>
            </a:r>
          </a:p>
          <a:p>
            <a:pPr eaLnBrk="1" hangingPunct="1">
              <a:lnSpc>
                <a:spcPct val="130000"/>
              </a:lnSpc>
            </a:pPr>
            <a:r>
              <a:rPr lang="en-US" sz="2500" smtClean="0"/>
              <a:t>If no links or other clues...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truncate back the URL</a:t>
            </a:r>
          </a:p>
          <a:p>
            <a:pPr lvl="1" algn="ctr" eaLnBrk="1" hangingPunct="1">
              <a:lnSpc>
                <a:spcPct val="80000"/>
              </a:lnSpc>
              <a:buFont typeface="Wingdings" pitchFamily="1" charset="2"/>
              <a:buNone/>
            </a:pPr>
            <a:r>
              <a:rPr lang="en-US" sz="1500" smtClean="0">
                <a:solidFill>
                  <a:srgbClr val="EEE800"/>
                </a:solidFill>
                <a:hlinkClick r:id="rId2"/>
              </a:rPr>
              <a:t>http://hs.houstonisd.org/hspva/academic/Science/Thinkquest/gail/text/ethics.html</a:t>
            </a:r>
            <a:endParaRPr lang="en-US" sz="1500" smtClean="0">
              <a:solidFill>
                <a:srgbClr val="EEE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7663"/>
            <a:ext cx="7772400" cy="1023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Web Evaluation Techniques</a:t>
            </a:r>
            <a:br>
              <a:rPr lang="en-US" sz="2400" smtClean="0"/>
            </a:br>
            <a:r>
              <a:rPr lang="en-US" smtClean="0"/>
              <a:t>Indicators of quality</a:t>
            </a:r>
            <a:endParaRPr lang="en-US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922838"/>
          </a:xfrm>
        </p:spPr>
        <p:txBody>
          <a:bodyPr/>
          <a:lstStyle/>
          <a:p>
            <a:pPr eaLnBrk="1" hangingPunct="1"/>
            <a:r>
              <a:rPr lang="en-US" smtClean="0"/>
              <a:t>Sources documented</a:t>
            </a:r>
          </a:p>
          <a:p>
            <a:pPr lvl="2" eaLnBrk="1" hangingPunct="1"/>
            <a:r>
              <a:rPr lang="en-US" smtClean="0"/>
              <a:t>links, footnotes, etc.</a:t>
            </a:r>
          </a:p>
          <a:p>
            <a:pPr lvl="3" eaLnBrk="1" hangingPunct="1"/>
            <a:r>
              <a:rPr lang="en-US" smtClean="0"/>
              <a:t>As detailed as you expect in print publications ?</a:t>
            </a:r>
          </a:p>
          <a:p>
            <a:pPr lvl="2" eaLnBrk="1" hangingPunct="1"/>
            <a:r>
              <a:rPr lang="en-US" smtClean="0"/>
              <a:t>do the links work ?</a:t>
            </a:r>
          </a:p>
          <a:p>
            <a:pPr eaLnBrk="1" hangingPunct="1"/>
            <a:r>
              <a:rPr lang="en-US" smtClean="0"/>
              <a:t>Information retyped or forged</a:t>
            </a:r>
          </a:p>
          <a:p>
            <a:pPr lvl="2" eaLnBrk="1" hangingPunct="1"/>
            <a:r>
              <a:rPr lang="en-US" smtClean="0"/>
              <a:t>why not a link to published version instead ?</a:t>
            </a:r>
          </a:p>
          <a:p>
            <a:pPr eaLnBrk="1" hangingPunct="1"/>
            <a:r>
              <a:rPr lang="en-US" sz="3600" smtClean="0"/>
              <a:t>Links to other resources</a:t>
            </a:r>
          </a:p>
          <a:p>
            <a:pPr lvl="2" eaLnBrk="1" hangingPunct="1"/>
            <a:r>
              <a:rPr lang="en-US" smtClean="0"/>
              <a:t> biased, slanted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400800" cy="1066800"/>
          </a:xfrm>
        </p:spPr>
        <p:txBody>
          <a:bodyPr/>
          <a:lstStyle/>
          <a:p>
            <a:pPr eaLnBrk="1" hangingPunct="1"/>
            <a:r>
              <a:rPr lang="en-US" sz="2400" smtClean="0"/>
              <a:t>Web Evaluation Techniques</a:t>
            </a:r>
            <a:br>
              <a:rPr lang="en-US" sz="2400" smtClean="0"/>
            </a:br>
            <a:r>
              <a:rPr lang="en-US" sz="4000" smtClean="0"/>
              <a:t>What Do Others Say ?</a:t>
            </a:r>
            <a:endParaRPr lang="en-US" sz="240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1752600"/>
            <a:ext cx="8153400" cy="3352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Search the URL in </a:t>
            </a:r>
            <a:r>
              <a:rPr lang="en-US" smtClean="0">
                <a:solidFill>
                  <a:schemeClr val="tx2"/>
                </a:solidFill>
              </a:rPr>
              <a:t>alexa.com</a:t>
            </a:r>
            <a:endParaRPr 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Who links to the site? Who owns the domain?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Type or paste the URL into the basic search box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Traffic for top 100,000 sites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See what links are in Google’s </a:t>
            </a:r>
            <a:r>
              <a:rPr lang="en-US" u="sng" smtClean="0">
                <a:solidFill>
                  <a:schemeClr val="tx2"/>
                </a:solidFill>
              </a:rPr>
              <a:t>Similar pages</a:t>
            </a:r>
            <a:endParaRPr lang="en-US" sz="2400" u="sng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Look up the page author in Google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Web Evaluation Techniques</a:t>
            </a:r>
            <a:br>
              <a:rPr lang="en-US" sz="2400" smtClean="0"/>
            </a:br>
            <a:r>
              <a:rPr lang="en-US" sz="2400" smtClean="0"/>
              <a:t>STEP BACK  &amp;  ASK:  </a:t>
            </a:r>
            <a:r>
              <a:rPr lang="en-US" sz="4000" smtClean="0"/>
              <a:t>Does it all add up 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814888"/>
          </a:xfrm>
        </p:spPr>
        <p:txBody>
          <a:bodyPr/>
          <a:lstStyle/>
          <a:p>
            <a:pPr eaLnBrk="1" hangingPunct="1"/>
            <a:r>
              <a:rPr lang="en-US" smtClean="0"/>
              <a:t>Why was the page put on the Web ? </a:t>
            </a:r>
          </a:p>
          <a:p>
            <a:pPr lvl="2" eaLnBrk="1" hangingPunct="1"/>
            <a:r>
              <a:rPr lang="en-US" smtClean="0"/>
              <a:t>inform with facts and data?   </a:t>
            </a:r>
          </a:p>
          <a:p>
            <a:pPr lvl="2" eaLnBrk="1" hangingPunct="1"/>
            <a:r>
              <a:rPr lang="en-US" smtClean="0"/>
              <a:t>explain, persuade?   </a:t>
            </a:r>
          </a:p>
          <a:p>
            <a:pPr lvl="2" eaLnBrk="1" hangingPunct="1"/>
            <a:r>
              <a:rPr lang="en-US" smtClean="0"/>
              <a:t>sell, entice?</a:t>
            </a:r>
            <a:r>
              <a:rPr lang="en-US" sz="2000" smtClean="0"/>
              <a:t> </a:t>
            </a:r>
          </a:p>
          <a:p>
            <a:pPr lvl="2" eaLnBrk="1" hangingPunct="1"/>
            <a:r>
              <a:rPr lang="en-US" smtClean="0"/>
              <a:t>share, disclose?</a:t>
            </a:r>
          </a:p>
          <a:p>
            <a:pPr lvl="2" eaLnBrk="1" hangingPunct="1"/>
            <a:r>
              <a:rPr lang="en-US" smtClean="0"/>
              <a:t>as a parody or satire? 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Is it appropriate for your purpose?</a:t>
            </a:r>
            <a:endParaRPr lang="en-US" sz="2800" smtClean="0"/>
          </a:p>
          <a:p>
            <a:pPr lvl="2" algn="ctr" eaLnBrk="1" hangingPunct="1">
              <a:buFont typeface="Wingdings" pitchFamily="1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Try evaluating some sites...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3886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Search a controversial topic in </a:t>
            </a:r>
            <a:r>
              <a:rPr lang="en-US" dirty="0" smtClean="0">
                <a:solidFill>
                  <a:srgbClr val="FF3300"/>
                </a:solidFill>
              </a:rPr>
              <a:t>Google</a:t>
            </a:r>
            <a:r>
              <a:rPr lang="en-US" dirty="0" smtClean="0"/>
              <a:t>:</a:t>
            </a:r>
          </a:p>
          <a:p>
            <a:pPr marL="990600" lvl="1" indent="-533400" eaLnBrk="1" hangingPunct="1"/>
            <a:r>
              <a:rPr lang="en-US" b="1" dirty="0" smtClean="0">
                <a:solidFill>
                  <a:srgbClr val="99FF33"/>
                </a:solidFill>
              </a:rPr>
              <a:t>"nuclear </a:t>
            </a:r>
            <a:r>
              <a:rPr lang="en-US" b="1" dirty="0" err="1" smtClean="0">
                <a:solidFill>
                  <a:srgbClr val="99FF33"/>
                </a:solidFill>
              </a:rPr>
              <a:t>armageddon</a:t>
            </a:r>
            <a:r>
              <a:rPr lang="en-US" b="1" smtClean="0">
                <a:solidFill>
                  <a:srgbClr val="99FF33"/>
                </a:solidFill>
              </a:rPr>
              <a:t>"</a:t>
            </a:r>
          </a:p>
          <a:p>
            <a:pPr marL="990600" lvl="1" indent="-533400" eaLnBrk="1" hangingPunct="1"/>
            <a:r>
              <a:rPr lang="en-US" b="1" smtClean="0">
                <a:solidFill>
                  <a:srgbClr val="99FF33"/>
                </a:solidFill>
              </a:rPr>
              <a:t>prions</a:t>
            </a:r>
            <a:r>
              <a:rPr lang="en-US" b="1" dirty="0" smtClean="0">
                <a:solidFill>
                  <a:srgbClr val="99FF33"/>
                </a:solidFill>
              </a:rPr>
              <a:t> danger</a:t>
            </a:r>
          </a:p>
          <a:p>
            <a:pPr marL="990600" lvl="1" indent="-533400" eaLnBrk="1" hangingPunct="1"/>
            <a:r>
              <a:rPr lang="en-US" b="1" dirty="0" smtClean="0">
                <a:solidFill>
                  <a:srgbClr val="99FF33"/>
                </a:solidFill>
              </a:rPr>
              <a:t>“stem cells” abortion</a:t>
            </a:r>
            <a:endParaRPr lang="en-US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Scan the first two pages of results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Visit one or two sites </a:t>
            </a:r>
          </a:p>
          <a:p>
            <a:pPr marL="990600" lvl="1" indent="-533400" eaLnBrk="1" hangingPunct="1"/>
            <a:r>
              <a:rPr lang="en-US" dirty="0" smtClean="0"/>
              <a:t>try to evaluate their quality and reliability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33525" y="5991225"/>
            <a:ext cx="6543675" cy="48577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7A5A00"/>
                </a:solidFill>
                <a:latin typeface="Arial" charset="0"/>
              </a:rPr>
              <a:t>Use the worksheet as a guide to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Overview&amp;quot;&quot;/&gt;&lt;property id=&quot;20307&quot; value=&quot;271&quot;/&gt;&lt;/object&gt;&lt;object type=&quot;3&quot; unique_id=&quot;10006&quot;&gt;&lt;property id=&quot;20148&quot; value=&quot;5&quot;/&gt;&lt;property id=&quot;20300&quot; value=&quot;Slide 3 - &amp;quot;Other good search engines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Small directories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Larger directories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Finding “expert pages” and searchable databases&amp;quot;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 - &amp;quot;CRITICAL EVALUATION&amp;#x0D;&amp;#x0A;Why Evaluate What You Find on the Web?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Web Evaluation Techniques&amp;#x0D;&amp;#x0A;Before you click to view the page...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Web Evaluation Techniques &amp;#x0D;&amp;#x0A; Scan the perimeter of the page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Web Evaluation Techniques&amp;#x0D;&amp;#x0A;Indicators of quality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Web Evaluation Techniques&amp;#x0D;&amp;#x0A;What Do Others Say ?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Web Evaluation Techniques&amp;#x0D;&amp;#x0A;STEP BACK  &amp;amp;  ASK:  Does it all add up ?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Try evaluating some sites...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rtsy">
  <a:themeElements>
    <a:clrScheme name="Artsy 9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FFBE7D"/>
      </a:hlink>
      <a:folHlink>
        <a:srgbClr val="3DFF01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8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9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3DFF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Artsy">
  <a:themeElements>
    <a:clrScheme name="2_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2_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lnDef>
  </a:objectDefaults>
  <a:extraClrSchemeLst>
    <a:extraClrScheme>
      <a:clrScheme name="2_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8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9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3DFF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418</Words>
  <Application>Microsoft Office PowerPoint</Application>
  <PresentationFormat>On-screen Show (4:3)</PresentationFormat>
  <Paragraphs>93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Artsy</vt:lpstr>
      <vt:lpstr>2_Artsy</vt:lpstr>
      <vt:lpstr>PowerPoint Presentation</vt:lpstr>
      <vt:lpstr>CRITICAL EVALUATION Why Evaluate What You Find on the Web?</vt:lpstr>
      <vt:lpstr>Web Evaluation Techniques Before you click to view the page...</vt:lpstr>
      <vt:lpstr>Web Evaluation Techniques   Scan the perimeter of the page</vt:lpstr>
      <vt:lpstr>Web Evaluation Techniques Indicators of quality</vt:lpstr>
      <vt:lpstr>Web Evaluation Techniques What Do Others Say ?</vt:lpstr>
      <vt:lpstr>Web Evaluation Techniques STEP BACK  &amp;  ASK:  Does it all add up ?</vt:lpstr>
      <vt:lpstr>Try evaluating some sites...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 Systems Office</dc:creator>
  <cp:lastModifiedBy>user</cp:lastModifiedBy>
  <cp:revision>28</cp:revision>
  <dcterms:created xsi:type="dcterms:W3CDTF">2004-07-27T23:03:14Z</dcterms:created>
  <dcterms:modified xsi:type="dcterms:W3CDTF">2017-01-12T16:11:45Z</dcterms:modified>
</cp:coreProperties>
</file>