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86" r:id="rId4"/>
    <p:sldId id="258" r:id="rId5"/>
    <p:sldId id="259" r:id="rId6"/>
    <p:sldId id="260" r:id="rId7"/>
    <p:sldId id="261" r:id="rId8"/>
    <p:sldId id="262" r:id="rId9"/>
    <p:sldId id="264" r:id="rId10"/>
    <p:sldId id="280" r:id="rId11"/>
    <p:sldId id="281" r:id="rId12"/>
    <p:sldId id="282" r:id="rId13"/>
    <p:sldId id="283" r:id="rId14"/>
    <p:sldId id="284" r:id="rId15"/>
    <p:sldId id="276" r:id="rId16"/>
    <p:sldId id="287" r:id="rId17"/>
    <p:sldId id="265" r:id="rId18"/>
    <p:sldId id="288" r:id="rId19"/>
    <p:sldId id="289" r:id="rId20"/>
    <p:sldId id="266" r:id="rId21"/>
    <p:sldId id="267" r:id="rId22"/>
    <p:sldId id="285" r:id="rId23"/>
    <p:sldId id="290" r:id="rId24"/>
    <p:sldId id="269" r:id="rId25"/>
    <p:sldId id="268" r:id="rId26"/>
    <p:sldId id="270" r:id="rId27"/>
    <p:sldId id="271" r:id="rId28"/>
    <p:sldId id="274" r:id="rId29"/>
    <p:sldId id="272" r:id="rId30"/>
    <p:sldId id="273" r:id="rId31"/>
    <p:sldId id="275" r:id="rId32"/>
    <p:sldId id="277" r:id="rId33"/>
    <p:sldId id="278" r:id="rId34"/>
    <p:sldId id="27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8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3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83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9476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1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23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72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19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9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88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8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8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78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2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54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6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6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00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orcid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FD96-E9D3-4D51-B087-329A0C4DD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IN" sz="4000" b="0" dirty="0">
                <a:solidFill>
                  <a:srgbClr val="FF0000"/>
                </a:solidFill>
                <a:effectLst/>
              </a:rPr>
              <a:t>Digital object identifiers</a:t>
            </a:r>
            <a:br>
              <a:rPr lang="en-IN" sz="4000" b="0" dirty="0">
                <a:solidFill>
                  <a:srgbClr val="FF0000"/>
                </a:solidFill>
                <a:effectLst/>
              </a:rPr>
            </a:br>
            <a:r>
              <a:rPr lang="en-IN" sz="4000" b="0" dirty="0"/>
              <a:t>DOI</a:t>
            </a:r>
            <a:r>
              <a:rPr lang="en-IN" sz="4000" b="0" cap="none" dirty="0"/>
              <a:t>s</a:t>
            </a:r>
            <a:br>
              <a:rPr lang="en-IN" sz="4000" b="0" dirty="0">
                <a:solidFill>
                  <a:srgbClr val="FF0000"/>
                </a:solidFill>
                <a:effectLst/>
              </a:rPr>
            </a:br>
            <a:endParaRPr lang="en-IN" sz="4000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983C61-5F91-443A-B523-78A2BBD961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8855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5D273-EBC0-4AB3-BADE-B1811F6E7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…Unique Author Identifiers…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6C27B-9387-4094-8F7B-76F246FB8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57188" algn="l"/>
              </a:tabLst>
            </a:pPr>
            <a:endParaRPr lang="en-IN" sz="2800" dirty="0"/>
          </a:p>
          <a:p>
            <a:pPr>
              <a:tabLst>
                <a:tab pos="357188" algn="l"/>
              </a:tabLst>
            </a:pPr>
            <a:r>
              <a:rPr lang="en-IN" sz="2800" dirty="0">
                <a:solidFill>
                  <a:srgbClr val="FF0000"/>
                </a:solidFill>
              </a:rPr>
              <a:t>O</a:t>
            </a:r>
            <a:r>
              <a:rPr lang="en-IN" sz="2800" dirty="0"/>
              <a:t>pen </a:t>
            </a:r>
            <a:r>
              <a:rPr lang="en-IN" sz="2800" dirty="0">
                <a:solidFill>
                  <a:srgbClr val="FF0000"/>
                </a:solidFill>
              </a:rPr>
              <a:t>R</a:t>
            </a:r>
            <a:r>
              <a:rPr lang="en-IN" sz="2800" dirty="0"/>
              <a:t>esearcher and </a:t>
            </a:r>
            <a:r>
              <a:rPr lang="en-IN" sz="2800" dirty="0">
                <a:solidFill>
                  <a:srgbClr val="FF0000"/>
                </a:solidFill>
              </a:rPr>
              <a:t>C</a:t>
            </a:r>
            <a:r>
              <a:rPr lang="en-IN" sz="2800" dirty="0"/>
              <a:t>ontributor </a:t>
            </a:r>
            <a:r>
              <a:rPr lang="en-IN" sz="2800" dirty="0">
                <a:solidFill>
                  <a:srgbClr val="FF0000"/>
                </a:solidFill>
              </a:rPr>
              <a:t>ID</a:t>
            </a:r>
            <a:r>
              <a:rPr lang="en-IN" sz="2800" dirty="0"/>
              <a:t>:	</a:t>
            </a:r>
            <a:r>
              <a:rPr lang="en-IN" sz="2800" dirty="0">
                <a:solidFill>
                  <a:srgbClr val="FFFF00"/>
                </a:solidFill>
              </a:rPr>
              <a:t>ORCID</a:t>
            </a:r>
          </a:p>
          <a:p>
            <a:pPr marL="0" indent="0">
              <a:buNone/>
            </a:pPr>
            <a:r>
              <a:rPr lang="en-IN" sz="2800" dirty="0">
                <a:solidFill>
                  <a:srgbClr val="FF0000"/>
                </a:solidFill>
              </a:rPr>
              <a:t>	ORCID Incorporation</a:t>
            </a:r>
          </a:p>
          <a:p>
            <a:r>
              <a:rPr lang="en-IN" sz="2800" dirty="0" err="1">
                <a:solidFill>
                  <a:srgbClr val="FFFF00"/>
                </a:solidFill>
              </a:rPr>
              <a:t>ResearcherID</a:t>
            </a:r>
            <a:r>
              <a:rPr lang="en-IN" sz="2800" dirty="0">
                <a:solidFill>
                  <a:srgbClr val="FFFF00"/>
                </a:solidFill>
              </a:rPr>
              <a:t>	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4232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C2EC5-FE10-45CE-B9E9-C012228E1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…Unique Author Identifiers…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1DA33-61A4-4ADB-9D55-D54A22127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5" y="1563329"/>
            <a:ext cx="8266926" cy="4227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/>
              <a:t> 					</a:t>
            </a:r>
            <a:r>
              <a:rPr lang="en-IN" b="1" dirty="0">
                <a:solidFill>
                  <a:srgbClr val="FFFF00"/>
                </a:solidFill>
              </a:rPr>
              <a:t>ORCID</a:t>
            </a:r>
          </a:p>
          <a:p>
            <a:r>
              <a:rPr lang="en-IN" sz="2800" dirty="0"/>
              <a:t>16 digit numeric code</a:t>
            </a:r>
          </a:p>
          <a:p>
            <a:pPr marL="0" indent="0">
              <a:buNone/>
            </a:pPr>
            <a:r>
              <a:rPr lang="en-IN" sz="2800" dirty="0"/>
              <a:t>	</a:t>
            </a:r>
            <a:r>
              <a:rPr lang="en-IN" sz="2800" dirty="0" err="1"/>
              <a:t>Eg.</a:t>
            </a:r>
            <a:r>
              <a:rPr lang="en-IN" sz="2800" dirty="0"/>
              <a:t> </a:t>
            </a:r>
            <a:r>
              <a:rPr lang="en-IN" sz="2800" dirty="0">
                <a:solidFill>
                  <a:srgbClr val="FF0000"/>
                </a:solidFill>
              </a:rPr>
              <a:t>orcid.org/0000-0002-9881-2191</a:t>
            </a:r>
          </a:p>
          <a:p>
            <a:r>
              <a:rPr lang="en-IN" sz="3000" dirty="0">
                <a:effectLst/>
              </a:rPr>
              <a:t>Supports 37 types of  works </a:t>
            </a:r>
            <a:endParaRPr lang="en-IN" sz="3000" dirty="0">
              <a:solidFill>
                <a:srgbClr val="0070C0"/>
              </a:solidFill>
            </a:endParaRPr>
          </a:p>
          <a:p>
            <a:r>
              <a:rPr lang="en-IN" sz="2800" dirty="0">
                <a:solidFill>
                  <a:srgbClr val="0070C0"/>
                </a:solidFill>
              </a:rPr>
              <a:t>Register:  </a:t>
            </a:r>
            <a:r>
              <a:rPr lang="en-IN" sz="28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http://orcid.org</a:t>
            </a:r>
            <a:endParaRPr lang="en-IN" sz="2800" dirty="0">
              <a:solidFill>
                <a:srgbClr val="FFFF00"/>
              </a:solidFill>
            </a:endParaRPr>
          </a:p>
          <a:p>
            <a:r>
              <a:rPr lang="en-IN" sz="2800" dirty="0">
                <a:solidFill>
                  <a:srgbClr val="0070C0"/>
                </a:solidFill>
              </a:rPr>
              <a:t>Mention it in all </a:t>
            </a:r>
            <a:r>
              <a:rPr lang="en-IN" sz="2800" dirty="0"/>
              <a:t>scholarly output, email 	signature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8599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D6095-7713-4545-9714-12E302B23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Reference Management System</a:t>
            </a: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AD255-EE81-4F05-B2AC-845452EE2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IN" sz="2800" dirty="0">
                <a:effectLst/>
              </a:rPr>
              <a:t>EndNote</a:t>
            </a:r>
          </a:p>
          <a:p>
            <a:pPr lvl="0" fontAlgn="base"/>
            <a:endParaRPr lang="en-IN" sz="2800" dirty="0">
              <a:effectLst/>
            </a:endParaRPr>
          </a:p>
          <a:p>
            <a:pPr lvl="0" fontAlgn="base"/>
            <a:r>
              <a:rPr lang="en-IN" sz="2800" dirty="0">
                <a:effectLst/>
              </a:rPr>
              <a:t>Mendeley</a:t>
            </a:r>
          </a:p>
          <a:p>
            <a:pPr lvl="0" fontAlgn="base"/>
            <a:endParaRPr lang="en-IN" sz="2800" dirty="0">
              <a:effectLst/>
            </a:endParaRPr>
          </a:p>
          <a:p>
            <a:pPr lvl="0" fontAlgn="base"/>
            <a:r>
              <a:rPr lang="en-IN" sz="2800" dirty="0">
                <a:effectLst/>
              </a:rPr>
              <a:t>Zotero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0927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0328B-F181-4520-B098-D3090C069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0311A-9925-4BB2-AF8C-46D2A496F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651819"/>
            <a:ext cx="8458654" cy="4139381"/>
          </a:xfrm>
        </p:spPr>
        <p:txBody>
          <a:bodyPr>
            <a:normAutofit/>
          </a:bodyPr>
          <a:lstStyle/>
          <a:p>
            <a:r>
              <a:rPr lang="en-IN" sz="2800" dirty="0">
                <a:effectLst/>
              </a:rPr>
              <a:t>Database Searching</a:t>
            </a:r>
          </a:p>
          <a:p>
            <a:r>
              <a:rPr lang="en-IN" sz="2800" dirty="0">
                <a:effectLst/>
              </a:rPr>
              <a:t>Saving the References</a:t>
            </a:r>
          </a:p>
          <a:p>
            <a:r>
              <a:rPr lang="en-IN" sz="2800" dirty="0">
                <a:effectLst/>
              </a:rPr>
              <a:t>Insert Citations into Word Processing Documents</a:t>
            </a:r>
          </a:p>
          <a:p>
            <a:r>
              <a:rPr lang="en-IN" sz="2800" dirty="0">
                <a:effectLst/>
              </a:rPr>
              <a:t>Link the Citations to Images or PDF files</a:t>
            </a:r>
          </a:p>
          <a:p>
            <a:r>
              <a:rPr lang="en-IN" sz="2800" dirty="0">
                <a:effectLst/>
              </a:rPr>
              <a:t>Automatic Selection of Citation Styles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02579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598D-CC04-4F17-8CB4-FC3C52514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63DA208-11B4-4627-8798-E3C784EDD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65" y="243348"/>
            <a:ext cx="8377083" cy="6371303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B816547-0B8C-425A-9596-317D2501600C}"/>
              </a:ext>
            </a:extLst>
          </p:cNvPr>
          <p:cNvSpPr/>
          <p:nvPr/>
        </p:nvSpPr>
        <p:spPr>
          <a:xfrm>
            <a:off x="4188542" y="486696"/>
            <a:ext cx="644936" cy="4866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836934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18109-C8A5-4246-A47D-197323882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cap="none" dirty="0">
                <a:solidFill>
                  <a:srgbClr val="FF0000"/>
                </a:solidFill>
              </a:rPr>
            </a:br>
            <a:r>
              <a:rPr lang="en-US" cap="none" dirty="0">
                <a:solidFill>
                  <a:srgbClr val="FF0000"/>
                </a:solidFill>
              </a:rPr>
              <a:t>RSS System</a:t>
            </a:r>
            <a:br>
              <a:rPr lang="en-IN" cap="none" dirty="0">
                <a:solidFill>
                  <a:srgbClr val="FF0000"/>
                </a:solidFill>
              </a:rPr>
            </a:br>
            <a:endParaRPr lang="en-IN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75184-E9A2-40E5-930A-A668E1E8C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607574"/>
            <a:ext cx="7765322" cy="418362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	Really Simple Syndication </a:t>
            </a:r>
          </a:p>
          <a:p>
            <a:pPr>
              <a:buNone/>
            </a:pPr>
            <a:r>
              <a:rPr lang="en-US" dirty="0"/>
              <a:t>				or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Rich Site Summary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Digital aid to check the website contents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 descr="Rss icon">
            <a:extLst>
              <a:ext uri="{FF2B5EF4-FFF2-40B4-BE49-F238E27FC236}">
                <a16:creationId xmlns:a16="http://schemas.microsoft.com/office/drawing/2014/main" id="{DF5E57D8-B5EF-4CC0-BCD9-48892C652C3A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6360" y="1082896"/>
            <a:ext cx="379730" cy="37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066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16F8D-3695-4097-830D-D47FAD11E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solidFill>
                  <a:srgbClr val="FF0000"/>
                </a:solidFill>
              </a:rPr>
              <a:t>Components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30D4B-A72A-4FE8-ACF3-27FC2D4B1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000" dirty="0"/>
              <a:t>		RSS Feed </a:t>
            </a: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/>
              <a:t>			&amp; </a:t>
            </a:r>
          </a:p>
          <a:p>
            <a:pPr marL="0" indent="0">
              <a:buNone/>
            </a:pPr>
            <a:r>
              <a:rPr lang="en-US" sz="3000" dirty="0"/>
              <a:t>	RSS Aggregator or  RSS Reader</a:t>
            </a:r>
            <a:endParaRPr lang="en-IN" sz="3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3658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A496-44FE-439C-9C79-F51CBF97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325498"/>
            <a:ext cx="7765321" cy="942863"/>
          </a:xfrm>
        </p:spPr>
        <p:txBody>
          <a:bodyPr/>
          <a:lstStyle/>
          <a:p>
            <a:r>
              <a:rPr lang="en-IN" cap="none" dirty="0">
                <a:solidFill>
                  <a:srgbClr val="FF0000"/>
                </a:solidFill>
              </a:rPr>
              <a:t>Scientific Productivity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DD78-2E7C-4A2B-9E20-45F983D0B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87" y="1326321"/>
            <a:ext cx="8332681" cy="52061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3000" dirty="0"/>
          </a:p>
          <a:p>
            <a:pPr marL="0" indent="0">
              <a:buNone/>
            </a:pPr>
            <a:r>
              <a:rPr lang="en-IN" sz="3000" dirty="0"/>
              <a:t>		Research output </a:t>
            </a:r>
          </a:p>
          <a:p>
            <a:pPr marL="0" indent="0">
              <a:buNone/>
            </a:pPr>
            <a:r>
              <a:rPr lang="en-IN" sz="3000" dirty="0"/>
              <a:t>       			@</a:t>
            </a:r>
          </a:p>
          <a:p>
            <a:pPr marL="0" indent="0">
              <a:buNone/>
            </a:pPr>
            <a:r>
              <a:rPr lang="en-IN" sz="3000" dirty="0"/>
              <a:t>	Individual /Institution/ country level</a:t>
            </a:r>
          </a:p>
          <a:p>
            <a:endParaRPr lang="en-IN" sz="3000" dirty="0"/>
          </a:p>
          <a:p>
            <a:endParaRPr lang="en-IN" sz="3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167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302C0-9AFB-4A9A-9E52-39864ECE2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/>
              <a:t>How to measure?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537A6-FF93-481B-9AC7-67F35D5FF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	</a:t>
            </a:r>
          </a:p>
          <a:p>
            <a:pPr marL="0" indent="0">
              <a:buNone/>
            </a:pPr>
            <a:r>
              <a:rPr lang="en-IN" sz="2800" dirty="0"/>
              <a:t>	No. of publications- Earlier  Method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sz="2800" dirty="0"/>
              <a:t>	No. of citations- Latest Method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5730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FE620-925E-4244-8E8F-DE53BEF8F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0" cap="none" dirty="0"/>
              <a:t>Measurement Methods</a:t>
            </a:r>
            <a:br>
              <a:rPr lang="en-IN" sz="3600" b="0" cap="none" dirty="0"/>
            </a:br>
            <a:endParaRPr lang="en-IN" b="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B0497-B491-494D-BAD9-BA782E35F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		</a:t>
            </a:r>
          </a:p>
          <a:p>
            <a:pPr>
              <a:buNone/>
            </a:pPr>
            <a:r>
              <a:rPr lang="en-IN" dirty="0"/>
              <a:t>		</a:t>
            </a:r>
            <a:r>
              <a:rPr lang="en-IN" sz="3200" dirty="0"/>
              <a:t>Journal-based Metrics</a:t>
            </a:r>
          </a:p>
          <a:p>
            <a:pPr>
              <a:buNone/>
            </a:pPr>
            <a:r>
              <a:rPr lang="en-IN" sz="3200" dirty="0"/>
              <a:t>				&amp;</a:t>
            </a:r>
          </a:p>
          <a:p>
            <a:pPr>
              <a:buNone/>
            </a:pPr>
            <a:r>
              <a:rPr lang="en-IN" sz="3200" dirty="0"/>
              <a:t>		Author-based Metrics</a:t>
            </a: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29772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B9F63-D1C2-433B-A93B-6EDF7157C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486697"/>
            <a:ext cx="7765322" cy="55453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800" dirty="0"/>
              <a:t>Uniquely</a:t>
            </a:r>
            <a:r>
              <a:rPr lang="en-IN" dirty="0"/>
              <a:t> </a:t>
            </a:r>
            <a:r>
              <a:rPr lang="en-IN" sz="2800" dirty="0"/>
              <a:t>identifies a </a:t>
            </a:r>
            <a:r>
              <a:rPr lang="en-IN" sz="2800" dirty="0">
                <a:solidFill>
                  <a:srgbClr val="FF0000"/>
                </a:solidFill>
              </a:rPr>
              <a:t>‘digital object’</a:t>
            </a:r>
            <a:r>
              <a:rPr lang="en-IN" sz="2800" dirty="0"/>
              <a:t>: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Journal,  Journal article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Book, Book chapter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Conference proceedings, papers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Theses &amp; dissertations  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Audio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Video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Image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Dataset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Maps </a:t>
            </a:r>
          </a:p>
        </p:txBody>
      </p:sp>
    </p:spTree>
    <p:extLst>
      <p:ext uri="{BB962C8B-B14F-4D97-AF65-F5344CB8AC3E}">
        <p14:creationId xmlns:p14="http://schemas.microsoft.com/office/powerpoint/2010/main" val="71705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631F7-383A-4564-8600-FA992A733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b="0" cap="none" dirty="0">
                <a:solidFill>
                  <a:srgbClr val="FF0000"/>
                </a:solidFill>
              </a:rPr>
              <a:t>Major Measurement Tools</a:t>
            </a:r>
            <a:endParaRPr lang="en-IN" b="0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93DD8-FB3B-4D64-9DE2-64095EB37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/>
              <a:t>Journal Impact Factor (JIF/IF)</a:t>
            </a:r>
          </a:p>
          <a:p>
            <a:r>
              <a:rPr lang="en-IN" sz="2800" dirty="0" err="1"/>
              <a:t>CiteScore</a:t>
            </a:r>
            <a:endParaRPr lang="en-IN" sz="2800" dirty="0"/>
          </a:p>
          <a:p>
            <a:r>
              <a:rPr lang="en-IN" sz="2800" dirty="0" err="1"/>
              <a:t>SCImago</a:t>
            </a:r>
            <a:r>
              <a:rPr lang="en-IN" sz="2800" dirty="0"/>
              <a:t>  Journal Ranking (SJR)</a:t>
            </a:r>
          </a:p>
          <a:p>
            <a:r>
              <a:rPr lang="en-IN" sz="2800" dirty="0"/>
              <a:t>Source Normalized Impact per Paper (SNIP)</a:t>
            </a:r>
          </a:p>
          <a:p>
            <a:r>
              <a:rPr lang="en-IN" sz="2800" dirty="0"/>
              <a:t>h-Index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7495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0B0A-DDC1-4F73-A811-96979268E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403639"/>
            <a:ext cx="7765321" cy="1326321"/>
          </a:xfrm>
        </p:spPr>
        <p:txBody>
          <a:bodyPr>
            <a:normAutofit/>
          </a:bodyPr>
          <a:lstStyle/>
          <a:p>
            <a:r>
              <a:rPr lang="en-US" cap="none" dirty="0">
                <a:effectLst/>
              </a:rPr>
              <a:t>…</a:t>
            </a:r>
            <a:r>
              <a:rPr lang="en-US" sz="4000" b="0" cap="none" dirty="0">
                <a:solidFill>
                  <a:srgbClr val="FF0000"/>
                </a:solidFill>
                <a:effectLst/>
              </a:rPr>
              <a:t>Impact Factor</a:t>
            </a:r>
            <a:r>
              <a:rPr lang="en-US" cap="none" dirty="0">
                <a:effectLst/>
              </a:rPr>
              <a:t>…</a:t>
            </a: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8CFA-91B3-43E4-A524-DC46B3419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5" y="1504335"/>
            <a:ext cx="8672051" cy="4286865"/>
          </a:xfrm>
        </p:spPr>
        <p:txBody>
          <a:bodyPr>
            <a:normAutofit/>
          </a:bodyPr>
          <a:lstStyle/>
          <a:p>
            <a:r>
              <a:rPr lang="en-IN" sz="2800" dirty="0"/>
              <a:t>Yearly metric</a:t>
            </a:r>
          </a:p>
          <a:p>
            <a:pPr algn="just"/>
            <a:r>
              <a:rPr lang="en-IN" sz="2800" dirty="0"/>
              <a:t>Ratio between the no. of articles cited in a year and the total no. of articles published in the preceding 2 years  </a:t>
            </a:r>
          </a:p>
          <a:p>
            <a:pPr>
              <a:tabLst>
                <a:tab pos="357188" algn="l"/>
              </a:tabLst>
            </a:pPr>
            <a:r>
              <a:rPr lang="en-IN" sz="2800" dirty="0"/>
              <a:t>Proprietary tool of Thomson Reuters </a:t>
            </a:r>
          </a:p>
          <a:p>
            <a:r>
              <a:rPr lang="en-IN" sz="2800" dirty="0"/>
              <a:t>Developed by Eugene Garfield for ISI</a:t>
            </a:r>
          </a:p>
          <a:p>
            <a:r>
              <a:rPr lang="en-IN" sz="2800" dirty="0"/>
              <a:t>Journal Citation Report (JCR)/ Yearly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7170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38542-4F9F-403D-BD99-B17DAC6F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325498"/>
            <a:ext cx="7765321" cy="1326321"/>
          </a:xfrm>
        </p:spPr>
        <p:txBody>
          <a:bodyPr>
            <a:normAutofit/>
          </a:bodyPr>
          <a:lstStyle/>
          <a:p>
            <a:r>
              <a:rPr lang="en-US" sz="38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sz="3800" b="0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A7D36-C463-4139-9EC0-485793C18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213" y="1460091"/>
            <a:ext cx="8539315" cy="4331110"/>
          </a:xfrm>
        </p:spPr>
        <p:txBody>
          <a:bodyPr>
            <a:normAutofit fontScale="92500" lnSpcReduction="20000"/>
          </a:bodyPr>
          <a:lstStyle/>
          <a:p>
            <a:pPr marL="0" indent="0" defTabSz="633413">
              <a:lnSpc>
                <a:spcPct val="100000"/>
              </a:lnSpc>
              <a:buNone/>
            </a:pPr>
            <a:endParaRPr lang="en-US" sz="2800" i="1" dirty="0">
              <a:solidFill>
                <a:srgbClr val="FFFF00"/>
              </a:solidFill>
              <a:effectLst/>
            </a:endParaRPr>
          </a:p>
          <a:p>
            <a:pPr marL="0" indent="0" defTabSz="633413">
              <a:lnSpc>
                <a:spcPct val="100000"/>
              </a:lnSpc>
              <a:buNone/>
            </a:pPr>
            <a:r>
              <a:rPr lang="en-US" sz="3000" i="1" dirty="0">
                <a:solidFill>
                  <a:srgbClr val="FFFF00"/>
                </a:solidFill>
                <a:effectLst/>
              </a:rPr>
              <a:t>A</a:t>
            </a:r>
            <a:r>
              <a:rPr lang="en-US" sz="3000" dirty="0">
                <a:effectLst/>
              </a:rPr>
              <a:t> = No. of articles published in the journal ‘X’ in 	2017 &amp; 	2018 (</a:t>
            </a:r>
            <a:r>
              <a:rPr lang="en-US" sz="3000" i="1" dirty="0">
                <a:effectLst/>
              </a:rPr>
              <a:t>Citable items</a:t>
            </a:r>
            <a:r>
              <a:rPr lang="en-US" sz="3000" dirty="0">
                <a:effectLst/>
              </a:rPr>
              <a:t>)</a:t>
            </a:r>
          </a:p>
          <a:p>
            <a:pPr marL="0" indent="0">
              <a:buNone/>
              <a:tabLst>
                <a:tab pos="633413" algn="l"/>
              </a:tabLst>
            </a:pPr>
            <a:endParaRPr lang="en-US" sz="2800" i="1" dirty="0">
              <a:solidFill>
                <a:srgbClr val="FFFF00"/>
              </a:solidFill>
              <a:effectLst/>
            </a:endParaRPr>
          </a:p>
          <a:p>
            <a:pPr marL="0" indent="0">
              <a:buNone/>
              <a:tabLst>
                <a:tab pos="633413" algn="l"/>
              </a:tabLst>
            </a:pPr>
            <a:r>
              <a:rPr lang="en-US" sz="3000" i="1" dirty="0">
                <a:solidFill>
                  <a:srgbClr val="FFFF00"/>
                </a:solidFill>
                <a:effectLst/>
              </a:rPr>
              <a:t>B</a:t>
            </a:r>
            <a:r>
              <a:rPr lang="en-US" sz="3000" dirty="0">
                <a:effectLst/>
              </a:rPr>
              <a:t> = Number of citations received for those articles 	in 2019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FFFF00"/>
                </a:solidFill>
                <a:effectLst/>
              </a:rPr>
              <a:t>		</a:t>
            </a:r>
            <a:r>
              <a:rPr lang="en-US" sz="2800" i="1" dirty="0">
                <a:effectLst/>
              </a:rPr>
              <a:t> 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		</a:t>
            </a:r>
            <a:r>
              <a:rPr lang="en-US" sz="3000" b="1" dirty="0">
                <a:solidFill>
                  <a:srgbClr val="00B0F0"/>
                </a:solidFill>
                <a:effectLst/>
              </a:rPr>
              <a:t>2019 Impact Factor of X </a:t>
            </a:r>
            <a:r>
              <a:rPr lang="en-US" sz="2800" dirty="0">
                <a:effectLst/>
              </a:rPr>
              <a:t>= </a:t>
            </a:r>
            <a:r>
              <a:rPr lang="en-US" sz="2800" i="1" dirty="0">
                <a:solidFill>
                  <a:srgbClr val="FFFF00"/>
                </a:solidFill>
                <a:effectLst/>
              </a:rPr>
              <a:t>B/ A </a:t>
            </a:r>
            <a:r>
              <a:rPr lang="en-US" sz="2800" dirty="0">
                <a:effectLst/>
              </a:rPr>
              <a:t> 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97056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2E9FB-AE98-45E0-995B-EF2DF653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35" y="634181"/>
            <a:ext cx="8878529" cy="5304501"/>
          </a:xfrm>
        </p:spPr>
        <p:txBody>
          <a:bodyPr>
            <a:normAutofit fontScale="85000" lnSpcReduction="10000"/>
          </a:bodyPr>
          <a:lstStyle/>
          <a:p>
            <a:endParaRPr lang="en-US" sz="2800" dirty="0">
              <a:effectLst/>
            </a:endParaRPr>
          </a:p>
          <a:p>
            <a:r>
              <a:rPr lang="en-US" sz="3300" dirty="0">
                <a:effectLst/>
              </a:rPr>
              <a:t>No. of articles published in AJSLP in 2017 = </a:t>
            </a:r>
            <a:r>
              <a:rPr lang="en-US" sz="3300" dirty="0">
                <a:solidFill>
                  <a:srgbClr val="00B0F0"/>
                </a:solidFill>
                <a:effectLst/>
              </a:rPr>
              <a:t>40</a:t>
            </a:r>
            <a:r>
              <a:rPr lang="en-US" sz="3300" dirty="0">
                <a:effectLst/>
              </a:rPr>
              <a:t> </a:t>
            </a:r>
          </a:p>
          <a:p>
            <a:endParaRPr lang="en-US" sz="3300" dirty="0">
              <a:effectLst/>
            </a:endParaRPr>
          </a:p>
          <a:p>
            <a:r>
              <a:rPr lang="en-US" sz="3300" dirty="0">
                <a:effectLst/>
              </a:rPr>
              <a:t>No. of articles published in AJSLP in 2018  = </a:t>
            </a:r>
            <a:r>
              <a:rPr lang="en-US" sz="3300" dirty="0">
                <a:solidFill>
                  <a:srgbClr val="00B0F0"/>
                </a:solidFill>
                <a:effectLst/>
              </a:rPr>
              <a:t>60</a:t>
            </a:r>
          </a:p>
          <a:p>
            <a:endParaRPr lang="en-US" sz="3300" dirty="0">
              <a:effectLst/>
            </a:endParaRPr>
          </a:p>
          <a:p>
            <a:r>
              <a:rPr lang="en-US" sz="3300" dirty="0">
                <a:effectLst/>
              </a:rPr>
              <a:t>No. citations received for AJSLP in 2019      =  </a:t>
            </a:r>
            <a:r>
              <a:rPr lang="en-US" sz="3300" dirty="0">
                <a:solidFill>
                  <a:srgbClr val="FF0000"/>
                </a:solidFill>
                <a:effectLst/>
              </a:rPr>
              <a:t>200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	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  <a:effectLst/>
              </a:rPr>
              <a:t>   </a:t>
            </a:r>
            <a:r>
              <a:rPr lang="en-US" sz="3300" b="1" dirty="0">
                <a:solidFill>
                  <a:srgbClr val="FFFF00"/>
                </a:solidFill>
                <a:effectLst/>
              </a:rPr>
              <a:t>	Impact Factor of AJSLP for the year 2019  </a:t>
            </a:r>
          </a:p>
          <a:p>
            <a:pPr marL="0" indent="0">
              <a:buNone/>
            </a:pPr>
            <a:r>
              <a:rPr lang="en-US" sz="3300" b="1" dirty="0">
                <a:effectLst/>
              </a:rPr>
              <a:t>			</a:t>
            </a:r>
            <a:r>
              <a:rPr lang="en-US" sz="3300" b="1" dirty="0">
                <a:solidFill>
                  <a:srgbClr val="FF0000"/>
                </a:solidFill>
                <a:effectLst/>
              </a:rPr>
              <a:t>200 </a:t>
            </a:r>
            <a:r>
              <a:rPr lang="en-US" sz="3300" b="1" dirty="0">
                <a:effectLst/>
              </a:rPr>
              <a:t>/ </a:t>
            </a:r>
            <a:r>
              <a:rPr lang="en-US" sz="3300" b="1" dirty="0">
                <a:solidFill>
                  <a:srgbClr val="00B0F0"/>
                </a:solidFill>
                <a:effectLst/>
              </a:rPr>
              <a:t>40 </a:t>
            </a:r>
            <a:r>
              <a:rPr lang="en-US" sz="3300" b="1" dirty="0">
                <a:effectLst/>
              </a:rPr>
              <a:t>+</a:t>
            </a:r>
            <a:r>
              <a:rPr lang="en-US" sz="3300" b="1" dirty="0">
                <a:solidFill>
                  <a:srgbClr val="FFFF00"/>
                </a:solidFill>
                <a:effectLst/>
              </a:rPr>
              <a:t> </a:t>
            </a:r>
            <a:r>
              <a:rPr lang="en-US" sz="3300" b="1" dirty="0">
                <a:solidFill>
                  <a:srgbClr val="00B0F0"/>
                </a:solidFill>
                <a:effectLst/>
              </a:rPr>
              <a:t>60 </a:t>
            </a:r>
            <a:r>
              <a:rPr lang="en-US" sz="3300" b="1" dirty="0">
                <a:effectLst/>
              </a:rPr>
              <a:t>=</a:t>
            </a:r>
            <a:r>
              <a:rPr lang="en-US" sz="3300" b="1" dirty="0">
                <a:solidFill>
                  <a:srgbClr val="FFFF00"/>
                </a:solidFill>
                <a:effectLst/>
              </a:rPr>
              <a:t> 2</a:t>
            </a:r>
            <a:endParaRPr lang="en-IN" sz="3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640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CB3D3-AEF1-418B-8ED4-A29AEFC7A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266505"/>
            <a:ext cx="7765321" cy="1031354"/>
          </a:xfrm>
        </p:spPr>
        <p:txBody>
          <a:bodyPr/>
          <a:lstStyle/>
          <a:p>
            <a:r>
              <a:rPr lang="en-US" sz="36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2DC66-456B-43F8-92D0-02FD5DFBE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592825"/>
            <a:ext cx="7765322" cy="4655573"/>
          </a:xfrm>
        </p:spPr>
        <p:txBody>
          <a:bodyPr>
            <a:normAutofit/>
          </a:bodyPr>
          <a:lstStyle/>
          <a:p>
            <a:r>
              <a:rPr lang="en-US" sz="2800" dirty="0"/>
              <a:t>Expressed in 3 digits after decimal e.g. 2.892</a:t>
            </a:r>
          </a:p>
          <a:p>
            <a:r>
              <a:rPr lang="en-US" sz="2800" dirty="0"/>
              <a:t>Year specific </a:t>
            </a:r>
          </a:p>
          <a:p>
            <a:r>
              <a:rPr lang="en-US" sz="2800" dirty="0"/>
              <a:t>Journal specific </a:t>
            </a:r>
          </a:p>
          <a:p>
            <a:r>
              <a:rPr lang="en-US" sz="2800" dirty="0"/>
              <a:t>Database specific</a:t>
            </a:r>
          </a:p>
          <a:p>
            <a:r>
              <a:rPr lang="en-US" sz="2800" dirty="0"/>
              <a:t>Value: Zero to 50</a:t>
            </a:r>
          </a:p>
          <a:p>
            <a:r>
              <a:rPr lang="en-US" sz="2800" dirty="0"/>
              <a:t>Varies from subject to subject</a:t>
            </a:r>
          </a:p>
          <a:p>
            <a:r>
              <a:rPr lang="en-US" sz="2800" dirty="0"/>
              <a:t>Indication of journal quality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3210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CEDAE-5444-4A6F-956F-58BF5B10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821AA-8230-47B9-813D-A84B0750C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800" dirty="0">
                <a:solidFill>
                  <a:srgbClr val="FFFF00"/>
                </a:solidFill>
              </a:rPr>
              <a:t>		</a:t>
            </a:r>
            <a:r>
              <a:rPr lang="en-IN" sz="2800" u="sng" dirty="0">
                <a:solidFill>
                  <a:srgbClr val="FFFF00"/>
                </a:solidFill>
              </a:rPr>
              <a:t>Variant Forms</a:t>
            </a:r>
          </a:p>
          <a:p>
            <a:pPr lvl="1"/>
            <a:endParaRPr lang="en-IN" dirty="0"/>
          </a:p>
          <a:p>
            <a:pPr lvl="1"/>
            <a:r>
              <a:rPr lang="en-IN" sz="2800" dirty="0"/>
              <a:t>Immediacy Index</a:t>
            </a:r>
          </a:p>
          <a:p>
            <a:pPr lvl="1"/>
            <a:endParaRPr lang="en-IN" dirty="0"/>
          </a:p>
          <a:p>
            <a:pPr lvl="1"/>
            <a:r>
              <a:rPr lang="en-IN" sz="2800" dirty="0"/>
              <a:t>5-Year Impact Factor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6318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FF0DB-FD38-45F8-8BF2-E6F68843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4F37D-6174-4D2E-90CE-C5C575FBE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637071"/>
            <a:ext cx="7765322" cy="4154129"/>
          </a:xfrm>
        </p:spPr>
        <p:txBody>
          <a:bodyPr/>
          <a:lstStyle/>
          <a:p>
            <a:pPr lvl="0"/>
            <a:r>
              <a:rPr lang="en-US" sz="2800" dirty="0"/>
              <a:t>Selection of Journals</a:t>
            </a:r>
            <a:endParaRPr lang="en-IN" sz="2800" dirty="0"/>
          </a:p>
          <a:p>
            <a:pPr lvl="0"/>
            <a:r>
              <a:rPr lang="en-US" sz="2800" dirty="0"/>
              <a:t>Discontinuation of a journal</a:t>
            </a:r>
          </a:p>
          <a:p>
            <a:r>
              <a:rPr lang="en-US" sz="2800" dirty="0"/>
              <a:t>Market Research</a:t>
            </a:r>
            <a:endParaRPr lang="en-IN" sz="2800" dirty="0"/>
          </a:p>
          <a:p>
            <a:pPr lvl="0"/>
            <a:r>
              <a:rPr lang="en-US" sz="2800" dirty="0"/>
              <a:t>Placing a Paper</a:t>
            </a:r>
            <a:endParaRPr lang="en-IN" sz="2800" dirty="0"/>
          </a:p>
          <a:p>
            <a:r>
              <a:rPr lang="en-US" sz="2800" dirty="0"/>
              <a:t>Academic evaluation</a:t>
            </a:r>
            <a:endParaRPr lang="en-IN" sz="2800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46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BD81-E1DC-4490-AC36-B8A88CAC9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CACC5-CB3C-4111-A2D7-32CF819C5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519085"/>
            <a:ext cx="7765322" cy="507344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Review Journals - high IF</a:t>
            </a:r>
          </a:p>
          <a:p>
            <a:r>
              <a:rPr lang="en-US" sz="2800" dirty="0"/>
              <a:t>Title / name change of a journal affects</a:t>
            </a:r>
          </a:p>
          <a:p>
            <a:r>
              <a:rPr lang="en-US" sz="2800" dirty="0"/>
              <a:t>Expensive</a:t>
            </a:r>
          </a:p>
          <a:p>
            <a:r>
              <a:rPr lang="en-US" sz="2800" dirty="0"/>
              <a:t>Vary from one subject to another</a:t>
            </a:r>
          </a:p>
          <a:p>
            <a:r>
              <a:rPr lang="en-US" sz="2800" dirty="0"/>
              <a:t>Non-English-language journals- lower IF</a:t>
            </a:r>
          </a:p>
          <a:p>
            <a:pPr lvl="0"/>
            <a:r>
              <a:rPr lang="en-US" sz="2800" dirty="0"/>
              <a:t>Basic research journals higher than clinical</a:t>
            </a:r>
          </a:p>
          <a:p>
            <a:r>
              <a:rPr lang="en-US" sz="2800" dirty="0"/>
              <a:t>Open access journal  have high IF</a:t>
            </a:r>
          </a:p>
          <a:p>
            <a:r>
              <a:rPr lang="en-US" sz="2800" dirty="0"/>
              <a:t>Less accessible journals- less IF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32479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1A7A4-F280-4457-9B19-15F210286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H-Index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22B35-B152-42CC-9F17-B78656BA4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Author-based metric/tool</a:t>
            </a:r>
          </a:p>
          <a:p>
            <a:r>
              <a:rPr lang="en-IN" dirty="0">
                <a:latin typeface="Calibri" pitchFamily="34" charset="0"/>
              </a:rPr>
              <a:t>J.E. Hirsch, a Physicist </a:t>
            </a:r>
          </a:p>
          <a:p>
            <a:r>
              <a:rPr lang="en-IN" dirty="0"/>
              <a:t>Scientist having 10 publications, if each got 10 citations, his h-index is 10</a:t>
            </a:r>
          </a:p>
          <a:p>
            <a:r>
              <a:rPr lang="en-IN" dirty="0"/>
              <a:t>Calculated using citation databases</a:t>
            </a:r>
          </a:p>
          <a:p>
            <a:pPr lvl="1"/>
            <a:r>
              <a:rPr lang="en-IN" dirty="0"/>
              <a:t>Google</a:t>
            </a:r>
          </a:p>
          <a:p>
            <a:pPr lvl="1"/>
            <a:r>
              <a:rPr lang="en-IN" dirty="0"/>
              <a:t>Scopus</a:t>
            </a:r>
          </a:p>
          <a:p>
            <a:pPr lvl="1"/>
            <a:r>
              <a:rPr lang="en-IN" dirty="0"/>
              <a:t>Web of Science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41816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0E054-A630-461F-9F84-5D730BC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 err="1"/>
              <a:t>SCImago</a:t>
            </a:r>
            <a:r>
              <a:rPr lang="en-US" dirty="0"/>
              <a:t> Journal Rank  (SJR)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8D605-ADD1-4975-8E5F-34BA9BEF5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 level metric</a:t>
            </a:r>
          </a:p>
          <a:p>
            <a:r>
              <a:rPr lang="en-US" dirty="0" err="1"/>
              <a:t>SCImago</a:t>
            </a:r>
            <a:r>
              <a:rPr lang="en-US" dirty="0"/>
              <a:t> Lab, Spain</a:t>
            </a:r>
          </a:p>
          <a:p>
            <a:r>
              <a:rPr lang="en-US" dirty="0"/>
              <a:t>Scopus database of Elsevier</a:t>
            </a:r>
          </a:p>
          <a:p>
            <a:r>
              <a:rPr lang="en-US" dirty="0"/>
              <a:t>SJR is  a free </a:t>
            </a:r>
          </a:p>
          <a:p>
            <a:r>
              <a:rPr lang="en-US" dirty="0"/>
              <a:t>“All the citations are not equal”</a:t>
            </a:r>
          </a:p>
          <a:p>
            <a:r>
              <a:rPr lang="en-US" dirty="0"/>
              <a:t>Prestige-based metric 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926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A018D-0AA1-4D63-9C1B-902DF13E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3AC15-3668-453E-B623-39E43FDF4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04813"/>
            <a:r>
              <a:rPr lang="en-IN" sz="3200" dirty="0"/>
              <a:t>International DOI Federation </a:t>
            </a:r>
          </a:p>
          <a:p>
            <a:pPr marL="265113" indent="265113"/>
            <a:r>
              <a:rPr lang="en-IN" sz="3200" dirty="0"/>
              <a:t> Federal Agencies </a:t>
            </a:r>
          </a:p>
          <a:p>
            <a:pPr marL="0" indent="0">
              <a:buNone/>
            </a:pPr>
            <a:r>
              <a:rPr lang="en-IN" sz="3200" dirty="0"/>
              <a:t>		</a:t>
            </a:r>
            <a:r>
              <a:rPr lang="en-IN" sz="3200" dirty="0" err="1"/>
              <a:t>CrossRef</a:t>
            </a:r>
            <a:endParaRPr lang="en-IN" sz="3200" dirty="0"/>
          </a:p>
          <a:p>
            <a:pPr marL="0" indent="0">
              <a:buNone/>
            </a:pPr>
            <a:r>
              <a:rPr lang="en-IN" sz="3200" dirty="0"/>
              <a:t>		RR Bowker</a:t>
            </a:r>
          </a:p>
        </p:txBody>
      </p:sp>
    </p:spTree>
    <p:extLst>
      <p:ext uri="{BB962C8B-B14F-4D97-AF65-F5344CB8AC3E}">
        <p14:creationId xmlns:p14="http://schemas.microsoft.com/office/powerpoint/2010/main" val="1972733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0402B-99EE-4383-B064-82DA03D9F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Source Normalized Impact per Paper</a:t>
            </a:r>
            <a:br>
              <a:rPr lang="en-US" dirty="0"/>
            </a:br>
            <a:r>
              <a:rPr lang="en-US" dirty="0"/>
              <a:t>(SNIP)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6BF87-C5D8-49BE-9BCA-DD1823FB1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Journal-level metric </a:t>
            </a:r>
          </a:p>
          <a:p>
            <a:r>
              <a:rPr lang="en-US" dirty="0"/>
              <a:t>Weightage </a:t>
            </a:r>
            <a:r>
              <a:rPr lang="en-IN" dirty="0"/>
              <a:t> to</a:t>
            </a:r>
            <a:r>
              <a:rPr lang="en-US" dirty="0"/>
              <a:t> citations to a journal based on the number of citations in that field</a:t>
            </a:r>
          </a:p>
          <a:p>
            <a:r>
              <a:rPr lang="en-US" dirty="0"/>
              <a:t>Scopus database </a:t>
            </a:r>
          </a:p>
          <a:p>
            <a:r>
              <a:rPr lang="en-US" dirty="0"/>
              <a:t>Prof. Henk </a:t>
            </a:r>
            <a:r>
              <a:rPr lang="en-US" dirty="0" err="1"/>
              <a:t>Moed</a:t>
            </a:r>
            <a:r>
              <a:rPr lang="en-US" dirty="0"/>
              <a:t>, University of Leiden, Netherlands</a:t>
            </a:r>
          </a:p>
          <a:p>
            <a:r>
              <a:rPr lang="en-US" dirty="0"/>
              <a:t>Free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428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E3104-26AC-497C-89E3-EEFB4D515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C56F5-1451-451C-A2EA-B7323A670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Provides both the number of papers &amp; citations </a:t>
            </a:r>
          </a:p>
          <a:p>
            <a:r>
              <a:rPr lang="en-IN" dirty="0"/>
              <a:t>Vary from field to field</a:t>
            </a:r>
          </a:p>
          <a:p>
            <a:r>
              <a:rPr lang="en-IN" dirty="0"/>
              <a:t>Database specific</a:t>
            </a:r>
          </a:p>
          <a:p>
            <a:r>
              <a:rPr lang="en-IN" dirty="0"/>
              <a:t>Vary from database to database</a:t>
            </a:r>
          </a:p>
          <a:p>
            <a:r>
              <a:rPr lang="en-IN" dirty="0"/>
              <a:t>Name variation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7900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6A7DC-10A1-4466-B453-9E9BB2AFF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Academic Integrity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32202-DDE8-4E30-BE00-21DA63572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Core set of values and principles in academic life</a:t>
            </a:r>
          </a:p>
          <a:p>
            <a:pPr lvl="1"/>
            <a:r>
              <a:rPr lang="en-IN" dirty="0"/>
              <a:t>Honesty</a:t>
            </a:r>
          </a:p>
          <a:p>
            <a:pPr lvl="1"/>
            <a:r>
              <a:rPr lang="en-IN" dirty="0"/>
              <a:t>Fairness</a:t>
            </a:r>
          </a:p>
          <a:p>
            <a:pPr lvl="1"/>
            <a:r>
              <a:rPr lang="en-US" dirty="0"/>
              <a:t>Trust</a:t>
            </a:r>
          </a:p>
          <a:p>
            <a:pPr lvl="1"/>
            <a:r>
              <a:rPr lang="en-US" dirty="0"/>
              <a:t>Respect</a:t>
            </a:r>
            <a:endParaRPr lang="en-IN" dirty="0"/>
          </a:p>
          <a:p>
            <a:pPr lvl="1"/>
            <a:r>
              <a:rPr lang="en-US" dirty="0"/>
              <a:t>Responsibility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147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D7761-40D6-4783-AACE-EB10EC80B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Plagiarism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CA1AB-9AB2-4E0B-9D95-370682672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practice of taking someone else's work or ideas and presenting them as one's own</a:t>
            </a:r>
          </a:p>
          <a:p>
            <a:r>
              <a:rPr lang="en-IN" dirty="0"/>
              <a:t>Plagiarism detection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21680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4DFA0-58BC-456B-BB1B-7BEABB63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Turnitin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1F57D-36EF-4067-A38B-5DF0A1B31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Web based Software</a:t>
            </a:r>
          </a:p>
          <a:p>
            <a:r>
              <a:rPr lang="en-IN" dirty="0" err="1"/>
              <a:t>i</a:t>
            </a:r>
            <a:r>
              <a:rPr lang="en-IN" dirty="0"/>
              <a:t>-Paradigm LCC</a:t>
            </a:r>
          </a:p>
          <a:p>
            <a:r>
              <a:rPr lang="en-IN" dirty="0"/>
              <a:t>Fee-based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005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A333-DEF7-46EB-AE4F-AF769B0F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IN" b="0" dirty="0"/>
            </a:br>
            <a:r>
              <a:rPr lang="en-IN" b="0" dirty="0"/>
              <a:t>	Structure &amp; Components</a:t>
            </a:r>
            <a:br>
              <a:rPr lang="en-IN" b="0" dirty="0"/>
            </a:br>
            <a:br>
              <a:rPr lang="en-IN" b="0" dirty="0"/>
            </a:br>
            <a:r>
              <a:rPr lang="en-IN" sz="2200" b="0" cap="none" dirty="0"/>
              <a:t>Alphanumeric Code</a:t>
            </a:r>
            <a:br>
              <a:rPr lang="en-IN" dirty="0"/>
            </a:br>
            <a:endParaRPr lang="en-IN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CD04C-3D68-457F-8BCC-83204B69A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2096063"/>
            <a:ext cx="7765322" cy="4152335"/>
          </a:xfrm>
        </p:spPr>
        <p:txBody>
          <a:bodyPr/>
          <a:lstStyle/>
          <a:p>
            <a:pPr marL="0" indent="0" defTabSz="760413">
              <a:buNone/>
              <a:tabLst>
                <a:tab pos="1430338" algn="l"/>
              </a:tabLst>
            </a:pPr>
            <a:r>
              <a:rPr lang="en-IN" sz="1500" dirty="0"/>
              <a:t>        	</a:t>
            </a:r>
            <a:r>
              <a:rPr lang="en-IN" sz="5000" dirty="0"/>
              <a:t>	  </a:t>
            </a:r>
            <a:r>
              <a:rPr lang="en-IN" sz="2500" dirty="0"/>
              <a:t>Prefix			Suffix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5000" dirty="0"/>
              <a:t>	10.5758 / jaiish-12.1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1500" dirty="0"/>
              <a:t>		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2500" dirty="0">
                <a:solidFill>
                  <a:srgbClr val="FFFF00"/>
                </a:solidFill>
              </a:rPr>
              <a:t>		   Pub. Id	         Resource Id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CDAF0667-6580-4D64-A82B-1366333AF2EB}"/>
              </a:ext>
            </a:extLst>
          </p:cNvPr>
          <p:cNvSpPr/>
          <p:nvPr/>
        </p:nvSpPr>
        <p:spPr>
          <a:xfrm rot="5400000">
            <a:off x="2704318" y="2040642"/>
            <a:ext cx="289159" cy="22073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b="1" dirty="0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943AE1E7-6B16-4F16-ABCE-75152849E0BF}"/>
              </a:ext>
            </a:extLst>
          </p:cNvPr>
          <p:cNvSpPr/>
          <p:nvPr/>
        </p:nvSpPr>
        <p:spPr>
          <a:xfrm rot="5400000">
            <a:off x="5859861" y="1681764"/>
            <a:ext cx="185919" cy="292509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B3213348-A497-4FF0-94BC-B5E44705850B}"/>
              </a:ext>
            </a:extLst>
          </p:cNvPr>
          <p:cNvSpPr/>
          <p:nvPr/>
        </p:nvSpPr>
        <p:spPr>
          <a:xfrm rot="16200000">
            <a:off x="3077944" y="3383640"/>
            <a:ext cx="289161" cy="146009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5325DB39-FE2A-4B23-AA21-724ED35A28A6}"/>
              </a:ext>
            </a:extLst>
          </p:cNvPr>
          <p:cNvSpPr/>
          <p:nvPr/>
        </p:nvSpPr>
        <p:spPr>
          <a:xfrm rot="16200000">
            <a:off x="5885975" y="2691364"/>
            <a:ext cx="289161" cy="292509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2207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8248C-1087-44D6-9A9E-B72D9947F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/>
              <a:t>DOI Representation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A7EBF-4294-4BFC-8C24-E295CD796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4000" dirty="0"/>
              <a:t>dx.doi.org/10.1289/aslp-5682</a:t>
            </a:r>
          </a:p>
          <a:p>
            <a:pPr marL="0" indent="0">
              <a:buNone/>
            </a:pPr>
            <a:r>
              <a:rPr lang="en-IN" sz="4000" dirty="0"/>
              <a:t>doi.org/10.5986/sdj234598</a:t>
            </a:r>
          </a:p>
          <a:p>
            <a:pPr marL="0" indent="0">
              <a:buNone/>
            </a:pPr>
            <a:r>
              <a:rPr lang="en-IN" sz="4000" dirty="0"/>
              <a:t>doi:10.4527/asd-15478-3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096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5D948-83D8-43CE-A892-0950F7687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br>
              <a:rPr lang="en-IN" b="1" dirty="0">
                <a:solidFill>
                  <a:srgbClr val="FF0000"/>
                </a:solidFill>
              </a:rPr>
            </a:br>
            <a:r>
              <a:rPr lang="en-IN" sz="4000" b="1" dirty="0">
                <a:solidFill>
                  <a:srgbClr val="FF0000"/>
                </a:solidFill>
              </a:rPr>
              <a:t>Citation Databases </a:t>
            </a:r>
            <a:br>
              <a:rPr lang="en-IN" b="1" dirty="0">
                <a:solidFill>
                  <a:srgbClr val="FF0000"/>
                </a:solidFill>
              </a:rPr>
            </a:b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141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E3A61-4DC4-4D42-95C0-268702B91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609602"/>
            <a:ext cx="7765321" cy="953728"/>
          </a:xfrm>
        </p:spPr>
        <p:txBody>
          <a:bodyPr>
            <a:normAutofit fontScale="90000"/>
          </a:bodyPr>
          <a:lstStyle/>
          <a:p>
            <a:br>
              <a:rPr lang="en-IN" dirty="0">
                <a:solidFill>
                  <a:srgbClr val="FF0000"/>
                </a:solidFill>
              </a:rPr>
            </a:br>
            <a:r>
              <a:rPr lang="en-IN" sz="3600" dirty="0">
                <a:solidFill>
                  <a:srgbClr val="FF0000"/>
                </a:solidFill>
              </a:rPr>
              <a:t>Citation Databases </a:t>
            </a:r>
            <a:br>
              <a:rPr lang="en-IN" dirty="0">
                <a:solidFill>
                  <a:srgbClr val="FF0000"/>
                </a:solidFill>
              </a:rPr>
            </a:br>
            <a:br>
              <a:rPr lang="en-IN" dirty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257C6-59DC-458F-B7CB-4D9345109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238865"/>
            <a:ext cx="7765322" cy="5009533"/>
          </a:xfrm>
        </p:spPr>
        <p:txBody>
          <a:bodyPr>
            <a:normAutofit fontScale="92500" lnSpcReduction="10000"/>
          </a:bodyPr>
          <a:lstStyle/>
          <a:p>
            <a:r>
              <a:rPr lang="en-IN" sz="2800" dirty="0" err="1"/>
              <a:t>Comdisdome</a:t>
            </a:r>
            <a:r>
              <a:rPr lang="en-IN" sz="2800" dirty="0"/>
              <a:t> </a:t>
            </a:r>
          </a:p>
          <a:p>
            <a:r>
              <a:rPr lang="en-IN" sz="2800" dirty="0"/>
              <a:t>Google Scholar</a:t>
            </a:r>
          </a:p>
          <a:p>
            <a:r>
              <a:rPr lang="en-IN" sz="2800" dirty="0"/>
              <a:t>Scopus</a:t>
            </a:r>
          </a:p>
          <a:p>
            <a:pPr>
              <a:buNone/>
            </a:pPr>
            <a:r>
              <a:rPr lang="en-IN" dirty="0"/>
              <a:t>		Elsevier</a:t>
            </a:r>
          </a:p>
          <a:p>
            <a:pPr>
              <a:buNone/>
            </a:pPr>
            <a:r>
              <a:rPr lang="en-IN" dirty="0"/>
              <a:t>		20, 000 journals</a:t>
            </a:r>
          </a:p>
          <a:p>
            <a:pPr>
              <a:buNone/>
            </a:pPr>
            <a:r>
              <a:rPr lang="en-IN" dirty="0"/>
              <a:t>		MEDLINE complete</a:t>
            </a:r>
          </a:p>
          <a:p>
            <a:r>
              <a:rPr lang="en-IN" sz="2800" dirty="0"/>
              <a:t>Web of Science	</a:t>
            </a:r>
          </a:p>
          <a:p>
            <a:pPr>
              <a:buNone/>
            </a:pPr>
            <a:r>
              <a:rPr lang="en-IN" dirty="0"/>
              <a:t>		Thomson Reuters </a:t>
            </a:r>
          </a:p>
          <a:p>
            <a:pPr>
              <a:buNone/>
            </a:pPr>
            <a:r>
              <a:rPr lang="en-IN" dirty="0"/>
              <a:t>		Series of databases: SCI, SSCI, AHI </a:t>
            </a:r>
          </a:p>
          <a:p>
            <a:pPr>
              <a:buNone/>
            </a:pPr>
            <a:r>
              <a:rPr lang="en-IN" dirty="0"/>
              <a:t>		18,000 journals 		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4606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C80A8-CA91-42F7-BF02-F978C55BB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cap="none" dirty="0"/>
              <a:t>Web of Science	</a:t>
            </a:r>
            <a:br>
              <a:rPr lang="en-IN" sz="3600" cap="none" dirty="0"/>
            </a:b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21A4E-3C94-4469-8E3A-2D9AACF41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386348"/>
            <a:ext cx="7765322" cy="5250426"/>
          </a:xfrm>
        </p:spPr>
        <p:txBody>
          <a:bodyPr>
            <a:normAutofit fontScale="85000" lnSpcReduction="20000"/>
          </a:bodyPr>
          <a:lstStyle/>
          <a:p>
            <a:r>
              <a:rPr lang="en-IN" sz="3600" dirty="0">
                <a:effectLst/>
              </a:rPr>
              <a:t>Science Citation Index Expanded</a:t>
            </a:r>
          </a:p>
          <a:p>
            <a:pPr fontAlgn="base"/>
            <a:r>
              <a:rPr lang="en-IN" sz="3600" dirty="0">
                <a:effectLst/>
              </a:rPr>
              <a:t>Social Sciences Citation Index</a:t>
            </a:r>
          </a:p>
          <a:p>
            <a:r>
              <a:rPr lang="en-IN" sz="3600" dirty="0">
                <a:effectLst/>
              </a:rPr>
              <a:t>Arts &amp; Humanities Citation Index</a:t>
            </a:r>
          </a:p>
          <a:p>
            <a:pPr fontAlgn="base"/>
            <a:r>
              <a:rPr lang="en-IN" sz="3600" dirty="0">
                <a:effectLst/>
              </a:rPr>
              <a:t>Emerging Sources Citation Index</a:t>
            </a:r>
          </a:p>
          <a:p>
            <a:pPr fontAlgn="base"/>
            <a:r>
              <a:rPr lang="en-IN" sz="3600" dirty="0">
                <a:effectLst/>
              </a:rPr>
              <a:t>Book Citation Index</a:t>
            </a:r>
          </a:p>
          <a:p>
            <a:pPr fontAlgn="base"/>
            <a:r>
              <a:rPr lang="en-IN" sz="3600" dirty="0">
                <a:effectLst/>
              </a:rPr>
              <a:t>Conference Proceedings Citation Index</a:t>
            </a:r>
          </a:p>
          <a:p>
            <a:pPr marL="0" indent="0">
              <a:buNone/>
            </a:pPr>
            <a:br>
              <a:rPr lang="en-IN" dirty="0">
                <a:effectLst/>
              </a:rPr>
            </a:br>
            <a:br>
              <a:rPr lang="en-IN" dirty="0">
                <a:effectLst/>
              </a:rPr>
            </a:br>
            <a:br>
              <a:rPr lang="en-IN" dirty="0">
                <a:effectLst/>
              </a:rPr>
            </a:br>
            <a:br>
              <a:rPr lang="en-IN" dirty="0">
                <a:effectLst/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5878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4DD54-9BBA-44E5-ADB0-4FE5625A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Unique Author Identifiers…</a:t>
            </a:r>
            <a:br>
              <a:rPr lang="en-IN" cap="none" dirty="0">
                <a:effectLst/>
              </a:rPr>
            </a:b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CEE2F-E246-408C-9019-7AE3D2EF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5" y="1371599"/>
            <a:ext cx="8252177" cy="4100053"/>
          </a:xfrm>
        </p:spPr>
        <p:txBody>
          <a:bodyPr>
            <a:normAutofit/>
          </a:bodyPr>
          <a:lstStyle/>
          <a:p>
            <a:r>
              <a:rPr lang="en-IN" sz="2800" b="1" dirty="0"/>
              <a:t>Numeric/ alphanumeric string </a:t>
            </a:r>
          </a:p>
          <a:p>
            <a:pPr>
              <a:tabLst>
                <a:tab pos="357188" algn="l"/>
              </a:tabLst>
            </a:pPr>
            <a:r>
              <a:rPr lang="en-IN" sz="2800" b="1" dirty="0"/>
              <a:t>Avoid confusion: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Common name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Use of  variant name formats by publishers 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Organization change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Name change </a:t>
            </a:r>
          </a:p>
        </p:txBody>
      </p:sp>
    </p:spTree>
    <p:extLst>
      <p:ext uri="{BB962C8B-B14F-4D97-AF65-F5344CB8AC3E}">
        <p14:creationId xmlns:p14="http://schemas.microsoft.com/office/powerpoint/2010/main" val="1941339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761</TotalTime>
  <Words>535</Words>
  <Application>Microsoft Office PowerPoint</Application>
  <PresentationFormat>On-screen Show (4:3)</PresentationFormat>
  <Paragraphs>200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Bookman Old Style</vt:lpstr>
      <vt:lpstr>Calibri</vt:lpstr>
      <vt:lpstr>Rockwell</vt:lpstr>
      <vt:lpstr>Damask</vt:lpstr>
      <vt:lpstr>Digital object identifiers DOIs </vt:lpstr>
      <vt:lpstr>PowerPoint Presentation</vt:lpstr>
      <vt:lpstr>PowerPoint Presentation</vt:lpstr>
      <vt:lpstr>  Structure &amp; Components  Alphanumeric Code </vt:lpstr>
      <vt:lpstr>DOI Representation </vt:lpstr>
      <vt:lpstr>PowerPoint Presentation</vt:lpstr>
      <vt:lpstr> Citation Databases   </vt:lpstr>
      <vt:lpstr>Web of Science  </vt:lpstr>
      <vt:lpstr>Unique Author Identifiers… </vt:lpstr>
      <vt:lpstr>…Unique Author Identifiers…</vt:lpstr>
      <vt:lpstr>…Unique Author Identifiers…</vt:lpstr>
      <vt:lpstr>Reference Management System</vt:lpstr>
      <vt:lpstr>Features</vt:lpstr>
      <vt:lpstr>PowerPoint Presentation</vt:lpstr>
      <vt:lpstr> RSS System </vt:lpstr>
      <vt:lpstr>Components </vt:lpstr>
      <vt:lpstr>Scientific Productivity</vt:lpstr>
      <vt:lpstr>How to measure?</vt:lpstr>
      <vt:lpstr>Measurement Methods </vt:lpstr>
      <vt:lpstr>Major Measurement Tools</vt:lpstr>
      <vt:lpstr>…Impact Factor…</vt:lpstr>
      <vt:lpstr>…Impact Factor…</vt:lpstr>
      <vt:lpstr>PowerPoint Presentation</vt:lpstr>
      <vt:lpstr>…Impact Factor…</vt:lpstr>
      <vt:lpstr>…Impact Factor…</vt:lpstr>
      <vt:lpstr>…Impact Factor…</vt:lpstr>
      <vt:lpstr>…Impact Factor…</vt:lpstr>
      <vt:lpstr>H-Index</vt:lpstr>
      <vt:lpstr> SCImago Journal Rank  (SJR) </vt:lpstr>
      <vt:lpstr> Source Normalized Impact per Paper (SNIP)</vt:lpstr>
      <vt:lpstr>PowerPoint Presentation</vt:lpstr>
      <vt:lpstr>Academic Integrity </vt:lpstr>
      <vt:lpstr>Plagiarism</vt:lpstr>
      <vt:lpstr>Turnitin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object identifiers DOIs</dc:title>
  <dc:creator>Shijith Kumar</dc:creator>
  <cp:lastModifiedBy>Shijith Kumar</cp:lastModifiedBy>
  <cp:revision>36</cp:revision>
  <dcterms:created xsi:type="dcterms:W3CDTF">2019-04-14T13:27:29Z</dcterms:created>
  <dcterms:modified xsi:type="dcterms:W3CDTF">2019-04-16T02:21:46Z</dcterms:modified>
</cp:coreProperties>
</file>