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557E5-801A-4564-9588-C8360C911F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9B786D-5927-4819-91C0-354686DFCF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911C5-C290-444F-B52B-52E8F2C03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77C27-19DF-426C-A4B2-A49FEF2BDE0F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7759B-DEC5-4C8A-B35A-AE1C122D7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FC8AF-0FEC-4798-AC26-DBB6FE121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CC315-3603-4C5F-AE2D-5E511D549F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5802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C887A-4582-41E6-AA8A-3C632058D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D76263-4CBB-4295-9AF2-C656B9BE03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0F27FB-D205-494C-8645-DE8A96B45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77C27-19DF-426C-A4B2-A49FEF2BDE0F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5BC2E0-9C95-42BD-BD99-277A48550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AE966-43CD-4FA1-A658-E3593FA4C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CC315-3603-4C5F-AE2D-5E511D549F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7280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DE0457-C817-45C6-8857-87D42DC68D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0BF99F-7D23-40F5-A45D-3B7256661D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656A79-BCD3-4538-86F3-B3B735FB5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77C27-19DF-426C-A4B2-A49FEF2BDE0F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79AB9-0331-48FA-BF08-815D87948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7C7CD-C80E-434C-810B-39C487F40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CC315-3603-4C5F-AE2D-5E511D549F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4027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585AD-947A-43BB-965B-9701A526A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ECA77-BDE2-43FA-B5D1-045144BFDD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A57EB9-239D-415C-B6D5-F70675934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77C27-19DF-426C-A4B2-A49FEF2BDE0F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F1F35-A2AC-41A9-83EB-92EDF3AFD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51A36D-4A42-4AA7-9029-9E5F2425D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CC315-3603-4C5F-AE2D-5E511D549F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7406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17F34-AE7F-4CDC-A15C-5A2FFA98C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F88F8A-0C25-4874-A866-DFAAA2ED6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B6144-009C-4141-8582-7C4D63627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77C27-19DF-426C-A4B2-A49FEF2BDE0F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8E4DFF-11C8-43AB-8B61-2199A6DA4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D3EDCB-97D8-400F-8725-DD7974489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CC315-3603-4C5F-AE2D-5E511D549F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659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9BE52-A0B9-4BF1-933E-5C9FFDF15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B562A-39CC-4AB6-A496-353A9E5A28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622B1F-5CB0-4BC5-8F87-59803EB075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B80536-3B6F-420E-ACBB-1EC071F28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77C27-19DF-426C-A4B2-A49FEF2BDE0F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CB61F4-DA3E-4D48-A1E6-36E328DCD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AB9DD9-8A68-4668-8A4A-DDF8B34CC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CC315-3603-4C5F-AE2D-5E511D549F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8692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6088D-128A-4BF6-A5F7-22D6C86D3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C623D6-17F1-466A-AEFA-E1C655FAB4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ACD5E6-259F-4EFE-AD22-588E7E3609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F380ED-665A-4DE8-8FE0-5050B25144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90080C-6ED8-49B5-A233-DF5F9F7765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E804BF-3CA5-4E9D-AA71-72F2E9059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77C27-19DF-426C-A4B2-A49FEF2BDE0F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6DC95D-E51A-4CE9-BBD4-46A18123D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1D99D8-5382-4B16-9DFE-565B01127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CC315-3603-4C5F-AE2D-5E511D549F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2313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8B72A-D9C0-4004-9D1E-24CB09940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74F1EB-2BBA-4CB3-A598-9ED5D6391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77C27-19DF-426C-A4B2-A49FEF2BDE0F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E3DD22-F66D-469E-89CF-753F98CDE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A89D3F-E30D-4CCD-A515-C90D7CFCC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CC315-3603-4C5F-AE2D-5E511D549F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4856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307B85-DD14-4ABA-8FC6-0EF10D761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77C27-19DF-426C-A4B2-A49FEF2BDE0F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1E72D9-C72B-4906-936F-891E001F7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272A5E-77D6-40E5-9980-700088E44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CC315-3603-4C5F-AE2D-5E511D549F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4707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89305-37E0-4C5C-A15D-6A2E2C55D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AB337-BA04-40C4-B331-06EFB52F8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4A3DFA-4E98-419E-B44B-38148EA5FE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7DA099-BF27-40F7-A772-495AB4C95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77C27-19DF-426C-A4B2-A49FEF2BDE0F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3050F9-08F6-43AF-B20E-8D84FF7A7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448D94-763F-4424-A51B-28755D468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CC315-3603-4C5F-AE2D-5E511D549F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20490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2ACF0-385D-472B-B2C9-9885FF04C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23A69C-E9F7-44B5-B163-AA2F83D6EB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26577D-2561-4AC3-8E02-6100861D72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F995F1-1DB3-4964-BFE9-675DED21C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77C27-19DF-426C-A4B2-A49FEF2BDE0F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D2F9B1-E007-43DE-BF6C-20CAF44EC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439A23-65E1-47DC-8535-4D76A3A10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CC315-3603-4C5F-AE2D-5E511D549F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8838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59CEC0-E21A-4DC1-9D78-AF2FBBC3D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51D6E0-328B-47A0-A198-A7F39F9CF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B30EBC-4EE7-4E7A-ABDB-C59CE416D9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77C27-19DF-426C-A4B2-A49FEF2BDE0F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65133-C97B-4F0B-BD0E-C3BE057AFA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A2C86-D50C-4C8C-BDBA-76435250D6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CC315-3603-4C5F-AE2D-5E511D549F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4177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48459-0B4A-4C31-9274-7F1C966193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8E8B99-BC99-47F1-BDA6-19AB8155E9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DE677AB-05B3-4998-B182-6B29D11DDC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118064"/>
              </p:ext>
            </p:extLst>
          </p:nvPr>
        </p:nvGraphicFramePr>
        <p:xfrm>
          <a:off x="1524001" y="1122363"/>
          <a:ext cx="9144000" cy="47572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89722">
                  <a:extLst>
                    <a:ext uri="{9D8B030D-6E8A-4147-A177-3AD203B41FA5}">
                      <a16:colId xmlns:a16="http://schemas.microsoft.com/office/drawing/2014/main" val="1160175438"/>
                    </a:ext>
                  </a:extLst>
                </a:gridCol>
                <a:gridCol w="5054278">
                  <a:extLst>
                    <a:ext uri="{9D8B030D-6E8A-4147-A177-3AD203B41FA5}">
                      <a16:colId xmlns:a16="http://schemas.microsoft.com/office/drawing/2014/main" val="3858729958"/>
                    </a:ext>
                  </a:extLst>
                </a:gridCol>
              </a:tblGrid>
              <a:tr h="30360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</a:rPr>
                        <a:t>Grants Received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272473"/>
                  </a:ext>
                </a:extLst>
              </a:tr>
              <a:tr h="30360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</a:rPr>
                        <a:t>Year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Amount (Rs.)</a:t>
                      </a:r>
                      <a:endParaRPr lang="en-IN" sz="1600" b="1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62498177"/>
                  </a:ext>
                </a:extLst>
              </a:tr>
              <a:tr h="30360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</a:rPr>
                        <a:t>2015-16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49,09,73,000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99381470"/>
                  </a:ext>
                </a:extLst>
              </a:tr>
              <a:tr h="30360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</a:rPr>
                        <a:t>2016-17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</a:rPr>
                        <a:t>51,36,40,000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31864254"/>
                  </a:ext>
                </a:extLst>
              </a:tr>
              <a:tr h="30360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2017-18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</a:rPr>
                        <a:t>86,11,29,000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4905663"/>
                  </a:ext>
                </a:extLst>
              </a:tr>
              <a:tr h="30360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2018-19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</a:rPr>
                        <a:t>59,35,29,000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52976332"/>
                  </a:ext>
                </a:extLst>
              </a:tr>
              <a:tr h="30360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2019-20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</a:rPr>
                        <a:t>63,20,00,000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74544672"/>
                  </a:ext>
                </a:extLst>
              </a:tr>
              <a:tr h="242887">
                <a:tc>
                  <a:txBody>
                    <a:bodyPr/>
                    <a:lstStyle/>
                    <a:p>
                      <a:pPr algn="l" fontAlgn="b"/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49718054"/>
                  </a:ext>
                </a:extLst>
              </a:tr>
              <a:tr h="242887">
                <a:tc>
                  <a:txBody>
                    <a:bodyPr/>
                    <a:lstStyle/>
                    <a:p>
                      <a:pPr algn="l" fontAlgn="b"/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13398038"/>
                  </a:ext>
                </a:extLst>
              </a:tr>
              <a:tr h="30360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</a:rPr>
                        <a:t>Internal Revenue Generated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2727264"/>
                  </a:ext>
                </a:extLst>
              </a:tr>
              <a:tr h="30360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Year</a:t>
                      </a:r>
                      <a:endParaRPr lang="en-IN" sz="1600" b="1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</a:rPr>
                        <a:t>Amount (Rs.)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3220165"/>
                  </a:ext>
                </a:extLst>
              </a:tr>
              <a:tr h="30360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2015-16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</a:rPr>
                        <a:t>6,47,87,129.48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49969825"/>
                  </a:ext>
                </a:extLst>
              </a:tr>
              <a:tr h="30360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2016-17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</a:rPr>
                        <a:t>4,25,03,969.13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70624353"/>
                  </a:ext>
                </a:extLst>
              </a:tr>
              <a:tr h="30360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2017-18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</a:rPr>
                        <a:t>6,39,31,265.76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0799626"/>
                  </a:ext>
                </a:extLst>
              </a:tr>
              <a:tr h="30360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2018-19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</a:rPr>
                        <a:t>8,66,61,190.00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73252495"/>
                  </a:ext>
                </a:extLst>
              </a:tr>
              <a:tr h="30360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>
                          <a:effectLst/>
                        </a:rPr>
                        <a:t>2019-20</a:t>
                      </a:r>
                      <a:endParaRPr lang="en-IN" sz="16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u="none" strike="noStrike" dirty="0">
                          <a:effectLst/>
                        </a:rPr>
                        <a:t>6,79,23,378.73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2465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93586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beb1ab61-9612-422e-940c-72df9540133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35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Book Antiqua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Shijith Kumar</cp:lastModifiedBy>
  <cp:revision>2</cp:revision>
  <dcterms:created xsi:type="dcterms:W3CDTF">2021-12-23T12:18:27Z</dcterms:created>
  <dcterms:modified xsi:type="dcterms:W3CDTF">2021-12-23T12:20:52Z</dcterms:modified>
</cp:coreProperties>
</file>