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vin\Desktop\NAAC\HDDU%20statistics%20gra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vin\Desktop\NAAC\HDDU%20statistics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OF HEARING AIDS DISPENSED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42217794447089E-2"/>
          <c:y val="9.6108610972083716E-2"/>
          <c:w val="0.88350527612619911"/>
          <c:h val="0.774966137707038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'[HDDU statistics graph.xlsx]Sheet1'!$F$12</c:f>
              <c:strCache>
                <c:ptCount val="1"/>
                <c:pt idx="0">
                  <c:v>Body level HA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952580195258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58-4C11-92B2-18825ACD06E7}"/>
                </c:ext>
              </c:extLst>
            </c:dLbl>
            <c:dLbl>
              <c:idx val="1"/>
              <c:layout>
                <c:manualLayout>
                  <c:x val="-1.6877634887852119E-3"/>
                  <c:y val="-2.5104602510460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58-4C11-92B2-18825ACD0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graph.xlsx]Sheet1'!$G$11:$K$11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graph.xlsx]Sheet1'!$G$12:$K$12</c:f>
              <c:numCache>
                <c:formatCode>General</c:formatCode>
                <c:ptCount val="5"/>
                <c:pt idx="0">
                  <c:v>280</c:v>
                </c:pt>
                <c:pt idx="1">
                  <c:v>77</c:v>
                </c:pt>
                <c:pt idx="2">
                  <c:v>94</c:v>
                </c:pt>
                <c:pt idx="3">
                  <c:v>257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58-4C11-92B2-18825ACD06E7}"/>
            </c:ext>
          </c:extLst>
        </c:ser>
        <c:ser>
          <c:idx val="1"/>
          <c:order val="1"/>
          <c:tx>
            <c:strRef>
              <c:f>'[HDDU statistics graph.xlsx]Sheet1'!$F$13</c:f>
              <c:strCache>
                <c:ptCount val="1"/>
                <c:pt idx="0">
                  <c:v>Behind the ear HA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814344421496465E-2"/>
                  <c:y val="-2.23152022315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58-4C11-92B2-18825ACD06E7}"/>
                </c:ext>
              </c:extLst>
            </c:dLbl>
            <c:dLbl>
              <c:idx val="1"/>
              <c:layout>
                <c:manualLayout>
                  <c:x val="1.1814344421496465E-2"/>
                  <c:y val="-2.23152022315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58-4C11-92B2-18825ACD06E7}"/>
                </c:ext>
              </c:extLst>
            </c:dLbl>
            <c:dLbl>
              <c:idx val="2"/>
              <c:layout>
                <c:manualLayout>
                  <c:x val="3.3755269775704237E-3"/>
                  <c:y val="-1.3947001394700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58-4C11-92B2-18825ACD06E7}"/>
                </c:ext>
              </c:extLst>
            </c:dLbl>
            <c:dLbl>
              <c:idx val="3"/>
              <c:layout>
                <c:manualLayout>
                  <c:x val="1.6877634887852119E-3"/>
                  <c:y val="-2.5104602510460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58-4C11-92B2-18825ACD06E7}"/>
                </c:ext>
              </c:extLst>
            </c:dLbl>
            <c:dLbl>
              <c:idx val="4"/>
              <c:layout>
                <c:manualLayout>
                  <c:x val="1.4051520520813522E-2"/>
                  <c:y val="-5.5788005578800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58-4C11-92B2-18825ACD0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graph.xlsx]Sheet1'!$G$11:$K$11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graph.xlsx]Sheet1'!$G$13:$K$13</c:f>
              <c:numCache>
                <c:formatCode>General</c:formatCode>
                <c:ptCount val="5"/>
                <c:pt idx="0">
                  <c:v>1485</c:v>
                </c:pt>
                <c:pt idx="1">
                  <c:v>1315</c:v>
                </c:pt>
                <c:pt idx="2">
                  <c:v>777</c:v>
                </c:pt>
                <c:pt idx="3">
                  <c:v>1767</c:v>
                </c:pt>
                <c:pt idx="4">
                  <c:v>1630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58-4C11-92B2-18825ACD06E7}"/>
            </c:ext>
          </c:extLst>
        </c:ser>
        <c:ser>
          <c:idx val="2"/>
          <c:order val="2"/>
          <c:tx>
            <c:strRef>
              <c:f>'[HDDU statistics graph.xlsx]Sheet1'!$F$14</c:f>
              <c:strCache>
                <c:ptCount val="1"/>
                <c:pt idx="0">
                  <c:v>RIC HA</c:v>
                </c:pt>
              </c:strCache>
            </c:strRef>
          </c:tx>
          <c:spPr>
            <a:solidFill>
              <a:srgbClr val="66FFCC"/>
            </a:solidFill>
          </c:spPr>
          <c:invertIfNegative val="0"/>
          <c:dLbls>
            <c:dLbl>
              <c:idx val="0"/>
              <c:layout>
                <c:manualLayout>
                  <c:x val="1.2446721318025262E-2"/>
                  <c:y val="-1.115760111576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58-4C11-92B2-18825ACD06E7}"/>
                </c:ext>
              </c:extLst>
            </c:dLbl>
            <c:dLbl>
              <c:idx val="1"/>
              <c:layout>
                <c:manualLayout>
                  <c:x val="1.5189871399066914E-2"/>
                  <c:y val="-1.6736401673640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58-4C11-92B2-18825ACD06E7}"/>
                </c:ext>
              </c:extLst>
            </c:dLbl>
            <c:dLbl>
              <c:idx val="2"/>
              <c:layout>
                <c:manualLayout>
                  <c:x val="1.6877634887852103E-2"/>
                  <c:y val="-2.5104602510460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58-4C11-92B2-18825ACD06E7}"/>
                </c:ext>
              </c:extLst>
            </c:dLbl>
            <c:dLbl>
              <c:idx val="3"/>
              <c:layout>
                <c:manualLayout>
                  <c:x val="1.350210791028169E-2"/>
                  <c:y val="-2.5104602510460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58-4C11-92B2-18825ACD06E7}"/>
                </c:ext>
              </c:extLst>
            </c:dLbl>
            <c:dLbl>
              <c:idx val="4"/>
              <c:layout>
                <c:manualLayout>
                  <c:x val="1.2490240462945236E-2"/>
                  <c:y val="-2.7894002789400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58-4C11-92B2-18825ACD0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graph.xlsx]Sheet1'!$G$11:$K$11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graph.xlsx]Sheet1'!$G$14:$K$14</c:f>
              <c:numCache>
                <c:formatCode>General</c:formatCode>
                <c:ptCount val="5"/>
                <c:pt idx="0">
                  <c:v>120</c:v>
                </c:pt>
                <c:pt idx="1">
                  <c:v>190</c:v>
                </c:pt>
                <c:pt idx="2">
                  <c:v>121</c:v>
                </c:pt>
                <c:pt idx="3">
                  <c:v>274</c:v>
                </c:pt>
                <c:pt idx="4">
                  <c:v>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558-4C11-92B2-18825ACD06E7}"/>
            </c:ext>
          </c:extLst>
        </c:ser>
        <c:ser>
          <c:idx val="3"/>
          <c:order val="3"/>
          <c:tx>
            <c:strRef>
              <c:f>'[HDDU statistics graph.xlsx]Sheet1'!$F$15</c:f>
              <c:strCache>
                <c:ptCount val="1"/>
                <c:pt idx="0">
                  <c:v>ITC HA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0126580932711265E-2"/>
                  <c:y val="-1.6736401673640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58-4C11-92B2-18825ACD06E7}"/>
                </c:ext>
              </c:extLst>
            </c:dLbl>
            <c:dLbl>
              <c:idx val="1"/>
              <c:layout>
                <c:manualLayout>
                  <c:x val="1.0126580932711265E-2"/>
                  <c:y val="-1.6736401673640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558-4C11-92B2-18825ACD06E7}"/>
                </c:ext>
              </c:extLst>
            </c:dLbl>
            <c:dLbl>
              <c:idx val="2"/>
              <c:layout>
                <c:manualLayout>
                  <c:x val="1.1814344421496465E-2"/>
                  <c:y val="-1.9525801952580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58-4C11-92B2-18825ACD06E7}"/>
                </c:ext>
              </c:extLst>
            </c:dLbl>
            <c:dLbl>
              <c:idx val="3"/>
              <c:layout>
                <c:manualLayout>
                  <c:x val="1.5189871399066914E-2"/>
                  <c:y val="-1.952580195258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558-4C11-92B2-18825ACD06E7}"/>
                </c:ext>
              </c:extLst>
            </c:dLbl>
            <c:dLbl>
              <c:idx val="4"/>
              <c:layout>
                <c:manualLayout>
                  <c:x val="1.2490240462945354E-2"/>
                  <c:y val="-8.3682008368200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558-4C11-92B2-18825ACD0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graph.xlsx]Sheet1'!$G$11:$K$11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graph.xlsx]Sheet1'!$G$15:$K$15</c:f>
              <c:numCache>
                <c:formatCode>General</c:formatCode>
                <c:ptCount val="5"/>
                <c:pt idx="0">
                  <c:v>11</c:v>
                </c:pt>
                <c:pt idx="1">
                  <c:v>15</c:v>
                </c:pt>
                <c:pt idx="2">
                  <c:v>8</c:v>
                </c:pt>
                <c:pt idx="3">
                  <c:v>37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558-4C11-92B2-18825ACD06E7}"/>
            </c:ext>
          </c:extLst>
        </c:ser>
        <c:ser>
          <c:idx val="4"/>
          <c:order val="4"/>
          <c:tx>
            <c:strRef>
              <c:f>'[HDDU statistics graph.xlsx]Sheet1'!$F$16</c:f>
              <c:strCache>
                <c:ptCount val="1"/>
                <c:pt idx="0">
                  <c:v>CIC HA</c:v>
                </c:pt>
              </c:strCache>
            </c:strRef>
          </c:tx>
          <c:spPr>
            <a:solidFill>
              <a:srgbClr val="FF6699"/>
            </a:solidFill>
          </c:spPr>
          <c:invertIfNegative val="0"/>
          <c:dLbls>
            <c:dLbl>
              <c:idx val="0"/>
              <c:layout>
                <c:manualLayout>
                  <c:x val="1.3755123180693826E-2"/>
                  <c:y val="-5.5790201956973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558-4C11-92B2-18825ACD06E7}"/>
                </c:ext>
              </c:extLst>
            </c:dLbl>
            <c:dLbl>
              <c:idx val="1"/>
              <c:layout>
                <c:manualLayout>
                  <c:x val="1.01265608036830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558-4C11-92B2-18825ACD06E7}"/>
                </c:ext>
              </c:extLst>
            </c:dLbl>
            <c:dLbl>
              <c:idx val="2"/>
              <c:layout>
                <c:manualLayout>
                  <c:x val="1.2193843122825654E-2"/>
                  <c:y val="-1.6736401673640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558-4C11-92B2-18825ACD06E7}"/>
                </c:ext>
              </c:extLst>
            </c:dLbl>
            <c:dLbl>
              <c:idx val="3"/>
              <c:layout>
                <c:manualLayout>
                  <c:x val="1.9367740585573459E-2"/>
                  <c:y val="-1.6736401673640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558-4C11-92B2-18825ACD06E7}"/>
                </c:ext>
              </c:extLst>
            </c:dLbl>
            <c:dLbl>
              <c:idx val="4"/>
              <c:layout>
                <c:manualLayout>
                  <c:x val="9.3676803472090269E-3"/>
                  <c:y val="-8.3682008368200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558-4C11-92B2-18825ACD0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graph.xlsx]Sheet1'!$G$11:$K$11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graph.xlsx]Sheet1'!$G$16:$K$16</c:f>
              <c:numCache>
                <c:formatCode>General</c:formatCode>
                <c:ptCount val="5"/>
                <c:pt idx="0">
                  <c:v>19</c:v>
                </c:pt>
                <c:pt idx="1">
                  <c:v>12</c:v>
                </c:pt>
                <c:pt idx="2">
                  <c:v>11</c:v>
                </c:pt>
                <c:pt idx="3">
                  <c:v>16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558-4C11-92B2-18825ACD06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089152"/>
        <c:axId val="111090688"/>
        <c:axId val="0"/>
      </c:bar3DChart>
      <c:catAx>
        <c:axId val="11108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IN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090688"/>
        <c:crosses val="autoZero"/>
        <c:auto val="1"/>
        <c:lblAlgn val="ctr"/>
        <c:lblOffset val="100"/>
        <c:noMultiLvlLbl val="0"/>
      </c:catAx>
      <c:valAx>
        <c:axId val="1110906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 sz="18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>
                    <a:latin typeface="Times New Roman" pitchFamily="18" charset="0"/>
                    <a:cs typeface="Times New Roman" pitchFamily="18" charset="0"/>
                  </a:rPr>
                  <a:t>Total no.of Hearing aids</a:t>
                </a:r>
              </a:p>
            </c:rich>
          </c:tx>
          <c:layout>
            <c:manualLayout>
              <c:xMode val="edge"/>
              <c:yMode val="edge"/>
              <c:x val="3.3079303152808742E-2"/>
              <c:y val="0.309531589677179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IN"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089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801567386494272"/>
          <c:y val="0.95537175275549491"/>
          <c:w val="0.80490010177299209"/>
          <c:h val="4.1853361490048112E-2"/>
        </c:manualLayout>
      </c:layout>
      <c:overlay val="0"/>
      <c:txPr>
        <a:bodyPr/>
        <a:lstStyle/>
        <a:p>
          <a:pPr>
            <a:defRPr lang="en-IN" sz="20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REVENUE GENERATED FROM DISPENSING OF HEARING AIDS (in Lakhs)</a:t>
            </a:r>
          </a:p>
        </c:rich>
      </c:tx>
      <c:layout>
        <c:manualLayout>
          <c:xMode val="edge"/>
          <c:yMode val="edge"/>
          <c:x val="0.18344818725601755"/>
          <c:y val="1.3955173551484897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98562004309941"/>
          <c:y val="0.13858290652763589"/>
          <c:w val="0.87506465638728126"/>
          <c:h val="0.76737935748162656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6699"/>
              </a:solidFill>
            </c:spPr>
            <c:extLst>
              <c:ext xmlns:c16="http://schemas.microsoft.com/office/drawing/2014/chart" uri="{C3380CC4-5D6E-409C-BE32-E72D297353CC}">
                <c16:uniqueId val="{00000008-3112-4080-9D5A-FE5D157BE3C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112-4080-9D5A-FE5D157BE3C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3112-4080-9D5A-FE5D157BE3C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112-4080-9D5A-FE5D157BE3C1}"/>
              </c:ext>
            </c:extLst>
          </c:dPt>
          <c:dPt>
            <c:idx val="4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7-3112-4080-9D5A-FE5D157BE3C1}"/>
              </c:ext>
            </c:extLst>
          </c:dPt>
          <c:dLbls>
            <c:dLbl>
              <c:idx val="0"/>
              <c:layout>
                <c:manualLayout>
                  <c:x val="3.9783136482939636E-2"/>
                  <c:y val="-2.22289321272857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17.97</a:t>
                    </a:r>
                    <a:r>
                      <a:rPr lang="en-US" baseline="0" dirty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112-4080-9D5A-FE5D157BE3C1}"/>
                </c:ext>
              </c:extLst>
            </c:dLbl>
            <c:dLbl>
              <c:idx val="1"/>
              <c:layout>
                <c:manualLayout>
                  <c:x val="4.4349245406824146E-2"/>
                  <c:y val="-4.188473135072992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14.92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112-4080-9D5A-FE5D157BE3C1}"/>
                </c:ext>
              </c:extLst>
            </c:dLbl>
            <c:dLbl>
              <c:idx val="2"/>
              <c:layout>
                <c:manualLayout>
                  <c:x val="2.2169529945120496E-2"/>
                  <c:y val="-5.180798681156591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6.54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112-4080-9D5A-FE5D157BE3C1}"/>
                </c:ext>
              </c:extLst>
            </c:dLbl>
            <c:dLbl>
              <c:idx val="3"/>
              <c:layout>
                <c:manualLayout>
                  <c:x val="2.5000000000000001E-2"/>
                  <c:y val="-4.188473135072992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14.80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112-4080-9D5A-FE5D157BE3C1}"/>
                </c:ext>
              </c:extLst>
            </c:dLbl>
            <c:dLbl>
              <c:idx val="4"/>
              <c:layout>
                <c:manualLayout>
                  <c:x val="4.1666666666666664E-2"/>
                  <c:y val="-4.05983384308366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14.77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112-4080-9D5A-FE5D157BE3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'[HDDU statistics graph.xlsx]Sheet1'!$A$12:$A$16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'[HDDU statistics graph.xlsx]Sheet1'!$B$12:$B$16</c:f>
              <c:numCache>
                <c:formatCode>General</c:formatCode>
                <c:ptCount val="5"/>
                <c:pt idx="0">
                  <c:v>1796549.29</c:v>
                </c:pt>
                <c:pt idx="1">
                  <c:v>1491586.53</c:v>
                </c:pt>
                <c:pt idx="2">
                  <c:v>653413</c:v>
                </c:pt>
                <c:pt idx="3">
                  <c:v>1479575</c:v>
                </c:pt>
                <c:pt idx="4">
                  <c:v>1477056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112-4080-9D5A-FE5D157BE3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469888"/>
        <c:axId val="66471424"/>
        <c:axId val="0"/>
      </c:bar3DChart>
      <c:catAx>
        <c:axId val="6646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6471424"/>
        <c:crosses val="autoZero"/>
        <c:auto val="1"/>
        <c:lblAlgn val="ctr"/>
        <c:lblOffset val="100"/>
        <c:noMultiLvlLbl val="0"/>
      </c:catAx>
      <c:valAx>
        <c:axId val="664714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Amount (Rupees)</a:t>
                </a:r>
              </a:p>
            </c:rich>
          </c:tx>
          <c:layout>
            <c:manualLayout>
              <c:xMode val="edge"/>
              <c:yMode val="edge"/>
              <c:x val="1.8974484474640282E-2"/>
              <c:y val="0.363000025186737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646988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29B7C-CAF8-4199-B5F3-91212B9D8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0E6841-B5D1-47E9-82E3-E012606A6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B1C7C-A9DD-4944-A179-0BA24BDF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FEE06-E25A-411F-AF1D-DFE5AAC12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2098B-3E06-495C-8E16-16C3986F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71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0137A-9E42-46EB-8769-8A01C46F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902DB-50A9-45F5-ABB7-8459F972A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D4746-8A43-4D0A-A2D0-583D34B8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22DBF-09DC-4127-8B5F-4CC43E0F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6B463-6B29-4923-8C99-BA5935AA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153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CBAAF-2F6A-4D23-9F64-E83AA3F12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8B692-DC3A-41D5-B038-107A4A84A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977D6-E8AE-40F7-98D7-BF22F88B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D5656-2F20-45CE-B743-6E6B0FC4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6992C-CCB1-4B91-8BF0-4DD2BF99D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440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27A4-D7DE-43C0-BF2C-AF31F96F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FF0FE-FAA0-45A8-A31C-42751155A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D3CA7-A0A1-4E30-AF66-B307541F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C25E3-5A40-4E09-8BCE-D2A8E848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ECF2B-22EA-4533-B440-85EA346E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07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4B03B-0895-450D-9B26-F7EEFFE1A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15878-DA13-454B-925B-67D33943F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C8977-362A-4E77-A763-35BD7CA3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E1C90-6AFC-45B2-B95F-4717616B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D7D13-2E6B-4809-9F35-0AF957AB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482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9A6B0-AE55-4D08-B6A6-7A05E467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3CCD6-DA27-408B-8416-130540DC2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A342D-2D5E-422C-86FC-913B93845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2C45C-E445-437F-9E89-FC16B585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5DF48-87C6-4B54-8F75-9D4A068A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17CE1-9BD9-4DCF-834F-C198D810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032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73D5-06A5-4241-9A43-FBC939B8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FFFEB-E111-4AC0-9B5E-8BA3805CD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E8B9E-690C-40C5-B7E8-A4170BC69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F34FC-9366-4F72-9226-81F8A7E56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FE59-A97C-4630-B8F7-792BD84DA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EC52BC-B051-4F05-88F5-D2C14A545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5F035-E724-41C0-8D67-B814C067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C57CAF-70D5-406B-A461-960276A3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74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5B22-4DD1-4451-ACF0-C94193E8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3F028-1441-4E14-88CE-9D522FAC7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7E352-90E5-4893-B916-894F89C7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8677B-DA91-4D53-BE0E-CF9DB995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1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8CFD1-E592-4306-B9CE-393B63DA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7A14B6-FD13-40CB-A9D6-5791C3D1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04305-087C-41E1-A912-987760EBB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58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7BEB0-E34D-4249-82A9-40B170485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39998-F52A-4859-9EAC-65730D71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F6707-A562-4676-9F2D-7FED4FA65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189E7-1BE4-474E-A2ED-4170CC5D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DBA4D-1A1C-41AD-B00F-5615761A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FFDA0-317C-4242-B9AB-126F59EF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641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0D34-D022-4235-8EEC-33D5ED39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0D501D-3926-4F9F-AB43-249F42058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7E8CC-95E1-43A2-9F96-E09685548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5C337-C024-4621-A43A-49A0BF09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FF60D-80DB-40D6-BE3A-2270BE76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12EE7-0A31-4D93-B12F-0E774936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57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FCF97-FDE8-4739-AE36-BB7688BA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AD7BA-7B10-427A-980E-F93155E94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DD267-CC46-4C9F-A4D5-51A9932DB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6B17-45E3-49E0-918F-C20663D68E8E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32C74-DB3C-4F21-8DD3-2A79A6C86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1F8F6-FB05-4E0A-8F8E-DA14EB9FB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7ADE2-60F5-4AB6-8365-8FAB610A04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947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E7D7-B8D3-4637-8DE2-8CACD1274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3782"/>
            <a:ext cx="10058400" cy="1011382"/>
          </a:xfrm>
        </p:spPr>
        <p:txBody>
          <a:bodyPr>
            <a:normAutofit fontScale="90000"/>
          </a:bodyPr>
          <a:lstStyle/>
          <a:p>
            <a:r>
              <a:rPr lang="en-IN" altLang="en-US" sz="4400" b="1" dirty="0">
                <a:solidFill>
                  <a:srgbClr val="C00000"/>
                </a:solidFill>
              </a:rPr>
              <a:t>AIISH Hearing Device Dispensing Scheme</a:t>
            </a:r>
            <a:br>
              <a:rPr lang="en-IN" altLang="en-US" sz="6000" b="1" dirty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F005C-DFA5-4FD0-9F2D-C3D22D82A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3400"/>
            <a:ext cx="9144000" cy="1369291"/>
          </a:xfrm>
        </p:spPr>
        <p:txBody>
          <a:bodyPr>
            <a:normAutofit fontScale="62500" lnSpcReduction="20000"/>
          </a:bodyPr>
          <a:lstStyle/>
          <a:p>
            <a:r>
              <a:rPr lang="en-IN" dirty="0"/>
              <a:t>Free of Cost &amp; Concessional rate</a:t>
            </a:r>
          </a:p>
          <a:p>
            <a:r>
              <a:rPr lang="en-IN" u="sng" dirty="0"/>
              <a:t>Free of Cost under Two Schemes</a:t>
            </a:r>
            <a:r>
              <a:rPr lang="en-IN" dirty="0"/>
              <a:t>: (1) ADIP, </a:t>
            </a:r>
            <a:r>
              <a:rPr lang="en-US" dirty="0"/>
              <a:t>Ministry of Social Justice &amp; Empowerment (MSJE), GOI, (2) AIISH Client Welfare Fund</a:t>
            </a:r>
          </a:p>
          <a:p>
            <a:endParaRPr lang="en-US" dirty="0"/>
          </a:p>
          <a:p>
            <a:pPr algn="l"/>
            <a:r>
              <a:rPr lang="en-IN" u="sng" dirty="0"/>
              <a:t>Concessional rate</a:t>
            </a:r>
            <a:r>
              <a:rPr lang="en-IN" dirty="0"/>
              <a:t>: 40% less than the market rate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027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786784" y="260649"/>
          <a:ext cx="8773712" cy="640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41958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57695" y="290946"/>
          <a:ext cx="11663687" cy="6340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90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4571-11C0-4CDB-BD02-691D1673A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8B668B-B0A5-4CA8-BBE8-676CEE9FA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645083"/>
              </p:ext>
            </p:extLst>
          </p:nvPr>
        </p:nvGraphicFramePr>
        <p:xfrm>
          <a:off x="1828800" y="1357744"/>
          <a:ext cx="8271163" cy="5001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7406">
                  <a:extLst>
                    <a:ext uri="{9D8B030D-6E8A-4147-A177-3AD203B41FA5}">
                      <a16:colId xmlns:a16="http://schemas.microsoft.com/office/drawing/2014/main" val="1384099553"/>
                    </a:ext>
                  </a:extLst>
                </a:gridCol>
                <a:gridCol w="2010278">
                  <a:extLst>
                    <a:ext uri="{9D8B030D-6E8A-4147-A177-3AD203B41FA5}">
                      <a16:colId xmlns:a16="http://schemas.microsoft.com/office/drawing/2014/main" val="2253777508"/>
                    </a:ext>
                  </a:extLst>
                </a:gridCol>
                <a:gridCol w="2657633">
                  <a:extLst>
                    <a:ext uri="{9D8B030D-6E8A-4147-A177-3AD203B41FA5}">
                      <a16:colId xmlns:a16="http://schemas.microsoft.com/office/drawing/2014/main" val="2423029555"/>
                    </a:ext>
                  </a:extLst>
                </a:gridCol>
                <a:gridCol w="2725846">
                  <a:extLst>
                    <a:ext uri="{9D8B030D-6E8A-4147-A177-3AD203B41FA5}">
                      <a16:colId xmlns:a16="http://schemas.microsoft.com/office/drawing/2014/main" val="1059066365"/>
                    </a:ext>
                  </a:extLst>
                </a:gridCol>
              </a:tblGrid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Sl No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Year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Type of Scheme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706022"/>
                  </a:ext>
                </a:extLst>
              </a:tr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01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2015-16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3721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ADIP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944056"/>
                  </a:ext>
                </a:extLst>
              </a:tr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02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2016-17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774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ADIP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419679"/>
                  </a:ext>
                </a:extLst>
              </a:tr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03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2017-18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1657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CWF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4882177"/>
                  </a:ext>
                </a:extLst>
              </a:tr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04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2018-19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726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CWF+ ADIP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5131591"/>
                  </a:ext>
                </a:extLst>
              </a:tr>
              <a:tr h="833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2019-20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1104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CWF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916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7558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e57dd17-9d5b-4f7d-9301-57265041cb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134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AIISH Hearing Device Dispensing Scheme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Hearing Device Dispensing Scheme </dc:title>
  <dc:creator>Shijith Kumar</dc:creator>
  <cp:lastModifiedBy>Shijith Kumar</cp:lastModifiedBy>
  <cp:revision>2</cp:revision>
  <dcterms:created xsi:type="dcterms:W3CDTF">2021-12-23T11:05:49Z</dcterms:created>
  <dcterms:modified xsi:type="dcterms:W3CDTF">2021-12-23T12:15:52Z</dcterms:modified>
</cp:coreProperties>
</file>