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8" r:id="rId6"/>
    <p:sldId id="269" r:id="rId7"/>
    <p:sldId id="277" r:id="rId8"/>
    <p:sldId id="270" r:id="rId9"/>
    <p:sldId id="273" r:id="rId10"/>
    <p:sldId id="266" r:id="rId11"/>
    <p:sldId id="271" r:id="rId12"/>
    <p:sldId id="272" r:id="rId13"/>
    <p:sldId id="274" r:id="rId14"/>
    <p:sldId id="275" r:id="rId15"/>
    <p:sldId id="279" r:id="rId16"/>
    <p:sldId id="278" r:id="rId17"/>
    <p:sldId id="280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FFFF66"/>
    <a:srgbClr val="003300"/>
    <a:srgbClr val="79B0D5"/>
    <a:srgbClr val="71A2DD"/>
    <a:srgbClr val="7EABD0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949" autoAdjust="0"/>
  </p:normalViewPr>
  <p:slideViewPr>
    <p:cSldViewPr snapToGrid="0" showGuides="1">
      <p:cViewPr varScale="1">
        <p:scale>
          <a:sx n="65" d="100"/>
          <a:sy n="65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11/1/2022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11/1/2022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" t="-5825" r="-1894" b="-5825"/>
          <a:stretch/>
        </p:blipFill>
        <p:spPr>
          <a:xfrm>
            <a:off x="850039" y="1174756"/>
            <a:ext cx="3997002" cy="39970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170" y="978347"/>
            <a:ext cx="7783830" cy="2371725"/>
          </a:xfrm>
        </p:spPr>
        <p:txBody>
          <a:bodyPr/>
          <a:lstStyle/>
          <a:p>
            <a:pPr algn="ctr">
              <a:buClr>
                <a:schemeClr val="accent2"/>
              </a:buClr>
              <a:buSzPts val="4800"/>
            </a:pPr>
            <a:r>
              <a:rPr lang="en-US" sz="32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LIBRARY</a:t>
            </a:r>
            <a:br>
              <a:rPr lang="en-US" sz="32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</a:br>
            <a:r>
              <a:rPr lang="en-US" sz="32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&amp;</a:t>
            </a:r>
            <a:br>
              <a:rPr lang="en-US" sz="32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</a:br>
            <a:r>
              <a:rPr lang="en-US" sz="32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 INFORMATION CENTRE</a:t>
            </a:r>
            <a:br>
              <a:rPr lang="en-US" sz="3200" kern="0" dirty="0">
                <a:solidFill>
                  <a:srgbClr val="00B0F0"/>
                </a:solidFill>
                <a:latin typeface="Book Antiqua" panose="02040602050305030304" pitchFamily="18" charset="0"/>
                <a:ea typeface="Raleway Thin"/>
                <a:cs typeface="Arial" charset="0"/>
                <a:sym typeface="Raleway Thin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0" y="3609404"/>
            <a:ext cx="5143500" cy="503167"/>
          </a:xfrm>
        </p:spPr>
        <p:txBody>
          <a:bodyPr/>
          <a:lstStyle/>
          <a:p>
            <a:pPr algn="ctr">
              <a:buClr>
                <a:schemeClr val="accent2"/>
              </a:buClr>
              <a:buSzPts val="4800"/>
              <a:defRPr/>
            </a:pPr>
            <a:r>
              <a:rPr lang="en-US" sz="4000" b="1" kern="0" cap="none" dirty="0">
                <a:solidFill>
                  <a:srgbClr val="FFC000"/>
                </a:solidFill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WELCOMES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6896" y="202350"/>
            <a:ext cx="870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chemeClr val="bg1"/>
                </a:solidFill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All India Institute of Speech &amp; Hearing</a:t>
            </a:r>
            <a:endParaRPr lang="en-IN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091" y="4740871"/>
            <a:ext cx="7048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NAAC PEER TEAM</a:t>
            </a:r>
          </a:p>
        </p:txBody>
      </p:sp>
      <p:sp>
        <p:nvSpPr>
          <p:cNvPr id="11" name="Oval 10"/>
          <p:cNvSpPr/>
          <p:nvPr/>
        </p:nvSpPr>
        <p:spPr>
          <a:xfrm>
            <a:off x="9886950" y="160020"/>
            <a:ext cx="2011680" cy="1291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180" y="369083"/>
            <a:ext cx="6146800" cy="766127"/>
          </a:xfrm>
        </p:spPr>
        <p:txBody>
          <a:bodyPr/>
          <a:lstStyle/>
          <a:p>
            <a:r>
              <a:rPr lang="en-IN" sz="3600" b="0" dirty="0">
                <a:latin typeface="Garamond" panose="02020404030301010803" pitchFamily="18" charset="0"/>
              </a:rPr>
              <a:t>…Research Projects…</a:t>
            </a:r>
            <a:br>
              <a:rPr lang="en-IN" b="0" dirty="0"/>
            </a:b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6649"/>
          <a:stretch/>
        </p:blipFill>
        <p:spPr>
          <a:xfrm>
            <a:off x="462280" y="982979"/>
            <a:ext cx="11254740" cy="5794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" y="521314"/>
            <a:ext cx="369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Garamond" panose="02020404030301010803" pitchFamily="18" charset="0"/>
              </a:rPr>
              <a:t>E-Learning Platform</a:t>
            </a:r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kern="0" cap="none" dirty="0">
                <a:latin typeface="Garamond" panose="02020404030301010803" pitchFamily="18" charset="0"/>
                <a:ea typeface="Raleway Thin"/>
                <a:cs typeface="Raleway Thin"/>
                <a:sym typeface="Raleway Thin"/>
              </a:rPr>
              <a:t>Personnel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6523" y="1245870"/>
            <a:ext cx="185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Core</a:t>
            </a:r>
            <a:r>
              <a:rPr lang="en-IN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IN" sz="2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840230"/>
            <a:ext cx="95186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1) </a:t>
            </a:r>
            <a:r>
              <a:rPr lang="en-IN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Dr.Shijith</a:t>
            </a:r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Kumar C,  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rgbClr val="FFFFFF"/>
                </a:solidFill>
                <a:latin typeface="Century Gothic" panose="020B0502020202020204" pitchFamily="34" charset="0"/>
              </a:rPr>
              <a:t>Library &amp; Information Officer)</a:t>
            </a:r>
            <a:endParaRPr lang="en-IN" sz="2000" dirty="0"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Nandeesha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B,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Asst. Library &amp; Information Officer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Nidheesh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David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Kuruvila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Sr. Library &amp; Information Assistant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Nanjunda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Swamy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M.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Sr. Library &amp; Information Assistant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Lokesh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Grade-III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163891" y="3834974"/>
            <a:ext cx="185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549140"/>
            <a:ext cx="9312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1) Mr. </a:t>
            </a:r>
            <a:r>
              <a:rPr lang="en-IN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Mahendra</a:t>
            </a:r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, Clerical Assistant 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rgbClr val="FFFFFF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2) Ms.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Bhanu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Clerical Assistant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Hanumantha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4) Mr. Suresh,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5) Ms.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Rekha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6) Mr. Pradeep,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434340" y="5875020"/>
            <a:ext cx="1120140" cy="982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latin typeface="Garamond" panose="02020404030301010803" pitchFamily="18" charset="0"/>
              </a:rPr>
              <a:t>Future Plans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8860" y="2034540"/>
            <a:ext cx="8835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Massive Open Online Courses- MOOCs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Multimedia Repository</a:t>
            </a:r>
          </a:p>
          <a:p>
            <a:endParaRPr 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Research Data Repository</a:t>
            </a:r>
            <a:endParaRPr lang="en-IN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6004858"/>
            <a:ext cx="1085850" cy="8531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66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latin typeface="Garamond" panose="02020404030301010803" pitchFamily="18" charset="0"/>
              </a:rPr>
              <a:t>SWOT ANALYSIS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757834" y="2021905"/>
            <a:ext cx="2481251" cy="2666825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ound Diagonal Corner Rectangle 5"/>
          <p:cNvSpPr/>
          <p:nvPr/>
        </p:nvSpPr>
        <p:spPr>
          <a:xfrm>
            <a:off x="3432950" y="1991298"/>
            <a:ext cx="2322494" cy="2666824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ound Diagonal Corner Rectangle 6"/>
          <p:cNvSpPr/>
          <p:nvPr/>
        </p:nvSpPr>
        <p:spPr>
          <a:xfrm>
            <a:off x="5956241" y="2021905"/>
            <a:ext cx="2562646" cy="2595663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Round Diagonal Corner Rectangle 7"/>
          <p:cNvSpPr/>
          <p:nvPr/>
        </p:nvSpPr>
        <p:spPr>
          <a:xfrm>
            <a:off x="8697121" y="1918110"/>
            <a:ext cx="2646434" cy="2595664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TextBox 8"/>
          <p:cNvSpPr txBox="1"/>
          <p:nvPr/>
        </p:nvSpPr>
        <p:spPr>
          <a:xfrm>
            <a:off x="831851" y="2149573"/>
            <a:ext cx="21438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000" b="1" u="sng" dirty="0">
                <a:solidFill>
                  <a:srgbClr val="0D1D51"/>
                </a:solidFill>
                <a:latin typeface="Garamond" panose="02020404030301010803" pitchFamily="18" charset="0"/>
              </a:rPr>
              <a:t>Strength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Dedicated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Availability of Fund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Support from Authority</a:t>
            </a: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385610" y="2228006"/>
            <a:ext cx="232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u="sng" dirty="0">
                <a:solidFill>
                  <a:srgbClr val="0D1D51"/>
                </a:solidFill>
                <a:latin typeface="Garamond" panose="02020404030301010803" pitchFamily="18" charset="0"/>
              </a:rPr>
              <a:t>Weakness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Lack IT Professionals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134475" y="2246446"/>
            <a:ext cx="21836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u="sng" dirty="0">
                <a:solidFill>
                  <a:srgbClr val="0D1D51"/>
                </a:solidFill>
                <a:latin typeface="Garamond" panose="02020404030301010803" pitchFamily="18" charset="0"/>
              </a:rPr>
              <a:t>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Lack of Indian Resources in the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Reduced physical visit</a:t>
            </a:r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550596" y="2246446"/>
            <a:ext cx="2562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u="sng" dirty="0">
                <a:solidFill>
                  <a:srgbClr val="0D1D51"/>
                </a:solidFill>
                <a:latin typeface="Garamond" panose="02020404030301010803" pitchFamily="18" charset="0"/>
              </a:rPr>
              <a:t>Opportunity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National Information Centre on Communication Disorders </a:t>
            </a:r>
          </a:p>
          <a:p>
            <a:endParaRPr lang="en-IN" sz="2000" dirty="0"/>
          </a:p>
        </p:txBody>
      </p:sp>
      <p:sp>
        <p:nvSpPr>
          <p:cNvPr id="13" name="Oval 12"/>
          <p:cNvSpPr/>
          <p:nvPr/>
        </p:nvSpPr>
        <p:spPr>
          <a:xfrm>
            <a:off x="468630" y="6046470"/>
            <a:ext cx="1108710" cy="8115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08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-472" r="-129" b="-472"/>
          <a:stretch/>
        </p:blipFill>
        <p:spPr/>
      </p:pic>
      <p:sp>
        <p:nvSpPr>
          <p:cNvPr id="9" name="Oval 8"/>
          <p:cNvSpPr/>
          <p:nvPr/>
        </p:nvSpPr>
        <p:spPr>
          <a:xfrm>
            <a:off x="6240780" y="1097280"/>
            <a:ext cx="2217420" cy="1303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755130" y="3257550"/>
            <a:ext cx="504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" panose="020204040303010108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664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Perpetua" panose="02020502060401020303" pitchFamily="18" charset="0"/>
              </a:rPr>
              <a:t>Information Resources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1680211"/>
            <a:ext cx="4377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Print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Print 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Print journal archive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E-Journal archive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29550" y="1885950"/>
            <a:ext cx="3691890" cy="264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Online 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AIISH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CD-ROMs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Rare Books </a:t>
            </a:r>
            <a:endParaRPr lang="en-IN" sz="32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8610" y="5749290"/>
            <a:ext cx="1291590" cy="11087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147"/>
            <a:ext cx="10515600" cy="940181"/>
          </a:xfrm>
        </p:spPr>
        <p:txBody>
          <a:bodyPr/>
          <a:lstStyle/>
          <a:p>
            <a:r>
              <a:rPr lang="en-IN" sz="3600" dirty="0">
                <a:latin typeface="Garamond" panose="02020404030301010803" pitchFamily="18" charset="0"/>
              </a:rPr>
              <a:t>Major Infrastructure &amp; Facilities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2338" y="1122744"/>
            <a:ext cx="8366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Integrated Library Management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Computer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Electromagnetic Security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Exclusive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Institutional Repository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Language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Spacious Reading Halls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Web OPAC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Web Server </a:t>
            </a:r>
          </a:p>
          <a:p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445770" y="5909310"/>
            <a:ext cx="1131570" cy="9486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96" y="376873"/>
            <a:ext cx="10515600" cy="940181"/>
          </a:xfrm>
        </p:spPr>
        <p:txBody>
          <a:bodyPr/>
          <a:lstStyle/>
          <a:p>
            <a:r>
              <a:rPr lang="en-IN" dirty="0">
                <a:latin typeface="Garamond" panose="02020404030301010803" pitchFamily="18" charset="0"/>
              </a:rPr>
              <a:t>Information Services</a:t>
            </a:r>
            <a:br>
              <a:rPr lang="en-IN" dirty="0"/>
            </a:b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457200" y="5955030"/>
            <a:ext cx="1108710" cy="9029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506238" y="1235385"/>
            <a:ext cx="8837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Book circulation </a:t>
            </a:r>
            <a:endParaRPr lang="en-IN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Plagiarism detection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Reference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Remote login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ISBN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Scholarly writing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N-LIST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83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58"/>
            <a:ext cx="10515600" cy="940181"/>
          </a:xfrm>
        </p:spPr>
        <p:txBody>
          <a:bodyPr/>
          <a:lstStyle/>
          <a:p>
            <a:br>
              <a:rPr lang="en-US" dirty="0">
                <a:latin typeface="Book Antiqua" pitchFamily="18" charset="0"/>
              </a:rPr>
            </a:br>
            <a:br>
              <a:rPr lang="en-US" dirty="0"/>
            </a:br>
            <a:r>
              <a:rPr lang="en-US" dirty="0">
                <a:latin typeface="Book Antiqua" pitchFamily="18" charset="0"/>
              </a:rPr>
              <a:t>WORKSHOPS &amp; TRAINING</a:t>
            </a:r>
            <a:br>
              <a:rPr lang="en-US" dirty="0"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5779" y="1762539"/>
            <a:ext cx="80810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Electronic Information Resources &amp;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Plagiarism and Academic Integrity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Academic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Reference Management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Searching Online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Scholarly writing support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Orientation Programmes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Open Elective Course, 3</a:t>
            </a:r>
            <a:r>
              <a:rPr lang="en-US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 Semester PG, UoM </a:t>
            </a:r>
          </a:p>
          <a:p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445770" y="5989320"/>
            <a:ext cx="1097280" cy="868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580" y="0"/>
            <a:ext cx="5518150" cy="678835"/>
          </a:xfrm>
        </p:spPr>
        <p:txBody>
          <a:bodyPr/>
          <a:lstStyle/>
          <a:p>
            <a:r>
              <a:rPr lang="en-IN" sz="3600" b="0" dirty="0">
                <a:latin typeface="Garamond" panose="02020404030301010803" pitchFamily="18" charset="0"/>
              </a:rPr>
              <a:t>Research Projects..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122744"/>
            <a:ext cx="11430001" cy="5564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69" y="44800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Garamond" panose="02020404030301010803" pitchFamily="18" charset="0"/>
              </a:rPr>
              <a:t>E-</a:t>
            </a:r>
            <a:r>
              <a:rPr lang="en-US" sz="2400" b="1" u="sng" dirty="0" err="1">
                <a:solidFill>
                  <a:srgbClr val="FFFF00"/>
                </a:solidFill>
                <a:latin typeface="Garamond" panose="02020404030301010803" pitchFamily="18" charset="0"/>
              </a:rPr>
              <a:t>JAIISH</a:t>
            </a:r>
            <a:endParaRPr lang="en-US" sz="2400" b="1" u="sng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14103" y="0"/>
            <a:ext cx="5957857" cy="768414"/>
          </a:xfrm>
        </p:spPr>
        <p:txBody>
          <a:bodyPr/>
          <a:lstStyle/>
          <a:p>
            <a:r>
              <a:rPr lang="en-IN" sz="3600" b="0" dirty="0">
                <a:latin typeface="Garamond" panose="02020404030301010803" pitchFamily="18" charset="0"/>
              </a:rPr>
              <a:t>…Research Projects…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248474"/>
            <a:ext cx="11361420" cy="5432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58" y="639112"/>
            <a:ext cx="7703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Garamond" panose="02020404030301010803" pitchFamily="18" charset="0"/>
              </a:rPr>
              <a:t>Indian Literature Database on Communication Disorders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968" y="114047"/>
            <a:ext cx="5722620" cy="549147"/>
          </a:xfrm>
        </p:spPr>
        <p:txBody>
          <a:bodyPr/>
          <a:lstStyle/>
          <a:p>
            <a:pPr algn="r"/>
            <a:r>
              <a:rPr lang="en-IN" sz="3600" b="0" dirty="0">
                <a:latin typeface="Garamond" panose="02020404030301010803" pitchFamily="18" charset="0"/>
              </a:rPr>
              <a:t>…Research Projects…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" y="388621"/>
            <a:ext cx="36461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FF00"/>
                </a:solidFill>
                <a:latin typeface="Century Schoolbook" panose="02040604050505020304" pitchFamily="18" charset="0"/>
              </a:rPr>
              <a:t>Library Webportal</a:t>
            </a:r>
          </a:p>
          <a:p>
            <a:endParaRPr lang="en-IN" sz="2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1017368"/>
            <a:ext cx="11320780" cy="57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61" y="148058"/>
            <a:ext cx="6275439" cy="562991"/>
          </a:xfrm>
        </p:spPr>
        <p:txBody>
          <a:bodyPr/>
          <a:lstStyle/>
          <a:p>
            <a:r>
              <a:rPr lang="en-IN" sz="3600" b="0" dirty="0">
                <a:latin typeface="Garamond" panose="02020404030301010803" pitchFamily="18" charset="0"/>
              </a:rPr>
              <a:t>…Research Projects…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" y="1268730"/>
            <a:ext cx="11407141" cy="5441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950" y="622399"/>
            <a:ext cx="299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Book Antiqua" pitchFamily="18" charset="0"/>
              </a:rPr>
              <a:t>WEB </a:t>
            </a:r>
            <a:r>
              <a:rPr lang="en-US" sz="2400" b="1" u="sng" dirty="0" err="1">
                <a:solidFill>
                  <a:srgbClr val="FFFF00"/>
                </a:solidFill>
                <a:latin typeface="Book Antiqua" pitchFamily="18" charset="0"/>
              </a:rPr>
              <a:t>OPAC</a:t>
            </a:r>
            <a:endParaRPr lang="en-US" sz="2400" b="1" u="sng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bbc1cf7-a3de-4fdb-8478-000b4cc8dc1c"/>
</p:tagLst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365</Words>
  <Application>Microsoft Office PowerPoint</Application>
  <PresentationFormat>Widescreen</PresentationFormat>
  <Paragraphs>98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Century Schoolbook</vt:lpstr>
      <vt:lpstr>Corbel</vt:lpstr>
      <vt:lpstr>Garamond</vt:lpstr>
      <vt:lpstr>Perpetua</vt:lpstr>
      <vt:lpstr>Wingdings</vt:lpstr>
      <vt:lpstr>Office Theme</vt:lpstr>
      <vt:lpstr>LIBRARY &amp;  INFORMATION CENTRE </vt:lpstr>
      <vt:lpstr>Information Resources</vt:lpstr>
      <vt:lpstr>Major Infrastructure &amp; Facilities</vt:lpstr>
      <vt:lpstr>Information Services </vt:lpstr>
      <vt:lpstr>  WORKSHOPS &amp; TRAINING </vt:lpstr>
      <vt:lpstr>Research Projects..</vt:lpstr>
      <vt:lpstr>…Research Projects…</vt:lpstr>
      <vt:lpstr>…Research Projects…</vt:lpstr>
      <vt:lpstr>…Research Projects…</vt:lpstr>
      <vt:lpstr>…Research Projects… </vt:lpstr>
      <vt:lpstr>Personnel</vt:lpstr>
      <vt:lpstr>Future Plans</vt:lpstr>
      <vt:lpstr>SWOT ANALYSIS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2022-11-01T04:50:34Z</dcterms:created>
  <dcterms:modified xsi:type="dcterms:W3CDTF">2022-11-01T12:33:52Z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