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28" r:id="rId3"/>
    <p:sldId id="273" r:id="rId4"/>
    <p:sldId id="332" r:id="rId5"/>
    <p:sldId id="287" r:id="rId6"/>
    <p:sldId id="286" r:id="rId7"/>
    <p:sldId id="270" r:id="rId8"/>
    <p:sldId id="271" r:id="rId9"/>
    <p:sldId id="272" r:id="rId10"/>
    <p:sldId id="330" r:id="rId11"/>
    <p:sldId id="331" r:id="rId12"/>
    <p:sldId id="313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70" autoAdjust="0"/>
    <p:restoredTop sz="94660"/>
  </p:normalViewPr>
  <p:slideViewPr>
    <p:cSldViewPr>
      <p:cViewPr varScale="1">
        <p:scale>
          <a:sx n="65" d="100"/>
          <a:sy n="65" d="100"/>
        </p:scale>
        <p:origin x="16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9897CDD-2FDD-4665-9C1A-50A7AE8E5EBB}" type="presOf" srcId="{A5CE288D-FD8B-42F4-A858-BA0DEF801367}" destId="{FE0DD2D6-BA92-4CD8-B036-2C2EDD85F0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19897CDD-2FDD-4665-9C1A-50A7AE8E5EBB}" type="presOf" srcId="{A5CE288D-FD8B-42F4-A858-BA0DEF801367}" destId="{FE0DD2D6-BA92-4CD8-B036-2C2EDD85F0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CE288D-FD8B-42F4-A858-BA0DEF801367}" type="doc">
      <dgm:prSet loTypeId="urn:microsoft.com/office/officeart/2005/8/layout/vList2" loCatId="list" qsTypeId="urn:microsoft.com/office/officeart/2005/8/quickstyle/simple4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FE0DD2D6-BA92-4CD8-B036-2C2EDD85F072}" type="pres">
      <dgm:prSet presAssocID="{A5CE288D-FD8B-42F4-A858-BA0DEF801367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CA1154C5-ADD1-478B-970C-3B04B72EABCB}" type="presOf" srcId="{A5CE288D-FD8B-42F4-A858-BA0DEF801367}" destId="{FE0DD2D6-BA92-4CD8-B036-2C2EDD85F0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838972-BB35-4753-9C76-48C085BA3160}" type="doc">
      <dgm:prSet loTypeId="urn:microsoft.com/office/officeart/2005/8/layout/matrix3" loCatId="matrix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IN"/>
        </a:p>
      </dgm:t>
    </dgm:pt>
    <dgm:pt modelId="{7E151AA0-B25B-4BD3-814D-CBA947F46732}">
      <dgm:prSet phldrT="[Text]" custT="1"/>
      <dgm:spPr/>
      <dgm:t>
        <a:bodyPr/>
        <a:lstStyle/>
        <a:p>
          <a:pPr algn="l"/>
          <a:endParaRPr lang="en-IN" sz="2400" dirty="0">
            <a:solidFill>
              <a:schemeClr val="accent4">
                <a:lumMod val="50000"/>
              </a:schemeClr>
            </a:solidFill>
            <a:latin typeface="+mj-lt"/>
          </a:endParaRPr>
        </a:p>
        <a:p>
          <a:pPr algn="l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Dedicated Staff</a:t>
          </a:r>
        </a:p>
        <a:p>
          <a:pPr algn="l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Availability of Fund</a:t>
          </a:r>
        </a:p>
        <a:p>
          <a:pPr algn="l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Support from Authority</a:t>
          </a:r>
        </a:p>
        <a:p>
          <a:pPr algn="l"/>
          <a:endParaRPr lang="en-IN" sz="2400" dirty="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EEB6DEF3-25FD-444B-9FCD-3EAC3ED6FCCB}" type="par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ABE0359-3A2E-4E42-B23F-DA819F654A7C}" type="sibTrans" cxnId="{FB4761A8-2DC6-4B53-A333-9E8E36BF22B6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A064107D-7EE0-458F-8DA4-70E186F35212}">
      <dgm:prSet phldrT="[Text]" custT="1"/>
      <dgm:spPr/>
      <dgm:t>
        <a:bodyPr/>
        <a:lstStyle/>
        <a:p>
          <a:pPr algn="l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Lack of support of  IT Professionals</a:t>
          </a:r>
        </a:p>
      </dgm:t>
    </dgm:pt>
    <dgm:pt modelId="{87CC8638-F4E8-4438-93DC-4572D3A2230D}" type="par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743B451-8DCC-425F-936D-3F0C4F63FBEF}" type="sibTrans" cxnId="{EF159BD0-388C-46F0-8C4A-4A01E7FD970A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38CC07E1-D93C-4844-93E1-A08736B41D33}">
      <dgm:prSet phldrT="[Text]" custT="1"/>
      <dgm:spPr/>
      <dgm:t>
        <a:bodyPr/>
        <a:lstStyle/>
        <a:p>
          <a:pPr algn="just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National Information Centre on Communication Disorders </a:t>
          </a:r>
        </a:p>
      </dgm:t>
    </dgm:pt>
    <dgm:pt modelId="{A4C2D7F3-5AD1-4425-82A4-F7DFCB25E2C2}" type="par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21D8684F-13DB-4BC4-BC2C-6DD78596F3A9}" type="sibTrans" cxnId="{58B30AA0-18D0-48DD-8CA6-98CD73A40DC7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663F7069-DC82-4052-896D-66CCA48B622C}">
      <dgm:prSet phldrT="[Text]" custT="1"/>
      <dgm:spPr/>
      <dgm:t>
        <a:bodyPr/>
        <a:lstStyle/>
        <a:p>
          <a:pPr algn="l"/>
          <a:r>
            <a:rPr lang="en-IN" sz="2400" dirty="0">
              <a:solidFill>
                <a:schemeClr val="accent4">
                  <a:lumMod val="50000"/>
                </a:schemeClr>
              </a:solidFill>
              <a:latin typeface="+mj-lt"/>
            </a:rPr>
            <a:t>Lack of Indian Resources in the field</a:t>
          </a:r>
        </a:p>
      </dgm:t>
    </dgm:pt>
    <dgm:pt modelId="{F5D5965F-1908-4768-8990-BDEF79886012}" type="par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845C45C6-A5DD-4447-B3E4-2468B633D686}" type="sibTrans" cxnId="{0605C843-06F0-434D-A339-B99AC3FB4ECB}">
      <dgm:prSet/>
      <dgm:spPr/>
      <dgm:t>
        <a:bodyPr/>
        <a:lstStyle/>
        <a:p>
          <a:endParaRPr lang="en-IN" sz="2800">
            <a:solidFill>
              <a:schemeClr val="accent4">
                <a:lumMod val="50000"/>
              </a:schemeClr>
            </a:solidFill>
            <a:latin typeface="+mj-lt"/>
          </a:endParaRPr>
        </a:p>
      </dgm:t>
    </dgm:pt>
    <dgm:pt modelId="{FEAEF72A-9EDE-43E1-8749-1103531D0F77}" type="pres">
      <dgm:prSet presAssocID="{67838972-BB35-4753-9C76-48C085BA3160}" presName="matrix" presStyleCnt="0">
        <dgm:presLayoutVars>
          <dgm:chMax val="1"/>
          <dgm:dir/>
          <dgm:resizeHandles val="exact"/>
        </dgm:presLayoutVars>
      </dgm:prSet>
      <dgm:spPr/>
    </dgm:pt>
    <dgm:pt modelId="{86448D36-152E-4D7C-A579-B92BAB6B9CF0}" type="pres">
      <dgm:prSet presAssocID="{67838972-BB35-4753-9C76-48C085BA3160}" presName="diamond" presStyleLbl="bgShp" presStyleIdx="0" presStyleCnt="1" custScaleX="150618"/>
      <dgm:spPr>
        <a:solidFill>
          <a:schemeClr val="accent6">
            <a:lumMod val="75000"/>
          </a:schemeClr>
        </a:solidFill>
      </dgm:spPr>
    </dgm:pt>
    <dgm:pt modelId="{33625A92-4EA9-407E-9FD5-DEF3C33B0EF5}" type="pres">
      <dgm:prSet presAssocID="{67838972-BB35-4753-9C76-48C085BA3160}" presName="quad1" presStyleLbl="node1" presStyleIdx="0" presStyleCnt="4" custScaleX="164876" custScaleY="104402" custLinFactNeighborX="-47484" custLinFactNeighborY="-3165">
        <dgm:presLayoutVars>
          <dgm:chMax val="0"/>
          <dgm:chPref val="0"/>
          <dgm:bulletEnabled val="1"/>
        </dgm:presLayoutVars>
      </dgm:prSet>
      <dgm:spPr/>
    </dgm:pt>
    <dgm:pt modelId="{16066BED-3A41-4D31-AC88-F4330F9322D6}" type="pres">
      <dgm:prSet presAssocID="{67838972-BB35-4753-9C76-48C085BA3160}" presName="quad2" presStyleLbl="node1" presStyleIdx="1" presStyleCnt="4" custScaleX="139222" custScaleY="104402" custLinFactNeighborX="31593" custLinFactNeighborY="1">
        <dgm:presLayoutVars>
          <dgm:chMax val="0"/>
          <dgm:chPref val="0"/>
          <dgm:bulletEnabled val="1"/>
        </dgm:presLayoutVars>
      </dgm:prSet>
      <dgm:spPr/>
    </dgm:pt>
    <dgm:pt modelId="{A6BA0499-828A-4B87-BF91-C153A5489163}" type="pres">
      <dgm:prSet presAssocID="{67838972-BB35-4753-9C76-48C085BA3160}" presName="quad3" presStyleLbl="node1" presStyleIdx="2" presStyleCnt="4" custScaleX="139222" custScaleY="104402" custLinFactNeighborX="-47484" custLinFactNeighborY="-62">
        <dgm:presLayoutVars>
          <dgm:chMax val="0"/>
          <dgm:chPref val="0"/>
          <dgm:bulletEnabled val="1"/>
        </dgm:presLayoutVars>
      </dgm:prSet>
      <dgm:spPr/>
    </dgm:pt>
    <dgm:pt modelId="{793B9CA9-7133-48A6-A4FF-3CEE4276545D}" type="pres">
      <dgm:prSet presAssocID="{67838972-BB35-4753-9C76-48C085BA3160}" presName="quad4" presStyleLbl="node1" presStyleIdx="3" presStyleCnt="4" custScaleX="139222" custScaleY="104402" custLinFactNeighborX="28427" custLinFactNeighborY="3104">
        <dgm:presLayoutVars>
          <dgm:chMax val="0"/>
          <dgm:chPref val="0"/>
          <dgm:bulletEnabled val="1"/>
        </dgm:presLayoutVars>
      </dgm:prSet>
      <dgm:spPr/>
    </dgm:pt>
  </dgm:ptLst>
  <dgm:cxnLst>
    <dgm:cxn modelId="{FBCBE00A-70F2-4D6F-9DD7-B60093DBAC1C}" type="presOf" srcId="{A064107D-7EE0-458F-8DA4-70E186F35212}" destId="{16066BED-3A41-4D31-AC88-F4330F9322D6}" srcOrd="0" destOrd="0" presId="urn:microsoft.com/office/officeart/2005/8/layout/matrix3"/>
    <dgm:cxn modelId="{0605C843-06F0-434D-A339-B99AC3FB4ECB}" srcId="{67838972-BB35-4753-9C76-48C085BA3160}" destId="{663F7069-DC82-4052-896D-66CCA48B622C}" srcOrd="3" destOrd="0" parTransId="{F5D5965F-1908-4768-8990-BDEF79886012}" sibTransId="{845C45C6-A5DD-4447-B3E4-2468B633D686}"/>
    <dgm:cxn modelId="{58B30AA0-18D0-48DD-8CA6-98CD73A40DC7}" srcId="{67838972-BB35-4753-9C76-48C085BA3160}" destId="{38CC07E1-D93C-4844-93E1-A08736B41D33}" srcOrd="2" destOrd="0" parTransId="{A4C2D7F3-5AD1-4425-82A4-F7DFCB25E2C2}" sibTransId="{21D8684F-13DB-4BC4-BC2C-6DD78596F3A9}"/>
    <dgm:cxn modelId="{FB4761A8-2DC6-4B53-A333-9E8E36BF22B6}" srcId="{67838972-BB35-4753-9C76-48C085BA3160}" destId="{7E151AA0-B25B-4BD3-814D-CBA947F46732}" srcOrd="0" destOrd="0" parTransId="{EEB6DEF3-25FD-444B-9FCD-3EAC3ED6FCCB}" sibTransId="{2ABE0359-3A2E-4E42-B23F-DA819F654A7C}"/>
    <dgm:cxn modelId="{8E6938B6-C87B-48FA-A33D-00C11DF23244}" type="presOf" srcId="{663F7069-DC82-4052-896D-66CCA48B622C}" destId="{793B9CA9-7133-48A6-A4FF-3CEE4276545D}" srcOrd="0" destOrd="0" presId="urn:microsoft.com/office/officeart/2005/8/layout/matrix3"/>
    <dgm:cxn modelId="{1407B5B7-1398-4E98-8616-BAC73578A01F}" type="presOf" srcId="{67838972-BB35-4753-9C76-48C085BA3160}" destId="{FEAEF72A-9EDE-43E1-8749-1103531D0F77}" srcOrd="0" destOrd="0" presId="urn:microsoft.com/office/officeart/2005/8/layout/matrix3"/>
    <dgm:cxn modelId="{EF159BD0-388C-46F0-8C4A-4A01E7FD970A}" srcId="{67838972-BB35-4753-9C76-48C085BA3160}" destId="{A064107D-7EE0-458F-8DA4-70E186F35212}" srcOrd="1" destOrd="0" parTransId="{87CC8638-F4E8-4438-93DC-4572D3A2230D}" sibTransId="{8743B451-8DCC-425F-936D-3F0C4F63FBEF}"/>
    <dgm:cxn modelId="{A193C9D4-0090-4B55-A456-8D2FAC62C254}" type="presOf" srcId="{7E151AA0-B25B-4BD3-814D-CBA947F46732}" destId="{33625A92-4EA9-407E-9FD5-DEF3C33B0EF5}" srcOrd="0" destOrd="0" presId="urn:microsoft.com/office/officeart/2005/8/layout/matrix3"/>
    <dgm:cxn modelId="{D7723DD5-9ED2-4221-8D36-360A08AD50CD}" type="presOf" srcId="{38CC07E1-D93C-4844-93E1-A08736B41D33}" destId="{A6BA0499-828A-4B87-BF91-C153A5489163}" srcOrd="0" destOrd="0" presId="urn:microsoft.com/office/officeart/2005/8/layout/matrix3"/>
    <dgm:cxn modelId="{C363599D-FF00-4CC6-A47C-D49559CDDED9}" type="presParOf" srcId="{FEAEF72A-9EDE-43E1-8749-1103531D0F77}" destId="{86448D36-152E-4D7C-A579-B92BAB6B9CF0}" srcOrd="0" destOrd="0" presId="urn:microsoft.com/office/officeart/2005/8/layout/matrix3"/>
    <dgm:cxn modelId="{FF270926-5040-4DD7-8C4B-EA6FC9621649}" type="presParOf" srcId="{FEAEF72A-9EDE-43E1-8749-1103531D0F77}" destId="{33625A92-4EA9-407E-9FD5-DEF3C33B0EF5}" srcOrd="1" destOrd="0" presId="urn:microsoft.com/office/officeart/2005/8/layout/matrix3"/>
    <dgm:cxn modelId="{13D26E8A-2AEE-41E3-923C-2923E47A5807}" type="presParOf" srcId="{FEAEF72A-9EDE-43E1-8749-1103531D0F77}" destId="{16066BED-3A41-4D31-AC88-F4330F9322D6}" srcOrd="2" destOrd="0" presId="urn:microsoft.com/office/officeart/2005/8/layout/matrix3"/>
    <dgm:cxn modelId="{28D67DF0-6BFC-4DF3-A157-48D9236559CE}" type="presParOf" srcId="{FEAEF72A-9EDE-43E1-8749-1103531D0F77}" destId="{A6BA0499-828A-4B87-BF91-C153A5489163}" srcOrd="3" destOrd="0" presId="urn:microsoft.com/office/officeart/2005/8/layout/matrix3"/>
    <dgm:cxn modelId="{D38181B6-6F39-4E6D-85CA-CEE8198D2B72}" type="presParOf" srcId="{FEAEF72A-9EDE-43E1-8749-1103531D0F77}" destId="{793B9CA9-7133-48A6-A4FF-3CEE4276545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8D36-152E-4D7C-A579-B92BAB6B9CF0}">
      <dsp:nvSpPr>
        <dsp:cNvPr id="0" name=""/>
        <dsp:cNvSpPr/>
      </dsp:nvSpPr>
      <dsp:spPr>
        <a:xfrm>
          <a:off x="2857517" y="0"/>
          <a:ext cx="8715441" cy="5786454"/>
        </a:xfrm>
        <a:prstGeom prst="diamond">
          <a:avLst/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25A92-4EA9-407E-9FD5-DEF3C33B0EF5}">
      <dsp:nvSpPr>
        <dsp:cNvPr id="0" name=""/>
        <dsp:cNvSpPr/>
      </dsp:nvSpPr>
      <dsp:spPr>
        <a:xfrm>
          <a:off x="3068110" y="428617"/>
          <a:ext cx="3720784" cy="2356057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solidFill>
              <a:schemeClr val="accent4">
                <a:lumMod val="50000"/>
              </a:schemeClr>
            </a:solidFill>
            <a:latin typeface="+mj-lt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Dedicated Staff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Availability of Fund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Support from Authority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solidFill>
              <a:schemeClr val="accent4">
                <a:lumMod val="50000"/>
              </a:schemeClr>
            </a:solidFill>
            <a:latin typeface="+mj-lt"/>
          </a:endParaRPr>
        </a:p>
      </dsp:txBody>
      <dsp:txXfrm>
        <a:off x="3183123" y="543630"/>
        <a:ext cx="3490758" cy="2126031"/>
      </dsp:txXfrm>
    </dsp:sp>
    <dsp:sp modelId="{16066BED-3A41-4D31-AC88-F4330F9322D6}">
      <dsp:nvSpPr>
        <dsp:cNvPr id="0" name=""/>
        <dsp:cNvSpPr/>
      </dsp:nvSpPr>
      <dsp:spPr>
        <a:xfrm>
          <a:off x="7572434" y="500065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Lack of support of  IT Professionals</a:t>
          </a:r>
        </a:p>
      </dsp:txBody>
      <dsp:txXfrm>
        <a:off x="7687447" y="615078"/>
        <a:ext cx="2911820" cy="2126031"/>
      </dsp:txXfrm>
    </dsp:sp>
    <dsp:sp modelId="{A6BA0499-828A-4B87-BF91-C153A5489163}">
      <dsp:nvSpPr>
        <dsp:cNvPr id="0" name=""/>
        <dsp:cNvSpPr/>
      </dsp:nvSpPr>
      <dsp:spPr>
        <a:xfrm>
          <a:off x="3357579" y="2928954"/>
          <a:ext cx="3141846" cy="2356057"/>
        </a:xfrm>
        <a:prstGeom prst="roundRect">
          <a:avLst/>
        </a:prstGeom>
        <a:solidFill>
          <a:schemeClr val="accent5">
            <a:shade val="50000"/>
            <a:hueOff val="-467489"/>
            <a:satOff val="-4528"/>
            <a:lumOff val="478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National Information Centre on Communication Disorders </a:t>
          </a:r>
        </a:p>
      </dsp:txBody>
      <dsp:txXfrm>
        <a:off x="3472592" y="3043967"/>
        <a:ext cx="2911820" cy="2126031"/>
      </dsp:txXfrm>
    </dsp:sp>
    <dsp:sp modelId="{793B9CA9-7133-48A6-A4FF-3CEE4276545D}">
      <dsp:nvSpPr>
        <dsp:cNvPr id="0" name=""/>
        <dsp:cNvSpPr/>
      </dsp:nvSpPr>
      <dsp:spPr>
        <a:xfrm>
          <a:off x="7500986" y="3000401"/>
          <a:ext cx="3141846" cy="2356057"/>
        </a:xfrm>
        <a:prstGeom prst="roundRect">
          <a:avLst/>
        </a:prstGeom>
        <a:solidFill>
          <a:schemeClr val="accent5">
            <a:shade val="50000"/>
            <a:hueOff val="-233745"/>
            <a:satOff val="-2264"/>
            <a:lumOff val="239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accent4">
                  <a:lumMod val="50000"/>
                </a:schemeClr>
              </a:solidFill>
              <a:latin typeface="+mj-lt"/>
            </a:rPr>
            <a:t>Lack of Indian Resources in the field</a:t>
          </a:r>
        </a:p>
      </dsp:txBody>
      <dsp:txXfrm>
        <a:off x="7615999" y="3115414"/>
        <a:ext cx="2911820" cy="2126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3D83B-66D6-47B8-96FB-8A8B84550B29}" type="datetimeFigureOut">
              <a:rPr lang="en-IN" smtClean="0"/>
              <a:pPr/>
              <a:t>19-12-2021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57D26-4651-40F2-985D-89239A6948DF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054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57D26-4651-40F2-985D-89239A6948DF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6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2484800"/>
            <a:ext cx="4962600" cy="188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539425" y="3024157"/>
            <a:ext cx="18884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2661000"/>
            <a:ext cx="26826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78450" y="1010630"/>
            <a:ext cx="6248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807467"/>
            <a:ext cx="5640900" cy="144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2661000"/>
            <a:ext cx="2563500" cy="357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6233133"/>
            <a:ext cx="468600" cy="6248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AB9-5373-4622-B43D-C8515A86E93C}" type="datetimeFigureOut">
              <a:rPr lang="en-US" smtClean="0"/>
              <a:pPr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AB0DA-0DDA-4A14-A164-24E29FF26D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15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1604" y="285728"/>
            <a:ext cx="5640900" cy="857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661000"/>
            <a:ext cx="5640900" cy="3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6182333"/>
            <a:ext cx="456900" cy="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84" cy="128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70" r:id="rId5"/>
    <p:sldLayoutId id="2147483671" r:id="rId6"/>
    <p:sldLayoutId id="2147483672" r:id="rId7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71810"/>
            <a:ext cx="8934424" cy="3429000"/>
          </a:xfrm>
        </p:spPr>
        <p:txBody>
          <a:bodyPr/>
          <a:lstStyle/>
          <a:p>
            <a:pPr algn="ctr"/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b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</a:b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Arial" charset="0"/>
              </a:rPr>
              <a:t>20.12.2021</a:t>
            </a:r>
            <a:endParaRPr lang="en-IN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2357454"/>
            <a:ext cx="9144000" cy="1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Arial" charset="0"/>
                <a:sym typeface="Raleway Thin"/>
              </a:rPr>
              <a:t>WELCOME</a:t>
            </a:r>
            <a:endParaRPr kumimoji="0" lang="en-US" sz="4800" b="1" i="0" u="none" strike="noStrike" kern="0" cap="none" spc="0" normalizeH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lang="en-US" sz="4800" b="1" kern="0" dirty="0">
              <a:solidFill>
                <a:schemeClr val="accent4">
                  <a:lumMod val="50000"/>
                </a:schemeClr>
              </a:solidFill>
              <a:latin typeface="+mj-lt"/>
              <a:ea typeface="Raleway Thin"/>
              <a:cs typeface="Arial" charset="0"/>
              <a:sym typeface="Raleway Thin"/>
            </a:endParaRP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+mj-lt"/>
                <a:ea typeface="Raleway Thin"/>
                <a:cs typeface="Arial" charset="0"/>
                <a:sym typeface="Raleway Thin"/>
              </a:rPr>
              <a:t>LIBRARY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+mj-lt"/>
                <a:ea typeface="Raleway Thin"/>
                <a:cs typeface="Arial" charset="0"/>
                <a:sym typeface="Raleway Thin"/>
              </a:rPr>
              <a:t>&amp;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r>
              <a:rPr lang="en-US" sz="4800" b="1" kern="0" dirty="0">
                <a:solidFill>
                  <a:schemeClr val="accent6">
                    <a:lumMod val="50000"/>
                  </a:schemeClr>
                </a:solidFill>
                <a:latin typeface="+mj-lt"/>
                <a:ea typeface="Raleway Thin"/>
                <a:cs typeface="Arial" charset="0"/>
                <a:sym typeface="Raleway Thin"/>
              </a:rPr>
              <a:t> INFORMATION CENTRE</a:t>
            </a:r>
          </a:p>
          <a:p>
            <a:pPr algn="ctr">
              <a:lnSpc>
                <a:spcPct val="90000"/>
              </a:lnSpc>
              <a:buClr>
                <a:schemeClr val="accent2"/>
              </a:buClr>
              <a:buSzPts val="4800"/>
            </a:pPr>
            <a:endParaRPr kumimoji="0" lang="en-US" sz="2800" b="1" i="0" u="none" strike="noStrike" kern="0" cap="none" spc="0" normalizeH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Raleway Thin"/>
              <a:cs typeface="Arial" charset="0"/>
              <a:sym typeface="Raleway Thin"/>
            </a:endParaRPr>
          </a:p>
        </p:txBody>
      </p:sp>
      <p:sp>
        <p:nvSpPr>
          <p:cNvPr id="6" name="Down Ribbon 5"/>
          <p:cNvSpPr/>
          <p:nvPr/>
        </p:nvSpPr>
        <p:spPr>
          <a:xfrm>
            <a:off x="285720" y="4500570"/>
            <a:ext cx="8572560" cy="92869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kern="0" dirty="0">
                <a:solidFill>
                  <a:srgbClr val="FF4D4D">
                    <a:lumMod val="50000"/>
                  </a:srgbClr>
                </a:solidFill>
                <a:ea typeface="Raleway Thin"/>
                <a:cs typeface="Arial" charset="0"/>
                <a:sym typeface="Raleway Thin"/>
              </a:rPr>
              <a:t>NAAC TEAM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9165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609600"/>
            <a:ext cx="6400800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Indian Literature on Communication Disorders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1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0294FB-42B9-4668-8A99-95F72CBCEF74}"/>
              </a:ext>
            </a:extLst>
          </p:cNvPr>
          <p:cNvSpPr/>
          <p:nvPr/>
        </p:nvSpPr>
        <p:spPr>
          <a:xfrm>
            <a:off x="5436096" y="73111"/>
            <a:ext cx="3528392" cy="44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600586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548680"/>
            <a:ext cx="4464496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E-Learning@AIISH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638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3634C08-1110-4EED-8516-2BD98F8917A5}"/>
              </a:ext>
            </a:extLst>
          </p:cNvPr>
          <p:cNvSpPr/>
          <p:nvPr/>
        </p:nvSpPr>
        <p:spPr>
          <a:xfrm>
            <a:off x="5615608" y="99129"/>
            <a:ext cx="3528392" cy="44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679585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640900" cy="1443600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SELF STUDY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5177361"/>
              </p:ext>
            </p:extLst>
          </p:nvPr>
        </p:nvGraphicFramePr>
        <p:xfrm>
          <a:off x="-1928858" y="1071546"/>
          <a:ext cx="14430476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1331640" y="185200"/>
            <a:ext cx="7812360" cy="14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tabLst/>
              <a:defRPr/>
            </a:pPr>
            <a:r>
              <a:rPr kumimoji="0" lang="en-IN" sz="44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j-lt"/>
                <a:ea typeface="Raleway Thin"/>
                <a:cs typeface="Raleway Thin"/>
                <a:sym typeface="Raleway Thin"/>
              </a:rPr>
              <a:t>Resources and Infrastructure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D6E4D4-D988-44E2-8A4C-DE174663C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67907"/>
              </p:ext>
            </p:extLst>
          </p:nvPr>
        </p:nvGraphicFramePr>
        <p:xfrm>
          <a:off x="1074330" y="940251"/>
          <a:ext cx="7812360" cy="5434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12360">
                  <a:extLst>
                    <a:ext uri="{9D8B030D-6E8A-4147-A177-3AD203B41FA5}">
                      <a16:colId xmlns:a16="http://schemas.microsoft.com/office/drawing/2014/main" val="3061524723"/>
                    </a:ext>
                  </a:extLst>
                </a:gridCol>
              </a:tblGrid>
              <a:tr h="371816">
                <a:tc>
                  <a:txBody>
                    <a:bodyPr/>
                    <a:lstStyle/>
                    <a:p>
                      <a:pPr algn="ctr"/>
                      <a:endParaRPr lang="en-IN" sz="1800" b="0" dirty="0"/>
                    </a:p>
                    <a:p>
                      <a:pPr algn="ctr"/>
                      <a:r>
                        <a:rPr lang="en-IN" sz="1800" b="0" dirty="0"/>
                        <a:t>Core Members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2246882149"/>
                  </a:ext>
                </a:extLst>
              </a:tr>
              <a:tr h="6520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N" sz="1800" b="0" i="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0" i="0" dirty="0"/>
                        <a:t>1) </a:t>
                      </a:r>
                      <a:r>
                        <a:rPr lang="en-IN" sz="1800" b="0" i="0" dirty="0" err="1"/>
                        <a:t>Dr.Shijith</a:t>
                      </a:r>
                      <a:r>
                        <a:rPr lang="en-IN" sz="1800" b="0" i="0" dirty="0"/>
                        <a:t> Kumar C,  Library &amp; Information Officer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3414158556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0" i="0" dirty="0"/>
                        <a:t>2) Mr. </a:t>
                      </a:r>
                      <a:r>
                        <a:rPr lang="en-IN" sz="1800" b="0" i="0" dirty="0" err="1"/>
                        <a:t>Nandeesha</a:t>
                      </a:r>
                      <a:r>
                        <a:rPr lang="en-IN" sz="1800" b="0" i="0" dirty="0"/>
                        <a:t>, B, Asst. Library &amp; Information Officer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1266847956"/>
                  </a:ext>
                </a:extLst>
              </a:tr>
              <a:tr h="4260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0" i="0" dirty="0"/>
                        <a:t>3) Mr. </a:t>
                      </a:r>
                      <a:r>
                        <a:rPr lang="en-IN" sz="1800" b="0" i="0" dirty="0" err="1"/>
                        <a:t>Nidheesh</a:t>
                      </a:r>
                      <a:r>
                        <a:rPr lang="en-IN" sz="1800" b="0" i="0" dirty="0"/>
                        <a:t> David </a:t>
                      </a:r>
                      <a:r>
                        <a:rPr lang="en-IN" sz="1800" b="0" i="0" dirty="0" err="1"/>
                        <a:t>Kuruvila</a:t>
                      </a:r>
                      <a:r>
                        <a:rPr lang="en-IN" sz="1800" b="0" i="0" dirty="0"/>
                        <a:t>, </a:t>
                      </a:r>
                      <a:r>
                        <a:rPr lang="en-IN" sz="1800" b="0" i="0" dirty="0" err="1"/>
                        <a:t>Sr.Library</a:t>
                      </a:r>
                      <a:r>
                        <a:rPr lang="en-IN" sz="1800" b="0" i="0" dirty="0"/>
                        <a:t> &amp; Information Asst.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2449998708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800" b="0" i="0" baseline="0" dirty="0"/>
                        <a:t>4) Mr. </a:t>
                      </a:r>
                      <a:r>
                        <a:rPr lang="en-IN" sz="1800" b="0" i="0" baseline="0" dirty="0" err="1"/>
                        <a:t>Nanjunda</a:t>
                      </a:r>
                      <a:r>
                        <a:rPr lang="en-IN" sz="1800" b="0" i="0" baseline="0" dirty="0"/>
                        <a:t> Swamy, </a:t>
                      </a:r>
                      <a:r>
                        <a:rPr lang="en-IN" sz="1800" b="0" i="0" dirty="0"/>
                        <a:t>Sr. Library &amp; Information Asst.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580816100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b="0" i="0" dirty="0"/>
                        <a:t>5) Mr. Lokesh, P, Assistant Grade-III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1646834563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/>
                        <a:t>Support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3071413401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1) Mr. </a:t>
                      </a:r>
                      <a:r>
                        <a:rPr lang="en-IN" sz="1800" dirty="0" err="1"/>
                        <a:t>Mahendra</a:t>
                      </a:r>
                      <a:r>
                        <a:rPr lang="en-IN" sz="1800" dirty="0"/>
                        <a:t>, Clerical Assistant 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3439994129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2) Ms. Bhanu, Clerical Assistant 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2800893700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3) Mr. </a:t>
                      </a:r>
                      <a:r>
                        <a:rPr lang="en-IN" sz="1800" dirty="0" err="1"/>
                        <a:t>Hanumantha</a:t>
                      </a:r>
                      <a:r>
                        <a:rPr lang="en-IN" sz="1800" dirty="0"/>
                        <a:t>, MTS ((Out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835953950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4) Mr. Suresh 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2301018908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5) Ms. Rekha 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3411500529"/>
                  </a:ext>
                </a:extLst>
              </a:tr>
              <a:tr h="371816">
                <a:tc>
                  <a:txBody>
                    <a:bodyPr/>
                    <a:lstStyle/>
                    <a:p>
                      <a:r>
                        <a:rPr lang="en-IN" sz="1800" dirty="0"/>
                        <a:t>6) Mr. </a:t>
                      </a:r>
                      <a:r>
                        <a:rPr lang="en-IN" sz="1800" dirty="0" err="1"/>
                        <a:t>Pradeeep</a:t>
                      </a:r>
                      <a:r>
                        <a:rPr lang="en-IN" sz="1800" dirty="0"/>
                        <a:t>, (Out Source- Contract)</a:t>
                      </a:r>
                    </a:p>
                  </a:txBody>
                  <a:tcPr marT="44819" marB="44819"/>
                </a:tc>
                <a:extLst>
                  <a:ext uri="{0D108BD9-81ED-4DB2-BD59-A6C34878D82A}">
                    <a16:rowId xmlns:a16="http://schemas.microsoft.com/office/drawing/2014/main" val="127466619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028ACE4-F93C-4C25-99F6-CD40BEA722EB}"/>
              </a:ext>
            </a:extLst>
          </p:cNvPr>
          <p:cNvSpPr/>
          <p:nvPr/>
        </p:nvSpPr>
        <p:spPr>
          <a:xfrm>
            <a:off x="1097768" y="6374827"/>
            <a:ext cx="6703291" cy="396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Total Strength: 5 + 6  </a:t>
            </a:r>
          </a:p>
        </p:txBody>
      </p:sp>
    </p:spTree>
    <p:extLst>
      <p:ext uri="{BB962C8B-B14F-4D97-AF65-F5344CB8AC3E}">
        <p14:creationId xmlns:p14="http://schemas.microsoft.com/office/powerpoint/2010/main" val="3534992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640900" cy="806908"/>
          </a:xfrm>
        </p:spPr>
        <p:txBody>
          <a:bodyPr/>
          <a:lstStyle/>
          <a:p>
            <a:pPr algn="ctr"/>
            <a:r>
              <a:rPr lang="en-IN" dirty="0">
                <a:latin typeface="+mj-lt"/>
              </a:rPr>
              <a:t>Information Sources</a:t>
            </a:r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A1C1B1AE-CDC4-4CEB-8C61-46C6786C0907}"/>
              </a:ext>
            </a:extLst>
          </p:cNvPr>
          <p:cNvSpPr/>
          <p:nvPr/>
        </p:nvSpPr>
        <p:spPr>
          <a:xfrm>
            <a:off x="0" y="1196752"/>
            <a:ext cx="9144000" cy="5661248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Print 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Print Journal Archives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E-Books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E-Journals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E-Journal Archives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Online Databases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AIISH 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CD-ROMs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Rare Books 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b="1" dirty="0">
              <a:latin typeface="Book Antiqua" pitchFamily="18" charset="0"/>
            </a:endParaRPr>
          </a:p>
          <a:p>
            <a:pPr algn="ctr"/>
            <a:endParaRPr lang="en-IN" dirty="0"/>
          </a:p>
          <a:p>
            <a:pPr algn="ctr"/>
            <a:endParaRPr lang="en-US" sz="1800" b="1" dirty="0">
              <a:latin typeface="Book Antiqua" pitchFamily="18" charset="0"/>
            </a:endParaRPr>
          </a:p>
          <a:p>
            <a:pPr algn="ctr"/>
            <a:r>
              <a:rPr lang="en-US" sz="1800" b="1" dirty="0">
                <a:latin typeface="Book Antiqua" pitchFamily="18" charset="0"/>
              </a:rPr>
              <a:t> </a:t>
            </a:r>
            <a:endParaRPr lang="en-IN" dirty="0"/>
          </a:p>
          <a:p>
            <a:pPr algn="ctr"/>
            <a:endParaRPr lang="en-US" sz="1800" b="1" dirty="0">
              <a:latin typeface="Book Antiqua" pitchFamily="18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685800" y="764704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059FF32-8625-4137-A058-F05EFB8267BA}"/>
              </a:ext>
            </a:extLst>
          </p:cNvPr>
          <p:cNvSpPr/>
          <p:nvPr/>
        </p:nvSpPr>
        <p:spPr>
          <a:xfrm>
            <a:off x="666707" y="1124744"/>
            <a:ext cx="8350696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r>
              <a:rPr lang="en-IN" sz="3200" u="sng" dirty="0"/>
              <a:t>Information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</a:rPr>
              <a:t>Book Circulation </a:t>
            </a:r>
            <a:endParaRPr lang="en-IN" sz="3200" dirty="0">
              <a:latin typeface="Book Antiqua" panose="0204060205030503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Plagiarism Detection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Reference Management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Remote Login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ISBN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E-JAIISH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ERMED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NLIST</a:t>
            </a: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3190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24402795"/>
              </p:ext>
            </p:extLst>
          </p:nvPr>
        </p:nvGraphicFramePr>
        <p:xfrm>
          <a:off x="685800" y="764704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F059FF32-8625-4137-A058-F05EFB8267BA}"/>
              </a:ext>
            </a:extLst>
          </p:cNvPr>
          <p:cNvSpPr/>
          <p:nvPr/>
        </p:nvSpPr>
        <p:spPr>
          <a:xfrm>
            <a:off x="666707" y="1124744"/>
            <a:ext cx="8350696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endParaRPr lang="en-IN" sz="3200" u="sng" dirty="0"/>
          </a:p>
          <a:p>
            <a:pPr algn="ctr"/>
            <a:r>
              <a:rPr lang="en-IN" sz="3200" u="sng" dirty="0"/>
              <a:t>Major Infrastructure &amp; Facilities</a:t>
            </a: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Automatic Gate Register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Computer Centre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E-Learning Platform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itchFamily="18" charset="0"/>
              </a:rPr>
              <a:t>Electromagnetic Security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Exclusive Website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Institutional Repository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Language Lab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Spacious Reading Halls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Book Antiqua" pitchFamily="18" charset="0"/>
              </a:rPr>
              <a:t>Web OPAC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86945501"/>
              </p:ext>
            </p:extLst>
          </p:nvPr>
        </p:nvGraphicFramePr>
        <p:xfrm>
          <a:off x="685800" y="457200"/>
          <a:ext cx="7772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6B484EA-B353-4D54-912A-B291DD5201D3}"/>
              </a:ext>
            </a:extLst>
          </p:cNvPr>
          <p:cNvSpPr/>
          <p:nvPr/>
        </p:nvSpPr>
        <p:spPr>
          <a:xfrm>
            <a:off x="179512" y="1196752"/>
            <a:ext cx="8856984" cy="5904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kern="1200" dirty="0">
                <a:effectLst/>
                <a:latin typeface="Book Antiqua" pitchFamily="18" charset="0"/>
              </a:rPr>
              <a:t>  		</a:t>
            </a:r>
          </a:p>
          <a:p>
            <a:endParaRPr lang="en-US" sz="2800" b="1" u="sng" dirty="0">
              <a:latin typeface="Book Antiqua" pitchFamily="18" charset="0"/>
            </a:endParaRPr>
          </a:p>
          <a:p>
            <a:endParaRPr lang="en-US" sz="2800" b="1" u="sng" kern="1200" dirty="0">
              <a:effectLst/>
              <a:latin typeface="Book Antiqua" pitchFamily="18" charset="0"/>
            </a:endParaRPr>
          </a:p>
          <a:p>
            <a:endParaRPr lang="en-US" sz="2800" b="1" u="sng" dirty="0">
              <a:latin typeface="Book Antiqua" pitchFamily="18" charset="0"/>
            </a:endParaRPr>
          </a:p>
          <a:p>
            <a:endParaRPr lang="en-US" sz="2800" b="1" u="sng" kern="1200" dirty="0">
              <a:effectLst/>
              <a:latin typeface="Book Antiqua" pitchFamily="18" charset="0"/>
            </a:endParaRPr>
          </a:p>
          <a:p>
            <a:pPr algn="ctr"/>
            <a:r>
              <a:rPr lang="en-US" sz="2800" b="1" kern="1200" dirty="0">
                <a:effectLst/>
                <a:latin typeface="Book Antiqua" pitchFamily="18" charset="0"/>
              </a:rPr>
              <a:t>	</a:t>
            </a:r>
            <a:r>
              <a:rPr lang="en-US" sz="2800" b="1" u="sng" kern="1200" dirty="0">
                <a:effectLst/>
                <a:latin typeface="Book Antiqua" pitchFamily="18" charset="0"/>
              </a:rPr>
              <a:t>WORKSHOPS &amp; TRAINING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b="1" kern="1200" dirty="0">
              <a:effectLst/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1200" dirty="0">
                <a:effectLst/>
                <a:latin typeface="Book Antiqua" pitchFamily="18" charset="0"/>
              </a:rPr>
              <a:t>Workshops on Electronic Information Resources &amp;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kern="1200" dirty="0">
              <a:effectLst/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1200" dirty="0">
                <a:effectLst/>
                <a:latin typeface="Book Antiqua" pitchFamily="18" charset="0"/>
              </a:rPr>
              <a:t>Workshops on Plagiarism and Academic Integrity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100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kern="1200" dirty="0">
                <a:effectLst/>
                <a:latin typeface="Book Antiqua" pitchFamily="18" charset="0"/>
              </a:rPr>
              <a:t>Workshop on Academic Writing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ok Antiqua" pitchFamily="18" charset="0"/>
              </a:rPr>
              <a:t>Training on Reference Management Software</a:t>
            </a:r>
            <a:endParaRPr lang="en-IN" sz="2400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00" b="1" dirty="0">
                <a:latin typeface="Book Antiqua" pitchFamily="18" charset="0"/>
              </a:rPr>
              <a:t>[</a:t>
            </a:r>
          </a:p>
          <a:p>
            <a:endParaRPr lang="en-US" sz="1000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ok Antiqua" pitchFamily="18" charset="0"/>
              </a:rPr>
              <a:t>Training on online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ok Antiqua" pitchFamily="18" charset="0"/>
              </a:rPr>
              <a:t>Training on writing support tool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050" b="1" dirty="0">
              <a:latin typeface="Book Antiqua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ok Antiqua" pitchFamily="18" charset="0"/>
              </a:rPr>
              <a:t>Orientation </a:t>
            </a:r>
            <a:r>
              <a:rPr lang="en-US" sz="2800" b="1" dirty="0" err="1">
                <a:latin typeface="Book Antiqua" pitchFamily="18" charset="0"/>
              </a:rPr>
              <a:t>Programmes</a:t>
            </a:r>
            <a:r>
              <a:rPr lang="en-US" sz="2800" b="1" dirty="0">
                <a:latin typeface="Book Antiqua" pitchFamily="18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Book Antiqua" pitchFamily="18" charset="0"/>
              </a:rPr>
              <a:t>OPEN ELECTIVE COURSE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Book Antiqua" pitchFamily="18" charset="0"/>
            </a:endParaRPr>
          </a:p>
          <a:p>
            <a:pPr algn="ctr"/>
            <a:endParaRPr lang="en-US" sz="1800" b="1" kern="1200" dirty="0">
              <a:effectLst/>
              <a:latin typeface="Book Antiqua" pitchFamily="18" charset="0"/>
            </a:endParaRPr>
          </a:p>
          <a:p>
            <a:pPr algn="ctr"/>
            <a:endParaRPr lang="en-US" sz="1800" b="1" kern="1200" dirty="0">
              <a:effectLst/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US" b="1" dirty="0">
              <a:latin typeface="Book Antiqua" pitchFamily="18" charset="0"/>
            </a:endParaRPr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710199"/>
            <a:ext cx="6400800" cy="512104"/>
          </a:xfrm>
        </p:spPr>
        <p:txBody>
          <a:bodyPr/>
          <a:lstStyle/>
          <a:p>
            <a:pPr algn="l"/>
            <a:r>
              <a:rPr lang="en-US" sz="2400" b="1" u="sng" dirty="0">
                <a:solidFill>
                  <a:srgbClr val="C00000"/>
                </a:solidFill>
                <a:latin typeface="Book Antiqua" pitchFamily="18" charset="0"/>
              </a:rPr>
              <a:t>Library </a:t>
            </a:r>
            <a:r>
              <a:rPr lang="en-US" sz="2400" b="1" u="sng" dirty="0" err="1">
                <a:solidFill>
                  <a:srgbClr val="C00000"/>
                </a:solidFill>
                <a:latin typeface="Book Antiqua" pitchFamily="18" charset="0"/>
              </a:rPr>
              <a:t>Webportal</a:t>
            </a:r>
            <a:endParaRPr lang="en-US" sz="2400" b="1" u="sng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96752"/>
            <a:ext cx="9144000" cy="550918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EE035E-9C98-4BFA-A194-E05E5AF813CD}"/>
              </a:ext>
            </a:extLst>
          </p:cNvPr>
          <p:cNvSpPr/>
          <p:nvPr/>
        </p:nvSpPr>
        <p:spPr>
          <a:xfrm>
            <a:off x="5507088" y="200584"/>
            <a:ext cx="3528392" cy="44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33778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76672"/>
            <a:ext cx="2476128" cy="455712"/>
          </a:xfrm>
        </p:spPr>
        <p:txBody>
          <a:bodyPr/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WEB OPAC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410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02EA464-1BF2-4A64-8D70-FD37F7CBD33C}"/>
              </a:ext>
            </a:extLst>
          </p:cNvPr>
          <p:cNvSpPr/>
          <p:nvPr/>
        </p:nvSpPr>
        <p:spPr>
          <a:xfrm>
            <a:off x="5580072" y="83574"/>
            <a:ext cx="3528392" cy="44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197058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6513" y="433822"/>
            <a:ext cx="6400800" cy="762000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E-JAIISH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509"/>
            <a:ext cx="9144000" cy="55736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8FD99B-09A5-4D03-B5FD-594C29ABC660}"/>
              </a:ext>
            </a:extLst>
          </p:cNvPr>
          <p:cNvSpPr/>
          <p:nvPr/>
        </p:nvSpPr>
        <p:spPr>
          <a:xfrm>
            <a:off x="5507088" y="200584"/>
            <a:ext cx="3528392" cy="4495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/>
              <a:t>Research Projects</a:t>
            </a:r>
          </a:p>
        </p:txBody>
      </p:sp>
    </p:spTree>
    <p:extLst>
      <p:ext uri="{BB962C8B-B14F-4D97-AF65-F5344CB8AC3E}">
        <p14:creationId xmlns:p14="http://schemas.microsoft.com/office/powerpoint/2010/main" val="664142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6949503-a238-48df-8d7c-70e75916d9fe"/>
</p:tagLst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Gaoler · SlidesCarnival</Template>
  <TotalTime>1568</TotalTime>
  <Words>317</Words>
  <Application>Microsoft Office PowerPoint</Application>
  <PresentationFormat>On-screen Show (4:3)</PresentationFormat>
  <Paragraphs>225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Barlow Light</vt:lpstr>
      <vt:lpstr>Book Antiqua</vt:lpstr>
      <vt:lpstr>Calibri</vt:lpstr>
      <vt:lpstr>Raleway Thin</vt:lpstr>
      <vt:lpstr>Gaoler template</vt:lpstr>
      <vt:lpstr>    20.12.2021</vt:lpstr>
      <vt:lpstr>PowerPoint Presentation</vt:lpstr>
      <vt:lpstr>Information 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SELF STUDY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Shijith Kumar</cp:lastModifiedBy>
  <cp:revision>142</cp:revision>
  <dcterms:created xsi:type="dcterms:W3CDTF">2006-08-16T00:00:00Z</dcterms:created>
  <dcterms:modified xsi:type="dcterms:W3CDTF">2021-12-19T16:06:18Z</dcterms:modified>
</cp:coreProperties>
</file>