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442" r:id="rId3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70ACA-E13B-4195-88B4-5D06CA3B3949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7C4A0-F854-48EE-9EF3-E0996D5A18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1448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D0AF75-A037-4DAA-9F35-CCF8003A95C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F559F-4B17-4D17-8D68-966A2456D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B36B59-02E6-4AD6-A0B9-C91E49CCA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1CEEC-5E81-40CA-A215-D5E10965E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4C24-D317-4B90-854B-74EA107CB537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04739-F653-4690-9A1A-A3964BC29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22A47-4DE7-463E-A7D8-0B745C080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40A4-2EFA-49A6-BE4E-7ABF3399C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1932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19678-6468-4E54-8E84-C940169BB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62EFB8-DAF5-440A-96F0-2A7694B2C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0D282-EBF1-458E-9A70-953A6818A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4C24-D317-4B90-854B-74EA107CB537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C70B1-1CEC-4A87-9AFE-F1FDC9C55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C46F0-A506-4F60-B4DB-F4EB9EBB0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40A4-2EFA-49A6-BE4E-7ABF3399C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673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5AC682-16BF-4925-95A8-549E79DEE4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BE6841-5D1B-4BD7-972A-CBC814C3B3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5A93A-B56C-4B79-9ACE-D2D1F0186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4C24-D317-4B90-854B-74EA107CB537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2C428-DAF1-480A-915D-DDD26602C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D6F0F-B8C7-4039-A37E-E2CD68240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40A4-2EFA-49A6-BE4E-7ABF3399C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2551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89941-6A1E-46A0-BB55-48EAAAAB1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B28E6-7612-4BEC-A586-C0E517047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4165E-2AD6-4AA9-B21A-BCE6DAB19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4C24-D317-4B90-854B-74EA107CB537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2526E-12E4-45F2-9B1C-05A8A5E6E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DFFBC-59CC-4698-A476-3CC6E1BC4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40A4-2EFA-49A6-BE4E-7ABF3399C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584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8927D-D4EA-4C10-AA6A-AFF108CEA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77910-EA5A-4F72-9797-F4934DFF5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F6E00-DF96-462E-A1A2-6B41C1BCF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4C24-D317-4B90-854B-74EA107CB537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44042-90BA-45CC-B126-8DF786434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F0E4C-4343-463C-B3A1-AD06FE2BD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40A4-2EFA-49A6-BE4E-7ABF3399C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4152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E393B-6A26-495A-9A11-D60263101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34DF2-D33F-4805-BF7A-73D21FA663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26A43-1C6D-4B70-944B-5F5BE3AE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14501B-6140-4758-9EC6-919A12618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4C24-D317-4B90-854B-74EA107CB537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43B67A-F21A-4184-A826-0762672AE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198F42-AD91-4D6B-9CDC-6239D3FB4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40A4-2EFA-49A6-BE4E-7ABF3399C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3970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D9E28-6092-4BD2-925E-768251B01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FFBDAF-F565-4820-8EB8-660144987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CB4FF3-5F19-40F7-809D-615A5D43D6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8739BF-D4E8-49AC-843B-DF383AD704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4411C7-A17E-4E5D-BD9B-008BBEE34B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11AD19-12AE-4691-8EF5-2745F85C3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4C24-D317-4B90-854B-74EA107CB537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04A53-D43D-49B8-84CC-C709D269F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79B1B8-270D-4067-B3C4-F7F65B061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40A4-2EFA-49A6-BE4E-7ABF3399C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7413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ECEB5-1E62-4912-8D09-643C60978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84F25D-B57C-4BF9-937A-265C99AA0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4C24-D317-4B90-854B-74EA107CB537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2C10AE-8DFB-4E6C-8B2E-E9A0C9999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BB4CD2-7FF8-45A4-B83E-3AC607E7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40A4-2EFA-49A6-BE4E-7ABF3399C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7545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24D6C9-AE82-443D-8D15-D7D92AB6C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4C24-D317-4B90-854B-74EA107CB537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551D4C-9ED1-4261-8111-03BE8F696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46ADC-A443-4475-ADEF-F12670D5B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40A4-2EFA-49A6-BE4E-7ABF3399C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468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B6AF6-7146-4F1C-84AD-AF9D564D4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84F4A-AC7A-4C62-B88A-F7D3305E4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E1C9B7-7E6D-452F-92A4-FAA031E63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932ACA-17F7-44F0-8536-87FFE58A6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4C24-D317-4B90-854B-74EA107CB537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60C77F-CC5C-46AA-921D-DC94A5057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E2ED16-651F-4178-AEED-1128CC42C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40A4-2EFA-49A6-BE4E-7ABF3399C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793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5F311-3573-45EC-AED4-A3CB116DA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EEF082-3934-40BF-A902-2C24340C3A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13D293-B9C1-4704-A9F3-749743F8F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3F6C6-A467-40F7-943D-D82512ECF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4C24-D317-4B90-854B-74EA107CB537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5E5EEB-14B9-495B-A8AC-CED545C6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92198E-BB33-4806-ABBD-6F0BB390A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40A4-2EFA-49A6-BE4E-7ABF3399C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280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169368-53D0-4B72-869A-7EA7ADD2E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92BB0A-40D5-4F17-8912-99FEDFC61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DD45F-9EF3-4022-BB04-B9E549FDED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F4C24-D317-4B90-854B-74EA107CB537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A1E97-317D-4F5C-A8BB-94FB7F80C8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F0E00-7E5D-48C2-BB42-1098D48515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340A4-2EFA-49A6-BE4E-7ABF3399C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946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3C92D-737B-4ECE-A7F6-E0809D5F8F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8DCB16-B855-435F-95B8-BA5FF5CB29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1955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irculation Section.jpeg"/>
          <p:cNvPicPr>
            <a:picLocks noChangeAspect="1"/>
          </p:cNvPicPr>
          <p:nvPr/>
        </p:nvPicPr>
        <p:blipFill>
          <a:blip r:embed="rId3">
            <a:grayscl/>
            <a:lum bright="-58000" contrast="-71000"/>
          </a:blip>
          <a:srcRect r="1111" b="50000"/>
          <a:stretch>
            <a:fillRect/>
          </a:stretch>
        </p:blipFill>
        <p:spPr>
          <a:xfrm>
            <a:off x="1752600" y="762000"/>
            <a:ext cx="8680704" cy="5852160"/>
          </a:xfrm>
          <a:prstGeom prst="rect">
            <a:avLst/>
          </a:prstGeom>
        </p:spPr>
      </p:pic>
      <p:pic>
        <p:nvPicPr>
          <p:cNvPr id="11268" name="Picture 14" descr="backlable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6248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TextBox 16"/>
          <p:cNvSpPr txBox="1">
            <a:spLocks noChangeArrowheads="1"/>
          </p:cNvSpPr>
          <p:nvPr/>
        </p:nvSpPr>
        <p:spPr bwMode="auto">
          <a:xfrm>
            <a:off x="1828800" y="6477001"/>
            <a:ext cx="3454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Book Antiqua" pitchFamily="18" charset="0"/>
              </a:rPr>
              <a:t>All India Institute of Speech and Hearing</a:t>
            </a:r>
            <a:endParaRPr lang="en-IN" sz="1400">
              <a:solidFill>
                <a:schemeClr val="bg1"/>
              </a:solidFill>
            </a:endParaRPr>
          </a:p>
        </p:txBody>
      </p:sp>
      <p:sp>
        <p:nvSpPr>
          <p:cNvPr id="11" name="Round Diagonal Corner Rectangle 10"/>
          <p:cNvSpPr/>
          <p:nvPr/>
        </p:nvSpPr>
        <p:spPr>
          <a:xfrm rot="5400000">
            <a:off x="8836378" y="1975005"/>
            <a:ext cx="2753032" cy="419100"/>
          </a:xfrm>
          <a:prstGeom prst="round2DiagRect">
            <a:avLst>
              <a:gd name="adj1" fmla="val 0"/>
              <a:gd name="adj2" fmla="val 50000"/>
            </a:avLst>
          </a:prstGeom>
          <a:solidFill>
            <a:srgbClr val="FFD0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dirty="0"/>
          </a:p>
        </p:txBody>
      </p:sp>
      <p:sp>
        <p:nvSpPr>
          <p:cNvPr id="14" name="Round Diagonal Corner Rectangle 13"/>
          <p:cNvSpPr/>
          <p:nvPr/>
        </p:nvSpPr>
        <p:spPr>
          <a:xfrm rot="5400000">
            <a:off x="8897947" y="1935522"/>
            <a:ext cx="2666999" cy="381000"/>
          </a:xfrm>
          <a:prstGeom prst="round2DiagRect">
            <a:avLst>
              <a:gd name="adj1" fmla="val 0"/>
              <a:gd name="adj2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dirty="0"/>
          </a:p>
        </p:txBody>
      </p:sp>
      <p:sp>
        <p:nvSpPr>
          <p:cNvPr id="11274" name="TextBox 6"/>
          <p:cNvSpPr txBox="1">
            <a:spLocks noChangeArrowheads="1"/>
          </p:cNvSpPr>
          <p:nvPr/>
        </p:nvSpPr>
        <p:spPr bwMode="auto">
          <a:xfrm rot="-5400000">
            <a:off x="8887584" y="1807668"/>
            <a:ext cx="2667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1600" b="1" dirty="0">
                <a:latin typeface="Titillium Web"/>
              </a:rPr>
              <a:t>Supporting Service</a:t>
            </a:r>
            <a:endParaRPr lang="en-IN" altLang="en-US" sz="1600" b="1" dirty="0">
              <a:latin typeface="Titillium Web"/>
            </a:endParaRPr>
          </a:p>
        </p:txBody>
      </p:sp>
      <p:sp>
        <p:nvSpPr>
          <p:cNvPr id="11275" name="TextBox 20"/>
          <p:cNvSpPr txBox="1">
            <a:spLocks noChangeArrowheads="1"/>
          </p:cNvSpPr>
          <p:nvPr/>
        </p:nvSpPr>
        <p:spPr bwMode="auto">
          <a:xfrm>
            <a:off x="9525001" y="6477001"/>
            <a:ext cx="7825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Book Antiqua" pitchFamily="18" charset="0"/>
              </a:rPr>
              <a:t>2021-22</a:t>
            </a:r>
            <a:endParaRPr lang="en-IN" sz="1400" dirty="0">
              <a:solidFill>
                <a:schemeClr val="bg1"/>
              </a:solidFill>
            </a:endParaRPr>
          </a:p>
        </p:txBody>
      </p:sp>
      <p:sp>
        <p:nvSpPr>
          <p:cNvPr id="13" name="TextBox 6"/>
          <p:cNvSpPr txBox="1">
            <a:spLocks noChangeArrowheads="1"/>
          </p:cNvSpPr>
          <p:nvPr/>
        </p:nvSpPr>
        <p:spPr bwMode="auto">
          <a:xfrm>
            <a:off x="1600200" y="152399"/>
            <a:ext cx="495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Library Information Center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52600" y="609600"/>
            <a:ext cx="823988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N" dirty="0">
              <a:solidFill>
                <a:schemeClr val="bg1"/>
              </a:solidFill>
            </a:endParaRPr>
          </a:p>
          <a:p>
            <a:r>
              <a:rPr lang="en-IN" dirty="0">
                <a:solidFill>
                  <a:schemeClr val="bg1"/>
                </a:solidFill>
              </a:rPr>
              <a:t>Print &amp; E-Books</a:t>
            </a:r>
          </a:p>
          <a:p>
            <a:r>
              <a:rPr lang="en-IN" dirty="0">
                <a:solidFill>
                  <a:schemeClr val="bg1"/>
                </a:solidFill>
              </a:rPr>
              <a:t>Print &amp; E-Journals</a:t>
            </a:r>
          </a:p>
          <a:p>
            <a:r>
              <a:rPr lang="en-IN" dirty="0">
                <a:solidFill>
                  <a:schemeClr val="bg1"/>
                </a:solidFill>
              </a:rPr>
              <a:t>Bound Volumes &amp; Online Archives</a:t>
            </a:r>
          </a:p>
          <a:p>
            <a:r>
              <a:rPr lang="en-IN" dirty="0">
                <a:solidFill>
                  <a:schemeClr val="bg1"/>
                </a:solidFill>
              </a:rPr>
              <a:t>Standards</a:t>
            </a:r>
          </a:p>
          <a:p>
            <a:r>
              <a:rPr lang="en-IN" dirty="0">
                <a:solidFill>
                  <a:schemeClr val="bg1"/>
                </a:solidFill>
              </a:rPr>
              <a:t>Rare Books</a:t>
            </a:r>
          </a:p>
          <a:p>
            <a:r>
              <a:rPr lang="en-IN" dirty="0">
                <a:solidFill>
                  <a:schemeClr val="bg1"/>
                </a:solidFill>
              </a:rPr>
              <a:t>				Institutional Repository</a:t>
            </a:r>
          </a:p>
          <a:p>
            <a:r>
              <a:rPr lang="en-IN" dirty="0">
                <a:solidFill>
                  <a:schemeClr val="bg1"/>
                </a:solidFill>
              </a:rPr>
              <a:t>				Integrated Library Management System</a:t>
            </a:r>
          </a:p>
          <a:p>
            <a:r>
              <a:rPr lang="en-IN" dirty="0">
                <a:solidFill>
                  <a:schemeClr val="bg1"/>
                </a:solidFill>
              </a:rPr>
              <a:t>				Language Lab</a:t>
            </a:r>
          </a:p>
          <a:p>
            <a:r>
              <a:rPr lang="en-IN" dirty="0">
                <a:solidFill>
                  <a:schemeClr val="bg1"/>
                </a:solidFill>
              </a:rPr>
              <a:t>				Institute Journal Platform</a:t>
            </a:r>
          </a:p>
          <a:p>
            <a:r>
              <a:rPr lang="en-IN" dirty="0">
                <a:solidFill>
                  <a:schemeClr val="bg1"/>
                </a:solidFill>
              </a:rPr>
              <a:t>Offers Open Elective Course for PG Programmes </a:t>
            </a:r>
          </a:p>
          <a:p>
            <a:r>
              <a:rPr lang="en-IN" dirty="0">
                <a:solidFill>
                  <a:schemeClr val="bg1"/>
                </a:solidFill>
              </a:rPr>
              <a:t>		Spacious Reading Halls</a:t>
            </a:r>
          </a:p>
          <a:p>
            <a:r>
              <a:rPr lang="en-IN" dirty="0">
                <a:solidFill>
                  <a:schemeClr val="bg1"/>
                </a:solidFill>
              </a:rPr>
              <a:t>		Opens 12 hours on Working Days &amp; 8 hours on Saturdays</a:t>
            </a:r>
          </a:p>
          <a:p>
            <a:r>
              <a:rPr lang="en-IN" dirty="0">
                <a:solidFill>
                  <a:schemeClr val="bg1"/>
                </a:solidFill>
              </a:rPr>
              <a:t>		Special Collections on Academic Writing &amp; English Communication</a:t>
            </a:r>
          </a:p>
          <a:p>
            <a:r>
              <a:rPr lang="en-IN" dirty="0">
                <a:solidFill>
                  <a:schemeClr val="bg1"/>
                </a:solidFill>
              </a:rPr>
              <a:t>	</a:t>
            </a:r>
          </a:p>
          <a:p>
            <a:r>
              <a:rPr lang="en-IN" dirty="0">
                <a:solidFill>
                  <a:schemeClr val="bg1"/>
                </a:solidFill>
              </a:rPr>
              <a:t>Library Advisory Council</a:t>
            </a:r>
          </a:p>
          <a:p>
            <a:r>
              <a:rPr lang="en-IN" dirty="0">
                <a:solidFill>
                  <a:schemeClr val="bg1"/>
                </a:solidFill>
              </a:rPr>
              <a:t>Web OPAC</a:t>
            </a:r>
          </a:p>
          <a:p>
            <a:r>
              <a:rPr lang="en-IN" dirty="0">
                <a:solidFill>
                  <a:schemeClr val="bg1"/>
                </a:solidFill>
              </a:rPr>
              <a:t>Remote Access Service</a:t>
            </a:r>
          </a:p>
          <a:p>
            <a:r>
              <a:rPr lang="en-IN" dirty="0">
                <a:solidFill>
                  <a:schemeClr val="bg1"/>
                </a:solidFill>
              </a:rPr>
              <a:t>Online ISBN</a:t>
            </a:r>
          </a:p>
          <a:p>
            <a:endParaRPr lang="en-US" dirty="0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5" cstate="print"/>
          <a:srcRect l="2813" r="19375" b="1667"/>
          <a:stretch>
            <a:fillRect/>
          </a:stretch>
        </p:blipFill>
        <p:spPr bwMode="auto">
          <a:xfrm>
            <a:off x="4953001" y="4953000"/>
            <a:ext cx="1929539" cy="1371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6" name="Rectangle 15"/>
          <p:cNvSpPr/>
          <p:nvPr/>
        </p:nvSpPr>
        <p:spPr>
          <a:xfrm flipV="1">
            <a:off x="1828800" y="609600"/>
            <a:ext cx="8305800" cy="46038"/>
          </a:xfrm>
          <a:prstGeom prst="rect">
            <a:avLst/>
          </a:prstGeom>
          <a:solidFill>
            <a:srgbClr val="C1AC5F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  <p:pic>
        <p:nvPicPr>
          <p:cNvPr id="47107" name="Picture 3" descr="D:\2015-16 to 2019-20 Annual Report photos (as per Director)\Library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67600" y="4953000"/>
            <a:ext cx="2438400" cy="1371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69375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e4b15ba4-740f-43f1-9772-ef4f32859c1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Widescreen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Book Antiqua</vt:lpstr>
      <vt:lpstr>Calibri</vt:lpstr>
      <vt:lpstr>Calibri Light</vt:lpstr>
      <vt:lpstr>Titillium Web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Shijith Kumar</cp:lastModifiedBy>
  <cp:revision>2</cp:revision>
  <dcterms:created xsi:type="dcterms:W3CDTF">2021-12-22T08:45:14Z</dcterms:created>
  <dcterms:modified xsi:type="dcterms:W3CDTF">2021-12-22T08:46:10Z</dcterms:modified>
</cp:coreProperties>
</file>