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</p:sldIdLst>
  <p:sldSz cx="9144000" cy="6858000" type="screen4x3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7F0A-D4EC-4530-AA33-36F7834C2A3B}" type="datetimeFigureOut">
              <a:rPr lang="en-US" smtClean="0"/>
              <a:t>12/22/2021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08E9-1F52-40B2-ADE2-B96D5F2C96F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7F0A-D4EC-4530-AA33-36F7834C2A3B}" type="datetimeFigureOut">
              <a:rPr lang="en-US" smtClean="0"/>
              <a:t>12/22/2021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08E9-1F52-40B2-ADE2-B96D5F2C96F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7F0A-D4EC-4530-AA33-36F7834C2A3B}" type="datetimeFigureOut">
              <a:rPr lang="en-US" smtClean="0"/>
              <a:t>12/22/2021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08E9-1F52-40B2-ADE2-B96D5F2C96F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7F0A-D4EC-4530-AA33-36F7834C2A3B}" type="datetimeFigureOut">
              <a:rPr lang="en-US" smtClean="0"/>
              <a:t>12/22/2021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08E9-1F52-40B2-ADE2-B96D5F2C96F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7F0A-D4EC-4530-AA33-36F7834C2A3B}" type="datetimeFigureOut">
              <a:rPr lang="en-US" smtClean="0"/>
              <a:t>12/22/2021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08E9-1F52-40B2-ADE2-B96D5F2C96F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7F0A-D4EC-4530-AA33-36F7834C2A3B}" type="datetimeFigureOut">
              <a:rPr lang="en-US" smtClean="0"/>
              <a:t>12/22/2021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08E9-1F52-40B2-ADE2-B96D5F2C96F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7F0A-D4EC-4530-AA33-36F7834C2A3B}" type="datetimeFigureOut">
              <a:rPr lang="en-US" smtClean="0"/>
              <a:t>12/22/2021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08E9-1F52-40B2-ADE2-B96D5F2C96F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7F0A-D4EC-4530-AA33-36F7834C2A3B}" type="datetimeFigureOut">
              <a:rPr lang="en-US" smtClean="0"/>
              <a:t>12/22/2021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08E9-1F52-40B2-ADE2-B96D5F2C96F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7F0A-D4EC-4530-AA33-36F7834C2A3B}" type="datetimeFigureOut">
              <a:rPr lang="en-US" smtClean="0"/>
              <a:t>12/22/2021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08E9-1F52-40B2-ADE2-B96D5F2C96F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7F0A-D4EC-4530-AA33-36F7834C2A3B}" type="datetimeFigureOut">
              <a:rPr lang="en-US" smtClean="0"/>
              <a:t>12/22/2021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08E9-1F52-40B2-ADE2-B96D5F2C96F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7F0A-D4EC-4530-AA33-36F7834C2A3B}" type="datetimeFigureOut">
              <a:rPr lang="en-US" smtClean="0"/>
              <a:t>12/22/2021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C08E9-1F52-40B2-ADE2-B96D5F2C96F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77F0A-D4EC-4530-AA33-36F7834C2A3B}" type="datetimeFigureOut">
              <a:rPr lang="en-US" smtClean="0"/>
              <a:t>12/22/2021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C08E9-1F52-40B2-ADE2-B96D5F2C96F8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C000"/>
          </a:solidFill>
          <a:latin typeface="Britannic Bol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C000"/>
          </a:solidFill>
          <a:latin typeface="Book Antiqu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C000"/>
          </a:solidFill>
          <a:latin typeface="Book Antiqu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C000"/>
          </a:solidFill>
          <a:latin typeface="Book Antiqu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C000"/>
          </a:solidFill>
          <a:latin typeface="Book Antiqu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FC000"/>
          </a:solidFill>
          <a:latin typeface="Book Antiqu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-285784" y="4214818"/>
            <a:ext cx="9715568" cy="492922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" name="Group 53"/>
          <p:cNvGrpSpPr/>
          <p:nvPr/>
        </p:nvGrpSpPr>
        <p:grpSpPr>
          <a:xfrm>
            <a:off x="142876" y="2500306"/>
            <a:ext cx="8929718" cy="1428760"/>
            <a:chOff x="357158" y="1928802"/>
            <a:chExt cx="11787270" cy="1428760"/>
          </a:xfrm>
          <a:scene3d>
            <a:camera prst="orthographicFront">
              <a:rot lat="0" lon="0" rev="0"/>
            </a:camera>
            <a:lightRig rig="threePt" dir="t"/>
          </a:scene3d>
        </p:grpSpPr>
        <p:grpSp>
          <p:nvGrpSpPr>
            <p:cNvPr id="3" name="Group 24"/>
            <p:cNvGrpSpPr/>
            <p:nvPr/>
          </p:nvGrpSpPr>
          <p:grpSpPr>
            <a:xfrm>
              <a:off x="357158" y="1928802"/>
              <a:ext cx="3143272" cy="1428760"/>
              <a:chOff x="357158" y="1928802"/>
              <a:chExt cx="3143272" cy="1428760"/>
            </a:xfrm>
          </p:grpSpPr>
          <p:grpSp>
            <p:nvGrpSpPr>
              <p:cNvPr id="4" name="Group 20"/>
              <p:cNvGrpSpPr/>
              <p:nvPr/>
            </p:nvGrpSpPr>
            <p:grpSpPr>
              <a:xfrm>
                <a:off x="357158" y="1928802"/>
                <a:ext cx="1571636" cy="1428760"/>
                <a:chOff x="357158" y="1928802"/>
                <a:chExt cx="1571636" cy="1428760"/>
              </a:xfrm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357158" y="1928802"/>
                  <a:ext cx="785818" cy="1428760"/>
                </a:xfrm>
                <a:prstGeom prst="rect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1142976" y="1928802"/>
                  <a:ext cx="785818" cy="142876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grpSp>
            <p:nvGrpSpPr>
              <p:cNvPr id="5" name="Group 21"/>
              <p:cNvGrpSpPr/>
              <p:nvPr/>
            </p:nvGrpSpPr>
            <p:grpSpPr>
              <a:xfrm>
                <a:off x="1928794" y="1928802"/>
                <a:ext cx="1571636" cy="1428760"/>
                <a:chOff x="357158" y="1928802"/>
                <a:chExt cx="1571636" cy="1428760"/>
              </a:xfrm>
            </p:grpSpPr>
            <p:sp>
              <p:nvSpPr>
                <p:cNvPr id="23" name="Rectangle 22"/>
                <p:cNvSpPr/>
                <p:nvPr/>
              </p:nvSpPr>
              <p:spPr>
                <a:xfrm>
                  <a:off x="357158" y="1928802"/>
                  <a:ext cx="785818" cy="142876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1142976" y="1928802"/>
                  <a:ext cx="785818" cy="142876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  <p:grpSp>
          <p:nvGrpSpPr>
            <p:cNvPr id="6" name="Group 25"/>
            <p:cNvGrpSpPr/>
            <p:nvPr/>
          </p:nvGrpSpPr>
          <p:grpSpPr>
            <a:xfrm>
              <a:off x="3500430" y="1928802"/>
              <a:ext cx="3143272" cy="1428760"/>
              <a:chOff x="357158" y="1928802"/>
              <a:chExt cx="3143272" cy="1428760"/>
            </a:xfrm>
          </p:grpSpPr>
          <p:grpSp>
            <p:nvGrpSpPr>
              <p:cNvPr id="8" name="Group 20"/>
              <p:cNvGrpSpPr/>
              <p:nvPr/>
            </p:nvGrpSpPr>
            <p:grpSpPr>
              <a:xfrm>
                <a:off x="357158" y="1928802"/>
                <a:ext cx="1571636" cy="1428760"/>
                <a:chOff x="357158" y="1928802"/>
                <a:chExt cx="1571636" cy="1428760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357158" y="1928802"/>
                  <a:ext cx="785818" cy="1428760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1142976" y="1928802"/>
                  <a:ext cx="785818" cy="1428760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grpSp>
            <p:nvGrpSpPr>
              <p:cNvPr id="9" name="Group 21"/>
              <p:cNvGrpSpPr/>
              <p:nvPr/>
            </p:nvGrpSpPr>
            <p:grpSpPr>
              <a:xfrm>
                <a:off x="1928794" y="1928802"/>
                <a:ext cx="1571636" cy="1428760"/>
                <a:chOff x="357158" y="1928802"/>
                <a:chExt cx="1571636" cy="1428760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357158" y="1928802"/>
                  <a:ext cx="785818" cy="142876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1142976" y="1928802"/>
                  <a:ext cx="785818" cy="1428760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  <p:grpSp>
          <p:nvGrpSpPr>
            <p:cNvPr id="11" name="Group 32"/>
            <p:cNvGrpSpPr/>
            <p:nvPr/>
          </p:nvGrpSpPr>
          <p:grpSpPr>
            <a:xfrm>
              <a:off x="6643702" y="1928802"/>
              <a:ext cx="3143272" cy="1428760"/>
              <a:chOff x="357158" y="1928802"/>
              <a:chExt cx="3143272" cy="1428760"/>
            </a:xfrm>
          </p:grpSpPr>
          <p:grpSp>
            <p:nvGrpSpPr>
              <p:cNvPr id="12" name="Group 20"/>
              <p:cNvGrpSpPr/>
              <p:nvPr/>
            </p:nvGrpSpPr>
            <p:grpSpPr>
              <a:xfrm>
                <a:off x="357158" y="1928802"/>
                <a:ext cx="1571636" cy="1428760"/>
                <a:chOff x="357158" y="1928802"/>
                <a:chExt cx="1571636" cy="142876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357158" y="1928802"/>
                  <a:ext cx="785818" cy="1428760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1142976" y="1928802"/>
                  <a:ext cx="785818" cy="142876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grpSp>
            <p:nvGrpSpPr>
              <p:cNvPr id="13" name="Group 21"/>
              <p:cNvGrpSpPr/>
              <p:nvPr/>
            </p:nvGrpSpPr>
            <p:grpSpPr>
              <a:xfrm>
                <a:off x="1928794" y="1928802"/>
                <a:ext cx="1571636" cy="1428760"/>
                <a:chOff x="357158" y="1928802"/>
                <a:chExt cx="1571636" cy="1428760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357158" y="1928802"/>
                  <a:ext cx="785818" cy="1428760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1142976" y="1928802"/>
                  <a:ext cx="785818" cy="142876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  <p:grpSp>
          <p:nvGrpSpPr>
            <p:cNvPr id="14" name="Group 20"/>
            <p:cNvGrpSpPr/>
            <p:nvPr/>
          </p:nvGrpSpPr>
          <p:grpSpPr>
            <a:xfrm>
              <a:off x="9786974" y="1928802"/>
              <a:ext cx="1571636" cy="1428760"/>
              <a:chOff x="357158" y="1928802"/>
              <a:chExt cx="1571636" cy="142876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357158" y="1928802"/>
                <a:ext cx="785818" cy="142876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142976" y="1928802"/>
                <a:ext cx="785818" cy="142876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52" name="Rectangle 51"/>
            <p:cNvSpPr/>
            <p:nvPr/>
          </p:nvSpPr>
          <p:spPr>
            <a:xfrm>
              <a:off x="11358610" y="1928802"/>
              <a:ext cx="785818" cy="142876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</p:spPr>
        <p:txBody>
          <a:bodyPr/>
          <a:lstStyle/>
          <a:p>
            <a:r>
              <a:rPr lang="en-IN" dirty="0">
                <a:solidFill>
                  <a:schemeClr val="accent2">
                    <a:lumMod val="50000"/>
                  </a:schemeClr>
                </a:solidFill>
              </a:rPr>
              <a:t>Public Education</a:t>
            </a:r>
          </a:p>
        </p:txBody>
      </p:sp>
      <p:grpSp>
        <p:nvGrpSpPr>
          <p:cNvPr id="15" name="Group 58"/>
          <p:cNvGrpSpPr/>
          <p:nvPr/>
        </p:nvGrpSpPr>
        <p:grpSpPr>
          <a:xfrm rot="19039860">
            <a:off x="4304922" y="4878793"/>
            <a:ext cx="534157" cy="1208702"/>
            <a:chOff x="-4143436" y="6072206"/>
            <a:chExt cx="785818" cy="2214578"/>
          </a:xfrm>
        </p:grpSpPr>
        <p:sp>
          <p:nvSpPr>
            <p:cNvPr id="56" name="Left Arrow 55"/>
            <p:cNvSpPr/>
            <p:nvPr/>
          </p:nvSpPr>
          <p:spPr>
            <a:xfrm rot="5400000">
              <a:off x="-4714940" y="6715148"/>
              <a:ext cx="1928826" cy="642942"/>
            </a:xfrm>
            <a:prstGeom prst="leftArrow">
              <a:avLst>
                <a:gd name="adj1" fmla="val 50000"/>
                <a:gd name="adj2" fmla="val 245455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Oval 56"/>
            <p:cNvSpPr/>
            <p:nvPr/>
          </p:nvSpPr>
          <p:spPr>
            <a:xfrm>
              <a:off x="-4143436" y="7429528"/>
              <a:ext cx="785818" cy="85725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" name="Oval 57"/>
            <p:cNvSpPr/>
            <p:nvPr/>
          </p:nvSpPr>
          <p:spPr>
            <a:xfrm>
              <a:off x="-4000560" y="7608123"/>
              <a:ext cx="500066" cy="50006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71407" y="4286256"/>
            <a:ext cx="1214446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>
                <a:latin typeface="Rockwell" pitchFamily="18" charset="0"/>
              </a:rPr>
              <a:t>Monthly public lecture</a:t>
            </a:r>
          </a:p>
        </p:txBody>
      </p:sp>
      <p:cxnSp>
        <p:nvCxnSpPr>
          <p:cNvPr id="67" name="Straight Connector 66"/>
          <p:cNvCxnSpPr/>
          <p:nvPr/>
        </p:nvCxnSpPr>
        <p:spPr>
          <a:xfrm rot="5400000">
            <a:off x="-128842" y="3699892"/>
            <a:ext cx="972000" cy="1588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16200000" flipV="1">
            <a:off x="514893" y="2727892"/>
            <a:ext cx="972000" cy="1588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41343" y="1500174"/>
            <a:ext cx="1501699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>
                <a:latin typeface="Rockwell" pitchFamily="18" charset="0"/>
              </a:rPr>
              <a:t>Information pamphlets</a:t>
            </a:r>
          </a:p>
        </p:txBody>
      </p:sp>
      <p:cxnSp>
        <p:nvCxnSpPr>
          <p:cNvPr id="76" name="Straight Connector 75"/>
          <p:cNvCxnSpPr/>
          <p:nvPr/>
        </p:nvCxnSpPr>
        <p:spPr>
          <a:xfrm rot="5400000">
            <a:off x="643704" y="4071148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1000100" y="5072074"/>
            <a:ext cx="1214446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>
                <a:latin typeface="Rockwell" pitchFamily="18" charset="0"/>
              </a:rPr>
              <a:t>Rallies &amp; Street Plays</a:t>
            </a:r>
          </a:p>
        </p:txBody>
      </p:sp>
      <p:cxnSp>
        <p:nvCxnSpPr>
          <p:cNvPr id="78" name="Straight Connector 77"/>
          <p:cNvCxnSpPr/>
          <p:nvPr/>
        </p:nvCxnSpPr>
        <p:spPr>
          <a:xfrm rot="16200000" flipV="1">
            <a:off x="1407869" y="2449727"/>
            <a:ext cx="1472066" cy="1588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500166" y="928670"/>
            <a:ext cx="1285883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>
                <a:latin typeface="Rockwell" pitchFamily="18" charset="0"/>
              </a:rPr>
              <a:t>Screening camps</a:t>
            </a:r>
          </a:p>
        </p:txBody>
      </p:sp>
      <p:cxnSp>
        <p:nvCxnSpPr>
          <p:cNvPr id="80" name="Straight Connector 79"/>
          <p:cNvCxnSpPr/>
          <p:nvPr/>
        </p:nvCxnSpPr>
        <p:spPr>
          <a:xfrm rot="5400000">
            <a:off x="2143902" y="3785396"/>
            <a:ext cx="1285884" cy="1588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2071670" y="4500570"/>
            <a:ext cx="92869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>
                <a:latin typeface="Rockwell" pitchFamily="18" charset="0"/>
              </a:rPr>
              <a:t>Open Day</a:t>
            </a:r>
          </a:p>
        </p:txBody>
      </p:sp>
      <p:cxnSp>
        <p:nvCxnSpPr>
          <p:cNvPr id="82" name="Straight Connector 81"/>
          <p:cNvCxnSpPr/>
          <p:nvPr/>
        </p:nvCxnSpPr>
        <p:spPr>
          <a:xfrm rot="16200000" flipV="1">
            <a:off x="2408001" y="2163975"/>
            <a:ext cx="1900694" cy="1588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2643174" y="357166"/>
            <a:ext cx="200026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>
                <a:latin typeface="Rockwell" pitchFamily="18" charset="0"/>
              </a:rPr>
              <a:t>Commemoration Days</a:t>
            </a:r>
          </a:p>
        </p:txBody>
      </p:sp>
      <p:cxnSp>
        <p:nvCxnSpPr>
          <p:cNvPr id="84" name="Straight Connector 83"/>
          <p:cNvCxnSpPr/>
          <p:nvPr/>
        </p:nvCxnSpPr>
        <p:spPr>
          <a:xfrm rot="5400000">
            <a:off x="3515290" y="3557016"/>
            <a:ext cx="972000" cy="1588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071802" y="4071942"/>
            <a:ext cx="142876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>
                <a:latin typeface="Rockwell" pitchFamily="18" charset="0"/>
              </a:rPr>
              <a:t>Orientation programs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882217" y="71414"/>
            <a:ext cx="3047501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IN" sz="2000" dirty="0">
                <a:solidFill>
                  <a:schemeClr val="bg1"/>
                </a:solidFill>
                <a:latin typeface="Rockwell" pitchFamily="18" charset="0"/>
              </a:rPr>
              <a:t>Target/ controlled reach</a:t>
            </a:r>
          </a:p>
        </p:txBody>
      </p:sp>
      <p:pic>
        <p:nvPicPr>
          <p:cNvPr id="15362" name="Picture 2" descr="C:\Users\gayathrikrishnan\Desktop\NAAC Photos Gymkhana\AIISH Open Day 2019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714356"/>
            <a:ext cx="2214578" cy="1470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4000504"/>
            <a:ext cx="1973889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642918"/>
            <a:ext cx="2196773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688" y="1857364"/>
            <a:ext cx="2808312" cy="2261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11" descr="C:\Users\user\Desktop\Photos\fwdschoolscreeningpicturesfornaacstudentobservatio\PTA4.JPG"/>
          <p:cNvPicPr>
            <a:picLocks noChangeAspect="1" noChangeArrowheads="1"/>
          </p:cNvPicPr>
          <p:nvPr/>
        </p:nvPicPr>
        <p:blipFill rotWithShape="1">
          <a:blip r:embed="rId6" cstate="print"/>
          <a:srcRect l="6451" b="5424"/>
          <a:stretch/>
        </p:blipFill>
        <p:spPr bwMode="auto">
          <a:xfrm flipH="1">
            <a:off x="4643437" y="2143116"/>
            <a:ext cx="2010657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" name="Picture 5" descr="C:\Users\user\Desktop\NAAC slides\PP\Rally 2.JPG"/>
          <p:cNvPicPr>
            <a:picLocks noChangeAspect="1" noChangeArrowheads="1"/>
          </p:cNvPicPr>
          <p:nvPr/>
        </p:nvPicPr>
        <p:blipFill>
          <a:blip r:embed="rId7" cstate="print">
            <a:lum bright="10000"/>
          </a:blip>
          <a:srcRect/>
          <a:stretch>
            <a:fillRect/>
          </a:stretch>
        </p:blipFill>
        <p:spPr bwMode="auto">
          <a:xfrm>
            <a:off x="4714876" y="3786190"/>
            <a:ext cx="2068026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00" t="15199" r="28577" b="21400"/>
          <a:stretch/>
        </p:blipFill>
        <p:spPr bwMode="auto">
          <a:xfrm>
            <a:off x="6746239" y="5214950"/>
            <a:ext cx="2397761" cy="1879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5" grpId="0" animBg="1"/>
      <p:bldP spid="77" grpId="0" animBg="1"/>
      <p:bldP spid="79" grpId="0" animBg="1"/>
      <p:bldP spid="81" grpId="0" animBg="1"/>
      <p:bldP spid="83" grpId="0" animBg="1"/>
      <p:bldP spid="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-285784" y="4214818"/>
            <a:ext cx="9715568" cy="492922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" name="Group 53"/>
          <p:cNvGrpSpPr/>
          <p:nvPr/>
        </p:nvGrpSpPr>
        <p:grpSpPr>
          <a:xfrm>
            <a:off x="142876" y="2500306"/>
            <a:ext cx="8929718" cy="1428760"/>
            <a:chOff x="357158" y="1928802"/>
            <a:chExt cx="11787270" cy="1428760"/>
          </a:xfrm>
          <a:scene3d>
            <a:camera prst="orthographicFront">
              <a:rot lat="0" lon="0" rev="0"/>
            </a:camera>
            <a:lightRig rig="threePt" dir="t"/>
          </a:scene3d>
        </p:grpSpPr>
        <p:grpSp>
          <p:nvGrpSpPr>
            <p:cNvPr id="3" name="Group 24"/>
            <p:cNvGrpSpPr/>
            <p:nvPr/>
          </p:nvGrpSpPr>
          <p:grpSpPr>
            <a:xfrm>
              <a:off x="357158" y="1928802"/>
              <a:ext cx="3143272" cy="1428760"/>
              <a:chOff x="357158" y="1928802"/>
              <a:chExt cx="3143272" cy="1428760"/>
            </a:xfrm>
          </p:grpSpPr>
          <p:grpSp>
            <p:nvGrpSpPr>
              <p:cNvPr id="4" name="Group 20"/>
              <p:cNvGrpSpPr/>
              <p:nvPr/>
            </p:nvGrpSpPr>
            <p:grpSpPr>
              <a:xfrm>
                <a:off x="357158" y="1928802"/>
                <a:ext cx="1571636" cy="1428760"/>
                <a:chOff x="357158" y="1928802"/>
                <a:chExt cx="1571636" cy="1428760"/>
              </a:xfrm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357158" y="1928802"/>
                  <a:ext cx="785818" cy="1428760"/>
                </a:xfrm>
                <a:prstGeom prst="rect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1142976" y="1928802"/>
                  <a:ext cx="785818" cy="142876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grpSp>
            <p:nvGrpSpPr>
              <p:cNvPr id="5" name="Group 21"/>
              <p:cNvGrpSpPr/>
              <p:nvPr/>
            </p:nvGrpSpPr>
            <p:grpSpPr>
              <a:xfrm>
                <a:off x="1928794" y="1928802"/>
                <a:ext cx="1571636" cy="1428760"/>
                <a:chOff x="357158" y="1928802"/>
                <a:chExt cx="1571636" cy="1428760"/>
              </a:xfrm>
            </p:grpSpPr>
            <p:sp>
              <p:nvSpPr>
                <p:cNvPr id="23" name="Rectangle 22"/>
                <p:cNvSpPr/>
                <p:nvPr/>
              </p:nvSpPr>
              <p:spPr>
                <a:xfrm>
                  <a:off x="357158" y="1928802"/>
                  <a:ext cx="785818" cy="142876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1142976" y="1928802"/>
                  <a:ext cx="785818" cy="142876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  <p:grpSp>
          <p:nvGrpSpPr>
            <p:cNvPr id="6" name="Group 25"/>
            <p:cNvGrpSpPr/>
            <p:nvPr/>
          </p:nvGrpSpPr>
          <p:grpSpPr>
            <a:xfrm>
              <a:off x="3500430" y="1928802"/>
              <a:ext cx="3143272" cy="1428760"/>
              <a:chOff x="357158" y="1928802"/>
              <a:chExt cx="3143272" cy="1428760"/>
            </a:xfrm>
          </p:grpSpPr>
          <p:grpSp>
            <p:nvGrpSpPr>
              <p:cNvPr id="8" name="Group 20"/>
              <p:cNvGrpSpPr/>
              <p:nvPr/>
            </p:nvGrpSpPr>
            <p:grpSpPr>
              <a:xfrm>
                <a:off x="357158" y="1928802"/>
                <a:ext cx="1571636" cy="1428760"/>
                <a:chOff x="357158" y="1928802"/>
                <a:chExt cx="1571636" cy="1428760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357158" y="1928802"/>
                  <a:ext cx="785818" cy="1428760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1142976" y="1928802"/>
                  <a:ext cx="785818" cy="1428760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grpSp>
            <p:nvGrpSpPr>
              <p:cNvPr id="9" name="Group 21"/>
              <p:cNvGrpSpPr/>
              <p:nvPr/>
            </p:nvGrpSpPr>
            <p:grpSpPr>
              <a:xfrm>
                <a:off x="1928794" y="1928802"/>
                <a:ext cx="1571636" cy="1428760"/>
                <a:chOff x="357158" y="1928802"/>
                <a:chExt cx="1571636" cy="1428760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357158" y="1928802"/>
                  <a:ext cx="785818" cy="142876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1142976" y="1928802"/>
                  <a:ext cx="785818" cy="1428760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  <p:grpSp>
          <p:nvGrpSpPr>
            <p:cNvPr id="11" name="Group 32"/>
            <p:cNvGrpSpPr/>
            <p:nvPr/>
          </p:nvGrpSpPr>
          <p:grpSpPr>
            <a:xfrm>
              <a:off x="6643702" y="1928802"/>
              <a:ext cx="3143272" cy="1428760"/>
              <a:chOff x="357158" y="1928802"/>
              <a:chExt cx="3143272" cy="1428760"/>
            </a:xfrm>
          </p:grpSpPr>
          <p:grpSp>
            <p:nvGrpSpPr>
              <p:cNvPr id="12" name="Group 20"/>
              <p:cNvGrpSpPr/>
              <p:nvPr/>
            </p:nvGrpSpPr>
            <p:grpSpPr>
              <a:xfrm>
                <a:off x="357158" y="1928802"/>
                <a:ext cx="1571636" cy="1428760"/>
                <a:chOff x="357158" y="1928802"/>
                <a:chExt cx="1571636" cy="142876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357158" y="1928802"/>
                  <a:ext cx="785818" cy="1428760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1142976" y="1928802"/>
                  <a:ext cx="785818" cy="142876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grpSp>
            <p:nvGrpSpPr>
              <p:cNvPr id="13" name="Group 21"/>
              <p:cNvGrpSpPr/>
              <p:nvPr/>
            </p:nvGrpSpPr>
            <p:grpSpPr>
              <a:xfrm>
                <a:off x="1928794" y="1928802"/>
                <a:ext cx="1571636" cy="1428760"/>
                <a:chOff x="357158" y="1928802"/>
                <a:chExt cx="1571636" cy="1428760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357158" y="1928802"/>
                  <a:ext cx="785818" cy="1428760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1142976" y="1928802"/>
                  <a:ext cx="785818" cy="142876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  <p:grpSp>
          <p:nvGrpSpPr>
            <p:cNvPr id="14" name="Group 20"/>
            <p:cNvGrpSpPr/>
            <p:nvPr/>
          </p:nvGrpSpPr>
          <p:grpSpPr>
            <a:xfrm>
              <a:off x="9786974" y="1928802"/>
              <a:ext cx="1571636" cy="1428760"/>
              <a:chOff x="357158" y="1928802"/>
              <a:chExt cx="1571636" cy="142876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357158" y="1928802"/>
                <a:ext cx="785818" cy="142876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142976" y="1928802"/>
                <a:ext cx="785818" cy="142876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52" name="Rectangle 51"/>
            <p:cNvSpPr/>
            <p:nvPr/>
          </p:nvSpPr>
          <p:spPr>
            <a:xfrm>
              <a:off x="11358610" y="1928802"/>
              <a:ext cx="785818" cy="142876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5" name="Group 58"/>
          <p:cNvGrpSpPr/>
          <p:nvPr/>
        </p:nvGrpSpPr>
        <p:grpSpPr>
          <a:xfrm rot="2334596">
            <a:off x="4304922" y="4878793"/>
            <a:ext cx="534157" cy="1208702"/>
            <a:chOff x="-4143436" y="6072206"/>
            <a:chExt cx="785818" cy="2214578"/>
          </a:xfrm>
        </p:grpSpPr>
        <p:sp>
          <p:nvSpPr>
            <p:cNvPr id="56" name="Left Arrow 55"/>
            <p:cNvSpPr/>
            <p:nvPr/>
          </p:nvSpPr>
          <p:spPr>
            <a:xfrm rot="5400000">
              <a:off x="-4714940" y="6715148"/>
              <a:ext cx="1928826" cy="642942"/>
            </a:xfrm>
            <a:prstGeom prst="leftArrow">
              <a:avLst>
                <a:gd name="adj1" fmla="val 50000"/>
                <a:gd name="adj2" fmla="val 245455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Oval 56"/>
            <p:cNvSpPr/>
            <p:nvPr/>
          </p:nvSpPr>
          <p:spPr>
            <a:xfrm>
              <a:off x="-4143436" y="7429528"/>
              <a:ext cx="785818" cy="85725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" name="Oval 57"/>
            <p:cNvSpPr/>
            <p:nvPr/>
          </p:nvSpPr>
          <p:spPr>
            <a:xfrm>
              <a:off x="-4000560" y="7608123"/>
              <a:ext cx="500066" cy="50006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cxnSp>
        <p:nvCxnSpPr>
          <p:cNvPr id="90" name="Straight Connector 89"/>
          <p:cNvCxnSpPr/>
          <p:nvPr/>
        </p:nvCxnSpPr>
        <p:spPr>
          <a:xfrm rot="16200000" flipV="1">
            <a:off x="3622447" y="2306851"/>
            <a:ext cx="1900694" cy="1588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4214810" y="987966"/>
            <a:ext cx="20002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>
                <a:latin typeface="Rockwell" pitchFamily="18" charset="0"/>
              </a:rPr>
              <a:t>AIR programs</a:t>
            </a:r>
          </a:p>
        </p:txBody>
      </p:sp>
      <p:cxnSp>
        <p:nvCxnSpPr>
          <p:cNvPr id="92" name="Straight Connector 91"/>
          <p:cNvCxnSpPr/>
          <p:nvPr/>
        </p:nvCxnSpPr>
        <p:spPr>
          <a:xfrm rot="16200000" flipV="1">
            <a:off x="5229240" y="2556322"/>
            <a:ext cx="1116000" cy="1588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5400000">
            <a:off x="4658298" y="3628454"/>
            <a:ext cx="972000" cy="1588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4572000" y="4214818"/>
            <a:ext cx="92869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>
                <a:latin typeface="Rockwell" pitchFamily="18" charset="0"/>
              </a:rPr>
              <a:t>TV talk shows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000628" y="1357298"/>
            <a:ext cx="157163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>
                <a:latin typeface="Rockwell" pitchFamily="18" charset="0"/>
              </a:rPr>
              <a:t>Social media based</a:t>
            </a:r>
          </a:p>
        </p:txBody>
      </p:sp>
      <p:cxnSp>
        <p:nvCxnSpPr>
          <p:cNvPr id="99" name="Straight Connector 98"/>
          <p:cNvCxnSpPr/>
          <p:nvPr/>
        </p:nvCxnSpPr>
        <p:spPr>
          <a:xfrm rot="5400000">
            <a:off x="5871156" y="3628454"/>
            <a:ext cx="972000" cy="1588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5857884" y="4214818"/>
            <a:ext cx="128588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>
                <a:latin typeface="Rockwell" pitchFamily="18" charset="0"/>
              </a:rPr>
              <a:t>Phone-in programs</a:t>
            </a:r>
          </a:p>
        </p:txBody>
      </p:sp>
      <p:cxnSp>
        <p:nvCxnSpPr>
          <p:cNvPr id="101" name="Straight Connector 100"/>
          <p:cNvCxnSpPr/>
          <p:nvPr/>
        </p:nvCxnSpPr>
        <p:spPr>
          <a:xfrm rot="16200000" flipV="1">
            <a:off x="6372248" y="2557446"/>
            <a:ext cx="1116000" cy="1588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6715140" y="1357298"/>
            <a:ext cx="121444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 err="1">
                <a:latin typeface="Rockwell" pitchFamily="18" charset="0"/>
              </a:rPr>
              <a:t>Facebook</a:t>
            </a:r>
            <a:r>
              <a:rPr lang="en-IN" dirty="0">
                <a:latin typeface="Rockwell" pitchFamily="18" charset="0"/>
              </a:rPr>
              <a:t> live</a:t>
            </a:r>
          </a:p>
        </p:txBody>
      </p:sp>
      <p:cxnSp>
        <p:nvCxnSpPr>
          <p:cNvPr id="103" name="Straight Connector 102"/>
          <p:cNvCxnSpPr/>
          <p:nvPr/>
        </p:nvCxnSpPr>
        <p:spPr>
          <a:xfrm rot="5400000">
            <a:off x="7015752" y="3557016"/>
            <a:ext cx="972000" cy="1588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7215206" y="4143380"/>
            <a:ext cx="1000132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>
                <a:latin typeface="Rockwell" pitchFamily="18" charset="0"/>
              </a:rPr>
              <a:t>Press articles</a:t>
            </a:r>
          </a:p>
        </p:txBody>
      </p:sp>
      <p:cxnSp>
        <p:nvCxnSpPr>
          <p:cNvPr id="105" name="Straight Connector 104"/>
          <p:cNvCxnSpPr/>
          <p:nvPr/>
        </p:nvCxnSpPr>
        <p:spPr>
          <a:xfrm rot="5400000">
            <a:off x="8037537" y="4178305"/>
            <a:ext cx="1500198" cy="1588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rot="16200000" flipV="1">
            <a:off x="7658132" y="2486008"/>
            <a:ext cx="1116000" cy="1588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7572396" y="785794"/>
            <a:ext cx="121444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>
                <a:latin typeface="Rockwell" pitchFamily="18" charset="0"/>
              </a:rPr>
              <a:t>YouTube videos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7286644" y="5000636"/>
            <a:ext cx="18573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>
                <a:latin typeface="Rockwell" pitchFamily="18" charset="0"/>
              </a:rPr>
              <a:t>Advertisements</a:t>
            </a:r>
          </a:p>
        </p:txBody>
      </p: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2"/>
          <a:srcRect l="9429" r="11995" b="28571"/>
          <a:stretch>
            <a:fillRect/>
          </a:stretch>
        </p:blipFill>
        <p:spPr bwMode="auto">
          <a:xfrm>
            <a:off x="142844" y="214290"/>
            <a:ext cx="22860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85728"/>
            <a:ext cx="2194560" cy="1463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8" name="Picture 4" descr="D:\FINAL - A.R, Coverpage &amp; Photos\A.R - 2020-21 photos\Public Education\PE 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500174"/>
            <a:ext cx="18288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9" name="Picture 68" descr="SUMERU Press papers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1643050"/>
            <a:ext cx="2025411" cy="2173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628"/>
            <a:ext cx="2000264" cy="2135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46" y="3786190"/>
            <a:ext cx="2214578" cy="1854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8" y="4357718"/>
            <a:ext cx="2143140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8596" y="5715000"/>
            <a:ext cx="8229600" cy="1143000"/>
          </a:xfrm>
        </p:spPr>
        <p:txBody>
          <a:bodyPr/>
          <a:lstStyle/>
          <a:p>
            <a:r>
              <a:rPr lang="en-IN" dirty="0">
                <a:solidFill>
                  <a:schemeClr val="accent2">
                    <a:lumMod val="50000"/>
                  </a:schemeClr>
                </a:solidFill>
              </a:rPr>
              <a:t>Public Education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882217" y="71414"/>
            <a:ext cx="2436308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IN" sz="2000" dirty="0">
                <a:solidFill>
                  <a:schemeClr val="bg1"/>
                </a:solidFill>
                <a:latin typeface="Rockwell" pitchFamily="18" charset="0"/>
              </a:rPr>
              <a:t>Uncontrolled reach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5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5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500"/>
                            </p:stCondLst>
                            <p:childTnLst>
                              <p:par>
                                <p:cTn id="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0"/>
                            </p:stCondLst>
                            <p:childTnLst>
                              <p:par>
                                <p:cTn id="6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500"/>
                            </p:stCondLst>
                            <p:childTnLst>
                              <p:par>
                                <p:cTn id="6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6" grpId="0" animBg="1"/>
      <p:bldP spid="98" grpId="0" animBg="1"/>
      <p:bldP spid="100" grpId="0" animBg="1"/>
      <p:bldP spid="102" grpId="0" animBg="1"/>
      <p:bldP spid="104" grpId="0" animBg="1"/>
      <p:bldP spid="107" grpId="0" animBg="1"/>
      <p:bldP spid="10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-285784" y="4214818"/>
            <a:ext cx="9715568" cy="492922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" name="Group 53"/>
          <p:cNvGrpSpPr/>
          <p:nvPr/>
        </p:nvGrpSpPr>
        <p:grpSpPr>
          <a:xfrm>
            <a:off x="142876" y="2500306"/>
            <a:ext cx="8929718" cy="1428760"/>
            <a:chOff x="357158" y="1928802"/>
            <a:chExt cx="11787270" cy="1428760"/>
          </a:xfrm>
          <a:scene3d>
            <a:camera prst="orthographicFront">
              <a:rot lat="0" lon="0" rev="0"/>
            </a:camera>
            <a:lightRig rig="threePt" dir="t"/>
          </a:scene3d>
        </p:grpSpPr>
        <p:grpSp>
          <p:nvGrpSpPr>
            <p:cNvPr id="3" name="Group 24"/>
            <p:cNvGrpSpPr/>
            <p:nvPr/>
          </p:nvGrpSpPr>
          <p:grpSpPr>
            <a:xfrm>
              <a:off x="357158" y="1928802"/>
              <a:ext cx="3143272" cy="1428760"/>
              <a:chOff x="357158" y="1928802"/>
              <a:chExt cx="3143272" cy="1428760"/>
            </a:xfrm>
          </p:grpSpPr>
          <p:grpSp>
            <p:nvGrpSpPr>
              <p:cNvPr id="4" name="Group 20"/>
              <p:cNvGrpSpPr/>
              <p:nvPr/>
            </p:nvGrpSpPr>
            <p:grpSpPr>
              <a:xfrm>
                <a:off x="357158" y="1928802"/>
                <a:ext cx="1571636" cy="1428760"/>
                <a:chOff x="357158" y="1928802"/>
                <a:chExt cx="1571636" cy="1428760"/>
              </a:xfrm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357158" y="1928802"/>
                  <a:ext cx="785818" cy="1428760"/>
                </a:xfrm>
                <a:prstGeom prst="rect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1142976" y="1928802"/>
                  <a:ext cx="785818" cy="142876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grpSp>
            <p:nvGrpSpPr>
              <p:cNvPr id="5" name="Group 21"/>
              <p:cNvGrpSpPr/>
              <p:nvPr/>
            </p:nvGrpSpPr>
            <p:grpSpPr>
              <a:xfrm>
                <a:off x="1928794" y="1928802"/>
                <a:ext cx="1571636" cy="1428760"/>
                <a:chOff x="357158" y="1928802"/>
                <a:chExt cx="1571636" cy="1428760"/>
              </a:xfrm>
            </p:grpSpPr>
            <p:sp>
              <p:nvSpPr>
                <p:cNvPr id="23" name="Rectangle 22"/>
                <p:cNvSpPr/>
                <p:nvPr/>
              </p:nvSpPr>
              <p:spPr>
                <a:xfrm>
                  <a:off x="357158" y="1928802"/>
                  <a:ext cx="785818" cy="142876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1142976" y="1928802"/>
                  <a:ext cx="785818" cy="142876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  <p:grpSp>
          <p:nvGrpSpPr>
            <p:cNvPr id="6" name="Group 25"/>
            <p:cNvGrpSpPr/>
            <p:nvPr/>
          </p:nvGrpSpPr>
          <p:grpSpPr>
            <a:xfrm>
              <a:off x="3500430" y="1928802"/>
              <a:ext cx="3143272" cy="1428760"/>
              <a:chOff x="357158" y="1928802"/>
              <a:chExt cx="3143272" cy="1428760"/>
            </a:xfrm>
          </p:grpSpPr>
          <p:grpSp>
            <p:nvGrpSpPr>
              <p:cNvPr id="8" name="Group 20"/>
              <p:cNvGrpSpPr/>
              <p:nvPr/>
            </p:nvGrpSpPr>
            <p:grpSpPr>
              <a:xfrm>
                <a:off x="357158" y="1928802"/>
                <a:ext cx="1571636" cy="1428760"/>
                <a:chOff x="357158" y="1928802"/>
                <a:chExt cx="1571636" cy="1428760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357158" y="1928802"/>
                  <a:ext cx="785818" cy="1428760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1142976" y="1928802"/>
                  <a:ext cx="785818" cy="1428760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grpSp>
            <p:nvGrpSpPr>
              <p:cNvPr id="9" name="Group 21"/>
              <p:cNvGrpSpPr/>
              <p:nvPr/>
            </p:nvGrpSpPr>
            <p:grpSpPr>
              <a:xfrm>
                <a:off x="1928794" y="1928802"/>
                <a:ext cx="1571636" cy="1428760"/>
                <a:chOff x="357158" y="1928802"/>
                <a:chExt cx="1571636" cy="1428760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357158" y="1928802"/>
                  <a:ext cx="785818" cy="142876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1142976" y="1928802"/>
                  <a:ext cx="785818" cy="1428760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  <p:grpSp>
          <p:nvGrpSpPr>
            <p:cNvPr id="11" name="Group 32"/>
            <p:cNvGrpSpPr/>
            <p:nvPr/>
          </p:nvGrpSpPr>
          <p:grpSpPr>
            <a:xfrm>
              <a:off x="6643702" y="1928802"/>
              <a:ext cx="3143272" cy="1428760"/>
              <a:chOff x="357158" y="1928802"/>
              <a:chExt cx="3143272" cy="1428760"/>
            </a:xfrm>
          </p:grpSpPr>
          <p:grpSp>
            <p:nvGrpSpPr>
              <p:cNvPr id="12" name="Group 20"/>
              <p:cNvGrpSpPr/>
              <p:nvPr/>
            </p:nvGrpSpPr>
            <p:grpSpPr>
              <a:xfrm>
                <a:off x="357158" y="1928802"/>
                <a:ext cx="1571636" cy="1428760"/>
                <a:chOff x="357158" y="1928802"/>
                <a:chExt cx="1571636" cy="142876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357158" y="1928802"/>
                  <a:ext cx="785818" cy="1428760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1142976" y="1928802"/>
                  <a:ext cx="785818" cy="1428760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grpSp>
            <p:nvGrpSpPr>
              <p:cNvPr id="13" name="Group 21"/>
              <p:cNvGrpSpPr/>
              <p:nvPr/>
            </p:nvGrpSpPr>
            <p:grpSpPr>
              <a:xfrm>
                <a:off x="1928794" y="1928802"/>
                <a:ext cx="1571636" cy="1428760"/>
                <a:chOff x="357158" y="1928802"/>
                <a:chExt cx="1571636" cy="1428760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357158" y="1928802"/>
                  <a:ext cx="785818" cy="1428760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1142976" y="1928802"/>
                  <a:ext cx="785818" cy="142876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</p:grpSp>
        <p:grpSp>
          <p:nvGrpSpPr>
            <p:cNvPr id="14" name="Group 20"/>
            <p:cNvGrpSpPr/>
            <p:nvPr/>
          </p:nvGrpSpPr>
          <p:grpSpPr>
            <a:xfrm>
              <a:off x="9786974" y="1928802"/>
              <a:ext cx="1571636" cy="1428760"/>
              <a:chOff x="357158" y="1928802"/>
              <a:chExt cx="1571636" cy="142876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357158" y="1928802"/>
                <a:ext cx="785818" cy="142876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142976" y="1928802"/>
                <a:ext cx="785818" cy="142876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52" name="Rectangle 51"/>
            <p:cNvSpPr/>
            <p:nvPr/>
          </p:nvSpPr>
          <p:spPr>
            <a:xfrm>
              <a:off x="11358610" y="1928802"/>
              <a:ext cx="785818" cy="142876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5" name="Group 58"/>
          <p:cNvGrpSpPr/>
          <p:nvPr/>
        </p:nvGrpSpPr>
        <p:grpSpPr>
          <a:xfrm rot="2334596">
            <a:off x="4304922" y="4878793"/>
            <a:ext cx="534157" cy="1208702"/>
            <a:chOff x="-4143436" y="6072206"/>
            <a:chExt cx="785818" cy="2214578"/>
          </a:xfrm>
        </p:grpSpPr>
        <p:sp>
          <p:nvSpPr>
            <p:cNvPr id="56" name="Left Arrow 55"/>
            <p:cNvSpPr/>
            <p:nvPr/>
          </p:nvSpPr>
          <p:spPr>
            <a:xfrm rot="5400000">
              <a:off x="-4714940" y="6715148"/>
              <a:ext cx="1928826" cy="642942"/>
            </a:xfrm>
            <a:prstGeom prst="leftArrow">
              <a:avLst>
                <a:gd name="adj1" fmla="val 50000"/>
                <a:gd name="adj2" fmla="val 245455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7" name="Oval 56"/>
            <p:cNvSpPr/>
            <p:nvPr/>
          </p:nvSpPr>
          <p:spPr>
            <a:xfrm>
              <a:off x="-4143436" y="7429528"/>
              <a:ext cx="785818" cy="857256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" name="Oval 57"/>
            <p:cNvSpPr/>
            <p:nvPr/>
          </p:nvSpPr>
          <p:spPr>
            <a:xfrm>
              <a:off x="-4000560" y="7608123"/>
              <a:ext cx="500066" cy="50006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cxnSp>
        <p:nvCxnSpPr>
          <p:cNvPr id="90" name="Straight Connector 89"/>
          <p:cNvCxnSpPr/>
          <p:nvPr/>
        </p:nvCxnSpPr>
        <p:spPr>
          <a:xfrm rot="16200000" flipV="1">
            <a:off x="3622447" y="2306851"/>
            <a:ext cx="1900694" cy="1588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4214810" y="987966"/>
            <a:ext cx="200026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>
                <a:latin typeface="Rockwell" pitchFamily="18" charset="0"/>
              </a:rPr>
              <a:t>AIR programs</a:t>
            </a:r>
          </a:p>
        </p:txBody>
      </p:sp>
      <p:cxnSp>
        <p:nvCxnSpPr>
          <p:cNvPr id="92" name="Straight Connector 91"/>
          <p:cNvCxnSpPr/>
          <p:nvPr/>
        </p:nvCxnSpPr>
        <p:spPr>
          <a:xfrm rot="16200000" flipV="1">
            <a:off x="5229240" y="2556322"/>
            <a:ext cx="1116000" cy="1588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5400000">
            <a:off x="4658298" y="3628454"/>
            <a:ext cx="972000" cy="1588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4572000" y="4214818"/>
            <a:ext cx="92869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>
                <a:latin typeface="Rockwell" pitchFamily="18" charset="0"/>
              </a:rPr>
              <a:t>TV talk shows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000628" y="1357298"/>
            <a:ext cx="157163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>
                <a:latin typeface="Rockwell" pitchFamily="18" charset="0"/>
              </a:rPr>
              <a:t>Social media based</a:t>
            </a:r>
          </a:p>
        </p:txBody>
      </p:sp>
      <p:cxnSp>
        <p:nvCxnSpPr>
          <p:cNvPr id="99" name="Straight Connector 98"/>
          <p:cNvCxnSpPr/>
          <p:nvPr/>
        </p:nvCxnSpPr>
        <p:spPr>
          <a:xfrm rot="5400000">
            <a:off x="5871156" y="3628454"/>
            <a:ext cx="972000" cy="1588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5857884" y="4214818"/>
            <a:ext cx="128588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>
                <a:latin typeface="Rockwell" pitchFamily="18" charset="0"/>
              </a:rPr>
              <a:t>Phone-in programs</a:t>
            </a:r>
          </a:p>
        </p:txBody>
      </p:sp>
      <p:cxnSp>
        <p:nvCxnSpPr>
          <p:cNvPr id="101" name="Straight Connector 100"/>
          <p:cNvCxnSpPr/>
          <p:nvPr/>
        </p:nvCxnSpPr>
        <p:spPr>
          <a:xfrm rot="16200000" flipV="1">
            <a:off x="6372248" y="2557446"/>
            <a:ext cx="1116000" cy="1588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6715140" y="1357298"/>
            <a:ext cx="121444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 err="1">
                <a:latin typeface="Rockwell" pitchFamily="18" charset="0"/>
              </a:rPr>
              <a:t>Facebook</a:t>
            </a:r>
            <a:r>
              <a:rPr lang="en-IN" dirty="0">
                <a:latin typeface="Rockwell" pitchFamily="18" charset="0"/>
              </a:rPr>
              <a:t> live</a:t>
            </a:r>
          </a:p>
        </p:txBody>
      </p:sp>
      <p:cxnSp>
        <p:nvCxnSpPr>
          <p:cNvPr id="103" name="Straight Connector 102"/>
          <p:cNvCxnSpPr/>
          <p:nvPr/>
        </p:nvCxnSpPr>
        <p:spPr>
          <a:xfrm rot="5400000">
            <a:off x="7015752" y="3557016"/>
            <a:ext cx="972000" cy="1588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7215206" y="4143380"/>
            <a:ext cx="1000132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>
                <a:latin typeface="Rockwell" pitchFamily="18" charset="0"/>
              </a:rPr>
              <a:t>Press articles</a:t>
            </a:r>
          </a:p>
        </p:txBody>
      </p:sp>
      <p:cxnSp>
        <p:nvCxnSpPr>
          <p:cNvPr id="105" name="Straight Connector 104"/>
          <p:cNvCxnSpPr/>
          <p:nvPr/>
        </p:nvCxnSpPr>
        <p:spPr>
          <a:xfrm rot="5400000">
            <a:off x="8037537" y="4178305"/>
            <a:ext cx="1500198" cy="1588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rot="16200000" flipV="1">
            <a:off x="7658132" y="2486008"/>
            <a:ext cx="1116000" cy="1588"/>
          </a:xfrm>
          <a:prstGeom prst="line">
            <a:avLst/>
          </a:prstGeom>
          <a:ln w="28575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7572396" y="785794"/>
            <a:ext cx="121444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>
                <a:latin typeface="Rockwell" pitchFamily="18" charset="0"/>
              </a:rPr>
              <a:t>YouTube videos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7286644" y="5000636"/>
            <a:ext cx="18573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>
                <a:latin typeface="Rockwell" pitchFamily="18" charset="0"/>
              </a:rPr>
              <a:t>Advertisements</a:t>
            </a:r>
          </a:p>
        </p:txBody>
      </p: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2"/>
          <a:srcRect l="9429" r="11995" b="28571"/>
          <a:stretch>
            <a:fillRect/>
          </a:stretch>
        </p:blipFill>
        <p:spPr bwMode="auto">
          <a:xfrm>
            <a:off x="142844" y="214290"/>
            <a:ext cx="22860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85728"/>
            <a:ext cx="2194560" cy="1463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8" name="Picture 4" descr="D:\FINAL - A.R, Coverpage &amp; Photos\A.R - 2020-21 photos\Public Education\PE 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500174"/>
            <a:ext cx="18288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9" name="Picture 68" descr="SUMERU Press papers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1643050"/>
            <a:ext cx="2025411" cy="2173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628"/>
            <a:ext cx="2000264" cy="2135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46" y="3786190"/>
            <a:ext cx="2214578" cy="1854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8" y="4357718"/>
            <a:ext cx="2143140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8596" y="5715000"/>
            <a:ext cx="8229600" cy="1143000"/>
          </a:xfrm>
        </p:spPr>
        <p:txBody>
          <a:bodyPr/>
          <a:lstStyle/>
          <a:p>
            <a:r>
              <a:rPr lang="en-IN" dirty="0">
                <a:solidFill>
                  <a:schemeClr val="accent2">
                    <a:lumMod val="50000"/>
                  </a:schemeClr>
                </a:solidFill>
              </a:rPr>
              <a:t>Public Education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882217" y="71414"/>
            <a:ext cx="2436308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IN" sz="2000" dirty="0">
                <a:solidFill>
                  <a:schemeClr val="bg1"/>
                </a:solidFill>
                <a:latin typeface="Rockwell" pitchFamily="18" charset="0"/>
              </a:rPr>
              <a:t>Uncontrolled reach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572000" y="4214818"/>
            <a:ext cx="92869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1"/>
                </a:solidFill>
                <a:latin typeface="Rockwell" pitchFamily="18" charset="0"/>
              </a:rPr>
              <a:t>TV talk shows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000628" y="1357298"/>
            <a:ext cx="1571636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1"/>
                </a:solidFill>
                <a:latin typeface="Rockwell" pitchFamily="18" charset="0"/>
              </a:rPr>
              <a:t>Social media based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857884" y="4214818"/>
            <a:ext cx="1285884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1"/>
                </a:solidFill>
                <a:latin typeface="Rockwell" pitchFamily="18" charset="0"/>
              </a:rPr>
              <a:t>Phone-in programs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715140" y="1357298"/>
            <a:ext cx="1214446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 err="1">
                <a:solidFill>
                  <a:schemeClr val="bg1"/>
                </a:solidFill>
                <a:latin typeface="Rockwell" pitchFamily="18" charset="0"/>
              </a:rPr>
              <a:t>Facebook</a:t>
            </a:r>
            <a:r>
              <a:rPr lang="en-IN" dirty="0">
                <a:solidFill>
                  <a:schemeClr val="bg1"/>
                </a:solidFill>
                <a:latin typeface="Rockwell" pitchFamily="18" charset="0"/>
              </a:rPr>
              <a:t> live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572396" y="785794"/>
            <a:ext cx="1214446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1"/>
                </a:solidFill>
                <a:latin typeface="Rockwell" pitchFamily="18" charset="0"/>
              </a:rPr>
              <a:t>YouTube videos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286644" y="5000636"/>
            <a:ext cx="1857356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bg1"/>
                </a:solidFill>
                <a:latin typeface="Rockwell" pitchFamily="18" charset="0"/>
              </a:rPr>
              <a:t>Advertisements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1" animBg="1"/>
      <p:bldP spid="104" grpId="1" animBg="1"/>
      <p:bldP spid="59" grpId="0" animBg="1"/>
      <p:bldP spid="60" grpId="0" animBg="1"/>
      <p:bldP spid="61" grpId="0" animBg="1"/>
      <p:bldP spid="62" grpId="0" animBg="1"/>
      <p:bldP spid="63" grpId="0" animBg="1"/>
      <p:bldP spid="6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8e026257-bbb7-4384-ae07-790d306c102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78</Words>
  <Application>Microsoft Office PowerPoint</Application>
  <PresentationFormat>On-screen Show (4:3)</PresentationFormat>
  <Paragraphs>35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Book Antiqua</vt:lpstr>
      <vt:lpstr>Britannic Bold</vt:lpstr>
      <vt:lpstr>Calibri</vt:lpstr>
      <vt:lpstr>Rockwell</vt:lpstr>
      <vt:lpstr>Office Theme</vt:lpstr>
      <vt:lpstr>Public Education</vt:lpstr>
      <vt:lpstr>Public Education</vt:lpstr>
      <vt:lpstr>Public Education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EDUCATION</dc:title>
  <dc:creator>gayathrikrishnan</dc:creator>
  <cp:lastModifiedBy>Shijith Kumar</cp:lastModifiedBy>
  <cp:revision>14</cp:revision>
  <dcterms:created xsi:type="dcterms:W3CDTF">2021-12-22T08:37:00Z</dcterms:created>
  <dcterms:modified xsi:type="dcterms:W3CDTF">2021-12-22T13:54:10Z</dcterms:modified>
</cp:coreProperties>
</file>