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8" r:id="rId2"/>
    <p:sldId id="265" r:id="rId3"/>
    <p:sldId id="26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POCD" initials="P" lastIdx="1" clrIdx="0">
    <p:extLst>
      <p:ext uri="{19B8F6BF-5375-455C-9EA6-DF929625EA0E}">
        <p15:presenceInfo xmlns:p15="http://schemas.microsoft.com/office/powerpoint/2012/main" userId="fa9cbded0cedf2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BDC"/>
    <a:srgbClr val="F7B900"/>
    <a:srgbClr val="06837A"/>
    <a:srgbClr val="3A5C84"/>
    <a:srgbClr val="BFBFBF"/>
    <a:srgbClr val="A2B969"/>
    <a:srgbClr val="C3C3C3"/>
    <a:srgbClr val="FFFFFF"/>
    <a:srgbClr val="70AD4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17A8-CF94-489D-BAB9-D35A1E1C6E14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0413C-183B-4FD3-B995-368C6324DF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3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0AF75-A037-4DAA-9F35-CCF8003A95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0AF75-A037-4DAA-9F35-CCF8003A95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0AF75-A037-4DAA-9F35-CCF8003A95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3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9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3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5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4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9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3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9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74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695F-B9FD-4C12-8D72-AD72772B3D37}" type="datetimeFigureOut">
              <a:rPr lang="en-IN" smtClean="0"/>
              <a:t>26-12-2021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E163-9D24-4454-9FBB-4196DA819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04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400800"/>
            <a:ext cx="12192000" cy="520700"/>
            <a:chOff x="0" y="6400800"/>
            <a:chExt cx="12192000" cy="520700"/>
          </a:xfrm>
        </p:grpSpPr>
        <p:pic>
          <p:nvPicPr>
            <p:cNvPr id="4100" name="Picture 14" descr="backlab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00800"/>
              <a:ext cx="121920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TextBox 20"/>
            <p:cNvSpPr txBox="1">
              <a:spLocks noChangeArrowheads="1"/>
            </p:cNvSpPr>
            <p:nvPr/>
          </p:nvSpPr>
          <p:spPr bwMode="auto">
            <a:xfrm>
              <a:off x="1828800" y="6550026"/>
              <a:ext cx="3454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ook Antiqua" pitchFamily="18" charset="0"/>
                </a:rPr>
                <a:t>All India Institute of Speech and Hearing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4112" name="TextBox 20"/>
            <p:cNvSpPr txBox="1">
              <a:spLocks noChangeArrowheads="1"/>
            </p:cNvSpPr>
            <p:nvPr/>
          </p:nvSpPr>
          <p:spPr bwMode="auto">
            <a:xfrm>
              <a:off x="9525001" y="6550026"/>
              <a:ext cx="7825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ook Antiqua" pitchFamily="18" charset="0"/>
                </a:rPr>
                <a:t>2021-22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955389" y="1074813"/>
            <a:ext cx="9235454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7000" b="1" i="0" u="none" strike="noStrike" kern="0" cap="none" spc="0" normalizeH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7000" b="1" kern="0" dirty="0">
              <a:solidFill>
                <a:schemeClr val="accent4">
                  <a:lumMod val="50000"/>
                </a:schemeClr>
              </a:solidFill>
              <a:latin typeface="Agency FB" panose="020B0503020202020204" pitchFamily="34" charset="0"/>
              <a:ea typeface="Raleway Thin"/>
              <a:cs typeface="Arial" charset="0"/>
              <a:sym typeface="Raleway Thin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7000" b="1" u="sng" kern="0" spc="6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  <a:ea typeface="Raleway Thin"/>
                <a:cs typeface="Arial" charset="0"/>
                <a:sym typeface="Raleway Thin"/>
              </a:rPr>
              <a:t>Finance</a:t>
            </a:r>
            <a:r>
              <a:rPr lang="en-US" sz="7000" b="1" kern="0" spc="6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  <a:ea typeface="Raleway Thin"/>
                <a:cs typeface="Arial" charset="0"/>
                <a:sym typeface="Raleway Thin"/>
              </a:rPr>
              <a:t> &amp; </a:t>
            </a:r>
            <a:r>
              <a:rPr lang="en-US" sz="7000" b="1" u="sng" kern="0" spc="6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  <a:ea typeface="Raleway Thin"/>
                <a:cs typeface="Arial" charset="0"/>
                <a:sym typeface="Raleway Thin"/>
              </a:rPr>
              <a:t>Accounts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endParaRPr kumimoji="0" lang="en-US" sz="7000" b="1" i="0" u="none" strike="noStrike" kern="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Raleway Thin"/>
              <a:cs typeface="Arial" charset="0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39510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rot="5400000">
            <a:off x="10725150" y="1208088"/>
            <a:ext cx="2438400" cy="4191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5400000">
            <a:off x="10266553" y="1314876"/>
            <a:ext cx="3290433" cy="635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tx1"/>
                </a:solidFill>
              </a:rPr>
              <a:t>Finance &amp; Accounting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88" y="3352204"/>
            <a:ext cx="4636781" cy="312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953241" cy="330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488" y="0"/>
            <a:ext cx="4651670" cy="327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254" y="3352204"/>
            <a:ext cx="4987495" cy="312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3979639" y="1429273"/>
            <a:ext cx="3951452" cy="5368955"/>
            <a:chOff x="3979639" y="1429273"/>
            <a:chExt cx="3951452" cy="53689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100000"/>
                      </a14:imgEffect>
                    </a14:imgLayer>
                  </a14:imgProps>
                </a:ext>
              </a:extLst>
            </a:blip>
            <a:srcRect l="27432" r="27299"/>
            <a:stretch/>
          </p:blipFill>
          <p:spPr>
            <a:xfrm>
              <a:off x="4953242" y="1429273"/>
              <a:ext cx="2004246" cy="2805111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979639" y="2805110"/>
              <a:ext cx="3951452" cy="3993118"/>
              <a:chOff x="-56643" y="2006556"/>
              <a:chExt cx="3951452" cy="3993118"/>
            </a:xfrm>
          </p:grpSpPr>
          <p:sp>
            <p:nvSpPr>
              <p:cNvPr id="53" name="자유형: 도형 19">
                <a:extLst>
                  <a:ext uri="{FF2B5EF4-FFF2-40B4-BE49-F238E27FC236}">
                    <a16:creationId xmlns:a16="http://schemas.microsoft.com/office/drawing/2014/main" id="{BA5CA868-8BE3-42D5-A645-BE05D70DD64C}"/>
                  </a:ext>
                </a:extLst>
              </p:cNvPr>
              <p:cNvSpPr/>
              <p:nvPr/>
            </p:nvSpPr>
            <p:spPr>
              <a:xfrm rot="18805991">
                <a:off x="-77476" y="2027389"/>
                <a:ext cx="3993118" cy="3951452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ADCE6AA-74B2-489E-BF75-3AF781FB5799}"/>
                  </a:ext>
                </a:extLst>
              </p:cNvPr>
              <p:cNvGrpSpPr/>
              <p:nvPr/>
            </p:nvGrpSpPr>
            <p:grpSpPr>
              <a:xfrm>
                <a:off x="1264768" y="3291855"/>
                <a:ext cx="1287667" cy="1993003"/>
                <a:chOff x="1321412" y="3081543"/>
                <a:chExt cx="1287667" cy="1993003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3452C403-E4DC-4DCF-A1A6-397E9790A5A6}"/>
                    </a:ext>
                  </a:extLst>
                </p:cNvPr>
                <p:cNvGrpSpPr/>
                <p:nvPr/>
              </p:nvGrpSpPr>
              <p:grpSpPr>
                <a:xfrm>
                  <a:off x="1321412" y="4299009"/>
                  <a:ext cx="1287667" cy="775537"/>
                  <a:chOff x="1321412" y="4201905"/>
                  <a:chExt cx="1287667" cy="775537"/>
                </a:xfrm>
              </p:grpSpPr>
              <p:sp>
                <p:nvSpPr>
                  <p:cNvPr id="81" name="타원 50">
                    <a:extLst>
                      <a:ext uri="{FF2B5EF4-FFF2-40B4-BE49-F238E27FC236}">
                        <a16:creationId xmlns:a16="http://schemas.microsoft.com/office/drawing/2014/main" id="{A5B8DFC9-EA48-420A-A2F5-9CD04BA07894}"/>
                      </a:ext>
                    </a:extLst>
                  </p:cNvPr>
                  <p:cNvSpPr/>
                  <p:nvPr/>
                </p:nvSpPr>
                <p:spPr>
                  <a:xfrm>
                    <a:off x="1390918" y="4616726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4" name="타원 51">
                    <a:extLst>
                      <a:ext uri="{FF2B5EF4-FFF2-40B4-BE49-F238E27FC236}">
                        <a16:creationId xmlns:a16="http://schemas.microsoft.com/office/drawing/2014/main" id="{647B5951-8BBF-46EE-BDF3-BD5DCFD4B66F}"/>
                      </a:ext>
                    </a:extLst>
                  </p:cNvPr>
                  <p:cNvSpPr/>
                  <p:nvPr/>
                </p:nvSpPr>
                <p:spPr>
                  <a:xfrm>
                    <a:off x="1417772" y="4643580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5" name="타원 22">
                    <a:extLst>
                      <a:ext uri="{FF2B5EF4-FFF2-40B4-BE49-F238E27FC236}">
                        <a16:creationId xmlns:a16="http://schemas.microsoft.com/office/drawing/2014/main" id="{4AB44260-1DFF-4A74-BE57-51B98E597D02}"/>
                      </a:ext>
                    </a:extLst>
                  </p:cNvPr>
                  <p:cNvSpPr/>
                  <p:nvPr/>
                </p:nvSpPr>
                <p:spPr>
                  <a:xfrm>
                    <a:off x="1620404" y="4201905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6" name="타원 23">
                    <a:extLst>
                      <a:ext uri="{FF2B5EF4-FFF2-40B4-BE49-F238E27FC236}">
                        <a16:creationId xmlns:a16="http://schemas.microsoft.com/office/drawing/2014/main" id="{4422D130-58BE-4D6B-B0CA-6DB265DB3274}"/>
                      </a:ext>
                    </a:extLst>
                  </p:cNvPr>
                  <p:cNvSpPr/>
                  <p:nvPr/>
                </p:nvSpPr>
                <p:spPr>
                  <a:xfrm>
                    <a:off x="1647258" y="4228759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88" name="타원 26">
                    <a:extLst>
                      <a:ext uri="{FF2B5EF4-FFF2-40B4-BE49-F238E27FC236}">
                        <a16:creationId xmlns:a16="http://schemas.microsoft.com/office/drawing/2014/main" id="{862F6301-E8E7-4C09-AF55-F6D96BEAAF90}"/>
                      </a:ext>
                    </a:extLst>
                  </p:cNvPr>
                  <p:cNvSpPr/>
                  <p:nvPr/>
                </p:nvSpPr>
                <p:spPr>
                  <a:xfrm>
                    <a:off x="1902506" y="4325355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2" name="타원 27">
                    <a:extLst>
                      <a:ext uri="{FF2B5EF4-FFF2-40B4-BE49-F238E27FC236}">
                        <a16:creationId xmlns:a16="http://schemas.microsoft.com/office/drawing/2014/main" id="{5AF9C903-D43D-4DB1-AE07-449D618EE56A}"/>
                      </a:ext>
                    </a:extLst>
                  </p:cNvPr>
                  <p:cNvSpPr/>
                  <p:nvPr/>
                </p:nvSpPr>
                <p:spPr>
                  <a:xfrm>
                    <a:off x="1929360" y="4352209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3" name="타원 30">
                    <a:extLst>
                      <a:ext uri="{FF2B5EF4-FFF2-40B4-BE49-F238E27FC236}">
                        <a16:creationId xmlns:a16="http://schemas.microsoft.com/office/drawing/2014/main" id="{622201F5-C094-4C6A-A1D2-E2B756BB74E1}"/>
                      </a:ext>
                    </a:extLst>
                  </p:cNvPr>
                  <p:cNvSpPr/>
                  <p:nvPr/>
                </p:nvSpPr>
                <p:spPr>
                  <a:xfrm>
                    <a:off x="1612344" y="4521377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4" name="타원 31">
                    <a:extLst>
                      <a:ext uri="{FF2B5EF4-FFF2-40B4-BE49-F238E27FC236}">
                        <a16:creationId xmlns:a16="http://schemas.microsoft.com/office/drawing/2014/main" id="{DE62AF35-8571-4820-BCC8-E9B8752D4DB5}"/>
                      </a:ext>
                    </a:extLst>
                  </p:cNvPr>
                  <p:cNvSpPr/>
                  <p:nvPr/>
                </p:nvSpPr>
                <p:spPr>
                  <a:xfrm>
                    <a:off x="1639198" y="4548231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5" name="타원 34">
                    <a:extLst>
                      <a:ext uri="{FF2B5EF4-FFF2-40B4-BE49-F238E27FC236}">
                        <a16:creationId xmlns:a16="http://schemas.microsoft.com/office/drawing/2014/main" id="{5DE28AB1-E462-4F5A-A28A-60A33142C509}"/>
                      </a:ext>
                    </a:extLst>
                  </p:cNvPr>
                  <p:cNvSpPr/>
                  <p:nvPr/>
                </p:nvSpPr>
                <p:spPr>
                  <a:xfrm>
                    <a:off x="1321412" y="4368854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6" name="타원 35">
                    <a:extLst>
                      <a:ext uri="{FF2B5EF4-FFF2-40B4-BE49-F238E27FC236}">
                        <a16:creationId xmlns:a16="http://schemas.microsoft.com/office/drawing/2014/main" id="{29956F90-B46C-4CDA-87E7-9C3AFB842E95}"/>
                      </a:ext>
                    </a:extLst>
                  </p:cNvPr>
                  <p:cNvSpPr/>
                  <p:nvPr/>
                </p:nvSpPr>
                <p:spPr>
                  <a:xfrm>
                    <a:off x="1348266" y="4395708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7" name="타원 38">
                    <a:extLst>
                      <a:ext uri="{FF2B5EF4-FFF2-40B4-BE49-F238E27FC236}">
                        <a16:creationId xmlns:a16="http://schemas.microsoft.com/office/drawing/2014/main" id="{DA5F3919-C868-44D2-8593-F0B1ABE0EB14}"/>
                      </a:ext>
                    </a:extLst>
                  </p:cNvPr>
                  <p:cNvSpPr/>
                  <p:nvPr/>
                </p:nvSpPr>
                <p:spPr>
                  <a:xfrm>
                    <a:off x="1920298" y="4598601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8" name="타원 39">
                    <a:extLst>
                      <a:ext uri="{FF2B5EF4-FFF2-40B4-BE49-F238E27FC236}">
                        <a16:creationId xmlns:a16="http://schemas.microsoft.com/office/drawing/2014/main" id="{B62CADDB-9757-47E9-B6D0-42A5761D3229}"/>
                      </a:ext>
                    </a:extLst>
                  </p:cNvPr>
                  <p:cNvSpPr/>
                  <p:nvPr/>
                </p:nvSpPr>
                <p:spPr>
                  <a:xfrm>
                    <a:off x="1947152" y="4625455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99" name="타원 42">
                    <a:extLst>
                      <a:ext uri="{FF2B5EF4-FFF2-40B4-BE49-F238E27FC236}">
                        <a16:creationId xmlns:a16="http://schemas.microsoft.com/office/drawing/2014/main" id="{E625EBCF-669A-4918-A8F8-0BBBC6F90ADF}"/>
                      </a:ext>
                    </a:extLst>
                  </p:cNvPr>
                  <p:cNvSpPr/>
                  <p:nvPr/>
                </p:nvSpPr>
                <p:spPr>
                  <a:xfrm>
                    <a:off x="2248364" y="4590297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0" name="타원 43">
                    <a:extLst>
                      <a:ext uri="{FF2B5EF4-FFF2-40B4-BE49-F238E27FC236}">
                        <a16:creationId xmlns:a16="http://schemas.microsoft.com/office/drawing/2014/main" id="{E65E5795-F101-4222-A620-B73051D4ACCA}"/>
                      </a:ext>
                    </a:extLst>
                  </p:cNvPr>
                  <p:cNvSpPr/>
                  <p:nvPr/>
                </p:nvSpPr>
                <p:spPr>
                  <a:xfrm>
                    <a:off x="2275218" y="4617151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1" name="타원 46">
                    <a:extLst>
                      <a:ext uri="{FF2B5EF4-FFF2-40B4-BE49-F238E27FC236}">
                        <a16:creationId xmlns:a16="http://schemas.microsoft.com/office/drawing/2014/main" id="{7C5519B1-F5A5-4DE4-A651-1B014E94E612}"/>
                      </a:ext>
                    </a:extLst>
                  </p:cNvPr>
                  <p:cNvSpPr/>
                  <p:nvPr/>
                </p:nvSpPr>
                <p:spPr>
                  <a:xfrm>
                    <a:off x="2224325" y="4311927"/>
                    <a:ext cx="360715" cy="360716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02" name="타원 47">
                    <a:extLst>
                      <a:ext uri="{FF2B5EF4-FFF2-40B4-BE49-F238E27FC236}">
                        <a16:creationId xmlns:a16="http://schemas.microsoft.com/office/drawing/2014/main" id="{8FA45D01-80B7-421C-B88B-30D34A2DC177}"/>
                      </a:ext>
                    </a:extLst>
                  </p:cNvPr>
                  <p:cNvSpPr/>
                  <p:nvPr/>
                </p:nvSpPr>
                <p:spPr>
                  <a:xfrm>
                    <a:off x="2251179" y="4338781"/>
                    <a:ext cx="307007" cy="307007"/>
                  </a:xfrm>
                  <a:prstGeom prst="ellipse">
                    <a:avLst/>
                  </a:prstGeom>
                  <a:solidFill>
                    <a:srgbClr val="FBA200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56" name="Block Arc 11">
                  <a:extLst>
                    <a:ext uri="{FF2B5EF4-FFF2-40B4-BE49-F238E27FC236}">
                      <a16:creationId xmlns:a16="http://schemas.microsoft.com/office/drawing/2014/main" id="{C4332FA4-EE2C-4377-9F13-053063866ED3}"/>
                    </a:ext>
                  </a:extLst>
                </p:cNvPr>
                <p:cNvSpPr/>
                <p:nvPr/>
              </p:nvSpPr>
              <p:spPr>
                <a:xfrm>
                  <a:off x="1509865" y="4789692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Block Arc 11">
                  <a:extLst>
                    <a:ext uri="{FF2B5EF4-FFF2-40B4-BE49-F238E27FC236}">
                      <a16:creationId xmlns:a16="http://schemas.microsoft.com/office/drawing/2014/main" id="{FB9E1080-76C9-43D7-9C89-F824882FF4E7}"/>
                    </a:ext>
                  </a:extLst>
                </p:cNvPr>
                <p:cNvSpPr/>
                <p:nvPr/>
              </p:nvSpPr>
              <p:spPr>
                <a:xfrm>
                  <a:off x="1739351" y="4374871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2" name="Block Arc 11">
                  <a:extLst>
                    <a:ext uri="{FF2B5EF4-FFF2-40B4-BE49-F238E27FC236}">
                      <a16:creationId xmlns:a16="http://schemas.microsoft.com/office/drawing/2014/main" id="{6108592E-E791-4441-A36B-8EA8E21CF465}"/>
                    </a:ext>
                  </a:extLst>
                </p:cNvPr>
                <p:cNvSpPr/>
                <p:nvPr/>
              </p:nvSpPr>
              <p:spPr>
                <a:xfrm>
                  <a:off x="2021453" y="4498321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3" name="Block Arc 11">
                  <a:extLst>
                    <a:ext uri="{FF2B5EF4-FFF2-40B4-BE49-F238E27FC236}">
                      <a16:creationId xmlns:a16="http://schemas.microsoft.com/office/drawing/2014/main" id="{61EB4B3D-F2DE-42DD-ADB0-CABBDE48F95F}"/>
                    </a:ext>
                  </a:extLst>
                </p:cNvPr>
                <p:cNvSpPr/>
                <p:nvPr/>
              </p:nvSpPr>
              <p:spPr>
                <a:xfrm>
                  <a:off x="1731291" y="4694343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4" name="Block Arc 11">
                  <a:extLst>
                    <a:ext uri="{FF2B5EF4-FFF2-40B4-BE49-F238E27FC236}">
                      <a16:creationId xmlns:a16="http://schemas.microsoft.com/office/drawing/2014/main" id="{A2DE9E23-8833-4C21-9203-4F6950630E1E}"/>
                    </a:ext>
                  </a:extLst>
                </p:cNvPr>
                <p:cNvSpPr/>
                <p:nvPr/>
              </p:nvSpPr>
              <p:spPr>
                <a:xfrm>
                  <a:off x="1440359" y="4541820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5" name="Block Arc 11">
                  <a:extLst>
                    <a:ext uri="{FF2B5EF4-FFF2-40B4-BE49-F238E27FC236}">
                      <a16:creationId xmlns:a16="http://schemas.microsoft.com/office/drawing/2014/main" id="{A2FB93B4-3263-4291-B81C-B264E99AB73B}"/>
                    </a:ext>
                  </a:extLst>
                </p:cNvPr>
                <p:cNvSpPr/>
                <p:nvPr/>
              </p:nvSpPr>
              <p:spPr>
                <a:xfrm>
                  <a:off x="2039245" y="4771567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6" name="Block Arc 11">
                  <a:extLst>
                    <a:ext uri="{FF2B5EF4-FFF2-40B4-BE49-F238E27FC236}">
                      <a16:creationId xmlns:a16="http://schemas.microsoft.com/office/drawing/2014/main" id="{F7B4E12E-E267-4A02-9BA1-680E61E72FE1}"/>
                    </a:ext>
                  </a:extLst>
                </p:cNvPr>
                <p:cNvSpPr/>
                <p:nvPr/>
              </p:nvSpPr>
              <p:spPr>
                <a:xfrm>
                  <a:off x="2367311" y="4763263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7" name="Block Arc 11">
                  <a:extLst>
                    <a:ext uri="{FF2B5EF4-FFF2-40B4-BE49-F238E27FC236}">
                      <a16:creationId xmlns:a16="http://schemas.microsoft.com/office/drawing/2014/main" id="{1D6A354B-9339-4446-AA4D-4C7F8EE5258C}"/>
                    </a:ext>
                  </a:extLst>
                </p:cNvPr>
                <p:cNvSpPr/>
                <p:nvPr/>
              </p:nvSpPr>
              <p:spPr>
                <a:xfrm>
                  <a:off x="2343272" y="4484893"/>
                  <a:ext cx="122821" cy="199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8" name="이등변 삼각형 58">
                  <a:extLst>
                    <a:ext uri="{FF2B5EF4-FFF2-40B4-BE49-F238E27FC236}">
                      <a16:creationId xmlns:a16="http://schemas.microsoft.com/office/drawing/2014/main" id="{805ECE66-284A-4863-B8E3-E7B26E9AC415}"/>
                    </a:ext>
                  </a:extLst>
                </p:cNvPr>
                <p:cNvSpPr/>
                <p:nvPr/>
              </p:nvSpPr>
              <p:spPr>
                <a:xfrm rot="10800000">
                  <a:off x="1414145" y="3081543"/>
                  <a:ext cx="1117827" cy="577974"/>
                </a:xfrm>
                <a:prstGeom prst="triangle">
                  <a:avLst/>
                </a:prstGeom>
                <a:solidFill>
                  <a:srgbClr val="FBA2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79" name="직사각형 59">
                  <a:extLst>
                    <a:ext uri="{FF2B5EF4-FFF2-40B4-BE49-F238E27FC236}">
                      <a16:creationId xmlns:a16="http://schemas.microsoft.com/office/drawing/2014/main" id="{5BC5207E-A972-44EE-98F4-CD082BC8B143}"/>
                    </a:ext>
                  </a:extLst>
                </p:cNvPr>
                <p:cNvSpPr/>
                <p:nvPr/>
              </p:nvSpPr>
              <p:spPr>
                <a:xfrm>
                  <a:off x="1948025" y="3581970"/>
                  <a:ext cx="42549" cy="850978"/>
                </a:xfrm>
                <a:prstGeom prst="rect">
                  <a:avLst/>
                </a:prstGeom>
                <a:solidFill>
                  <a:srgbClr val="FBA2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80" name="Circle: Hollow 468">
                  <a:extLst>
                    <a:ext uri="{FF2B5EF4-FFF2-40B4-BE49-F238E27FC236}">
                      <a16:creationId xmlns:a16="http://schemas.microsoft.com/office/drawing/2014/main" id="{83F0EB37-9008-49CB-82F2-0EB8CCB0159A}"/>
                    </a:ext>
                  </a:extLst>
                </p:cNvPr>
                <p:cNvSpPr/>
                <p:nvPr/>
              </p:nvSpPr>
              <p:spPr>
                <a:xfrm>
                  <a:off x="2243089" y="4426649"/>
                  <a:ext cx="323186" cy="323186"/>
                </a:xfrm>
                <a:prstGeom prst="donut">
                  <a:avLst>
                    <a:gd name="adj" fmla="val 4191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0" y="6400800"/>
            <a:ext cx="12192000" cy="520700"/>
            <a:chOff x="0" y="6400800"/>
            <a:chExt cx="12192000" cy="520700"/>
          </a:xfrm>
        </p:grpSpPr>
        <p:pic>
          <p:nvPicPr>
            <p:cNvPr id="4100" name="Picture 14" descr="backlabl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6400800"/>
              <a:ext cx="121920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TextBox 20"/>
            <p:cNvSpPr txBox="1">
              <a:spLocks noChangeArrowheads="1"/>
            </p:cNvSpPr>
            <p:nvPr/>
          </p:nvSpPr>
          <p:spPr bwMode="auto">
            <a:xfrm>
              <a:off x="1828800" y="6550026"/>
              <a:ext cx="3454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ook Antiqua" pitchFamily="18" charset="0"/>
                </a:rPr>
                <a:t>All India Institute of Speech and Hearing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4112" name="TextBox 20"/>
            <p:cNvSpPr txBox="1">
              <a:spLocks noChangeArrowheads="1"/>
            </p:cNvSpPr>
            <p:nvPr/>
          </p:nvSpPr>
          <p:spPr bwMode="auto">
            <a:xfrm>
              <a:off x="9525001" y="6550026"/>
              <a:ext cx="7825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ook Antiqua" pitchFamily="18" charset="0"/>
                </a:rPr>
                <a:t>2021-22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7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9936" b="6575"/>
          <a:stretch/>
        </p:blipFill>
        <p:spPr>
          <a:xfrm>
            <a:off x="10069285" y="3387718"/>
            <a:ext cx="2026557" cy="27969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59" t="10280" b="4857"/>
          <a:stretch/>
        </p:blipFill>
        <p:spPr>
          <a:xfrm>
            <a:off x="5652762" y="3387718"/>
            <a:ext cx="3872240" cy="2852928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 rot="5400000">
            <a:off x="10725150" y="1208088"/>
            <a:ext cx="2438400" cy="4191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00800"/>
            <a:ext cx="12192000" cy="520700"/>
            <a:chOff x="0" y="6400800"/>
            <a:chExt cx="12192000" cy="520700"/>
          </a:xfrm>
        </p:grpSpPr>
        <p:pic>
          <p:nvPicPr>
            <p:cNvPr id="4100" name="Picture 14" descr="backlab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400800"/>
              <a:ext cx="121920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TextBox 20"/>
            <p:cNvSpPr txBox="1">
              <a:spLocks noChangeArrowheads="1"/>
            </p:cNvSpPr>
            <p:nvPr/>
          </p:nvSpPr>
          <p:spPr bwMode="auto">
            <a:xfrm>
              <a:off x="1828800" y="6550026"/>
              <a:ext cx="3454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ook Antiqua" pitchFamily="18" charset="0"/>
                </a:rPr>
                <a:t>All India Institute of Speech and Hearing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sp>
          <p:nvSpPr>
            <p:cNvPr id="4112" name="TextBox 20"/>
            <p:cNvSpPr txBox="1">
              <a:spLocks noChangeArrowheads="1"/>
            </p:cNvSpPr>
            <p:nvPr/>
          </p:nvSpPr>
          <p:spPr bwMode="auto">
            <a:xfrm>
              <a:off x="9525001" y="6550026"/>
              <a:ext cx="7825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ook Antiqua" pitchFamily="18" charset="0"/>
                </a:rPr>
                <a:t>2021-22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 rot="5400000">
            <a:off x="10528201" y="1189137"/>
            <a:ext cx="2692598" cy="635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chemeClr val="tx1"/>
                </a:solidFill>
              </a:rPr>
              <a:t>Computerization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10381" b="4467"/>
          <a:stretch/>
        </p:blipFill>
        <p:spPr>
          <a:xfrm>
            <a:off x="5761618" y="200524"/>
            <a:ext cx="5139538" cy="30044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98232" y="2208087"/>
            <a:ext cx="2632552" cy="3205911"/>
            <a:chOff x="4926137" y="2502094"/>
            <a:chExt cx="3312368" cy="40119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6137" y="2502094"/>
              <a:ext cx="3312368" cy="401197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 rot="20724828">
              <a:off x="5690792" y="2832322"/>
              <a:ext cx="1710406" cy="3310529"/>
              <a:chOff x="893234" y="3240854"/>
              <a:chExt cx="2166598" cy="326549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490" y="3240854"/>
                <a:ext cx="2004326" cy="4616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3234" y="3688603"/>
                <a:ext cx="2166598" cy="281774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190231" y="-13089"/>
            <a:ext cx="5377451" cy="3273967"/>
            <a:chOff x="190231" y="-13089"/>
            <a:chExt cx="5377451" cy="3273967"/>
          </a:xfrm>
        </p:grpSpPr>
        <p:grpSp>
          <p:nvGrpSpPr>
            <p:cNvPr id="30" name="Group 29"/>
            <p:cNvGrpSpPr/>
            <p:nvPr/>
          </p:nvGrpSpPr>
          <p:grpSpPr>
            <a:xfrm>
              <a:off x="190231" y="528898"/>
              <a:ext cx="5377451" cy="2731980"/>
              <a:chOff x="191403" y="624212"/>
              <a:chExt cx="2994027" cy="273198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96235" y="624212"/>
                <a:ext cx="2989195" cy="503151"/>
                <a:chOff x="196235" y="624212"/>
                <a:chExt cx="2989195" cy="503151"/>
              </a:xfrm>
            </p:grpSpPr>
            <p:sp>
              <p:nvSpPr>
                <p:cNvPr id="20" name="Arrow: Pentagon 96">
                  <a:extLst>
                    <a:ext uri="{FF2B5EF4-FFF2-40B4-BE49-F238E27FC236}">
                      <a16:creationId xmlns:a16="http://schemas.microsoft.com/office/drawing/2014/main" id="{EEB108C0-2E79-4957-94E8-EAC75AC431E9}"/>
                    </a:ext>
                  </a:extLst>
                </p:cNvPr>
                <p:cNvSpPr/>
                <p:nvPr/>
              </p:nvSpPr>
              <p:spPr>
                <a:xfrm>
                  <a:off x="196235" y="624212"/>
                  <a:ext cx="2989195" cy="503151"/>
                </a:xfrm>
                <a:prstGeom prst="homePlat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F9998F-0FE2-42F3-A2D1-AD26A120DAA9}"/>
                    </a:ext>
                  </a:extLst>
                </p:cNvPr>
                <p:cNvSpPr txBox="1"/>
                <p:nvPr/>
              </p:nvSpPr>
              <p:spPr>
                <a:xfrm>
                  <a:off x="359815" y="721899"/>
                  <a:ext cx="2543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Web based Software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196235" y="1138416"/>
                <a:ext cx="2989195" cy="503151"/>
                <a:chOff x="196235" y="1429844"/>
                <a:chExt cx="2989195" cy="503151"/>
              </a:xfrm>
            </p:grpSpPr>
            <p:sp>
              <p:nvSpPr>
                <p:cNvPr id="21" name="Arrow: Pentagon 97">
                  <a:extLst>
                    <a:ext uri="{FF2B5EF4-FFF2-40B4-BE49-F238E27FC236}">
                      <a16:creationId xmlns:a16="http://schemas.microsoft.com/office/drawing/2014/main" id="{2E4E47CD-59B4-40F4-81B2-4274DE8974DB}"/>
                    </a:ext>
                  </a:extLst>
                </p:cNvPr>
                <p:cNvSpPr/>
                <p:nvPr/>
              </p:nvSpPr>
              <p:spPr>
                <a:xfrm>
                  <a:off x="196235" y="1429844"/>
                  <a:ext cx="2989195" cy="50315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6504C3-0C1D-40ED-92C2-D94CDCC57042}"/>
                    </a:ext>
                  </a:extLst>
                </p:cNvPr>
                <p:cNvSpPr txBox="1"/>
                <p:nvPr/>
              </p:nvSpPr>
              <p:spPr>
                <a:xfrm>
                  <a:off x="359815" y="1527149"/>
                  <a:ext cx="2543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Real time accounting 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96235" y="1657230"/>
                <a:ext cx="2989195" cy="503151"/>
                <a:chOff x="196235" y="2235476"/>
                <a:chExt cx="2989195" cy="503151"/>
              </a:xfrm>
            </p:grpSpPr>
            <p:sp>
              <p:nvSpPr>
                <p:cNvPr id="22" name="Arrow: Pentagon 98">
                  <a:extLst>
                    <a:ext uri="{FF2B5EF4-FFF2-40B4-BE49-F238E27FC236}">
                      <a16:creationId xmlns:a16="http://schemas.microsoft.com/office/drawing/2014/main" id="{37302353-1820-4FDE-9D9E-BFA8A60ABB5B}"/>
                    </a:ext>
                  </a:extLst>
                </p:cNvPr>
                <p:cNvSpPr/>
                <p:nvPr/>
              </p:nvSpPr>
              <p:spPr>
                <a:xfrm>
                  <a:off x="196235" y="2235476"/>
                  <a:ext cx="2989195" cy="503151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6AEAB86-F675-4280-807E-796F59BEA3F1}"/>
                    </a:ext>
                  </a:extLst>
                </p:cNvPr>
                <p:cNvSpPr txBox="1"/>
                <p:nvPr/>
              </p:nvSpPr>
              <p:spPr>
                <a:xfrm>
                  <a:off x="359814" y="2266634"/>
                  <a:ext cx="24029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Backward integration of Instant Purchase Orders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96234" y="2169539"/>
                <a:ext cx="2989195" cy="503151"/>
                <a:chOff x="196235" y="3041108"/>
                <a:chExt cx="2989195" cy="503151"/>
              </a:xfrm>
            </p:grpSpPr>
            <p:sp>
              <p:nvSpPr>
                <p:cNvPr id="23" name="Arrow: Pentagon 99">
                  <a:extLst>
                    <a:ext uri="{FF2B5EF4-FFF2-40B4-BE49-F238E27FC236}">
                      <a16:creationId xmlns:a16="http://schemas.microsoft.com/office/drawing/2014/main" id="{AE3CB93C-102C-4CCA-B221-86DBEA10C84A}"/>
                    </a:ext>
                  </a:extLst>
                </p:cNvPr>
                <p:cNvSpPr/>
                <p:nvPr/>
              </p:nvSpPr>
              <p:spPr>
                <a:xfrm>
                  <a:off x="196235" y="3041108"/>
                  <a:ext cx="2989195" cy="503151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03D015C-323F-4B34-8106-09BBCB5FDE46}"/>
                    </a:ext>
                  </a:extLst>
                </p:cNvPr>
                <p:cNvSpPr txBox="1"/>
                <p:nvPr/>
              </p:nvSpPr>
              <p:spPr>
                <a:xfrm>
                  <a:off x="359815" y="3138413"/>
                  <a:ext cx="2543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Forward integration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91403" y="2692916"/>
                <a:ext cx="2989195" cy="663276"/>
                <a:chOff x="196235" y="3836097"/>
                <a:chExt cx="2989195" cy="663276"/>
              </a:xfrm>
            </p:grpSpPr>
            <p:sp>
              <p:nvSpPr>
                <p:cNvPr id="24" name="Arrow: Pentagon 100">
                  <a:extLst>
                    <a:ext uri="{FF2B5EF4-FFF2-40B4-BE49-F238E27FC236}">
                      <a16:creationId xmlns:a16="http://schemas.microsoft.com/office/drawing/2014/main" id="{E12DD438-334A-41A8-A7DE-BA4E2B1D3729}"/>
                    </a:ext>
                  </a:extLst>
                </p:cNvPr>
                <p:cNvSpPr/>
                <p:nvPr/>
              </p:nvSpPr>
              <p:spPr>
                <a:xfrm>
                  <a:off x="196235" y="3836097"/>
                  <a:ext cx="2989195" cy="503151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3795E9A-0B7E-4E57-8D3D-94399A5194D1}"/>
                    </a:ext>
                  </a:extLst>
                </p:cNvPr>
                <p:cNvSpPr txBox="1"/>
                <p:nvPr/>
              </p:nvSpPr>
              <p:spPr>
                <a:xfrm>
                  <a:off x="364646" y="3914598"/>
                  <a:ext cx="25435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Instant mail alerts on payments to suppliers</a:t>
                  </a:r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696686" y="-13089"/>
              <a:ext cx="4212770" cy="539469"/>
              <a:chOff x="696686" y="-13089"/>
              <a:chExt cx="4212770" cy="539469"/>
            </a:xfrm>
          </p:grpSpPr>
          <p:sp>
            <p:nvSpPr>
              <p:cNvPr id="54" name="Freeform: Shape 89">
                <a:extLst>
                  <a:ext uri="{FF2B5EF4-FFF2-40B4-BE49-F238E27FC236}">
                    <a16:creationId xmlns:a16="http://schemas.microsoft.com/office/drawing/2014/main" id="{B69DAB4B-263E-4E3C-B904-729AA83B5FEF}"/>
                  </a:ext>
                </a:extLst>
              </p:cNvPr>
              <p:cNvSpPr/>
              <p:nvPr/>
            </p:nvSpPr>
            <p:spPr>
              <a:xfrm rot="10800000">
                <a:off x="696686" y="-13089"/>
                <a:ext cx="4212770" cy="539469"/>
              </a:xfrm>
              <a:custGeom>
                <a:avLst/>
                <a:gdLst>
                  <a:gd name="connsiteX0" fmla="*/ 604362 w 4030426"/>
                  <a:gd name="connsiteY0" fmla="*/ 0 h 1077454"/>
                  <a:gd name="connsiteX1" fmla="*/ 3426064 w 4030426"/>
                  <a:gd name="connsiteY1" fmla="*/ 0 h 1077454"/>
                  <a:gd name="connsiteX2" fmla="*/ 4030426 w 4030426"/>
                  <a:gd name="connsiteY2" fmla="*/ 1077454 h 1077454"/>
                  <a:gd name="connsiteX3" fmla="*/ 0 w 4030426"/>
                  <a:gd name="connsiteY3" fmla="*/ 1077454 h 1077454"/>
                  <a:gd name="connsiteX4" fmla="*/ 604362 w 4030426"/>
                  <a:gd name="connsiteY4" fmla="*/ 0 h 107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0426" h="1077454">
                    <a:moveTo>
                      <a:pt x="604362" y="0"/>
                    </a:moveTo>
                    <a:lnTo>
                      <a:pt x="3426064" y="0"/>
                    </a:lnTo>
                    <a:lnTo>
                      <a:pt x="4030426" y="1077454"/>
                    </a:lnTo>
                    <a:lnTo>
                      <a:pt x="0" y="1077454"/>
                    </a:lnTo>
                    <a:lnTo>
                      <a:pt x="604362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45376" y="43907"/>
                <a:ext cx="2453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000" b="1" dirty="0">
                    <a:solidFill>
                      <a:schemeClr val="bg1"/>
                    </a:solidFill>
                  </a:rPr>
                  <a:t>Accounting Software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87608" y="4038442"/>
            <a:ext cx="5368772" cy="2133893"/>
            <a:chOff x="187608" y="4038442"/>
            <a:chExt cx="5368772" cy="2133893"/>
          </a:xfrm>
        </p:grpSpPr>
        <p:grpSp>
          <p:nvGrpSpPr>
            <p:cNvPr id="36" name="Group 35"/>
            <p:cNvGrpSpPr/>
            <p:nvPr/>
          </p:nvGrpSpPr>
          <p:grpSpPr>
            <a:xfrm>
              <a:off x="187608" y="4636166"/>
              <a:ext cx="5368772" cy="1536169"/>
              <a:chOff x="196235" y="624212"/>
              <a:chExt cx="2989195" cy="153616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96235" y="624212"/>
                <a:ext cx="2989195" cy="503151"/>
                <a:chOff x="196235" y="624212"/>
                <a:chExt cx="2989195" cy="503151"/>
              </a:xfrm>
            </p:grpSpPr>
            <p:sp>
              <p:nvSpPr>
                <p:cNvPr id="50" name="Arrow: Pentagon 96">
                  <a:extLst>
                    <a:ext uri="{FF2B5EF4-FFF2-40B4-BE49-F238E27FC236}">
                      <a16:creationId xmlns:a16="http://schemas.microsoft.com/office/drawing/2014/main" id="{EEB108C0-2E79-4957-94E8-EAC75AC431E9}"/>
                    </a:ext>
                  </a:extLst>
                </p:cNvPr>
                <p:cNvSpPr/>
                <p:nvPr/>
              </p:nvSpPr>
              <p:spPr>
                <a:xfrm>
                  <a:off x="196235" y="624212"/>
                  <a:ext cx="2989195" cy="503151"/>
                </a:xfrm>
                <a:prstGeom prst="homePlat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9F9998F-0FE2-42F3-A2D1-AD26A120DAA9}"/>
                    </a:ext>
                  </a:extLst>
                </p:cNvPr>
                <p:cNvSpPr txBox="1"/>
                <p:nvPr/>
              </p:nvSpPr>
              <p:spPr>
                <a:xfrm>
                  <a:off x="359815" y="721899"/>
                  <a:ext cx="2543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Salary updating software to the Employees 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196235" y="1138416"/>
                <a:ext cx="2989195" cy="503151"/>
                <a:chOff x="196235" y="1429844"/>
                <a:chExt cx="2989195" cy="503151"/>
              </a:xfrm>
            </p:grpSpPr>
            <p:sp>
              <p:nvSpPr>
                <p:cNvPr id="48" name="Arrow: Pentagon 97">
                  <a:extLst>
                    <a:ext uri="{FF2B5EF4-FFF2-40B4-BE49-F238E27FC236}">
                      <a16:creationId xmlns:a16="http://schemas.microsoft.com/office/drawing/2014/main" id="{2E4E47CD-59B4-40F4-81B2-4274DE8974DB}"/>
                    </a:ext>
                  </a:extLst>
                </p:cNvPr>
                <p:cNvSpPr/>
                <p:nvPr/>
              </p:nvSpPr>
              <p:spPr>
                <a:xfrm>
                  <a:off x="196235" y="1429844"/>
                  <a:ext cx="2989195" cy="503151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86504C3-0C1D-40ED-92C2-D94CDCC57042}"/>
                    </a:ext>
                  </a:extLst>
                </p:cNvPr>
                <p:cNvSpPr txBox="1"/>
                <p:nvPr/>
              </p:nvSpPr>
              <p:spPr>
                <a:xfrm>
                  <a:off x="359815" y="1527149"/>
                  <a:ext cx="25435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Leave management 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96235" y="1657230"/>
                <a:ext cx="2989195" cy="503151"/>
                <a:chOff x="196235" y="2235476"/>
                <a:chExt cx="2989195" cy="503151"/>
              </a:xfrm>
            </p:grpSpPr>
            <p:sp>
              <p:nvSpPr>
                <p:cNvPr id="46" name="Arrow: Pentagon 98">
                  <a:extLst>
                    <a:ext uri="{FF2B5EF4-FFF2-40B4-BE49-F238E27FC236}">
                      <a16:creationId xmlns:a16="http://schemas.microsoft.com/office/drawing/2014/main" id="{37302353-1820-4FDE-9D9E-BFA8A60ABB5B}"/>
                    </a:ext>
                  </a:extLst>
                </p:cNvPr>
                <p:cNvSpPr/>
                <p:nvPr/>
              </p:nvSpPr>
              <p:spPr>
                <a:xfrm>
                  <a:off x="196235" y="2235476"/>
                  <a:ext cx="2989195" cy="503151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6AEAB86-F675-4280-807E-796F59BEA3F1}"/>
                    </a:ext>
                  </a:extLst>
                </p:cNvPr>
                <p:cNvSpPr txBox="1"/>
                <p:nvPr/>
              </p:nvSpPr>
              <p:spPr>
                <a:xfrm>
                  <a:off x="359814" y="2266634"/>
                  <a:ext cx="24029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>
                      <a:solidFill>
                        <a:schemeClr val="bg1"/>
                      </a:solidFill>
                      <a:cs typeface="Arial" pitchFamily="34" charset="0"/>
                    </a:rPr>
                    <a:t>Employee self-Service  </a:t>
                  </a:r>
                  <a:endParaRPr lang="ko-KR" altLang="en-US" sz="16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595802" y="4038442"/>
              <a:ext cx="4212770" cy="707886"/>
              <a:chOff x="895709" y="3494089"/>
              <a:chExt cx="4212770" cy="707886"/>
            </a:xfrm>
          </p:grpSpPr>
          <p:sp>
            <p:nvSpPr>
              <p:cNvPr id="58" name="Freeform: Shape 89">
                <a:extLst>
                  <a:ext uri="{FF2B5EF4-FFF2-40B4-BE49-F238E27FC236}">
                    <a16:creationId xmlns:a16="http://schemas.microsoft.com/office/drawing/2014/main" id="{B69DAB4B-263E-4E3C-B904-729AA83B5FEF}"/>
                  </a:ext>
                </a:extLst>
              </p:cNvPr>
              <p:cNvSpPr/>
              <p:nvPr/>
            </p:nvSpPr>
            <p:spPr>
              <a:xfrm rot="10800000">
                <a:off x="895709" y="3556693"/>
                <a:ext cx="4212770" cy="539469"/>
              </a:xfrm>
              <a:custGeom>
                <a:avLst/>
                <a:gdLst>
                  <a:gd name="connsiteX0" fmla="*/ 604362 w 4030426"/>
                  <a:gd name="connsiteY0" fmla="*/ 0 h 1077454"/>
                  <a:gd name="connsiteX1" fmla="*/ 3426064 w 4030426"/>
                  <a:gd name="connsiteY1" fmla="*/ 0 h 1077454"/>
                  <a:gd name="connsiteX2" fmla="*/ 4030426 w 4030426"/>
                  <a:gd name="connsiteY2" fmla="*/ 1077454 h 1077454"/>
                  <a:gd name="connsiteX3" fmla="*/ 0 w 4030426"/>
                  <a:gd name="connsiteY3" fmla="*/ 1077454 h 1077454"/>
                  <a:gd name="connsiteX4" fmla="*/ 604362 w 4030426"/>
                  <a:gd name="connsiteY4" fmla="*/ 0 h 107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0426" h="1077454">
                    <a:moveTo>
                      <a:pt x="604362" y="0"/>
                    </a:moveTo>
                    <a:lnTo>
                      <a:pt x="3426064" y="0"/>
                    </a:lnTo>
                    <a:lnTo>
                      <a:pt x="4030426" y="1077454"/>
                    </a:lnTo>
                    <a:lnTo>
                      <a:pt x="0" y="1077454"/>
                    </a:lnTo>
                    <a:lnTo>
                      <a:pt x="604362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75669" y="3494089"/>
                <a:ext cx="26528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Salary &amp; Leave 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Management module</a:t>
                </a:r>
                <a:endParaRPr lang="en-IN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5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c895455-8653-4bdd-bac0-18912dd65e9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72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Agency FB</vt:lpstr>
      <vt:lpstr>Arial</vt:lpstr>
      <vt:lpstr>Book Antiqua</vt:lpstr>
      <vt:lpstr>Calibri</vt:lpstr>
      <vt:lpstr>Calibri Light</vt:lpstr>
      <vt:lpstr>Raleway Thin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POCD</dc:creator>
  <cp:lastModifiedBy>Shijith Kumar</cp:lastModifiedBy>
  <cp:revision>86</cp:revision>
  <dcterms:created xsi:type="dcterms:W3CDTF">2021-12-23T14:52:38Z</dcterms:created>
  <dcterms:modified xsi:type="dcterms:W3CDTF">2021-12-26T02:07:39Z</dcterms:modified>
</cp:coreProperties>
</file>