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7" r:id="rId2"/>
    <p:sldId id="259" r:id="rId3"/>
    <p:sldId id="260" r:id="rId4"/>
    <p:sldId id="262" r:id="rId5"/>
    <p:sldId id="406" r:id="rId6"/>
    <p:sldId id="450" r:id="rId7"/>
    <p:sldId id="405" r:id="rId8"/>
    <p:sldId id="313" r:id="rId9"/>
    <p:sldId id="397" r:id="rId10"/>
    <p:sldId id="398" r:id="rId11"/>
    <p:sldId id="399" r:id="rId12"/>
    <p:sldId id="452" r:id="rId13"/>
    <p:sldId id="400" r:id="rId14"/>
    <p:sldId id="401" r:id="rId15"/>
    <p:sldId id="425" r:id="rId16"/>
    <p:sldId id="456" r:id="rId17"/>
    <p:sldId id="455" r:id="rId18"/>
    <p:sldId id="453" r:id="rId19"/>
    <p:sldId id="424" r:id="rId20"/>
    <p:sldId id="423" r:id="rId21"/>
    <p:sldId id="430" r:id="rId22"/>
    <p:sldId id="443" r:id="rId23"/>
    <p:sldId id="444" r:id="rId24"/>
    <p:sldId id="454" r:id="rId25"/>
    <p:sldId id="410" r:id="rId26"/>
    <p:sldId id="411" r:id="rId27"/>
    <p:sldId id="412" r:id="rId28"/>
    <p:sldId id="457" r:id="rId29"/>
    <p:sldId id="413" r:id="rId30"/>
    <p:sldId id="416" r:id="rId31"/>
    <p:sldId id="417" r:id="rId32"/>
    <p:sldId id="414" r:id="rId33"/>
    <p:sldId id="415" r:id="rId34"/>
    <p:sldId id="427" r:id="rId35"/>
    <p:sldId id="314" r:id="rId36"/>
    <p:sldId id="409" r:id="rId37"/>
    <p:sldId id="446" r:id="rId38"/>
    <p:sldId id="437" r:id="rId39"/>
    <p:sldId id="438" r:id="rId40"/>
    <p:sldId id="436" r:id="rId41"/>
    <p:sldId id="439" r:id="rId42"/>
    <p:sldId id="440" r:id="rId43"/>
    <p:sldId id="441" r:id="rId44"/>
    <p:sldId id="419" r:id="rId45"/>
    <p:sldId id="420" r:id="rId46"/>
    <p:sldId id="431" r:id="rId47"/>
    <p:sldId id="429" r:id="rId48"/>
    <p:sldId id="433" r:id="rId49"/>
    <p:sldId id="432" r:id="rId50"/>
    <p:sldId id="434" r:id="rId51"/>
    <p:sldId id="371" r:id="rId52"/>
    <p:sldId id="376" r:id="rId53"/>
    <p:sldId id="435" r:id="rId54"/>
    <p:sldId id="421" r:id="rId55"/>
    <p:sldId id="448" r:id="rId56"/>
    <p:sldId id="442" r:id="rId57"/>
    <p:sldId id="318" r:id="rId58"/>
    <p:sldId id="319" r:id="rId59"/>
    <p:sldId id="389" r:id="rId60"/>
    <p:sldId id="388" r:id="rId61"/>
    <p:sldId id="321" r:id="rId62"/>
    <p:sldId id="322" r:id="rId63"/>
    <p:sldId id="394" r:id="rId64"/>
    <p:sldId id="395" r:id="rId65"/>
    <p:sldId id="422" r:id="rId66"/>
    <p:sldId id="407" r:id="rId67"/>
    <p:sldId id="408" r:id="rId68"/>
    <p:sldId id="396" r:id="rId69"/>
    <p:sldId id="393" r:id="rId70"/>
    <p:sldId id="377" r:id="rId71"/>
    <p:sldId id="324" r:id="rId72"/>
    <p:sldId id="380" r:id="rId73"/>
  </p:sldIdLst>
  <p:sldSz cx="9144000" cy="6858000" type="screen4x3"/>
  <p:notesSz cx="6858000" cy="9144000"/>
  <p:photoAlbum/>
  <p:custDataLst>
    <p:tags r:id="rId75"/>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swami S P." initials="GSP" lastIdx="17" clrIdx="0">
    <p:extLst>
      <p:ext uri="{19B8F6BF-5375-455C-9EA6-DF929625EA0E}">
        <p15:presenceInfo xmlns:p15="http://schemas.microsoft.com/office/powerpoint/2012/main" userId="Goswami S 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A"/>
    <a:srgbClr val="FF6600"/>
    <a:srgbClr val="339933"/>
    <a:srgbClr val="66CCFF"/>
    <a:srgbClr val="3333FF"/>
    <a:srgbClr val="CC0099"/>
    <a:srgbClr val="33CC33"/>
    <a:srgbClr val="66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822286979477005E-2"/>
          <c:y val="6.8088855936247708E-2"/>
          <c:w val="0.91021224760806452"/>
          <c:h val="0.77459379030224063"/>
        </c:manualLayout>
      </c:layout>
      <c:lineChart>
        <c:grouping val="stacked"/>
        <c:varyColors val="0"/>
        <c:ser>
          <c:idx val="0"/>
          <c:order val="0"/>
          <c:tx>
            <c:strRef>
              <c:f>Sheet1!$B$1</c:f>
              <c:strCache>
                <c:ptCount val="1"/>
                <c:pt idx="0">
                  <c:v>Series 1</c:v>
                </c:pt>
              </c:strCache>
            </c:strRef>
          </c:tx>
          <c:spPr>
            <a:ln w="349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strRef>
              <c:f>Sheet1!$A$2:$A$6</c:f>
              <c:strCache>
                <c:ptCount val="5"/>
                <c:pt idx="0">
                  <c:v>2019-20</c:v>
                </c:pt>
                <c:pt idx="1">
                  <c:v>2018-19</c:v>
                </c:pt>
                <c:pt idx="2">
                  <c:v>2017-18</c:v>
                </c:pt>
                <c:pt idx="3">
                  <c:v>2016-17</c:v>
                </c:pt>
                <c:pt idx="4">
                  <c:v>2015-16</c:v>
                </c:pt>
              </c:strCache>
            </c:strRef>
          </c:cat>
          <c:val>
            <c:numRef>
              <c:f>Sheet1!$B$2:$B$6</c:f>
              <c:numCache>
                <c:formatCode>General</c:formatCode>
                <c:ptCount val="5"/>
                <c:pt idx="0">
                  <c:v>20</c:v>
                </c:pt>
                <c:pt idx="1">
                  <c:v>29</c:v>
                </c:pt>
                <c:pt idx="2">
                  <c:v>39</c:v>
                </c:pt>
                <c:pt idx="3">
                  <c:v>34</c:v>
                </c:pt>
                <c:pt idx="4">
                  <c:v>33</c:v>
                </c:pt>
              </c:numCache>
            </c:numRef>
          </c:val>
          <c:smooth val="0"/>
          <c:extLst>
            <c:ext xmlns:c16="http://schemas.microsoft.com/office/drawing/2014/chart" uri="{C3380CC4-5D6E-409C-BE32-E72D297353CC}">
              <c16:uniqueId val="{00000000-5071-4C61-9DB2-EE5E01F18F43}"/>
            </c:ext>
          </c:extLst>
        </c:ser>
        <c:dLbls>
          <c:showLegendKey val="0"/>
          <c:showVal val="0"/>
          <c:showCatName val="0"/>
          <c:showSerName val="0"/>
          <c:showPercent val="0"/>
          <c:showBubbleSize val="0"/>
        </c:dLbls>
        <c:marker val="1"/>
        <c:smooth val="0"/>
        <c:axId val="539695800"/>
        <c:axId val="539693832"/>
      </c:lineChart>
      <c:catAx>
        <c:axId val="539695800"/>
        <c:scaling>
          <c:orientation val="minMax"/>
        </c:scaling>
        <c:delete val="0"/>
        <c:axPos val="b"/>
        <c:numFmt formatCode="General" sourceLinked="1"/>
        <c:majorTickMark val="out"/>
        <c:minorTickMark val="none"/>
        <c:tickLblPos val="nextTo"/>
        <c:spPr>
          <a:noFill/>
          <a:ln w="9525" cap="flat" cmpd="sng" algn="ctr">
            <a:solidFill>
              <a:schemeClr val="dk1">
                <a:lumMod val="50000"/>
                <a:lumOff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n-US"/>
          </a:p>
        </c:txPr>
        <c:crossAx val="539693832"/>
        <c:crosses val="autoZero"/>
        <c:auto val="1"/>
        <c:lblAlgn val="ctr"/>
        <c:lblOffset val="100"/>
        <c:noMultiLvlLbl val="0"/>
      </c:catAx>
      <c:valAx>
        <c:axId val="539693832"/>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n-US"/>
          </a:p>
        </c:txPr>
        <c:crossAx val="53969580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layout>
                <c:manualLayout>
                  <c:x val="-6.8581216630783032E-3"/>
                  <c:y val="2.564637869601951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F5-4358-9FEC-D8053E722D95}"/>
                </c:ext>
              </c:extLst>
            </c:dLbl>
            <c:dLbl>
              <c:idx val="1"/>
              <c:layout>
                <c:manualLayout>
                  <c:x val="0"/>
                  <c:y val="2.56463786960194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F5-4358-9FEC-D8053E722D95}"/>
                </c:ext>
              </c:extLst>
            </c:dLbl>
            <c:dLbl>
              <c:idx val="2"/>
              <c:layout>
                <c:manualLayout>
                  <c:x val="-1.7145304157695756E-2"/>
                  <c:y val="3.00949829551902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F5-4358-9FEC-D8053E722D95}"/>
                </c:ext>
              </c:extLst>
            </c:dLbl>
            <c:dLbl>
              <c:idx val="3"/>
              <c:layout>
                <c:manualLayout>
                  <c:x val="3.4290608315391516E-3"/>
                  <c:y val="1.67491701776779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F5-4358-9FEC-D8053E722D95}"/>
                </c:ext>
              </c:extLst>
            </c:dLbl>
            <c:dLbl>
              <c:idx val="4"/>
              <c:layout>
                <c:manualLayout>
                  <c:x val="-1.028718249461758E-2"/>
                  <c:y val="1.23005659185071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F5-4358-9FEC-D8053E722D9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2019-20</c:v>
                </c:pt>
                <c:pt idx="1">
                  <c:v>2018-19</c:v>
                </c:pt>
                <c:pt idx="2">
                  <c:v>2017-18</c:v>
                </c:pt>
                <c:pt idx="3">
                  <c:v>2016-17</c:v>
                </c:pt>
                <c:pt idx="4">
                  <c:v>2015-16</c:v>
                </c:pt>
              </c:strCache>
            </c:strRef>
          </c:cat>
          <c:val>
            <c:numRef>
              <c:f>Sheet1!$B$2:$B$6</c:f>
              <c:numCache>
                <c:formatCode>General</c:formatCode>
                <c:ptCount val="5"/>
                <c:pt idx="0">
                  <c:v>165</c:v>
                </c:pt>
                <c:pt idx="1">
                  <c:v>203</c:v>
                </c:pt>
                <c:pt idx="2">
                  <c:v>174</c:v>
                </c:pt>
                <c:pt idx="3">
                  <c:v>259</c:v>
                </c:pt>
                <c:pt idx="4">
                  <c:v>240</c:v>
                </c:pt>
              </c:numCache>
            </c:numRef>
          </c:val>
          <c:extLst>
            <c:ext xmlns:c16="http://schemas.microsoft.com/office/drawing/2014/chart" uri="{C3380CC4-5D6E-409C-BE32-E72D297353CC}">
              <c16:uniqueId val="{00000000-AE6C-43E6-BD81-778C8BEDFB07}"/>
            </c:ext>
          </c:extLst>
        </c:ser>
        <c:ser>
          <c:idx val="1"/>
          <c:order val="1"/>
          <c:tx>
            <c:strRef>
              <c:f>Sheet1!$C$1</c:f>
              <c:strCache>
                <c:ptCount val="1"/>
                <c:pt idx="0">
                  <c:v>Column1</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2019-20</c:v>
                </c:pt>
                <c:pt idx="1">
                  <c:v>2018-19</c:v>
                </c:pt>
                <c:pt idx="2">
                  <c:v>2017-18</c:v>
                </c:pt>
                <c:pt idx="3">
                  <c:v>2016-17</c:v>
                </c:pt>
                <c:pt idx="4">
                  <c:v>2015-16</c:v>
                </c:pt>
              </c:strCache>
            </c:strRef>
          </c:cat>
          <c:val>
            <c:numRef>
              <c:f>Sheet1!$C$2:$C$6</c:f>
              <c:numCache>
                <c:formatCode>General</c:formatCode>
                <c:ptCount val="5"/>
              </c:numCache>
            </c:numRef>
          </c:val>
          <c:extLst>
            <c:ext xmlns:c16="http://schemas.microsoft.com/office/drawing/2014/chart" uri="{C3380CC4-5D6E-409C-BE32-E72D297353CC}">
              <c16:uniqueId val="{00000001-AE6C-43E6-BD81-778C8BEDFB07}"/>
            </c:ext>
          </c:extLst>
        </c:ser>
        <c:ser>
          <c:idx val="2"/>
          <c:order val="2"/>
          <c:tx>
            <c:strRef>
              <c:f>Sheet1!$D$1</c:f>
              <c:strCache>
                <c:ptCount val="1"/>
                <c:pt idx="0">
                  <c:v>Column2</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2019-20</c:v>
                </c:pt>
                <c:pt idx="1">
                  <c:v>2018-19</c:v>
                </c:pt>
                <c:pt idx="2">
                  <c:v>2017-18</c:v>
                </c:pt>
                <c:pt idx="3">
                  <c:v>2016-17</c:v>
                </c:pt>
                <c:pt idx="4">
                  <c:v>2015-16</c:v>
                </c:pt>
              </c:strCache>
            </c:strRef>
          </c:cat>
          <c:val>
            <c:numRef>
              <c:f>Sheet1!$D$2:$D$6</c:f>
              <c:numCache>
                <c:formatCode>General</c:formatCode>
                <c:ptCount val="5"/>
              </c:numCache>
            </c:numRef>
          </c:val>
          <c:extLst>
            <c:ext xmlns:c16="http://schemas.microsoft.com/office/drawing/2014/chart" uri="{C3380CC4-5D6E-409C-BE32-E72D297353CC}">
              <c16:uniqueId val="{00000002-AE6C-43E6-BD81-778C8BEDFB07}"/>
            </c:ext>
          </c:extLst>
        </c:ser>
        <c:dLbls>
          <c:dLblPos val="inEnd"/>
          <c:showLegendKey val="0"/>
          <c:showVal val="1"/>
          <c:showCatName val="0"/>
          <c:showSerName val="0"/>
          <c:showPercent val="0"/>
          <c:showBubbleSize val="0"/>
        </c:dLbls>
        <c:gapWidth val="65"/>
        <c:axId val="234744192"/>
        <c:axId val="234747800"/>
      </c:barChart>
      <c:catAx>
        <c:axId val="2347441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defRPr>
            </a:pPr>
            <a:endParaRPr lang="en-US"/>
          </a:p>
        </c:txPr>
        <c:crossAx val="234747800"/>
        <c:crosses val="autoZero"/>
        <c:auto val="1"/>
        <c:lblAlgn val="ctr"/>
        <c:lblOffset val="100"/>
        <c:noMultiLvlLbl val="0"/>
      </c:catAx>
      <c:valAx>
        <c:axId val="23474780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347441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2019-20</c:v>
                </c:pt>
                <c:pt idx="1">
                  <c:v>2018-19</c:v>
                </c:pt>
                <c:pt idx="2">
                  <c:v>017-18</c:v>
                </c:pt>
                <c:pt idx="3">
                  <c:v>2016-17</c:v>
                </c:pt>
                <c:pt idx="4">
                  <c:v>2015-16</c:v>
                </c:pt>
              </c:strCache>
            </c:strRef>
          </c:cat>
          <c:val>
            <c:numRef>
              <c:f>Sheet1!$B$2:$B$6</c:f>
              <c:numCache>
                <c:formatCode>General</c:formatCode>
                <c:ptCount val="5"/>
                <c:pt idx="0">
                  <c:v>20</c:v>
                </c:pt>
                <c:pt idx="1">
                  <c:v>13</c:v>
                </c:pt>
                <c:pt idx="2">
                  <c:v>25</c:v>
                </c:pt>
                <c:pt idx="3">
                  <c:v>24</c:v>
                </c:pt>
                <c:pt idx="4">
                  <c:v>23</c:v>
                </c:pt>
              </c:numCache>
            </c:numRef>
          </c:val>
          <c:extLst>
            <c:ext xmlns:c16="http://schemas.microsoft.com/office/drawing/2014/chart" uri="{C3380CC4-5D6E-409C-BE32-E72D297353CC}">
              <c16:uniqueId val="{00000000-8E67-4F30-A3B6-37610C419D92}"/>
            </c:ext>
          </c:extLst>
        </c:ser>
        <c:dLbls>
          <c:dLblPos val="ctr"/>
          <c:showLegendKey val="0"/>
          <c:showVal val="1"/>
          <c:showCatName val="0"/>
          <c:showSerName val="0"/>
          <c:showPercent val="0"/>
          <c:showBubbleSize val="0"/>
        </c:dLbls>
        <c:gapWidth val="150"/>
        <c:overlap val="100"/>
        <c:axId val="448984144"/>
        <c:axId val="448960856"/>
      </c:barChart>
      <c:catAx>
        <c:axId val="4489841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48960856"/>
        <c:crosses val="autoZero"/>
        <c:auto val="1"/>
        <c:lblAlgn val="ctr"/>
        <c:lblOffset val="100"/>
        <c:noMultiLvlLbl val="0"/>
      </c:catAx>
      <c:valAx>
        <c:axId val="44896085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4898414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2019-20</c:v>
                </c:pt>
                <c:pt idx="1">
                  <c:v>2018-19</c:v>
                </c:pt>
                <c:pt idx="2">
                  <c:v>017-18</c:v>
                </c:pt>
                <c:pt idx="3">
                  <c:v>2016-17</c:v>
                </c:pt>
                <c:pt idx="4">
                  <c:v>2015-16</c:v>
                </c:pt>
              </c:strCache>
            </c:strRef>
          </c:cat>
          <c:val>
            <c:numRef>
              <c:f>Sheet1!$B$2:$B$6</c:f>
              <c:numCache>
                <c:formatCode>General</c:formatCode>
                <c:ptCount val="5"/>
                <c:pt idx="0">
                  <c:v>20</c:v>
                </c:pt>
                <c:pt idx="1">
                  <c:v>13</c:v>
                </c:pt>
                <c:pt idx="2">
                  <c:v>25</c:v>
                </c:pt>
                <c:pt idx="3">
                  <c:v>24</c:v>
                </c:pt>
                <c:pt idx="4">
                  <c:v>23</c:v>
                </c:pt>
              </c:numCache>
            </c:numRef>
          </c:val>
          <c:extLst>
            <c:ext xmlns:c16="http://schemas.microsoft.com/office/drawing/2014/chart" uri="{C3380CC4-5D6E-409C-BE32-E72D297353CC}">
              <c16:uniqueId val="{00000000-8E67-4F30-A3B6-37610C419D92}"/>
            </c:ext>
          </c:extLst>
        </c:ser>
        <c:dLbls>
          <c:dLblPos val="ctr"/>
          <c:showLegendKey val="0"/>
          <c:showVal val="1"/>
          <c:showCatName val="0"/>
          <c:showSerName val="0"/>
          <c:showPercent val="0"/>
          <c:showBubbleSize val="0"/>
        </c:dLbls>
        <c:gapWidth val="150"/>
        <c:overlap val="100"/>
        <c:axId val="448984144"/>
        <c:axId val="448960856"/>
      </c:barChart>
      <c:catAx>
        <c:axId val="4489841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48960856"/>
        <c:crosses val="autoZero"/>
        <c:auto val="1"/>
        <c:lblAlgn val="ctr"/>
        <c:lblOffset val="100"/>
        <c:noMultiLvlLbl val="0"/>
      </c:catAx>
      <c:valAx>
        <c:axId val="44896085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4898414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ADIP</c:v>
                </c:pt>
              </c:strCache>
            </c:strRef>
          </c:tx>
          <c:spPr>
            <a:solidFill>
              <a:schemeClr val="accent1"/>
            </a:solidFill>
            <a:ln>
              <a:noFill/>
            </a:ln>
            <a:effectLst/>
          </c:spPr>
          <c:invertIfNegative val="0"/>
          <c:cat>
            <c:strRef>
              <c:f>Sheet1!$A$2:$A$6</c:f>
              <c:strCache>
                <c:ptCount val="5"/>
                <c:pt idx="0">
                  <c:v>2019-20</c:v>
                </c:pt>
                <c:pt idx="1">
                  <c:v>2018-19</c:v>
                </c:pt>
                <c:pt idx="2">
                  <c:v>2017-18</c:v>
                </c:pt>
                <c:pt idx="3">
                  <c:v>2016-17</c:v>
                </c:pt>
                <c:pt idx="4">
                  <c:v>2015-16</c:v>
                </c:pt>
              </c:strCache>
            </c:strRef>
          </c:cat>
          <c:val>
            <c:numRef>
              <c:f>Sheet1!$B$2:$B$6</c:f>
              <c:numCache>
                <c:formatCode>General</c:formatCode>
                <c:ptCount val="5"/>
                <c:pt idx="0">
                  <c:v>1273</c:v>
                </c:pt>
                <c:pt idx="1">
                  <c:v>584</c:v>
                </c:pt>
                <c:pt idx="2">
                  <c:v>256</c:v>
                </c:pt>
                <c:pt idx="3">
                  <c:v>774</c:v>
                </c:pt>
                <c:pt idx="4">
                  <c:v>3820</c:v>
                </c:pt>
              </c:numCache>
            </c:numRef>
          </c:val>
          <c:extLst>
            <c:ext xmlns:c16="http://schemas.microsoft.com/office/drawing/2014/chart" uri="{C3380CC4-5D6E-409C-BE32-E72D297353CC}">
              <c16:uniqueId val="{00000000-4EFD-49F9-B976-346A4B139F1C}"/>
            </c:ext>
          </c:extLst>
        </c:ser>
        <c:ser>
          <c:idx val="1"/>
          <c:order val="1"/>
          <c:tx>
            <c:strRef>
              <c:f>Sheet1!$C$1</c:f>
              <c:strCache>
                <c:ptCount val="1"/>
                <c:pt idx="0">
                  <c:v>AHAD</c:v>
                </c:pt>
              </c:strCache>
            </c:strRef>
          </c:tx>
          <c:spPr>
            <a:solidFill>
              <a:schemeClr val="accent2"/>
            </a:solidFill>
            <a:ln>
              <a:noFill/>
            </a:ln>
            <a:effectLst/>
          </c:spPr>
          <c:invertIfNegative val="0"/>
          <c:cat>
            <c:strRef>
              <c:f>Sheet1!$A$2:$A$6</c:f>
              <c:strCache>
                <c:ptCount val="5"/>
                <c:pt idx="0">
                  <c:v>2019-20</c:v>
                </c:pt>
                <c:pt idx="1">
                  <c:v>2018-19</c:v>
                </c:pt>
                <c:pt idx="2">
                  <c:v>2017-18</c:v>
                </c:pt>
                <c:pt idx="3">
                  <c:v>2016-17</c:v>
                </c:pt>
                <c:pt idx="4">
                  <c:v>2015-16</c:v>
                </c:pt>
              </c:strCache>
            </c:strRef>
          </c:cat>
          <c:val>
            <c:numRef>
              <c:f>Sheet1!$C$2:$C$6</c:f>
              <c:numCache>
                <c:formatCode>General</c:formatCode>
                <c:ptCount val="5"/>
                <c:pt idx="0">
                  <c:v>1762</c:v>
                </c:pt>
                <c:pt idx="1">
                  <c:v>2324</c:v>
                </c:pt>
                <c:pt idx="2">
                  <c:v>1401</c:v>
                </c:pt>
                <c:pt idx="3">
                  <c:v>1645</c:v>
                </c:pt>
                <c:pt idx="4">
                  <c:v>1915</c:v>
                </c:pt>
              </c:numCache>
            </c:numRef>
          </c:val>
          <c:extLst>
            <c:ext xmlns:c16="http://schemas.microsoft.com/office/drawing/2014/chart" uri="{C3380CC4-5D6E-409C-BE32-E72D297353CC}">
              <c16:uniqueId val="{00000001-4EFD-49F9-B976-346A4B139F1C}"/>
            </c:ext>
          </c:extLst>
        </c:ser>
        <c:dLbls>
          <c:showLegendKey val="0"/>
          <c:showVal val="0"/>
          <c:showCatName val="0"/>
          <c:showSerName val="0"/>
          <c:showPercent val="0"/>
          <c:showBubbleSize val="0"/>
        </c:dLbls>
        <c:gapWidth val="219"/>
        <c:overlap val="-27"/>
        <c:axId val="629629352"/>
        <c:axId val="629631320"/>
      </c:barChart>
      <c:catAx>
        <c:axId val="629629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9631320"/>
        <c:crosses val="autoZero"/>
        <c:auto val="1"/>
        <c:lblAlgn val="ctr"/>
        <c:lblOffset val="100"/>
        <c:noMultiLvlLbl val="0"/>
      </c:catAx>
      <c:valAx>
        <c:axId val="629631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9629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dk1">
            <a:lumMod val="50000"/>
            <a:lumOff val="5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9525" cap="flat" cmpd="sng" algn="ctr">
        <a:solidFill>
          <a:schemeClr val="dk1">
            <a:lumMod val="50000"/>
            <a:lumOff val="50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12-08T10:33:50.865" idx="17">
    <p:pos x="10" y="10"/>
    <p:text>update from AR</p:text>
    <p:extLst>
      <p:ext uri="{C676402C-5697-4E1C-873F-D02D1690AC5C}">
        <p15:threadingInfo xmlns:p15="http://schemas.microsoft.com/office/powerpoint/2012/main" timeZoneBias="-330"/>
      </p:ext>
    </p:extLst>
  </p:cm>
</p:cmLst>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7D4004-EF26-40FC-8FCB-1F5E451E3DC0}" type="doc">
      <dgm:prSet loTypeId="urn:microsoft.com/office/officeart/2005/8/layout/hierarchy1" loCatId="hierarchy" qsTypeId="urn:microsoft.com/office/officeart/2005/8/quickstyle/3d4" qsCatId="3D" csTypeId="urn:microsoft.com/office/officeart/2005/8/colors/accent6_2" csCatId="accent6" phldr="1"/>
      <dgm:spPr/>
      <dgm:t>
        <a:bodyPr/>
        <a:lstStyle/>
        <a:p>
          <a:endParaRPr lang="en-IN"/>
        </a:p>
      </dgm:t>
    </dgm:pt>
    <dgm:pt modelId="{1262FAE3-6830-488B-8CBF-4020948FA73D}">
      <dgm:prSet phldrT="[Text]"/>
      <dgm:spPr/>
      <dgm:t>
        <a:bodyPr/>
        <a:lstStyle/>
        <a:p>
          <a:r>
            <a:rPr lang="en-IN" dirty="0"/>
            <a:t>Chairman, Executive Council</a:t>
          </a:r>
        </a:p>
        <a:p>
          <a:r>
            <a:rPr lang="en-IN" b="1" i="0" dirty="0"/>
            <a:t>(</a:t>
          </a:r>
          <a:r>
            <a:rPr lang="en-IN" b="1" i="0" dirty="0" err="1"/>
            <a:t>Shri.Mansukh</a:t>
          </a:r>
          <a:r>
            <a:rPr lang="en-IN" b="1" i="0" dirty="0"/>
            <a:t> L. </a:t>
          </a:r>
          <a:r>
            <a:rPr lang="en-IN" b="1" i="0" dirty="0" err="1"/>
            <a:t>Mandaviya</a:t>
          </a:r>
          <a:r>
            <a:rPr lang="en-IN" b="1" i="0" dirty="0"/>
            <a:t>,</a:t>
          </a:r>
        </a:p>
        <a:p>
          <a:r>
            <a:rPr lang="en-IN" b="1" i="0" dirty="0"/>
            <a:t>Hon. Union Health Minister)</a:t>
          </a:r>
          <a:endParaRPr lang="en-IN" dirty="0"/>
        </a:p>
      </dgm:t>
    </dgm:pt>
    <dgm:pt modelId="{BFD89A86-A69A-4530-B0D8-67FD5D7823A4}" type="parTrans" cxnId="{568D7D2D-1652-4E2B-914C-2BB84420E880}">
      <dgm:prSet/>
      <dgm:spPr/>
      <dgm:t>
        <a:bodyPr/>
        <a:lstStyle/>
        <a:p>
          <a:endParaRPr lang="en-IN"/>
        </a:p>
      </dgm:t>
    </dgm:pt>
    <dgm:pt modelId="{FADC5020-8BD4-44BC-87B9-FB6C2AD140BB}" type="sibTrans" cxnId="{568D7D2D-1652-4E2B-914C-2BB84420E880}">
      <dgm:prSet/>
      <dgm:spPr/>
      <dgm:t>
        <a:bodyPr/>
        <a:lstStyle/>
        <a:p>
          <a:endParaRPr lang="en-IN"/>
        </a:p>
      </dgm:t>
    </dgm:pt>
    <dgm:pt modelId="{4F9AC264-AE23-487F-B163-19C026F7394D}">
      <dgm:prSet phldrT="[Text]"/>
      <dgm:spPr/>
      <dgm:t>
        <a:bodyPr/>
        <a:lstStyle/>
        <a:p>
          <a:r>
            <a:rPr lang="en-IN" dirty="0"/>
            <a:t>Director</a:t>
          </a:r>
        </a:p>
        <a:p>
          <a:r>
            <a:rPr lang="en-IN" dirty="0"/>
            <a:t>(</a:t>
          </a:r>
          <a:r>
            <a:rPr lang="en-IN" b="1" dirty="0" err="1"/>
            <a:t>Dr.</a:t>
          </a:r>
          <a:r>
            <a:rPr lang="en-IN" b="1" dirty="0"/>
            <a:t> M. </a:t>
          </a:r>
          <a:r>
            <a:rPr lang="en-IN" b="1" dirty="0" err="1"/>
            <a:t>Pushpavathi</a:t>
          </a:r>
          <a:r>
            <a:rPr lang="en-IN" dirty="0"/>
            <a:t>)</a:t>
          </a:r>
        </a:p>
      </dgm:t>
    </dgm:pt>
    <dgm:pt modelId="{421B11CA-37E4-48CE-8EFC-A2D73271B621}" type="parTrans" cxnId="{3532BF1C-CCC4-4A5F-80DD-3C9A8FB88E15}">
      <dgm:prSet/>
      <dgm:spPr/>
      <dgm:t>
        <a:bodyPr/>
        <a:lstStyle/>
        <a:p>
          <a:endParaRPr lang="en-IN"/>
        </a:p>
      </dgm:t>
    </dgm:pt>
    <dgm:pt modelId="{1D95ADC9-88DB-4418-87C3-C5451ECFA063}" type="sibTrans" cxnId="{3532BF1C-CCC4-4A5F-80DD-3C9A8FB88E15}">
      <dgm:prSet/>
      <dgm:spPr/>
      <dgm:t>
        <a:bodyPr/>
        <a:lstStyle/>
        <a:p>
          <a:endParaRPr lang="en-IN"/>
        </a:p>
      </dgm:t>
    </dgm:pt>
    <dgm:pt modelId="{465B1403-B8CF-4789-863A-B91AC08AA197}">
      <dgm:prSet phldrT="[Text]"/>
      <dgm:spPr/>
      <dgm:t>
        <a:bodyPr/>
        <a:lstStyle/>
        <a:p>
          <a:r>
            <a:rPr lang="en-IN" dirty="0"/>
            <a:t>Dean, Research</a:t>
          </a:r>
        </a:p>
        <a:p>
          <a:r>
            <a:rPr lang="en-IN" dirty="0"/>
            <a:t>(</a:t>
          </a:r>
          <a:r>
            <a:rPr lang="en-IN" b="1" dirty="0" err="1"/>
            <a:t>Dr.</a:t>
          </a:r>
          <a:r>
            <a:rPr lang="en-IN" b="1" dirty="0"/>
            <a:t> P. Manjula</a:t>
          </a:r>
          <a:r>
            <a:rPr lang="en-IN" dirty="0"/>
            <a:t>)</a:t>
          </a:r>
        </a:p>
      </dgm:t>
    </dgm:pt>
    <dgm:pt modelId="{3783A914-77A1-4788-B890-F6DADEE2204A}" type="parTrans" cxnId="{0AE36889-1977-4124-8940-5F62FD4DCA20}">
      <dgm:prSet/>
      <dgm:spPr/>
      <dgm:t>
        <a:bodyPr/>
        <a:lstStyle/>
        <a:p>
          <a:endParaRPr lang="en-IN"/>
        </a:p>
      </dgm:t>
    </dgm:pt>
    <dgm:pt modelId="{493D32B4-710D-41C6-B9D8-4FEAAAEBFD9D}" type="sibTrans" cxnId="{0AE36889-1977-4124-8940-5F62FD4DCA20}">
      <dgm:prSet/>
      <dgm:spPr/>
      <dgm:t>
        <a:bodyPr/>
        <a:lstStyle/>
        <a:p>
          <a:endParaRPr lang="en-IN"/>
        </a:p>
      </dgm:t>
    </dgm:pt>
    <dgm:pt modelId="{F150A541-5A4E-42DB-8164-498B22359ECF}">
      <dgm:prSet phldrT="[Text]"/>
      <dgm:spPr/>
      <dgm:t>
        <a:bodyPr/>
        <a:lstStyle/>
        <a:p>
          <a:r>
            <a:rPr lang="en-IN" dirty="0"/>
            <a:t>Dean, Infrastructure </a:t>
          </a:r>
        </a:p>
        <a:p>
          <a:r>
            <a:rPr lang="en-IN" dirty="0"/>
            <a:t>(</a:t>
          </a:r>
          <a:r>
            <a:rPr lang="en-IN" b="1" dirty="0" err="1"/>
            <a:t>Dr.</a:t>
          </a:r>
          <a:r>
            <a:rPr lang="en-IN" b="1" dirty="0"/>
            <a:t> Sunder Raju</a:t>
          </a:r>
          <a:r>
            <a:rPr lang="en-IN" dirty="0"/>
            <a:t>)</a:t>
          </a:r>
        </a:p>
      </dgm:t>
    </dgm:pt>
    <dgm:pt modelId="{C3757F37-0E05-420A-9271-BE8505EE6373}" type="parTrans" cxnId="{677B2CD9-8C2A-49E1-8719-6E5042489897}">
      <dgm:prSet/>
      <dgm:spPr/>
      <dgm:t>
        <a:bodyPr/>
        <a:lstStyle/>
        <a:p>
          <a:endParaRPr lang="en-IN"/>
        </a:p>
      </dgm:t>
    </dgm:pt>
    <dgm:pt modelId="{DFC29B09-1A35-45A4-935E-EFE52BCBBA25}" type="sibTrans" cxnId="{677B2CD9-8C2A-49E1-8719-6E5042489897}">
      <dgm:prSet/>
      <dgm:spPr/>
      <dgm:t>
        <a:bodyPr/>
        <a:lstStyle/>
        <a:p>
          <a:endParaRPr lang="en-IN"/>
        </a:p>
      </dgm:t>
    </dgm:pt>
    <dgm:pt modelId="{EA999768-DD92-431C-9389-1DC96FC1209C}">
      <dgm:prSet phldrT="[Text]"/>
      <dgm:spPr/>
      <dgm:t>
        <a:bodyPr/>
        <a:lstStyle/>
        <a:p>
          <a:r>
            <a:rPr lang="en-IN" dirty="0"/>
            <a:t>Chairman, Academic Sub Committee</a:t>
          </a:r>
        </a:p>
        <a:p>
          <a:r>
            <a:rPr lang="en-IN" dirty="0"/>
            <a:t>(</a:t>
          </a:r>
          <a:r>
            <a:rPr lang="en-IN" b="1" dirty="0" err="1">
              <a:solidFill>
                <a:srgbClr val="FF0000"/>
              </a:solidFill>
            </a:rPr>
            <a:t>Dr.</a:t>
          </a:r>
          <a:r>
            <a:rPr lang="en-IN" b="1" dirty="0">
              <a:solidFill>
                <a:srgbClr val="FF0000"/>
              </a:solidFill>
            </a:rPr>
            <a:t> M. </a:t>
          </a:r>
          <a:r>
            <a:rPr lang="en-IN" b="1" dirty="0" err="1">
              <a:solidFill>
                <a:srgbClr val="FF0000"/>
              </a:solidFill>
            </a:rPr>
            <a:t>Pushpavathi</a:t>
          </a:r>
          <a:r>
            <a:rPr lang="en-IN" dirty="0"/>
            <a:t>)</a:t>
          </a:r>
        </a:p>
      </dgm:t>
    </dgm:pt>
    <dgm:pt modelId="{2F4E5DED-051A-429E-841E-B29E11B04B51}" type="parTrans" cxnId="{F3858139-D323-4EB8-850A-894F5AB71692}">
      <dgm:prSet/>
      <dgm:spPr/>
      <dgm:t>
        <a:bodyPr/>
        <a:lstStyle/>
        <a:p>
          <a:endParaRPr lang="en-IN"/>
        </a:p>
      </dgm:t>
    </dgm:pt>
    <dgm:pt modelId="{4E79E006-63E8-4A23-BAFC-CAA83062C1FA}" type="sibTrans" cxnId="{F3858139-D323-4EB8-850A-894F5AB71692}">
      <dgm:prSet/>
      <dgm:spPr/>
      <dgm:t>
        <a:bodyPr/>
        <a:lstStyle/>
        <a:p>
          <a:endParaRPr lang="en-IN"/>
        </a:p>
      </dgm:t>
    </dgm:pt>
    <dgm:pt modelId="{79E2559E-5339-4F7C-863E-1CF60256E7DB}">
      <dgm:prSet phldrT="[Text]"/>
      <dgm:spPr/>
      <dgm:t>
        <a:bodyPr/>
        <a:lstStyle/>
        <a:p>
          <a:r>
            <a:rPr lang="en-IN" dirty="0"/>
            <a:t>Academic Coordinator</a:t>
          </a:r>
        </a:p>
        <a:p>
          <a:r>
            <a:rPr lang="en-IN" dirty="0"/>
            <a:t>(</a:t>
          </a:r>
          <a:r>
            <a:rPr lang="en-IN" b="1" dirty="0" err="1"/>
            <a:t>Dr.</a:t>
          </a:r>
          <a:r>
            <a:rPr lang="en-IN" b="1" dirty="0"/>
            <a:t> Ajith Kumar U</a:t>
          </a:r>
          <a:r>
            <a:rPr lang="en-IN" dirty="0"/>
            <a:t>)</a:t>
          </a:r>
        </a:p>
      </dgm:t>
    </dgm:pt>
    <dgm:pt modelId="{6BF6469F-3A6E-4824-985F-E836022B0DC2}" type="parTrans" cxnId="{9347F593-592A-48F2-9BCE-FFA4F36E612F}">
      <dgm:prSet/>
      <dgm:spPr/>
      <dgm:t>
        <a:bodyPr/>
        <a:lstStyle/>
        <a:p>
          <a:endParaRPr lang="en-IN"/>
        </a:p>
      </dgm:t>
    </dgm:pt>
    <dgm:pt modelId="{6EF6F633-F585-4F7A-8D3B-2BFED949BEA5}" type="sibTrans" cxnId="{9347F593-592A-48F2-9BCE-FFA4F36E612F}">
      <dgm:prSet/>
      <dgm:spPr/>
      <dgm:t>
        <a:bodyPr/>
        <a:lstStyle/>
        <a:p>
          <a:endParaRPr lang="en-IN"/>
        </a:p>
      </dgm:t>
    </dgm:pt>
    <dgm:pt modelId="{AC60D801-B32E-45C5-8CAD-BC840E82DB6F}" type="pres">
      <dgm:prSet presAssocID="{3E7D4004-EF26-40FC-8FCB-1F5E451E3DC0}" presName="hierChild1" presStyleCnt="0">
        <dgm:presLayoutVars>
          <dgm:chPref val="1"/>
          <dgm:dir/>
          <dgm:animOne val="branch"/>
          <dgm:animLvl val="lvl"/>
          <dgm:resizeHandles/>
        </dgm:presLayoutVars>
      </dgm:prSet>
      <dgm:spPr/>
    </dgm:pt>
    <dgm:pt modelId="{439CECF2-8334-446D-A1B7-43972B83E631}" type="pres">
      <dgm:prSet presAssocID="{1262FAE3-6830-488B-8CBF-4020948FA73D}" presName="hierRoot1" presStyleCnt="0"/>
      <dgm:spPr/>
    </dgm:pt>
    <dgm:pt modelId="{D3B148A1-A90C-4DA4-AC07-41FC5F71AD55}" type="pres">
      <dgm:prSet presAssocID="{1262FAE3-6830-488B-8CBF-4020948FA73D}" presName="composite" presStyleCnt="0"/>
      <dgm:spPr/>
    </dgm:pt>
    <dgm:pt modelId="{324C2618-9EFA-4741-B9EE-DB01566292D3}" type="pres">
      <dgm:prSet presAssocID="{1262FAE3-6830-488B-8CBF-4020948FA73D}" presName="background" presStyleLbl="node0" presStyleIdx="0" presStyleCnt="1"/>
      <dgm:spPr/>
    </dgm:pt>
    <dgm:pt modelId="{DE183C4A-2BC0-4142-AB7C-FB92CBAC9062}" type="pres">
      <dgm:prSet presAssocID="{1262FAE3-6830-488B-8CBF-4020948FA73D}" presName="text" presStyleLbl="fgAcc0" presStyleIdx="0" presStyleCnt="1" custScaleX="189384">
        <dgm:presLayoutVars>
          <dgm:chPref val="3"/>
        </dgm:presLayoutVars>
      </dgm:prSet>
      <dgm:spPr/>
    </dgm:pt>
    <dgm:pt modelId="{0A3874C9-BF20-44A0-B077-324DC9128C7E}" type="pres">
      <dgm:prSet presAssocID="{1262FAE3-6830-488B-8CBF-4020948FA73D}" presName="hierChild2" presStyleCnt="0"/>
      <dgm:spPr/>
    </dgm:pt>
    <dgm:pt modelId="{E7666C4B-C2C5-43DD-A8C4-3A9111D84939}" type="pres">
      <dgm:prSet presAssocID="{421B11CA-37E4-48CE-8EFC-A2D73271B621}" presName="Name10" presStyleLbl="parChTrans1D2" presStyleIdx="0" presStyleCnt="2"/>
      <dgm:spPr/>
    </dgm:pt>
    <dgm:pt modelId="{F049EB2A-56DE-4F77-B270-CB555C383893}" type="pres">
      <dgm:prSet presAssocID="{4F9AC264-AE23-487F-B163-19C026F7394D}" presName="hierRoot2" presStyleCnt="0"/>
      <dgm:spPr/>
    </dgm:pt>
    <dgm:pt modelId="{B51FA28B-F175-44A3-811F-436C54D4F32A}" type="pres">
      <dgm:prSet presAssocID="{4F9AC264-AE23-487F-B163-19C026F7394D}" presName="composite2" presStyleCnt="0"/>
      <dgm:spPr/>
    </dgm:pt>
    <dgm:pt modelId="{023682B7-D56F-4B2D-B8B7-7878017053DB}" type="pres">
      <dgm:prSet presAssocID="{4F9AC264-AE23-487F-B163-19C026F7394D}" presName="background2" presStyleLbl="node2" presStyleIdx="0" presStyleCnt="2"/>
      <dgm:spPr/>
    </dgm:pt>
    <dgm:pt modelId="{880F9D33-104E-4228-9E34-4B94AD0726BC}" type="pres">
      <dgm:prSet presAssocID="{4F9AC264-AE23-487F-B163-19C026F7394D}" presName="text2" presStyleLbl="fgAcc2" presStyleIdx="0" presStyleCnt="2" custScaleX="189384">
        <dgm:presLayoutVars>
          <dgm:chPref val="3"/>
        </dgm:presLayoutVars>
      </dgm:prSet>
      <dgm:spPr/>
    </dgm:pt>
    <dgm:pt modelId="{A47B4573-1205-4520-A8DA-CF88751A1DC8}" type="pres">
      <dgm:prSet presAssocID="{4F9AC264-AE23-487F-B163-19C026F7394D}" presName="hierChild3" presStyleCnt="0"/>
      <dgm:spPr/>
    </dgm:pt>
    <dgm:pt modelId="{AEBBF24E-B47A-4065-91D9-29D666AA436F}" type="pres">
      <dgm:prSet presAssocID="{3783A914-77A1-4788-B890-F6DADEE2204A}" presName="Name17" presStyleLbl="parChTrans1D3" presStyleIdx="0" presStyleCnt="3"/>
      <dgm:spPr/>
    </dgm:pt>
    <dgm:pt modelId="{6F9E8D21-7E55-4BC6-9BBB-BF0AEF3F929E}" type="pres">
      <dgm:prSet presAssocID="{465B1403-B8CF-4789-863A-B91AC08AA197}" presName="hierRoot3" presStyleCnt="0"/>
      <dgm:spPr/>
    </dgm:pt>
    <dgm:pt modelId="{7F686771-160F-4B7F-B969-C0A40CFA80BA}" type="pres">
      <dgm:prSet presAssocID="{465B1403-B8CF-4789-863A-B91AC08AA197}" presName="composite3" presStyleCnt="0"/>
      <dgm:spPr/>
    </dgm:pt>
    <dgm:pt modelId="{DABD70CE-AAEA-4F82-A3D3-FA3ED4330B0E}" type="pres">
      <dgm:prSet presAssocID="{465B1403-B8CF-4789-863A-B91AC08AA197}" presName="background3" presStyleLbl="node3" presStyleIdx="0" presStyleCnt="3"/>
      <dgm:spPr/>
    </dgm:pt>
    <dgm:pt modelId="{62CA722B-A4B9-4DA2-96A5-A341FF785157}" type="pres">
      <dgm:prSet presAssocID="{465B1403-B8CF-4789-863A-B91AC08AA197}" presName="text3" presStyleLbl="fgAcc3" presStyleIdx="0" presStyleCnt="3" custScaleX="189384">
        <dgm:presLayoutVars>
          <dgm:chPref val="3"/>
        </dgm:presLayoutVars>
      </dgm:prSet>
      <dgm:spPr/>
    </dgm:pt>
    <dgm:pt modelId="{C8E9062E-3DF5-49A3-8FFD-B5B1DEC569D5}" type="pres">
      <dgm:prSet presAssocID="{465B1403-B8CF-4789-863A-B91AC08AA197}" presName="hierChild4" presStyleCnt="0"/>
      <dgm:spPr/>
    </dgm:pt>
    <dgm:pt modelId="{BFA6263C-D887-45CE-BAAE-4DBB62CDC622}" type="pres">
      <dgm:prSet presAssocID="{C3757F37-0E05-420A-9271-BE8505EE6373}" presName="Name17" presStyleLbl="parChTrans1D3" presStyleIdx="1" presStyleCnt="3"/>
      <dgm:spPr/>
    </dgm:pt>
    <dgm:pt modelId="{2E4C654F-7717-4E6E-843E-60E13D1AD903}" type="pres">
      <dgm:prSet presAssocID="{F150A541-5A4E-42DB-8164-498B22359ECF}" presName="hierRoot3" presStyleCnt="0"/>
      <dgm:spPr/>
    </dgm:pt>
    <dgm:pt modelId="{3737C017-D5D3-449B-8D32-48CB81636B48}" type="pres">
      <dgm:prSet presAssocID="{F150A541-5A4E-42DB-8164-498B22359ECF}" presName="composite3" presStyleCnt="0"/>
      <dgm:spPr/>
    </dgm:pt>
    <dgm:pt modelId="{5DCDEFCB-C6FF-4AED-9FAF-9EBB46FB126B}" type="pres">
      <dgm:prSet presAssocID="{F150A541-5A4E-42DB-8164-498B22359ECF}" presName="background3" presStyleLbl="node3" presStyleIdx="1" presStyleCnt="3"/>
      <dgm:spPr/>
    </dgm:pt>
    <dgm:pt modelId="{F22F4C5F-C10E-43A4-A79B-F0F458323409}" type="pres">
      <dgm:prSet presAssocID="{F150A541-5A4E-42DB-8164-498B22359ECF}" presName="text3" presStyleLbl="fgAcc3" presStyleIdx="1" presStyleCnt="3" custScaleX="189384">
        <dgm:presLayoutVars>
          <dgm:chPref val="3"/>
        </dgm:presLayoutVars>
      </dgm:prSet>
      <dgm:spPr/>
    </dgm:pt>
    <dgm:pt modelId="{90E416EF-6E6A-473D-979A-5FC62575757F}" type="pres">
      <dgm:prSet presAssocID="{F150A541-5A4E-42DB-8164-498B22359ECF}" presName="hierChild4" presStyleCnt="0"/>
      <dgm:spPr/>
    </dgm:pt>
    <dgm:pt modelId="{6C78094D-CB6B-4D23-89AD-0F233A24AF51}" type="pres">
      <dgm:prSet presAssocID="{6BF6469F-3A6E-4824-985F-E836022B0DC2}" presName="Name17" presStyleLbl="parChTrans1D3" presStyleIdx="2" presStyleCnt="3"/>
      <dgm:spPr/>
    </dgm:pt>
    <dgm:pt modelId="{8AA85C5E-9205-471D-94AC-2D1527E65113}" type="pres">
      <dgm:prSet presAssocID="{79E2559E-5339-4F7C-863E-1CF60256E7DB}" presName="hierRoot3" presStyleCnt="0"/>
      <dgm:spPr/>
    </dgm:pt>
    <dgm:pt modelId="{6E8844FD-36CD-416A-914B-285DFE38C434}" type="pres">
      <dgm:prSet presAssocID="{79E2559E-5339-4F7C-863E-1CF60256E7DB}" presName="composite3" presStyleCnt="0"/>
      <dgm:spPr/>
    </dgm:pt>
    <dgm:pt modelId="{C0581982-67B7-4508-9B5A-7D0600B284D4}" type="pres">
      <dgm:prSet presAssocID="{79E2559E-5339-4F7C-863E-1CF60256E7DB}" presName="background3" presStyleLbl="node3" presStyleIdx="2" presStyleCnt="3"/>
      <dgm:spPr/>
    </dgm:pt>
    <dgm:pt modelId="{1AB8A188-14D6-43E2-A679-AFF0281110B5}" type="pres">
      <dgm:prSet presAssocID="{79E2559E-5339-4F7C-863E-1CF60256E7DB}" presName="text3" presStyleLbl="fgAcc3" presStyleIdx="2" presStyleCnt="3" custScaleX="189384">
        <dgm:presLayoutVars>
          <dgm:chPref val="3"/>
        </dgm:presLayoutVars>
      </dgm:prSet>
      <dgm:spPr/>
    </dgm:pt>
    <dgm:pt modelId="{D9C7A6F6-CFFA-4BD7-B8CE-4BD4950E6A9D}" type="pres">
      <dgm:prSet presAssocID="{79E2559E-5339-4F7C-863E-1CF60256E7DB}" presName="hierChild4" presStyleCnt="0"/>
      <dgm:spPr/>
    </dgm:pt>
    <dgm:pt modelId="{C303F457-A4A3-436D-85E7-6DD32D2846AA}" type="pres">
      <dgm:prSet presAssocID="{2F4E5DED-051A-429E-841E-B29E11B04B51}" presName="Name10" presStyleLbl="parChTrans1D2" presStyleIdx="1" presStyleCnt="2"/>
      <dgm:spPr/>
    </dgm:pt>
    <dgm:pt modelId="{C12F92D6-21E5-4CD2-BE40-61ACE425A3C5}" type="pres">
      <dgm:prSet presAssocID="{EA999768-DD92-431C-9389-1DC96FC1209C}" presName="hierRoot2" presStyleCnt="0"/>
      <dgm:spPr/>
    </dgm:pt>
    <dgm:pt modelId="{D57A0605-182B-40BB-8BED-E1A494FE3E58}" type="pres">
      <dgm:prSet presAssocID="{EA999768-DD92-431C-9389-1DC96FC1209C}" presName="composite2" presStyleCnt="0"/>
      <dgm:spPr/>
    </dgm:pt>
    <dgm:pt modelId="{52D332F3-00A3-4350-A3C7-0F1E8E389283}" type="pres">
      <dgm:prSet presAssocID="{EA999768-DD92-431C-9389-1DC96FC1209C}" presName="background2" presStyleLbl="node2" presStyleIdx="1" presStyleCnt="2"/>
      <dgm:spPr/>
    </dgm:pt>
    <dgm:pt modelId="{6F6467C9-39B2-4E23-9A9D-92317DC35CE6}" type="pres">
      <dgm:prSet presAssocID="{EA999768-DD92-431C-9389-1DC96FC1209C}" presName="text2" presStyleLbl="fgAcc2" presStyleIdx="1" presStyleCnt="2" custScaleX="189384">
        <dgm:presLayoutVars>
          <dgm:chPref val="3"/>
        </dgm:presLayoutVars>
      </dgm:prSet>
      <dgm:spPr/>
    </dgm:pt>
    <dgm:pt modelId="{1D62A509-801F-41E3-93C1-C81A601ECDEF}" type="pres">
      <dgm:prSet presAssocID="{EA999768-DD92-431C-9389-1DC96FC1209C}" presName="hierChild3" presStyleCnt="0"/>
      <dgm:spPr/>
    </dgm:pt>
  </dgm:ptLst>
  <dgm:cxnLst>
    <dgm:cxn modelId="{8F66C81A-8D12-4CBB-B6A8-461B990249DB}" type="presOf" srcId="{465B1403-B8CF-4789-863A-B91AC08AA197}" destId="{62CA722B-A4B9-4DA2-96A5-A341FF785157}" srcOrd="0" destOrd="0" presId="urn:microsoft.com/office/officeart/2005/8/layout/hierarchy1"/>
    <dgm:cxn modelId="{3532BF1C-CCC4-4A5F-80DD-3C9A8FB88E15}" srcId="{1262FAE3-6830-488B-8CBF-4020948FA73D}" destId="{4F9AC264-AE23-487F-B163-19C026F7394D}" srcOrd="0" destOrd="0" parTransId="{421B11CA-37E4-48CE-8EFC-A2D73271B621}" sibTransId="{1D95ADC9-88DB-4418-87C3-C5451ECFA063}"/>
    <dgm:cxn modelId="{568D7D2D-1652-4E2B-914C-2BB84420E880}" srcId="{3E7D4004-EF26-40FC-8FCB-1F5E451E3DC0}" destId="{1262FAE3-6830-488B-8CBF-4020948FA73D}" srcOrd="0" destOrd="0" parTransId="{BFD89A86-A69A-4530-B0D8-67FD5D7823A4}" sibTransId="{FADC5020-8BD4-44BC-87B9-FB6C2AD140BB}"/>
    <dgm:cxn modelId="{F23E7B38-8761-4E15-B9D7-11F489177F6F}" type="presOf" srcId="{2F4E5DED-051A-429E-841E-B29E11B04B51}" destId="{C303F457-A4A3-436D-85E7-6DD32D2846AA}" srcOrd="0" destOrd="0" presId="urn:microsoft.com/office/officeart/2005/8/layout/hierarchy1"/>
    <dgm:cxn modelId="{31095739-3652-4C94-A550-CEF5EA27B9C7}" type="presOf" srcId="{EA999768-DD92-431C-9389-1DC96FC1209C}" destId="{6F6467C9-39B2-4E23-9A9D-92317DC35CE6}" srcOrd="0" destOrd="0" presId="urn:microsoft.com/office/officeart/2005/8/layout/hierarchy1"/>
    <dgm:cxn modelId="{F3858139-D323-4EB8-850A-894F5AB71692}" srcId="{1262FAE3-6830-488B-8CBF-4020948FA73D}" destId="{EA999768-DD92-431C-9389-1DC96FC1209C}" srcOrd="1" destOrd="0" parTransId="{2F4E5DED-051A-429E-841E-B29E11B04B51}" sibTransId="{4E79E006-63E8-4A23-BAFC-CAA83062C1FA}"/>
    <dgm:cxn modelId="{1CC5C73C-E96B-401B-9FC6-E35AB3EA9C20}" type="presOf" srcId="{4F9AC264-AE23-487F-B163-19C026F7394D}" destId="{880F9D33-104E-4228-9E34-4B94AD0726BC}" srcOrd="0" destOrd="0" presId="urn:microsoft.com/office/officeart/2005/8/layout/hierarchy1"/>
    <dgm:cxn modelId="{586DA476-CE78-46CD-84F5-2FB693BC781A}" type="presOf" srcId="{6BF6469F-3A6E-4824-985F-E836022B0DC2}" destId="{6C78094D-CB6B-4D23-89AD-0F233A24AF51}" srcOrd="0" destOrd="0" presId="urn:microsoft.com/office/officeart/2005/8/layout/hierarchy1"/>
    <dgm:cxn modelId="{23C4C277-3A5A-4EAF-83B2-97DED55E2622}" type="presOf" srcId="{C3757F37-0E05-420A-9271-BE8505EE6373}" destId="{BFA6263C-D887-45CE-BAAE-4DBB62CDC622}" srcOrd="0" destOrd="0" presId="urn:microsoft.com/office/officeart/2005/8/layout/hierarchy1"/>
    <dgm:cxn modelId="{967C0589-CABE-4E86-988A-A8F02644F563}" type="presOf" srcId="{F150A541-5A4E-42DB-8164-498B22359ECF}" destId="{F22F4C5F-C10E-43A4-A79B-F0F458323409}" srcOrd="0" destOrd="0" presId="urn:microsoft.com/office/officeart/2005/8/layout/hierarchy1"/>
    <dgm:cxn modelId="{0AE36889-1977-4124-8940-5F62FD4DCA20}" srcId="{4F9AC264-AE23-487F-B163-19C026F7394D}" destId="{465B1403-B8CF-4789-863A-B91AC08AA197}" srcOrd="0" destOrd="0" parTransId="{3783A914-77A1-4788-B890-F6DADEE2204A}" sibTransId="{493D32B4-710D-41C6-B9D8-4FEAAAEBFD9D}"/>
    <dgm:cxn modelId="{34BDED8A-9C6E-4858-910B-B63C85EC6D1F}" type="presOf" srcId="{3783A914-77A1-4788-B890-F6DADEE2204A}" destId="{AEBBF24E-B47A-4065-91D9-29D666AA436F}" srcOrd="0" destOrd="0" presId="urn:microsoft.com/office/officeart/2005/8/layout/hierarchy1"/>
    <dgm:cxn modelId="{9347F593-592A-48F2-9BCE-FFA4F36E612F}" srcId="{4F9AC264-AE23-487F-B163-19C026F7394D}" destId="{79E2559E-5339-4F7C-863E-1CF60256E7DB}" srcOrd="2" destOrd="0" parTransId="{6BF6469F-3A6E-4824-985F-E836022B0DC2}" sibTransId="{6EF6F633-F585-4F7A-8D3B-2BFED949BEA5}"/>
    <dgm:cxn modelId="{677B2CD9-8C2A-49E1-8719-6E5042489897}" srcId="{4F9AC264-AE23-487F-B163-19C026F7394D}" destId="{F150A541-5A4E-42DB-8164-498B22359ECF}" srcOrd="1" destOrd="0" parTransId="{C3757F37-0E05-420A-9271-BE8505EE6373}" sibTransId="{DFC29B09-1A35-45A4-935E-EFE52BCBBA25}"/>
    <dgm:cxn modelId="{C1CE9AE5-EE19-465F-B351-55D1A8174623}" type="presOf" srcId="{421B11CA-37E4-48CE-8EFC-A2D73271B621}" destId="{E7666C4B-C2C5-43DD-A8C4-3A9111D84939}" srcOrd="0" destOrd="0" presId="urn:microsoft.com/office/officeart/2005/8/layout/hierarchy1"/>
    <dgm:cxn modelId="{9A6FC4EF-8C95-4F79-8555-859CAD6BBA97}" type="presOf" srcId="{3E7D4004-EF26-40FC-8FCB-1F5E451E3DC0}" destId="{AC60D801-B32E-45C5-8CAD-BC840E82DB6F}" srcOrd="0" destOrd="0" presId="urn:microsoft.com/office/officeart/2005/8/layout/hierarchy1"/>
    <dgm:cxn modelId="{DE7BDAF4-1F6F-4BCA-B79E-189F54D0861C}" type="presOf" srcId="{79E2559E-5339-4F7C-863E-1CF60256E7DB}" destId="{1AB8A188-14D6-43E2-A679-AFF0281110B5}" srcOrd="0" destOrd="0" presId="urn:microsoft.com/office/officeart/2005/8/layout/hierarchy1"/>
    <dgm:cxn modelId="{269F4EFC-A346-4717-8E26-B8956C1DB6B2}" type="presOf" srcId="{1262FAE3-6830-488B-8CBF-4020948FA73D}" destId="{DE183C4A-2BC0-4142-AB7C-FB92CBAC9062}" srcOrd="0" destOrd="0" presId="urn:microsoft.com/office/officeart/2005/8/layout/hierarchy1"/>
    <dgm:cxn modelId="{3D307853-5794-4C15-8F74-B865EEB817FF}" type="presParOf" srcId="{AC60D801-B32E-45C5-8CAD-BC840E82DB6F}" destId="{439CECF2-8334-446D-A1B7-43972B83E631}" srcOrd="0" destOrd="0" presId="urn:microsoft.com/office/officeart/2005/8/layout/hierarchy1"/>
    <dgm:cxn modelId="{FC3F145D-BD84-42CF-85CF-D6676FCB71FB}" type="presParOf" srcId="{439CECF2-8334-446D-A1B7-43972B83E631}" destId="{D3B148A1-A90C-4DA4-AC07-41FC5F71AD55}" srcOrd="0" destOrd="0" presId="urn:microsoft.com/office/officeart/2005/8/layout/hierarchy1"/>
    <dgm:cxn modelId="{DE95BCA0-B90E-4721-8AC9-460C0B7F2AD3}" type="presParOf" srcId="{D3B148A1-A90C-4DA4-AC07-41FC5F71AD55}" destId="{324C2618-9EFA-4741-B9EE-DB01566292D3}" srcOrd="0" destOrd="0" presId="urn:microsoft.com/office/officeart/2005/8/layout/hierarchy1"/>
    <dgm:cxn modelId="{20BF61F9-38BD-4AEF-AF11-2E6A48D17825}" type="presParOf" srcId="{D3B148A1-A90C-4DA4-AC07-41FC5F71AD55}" destId="{DE183C4A-2BC0-4142-AB7C-FB92CBAC9062}" srcOrd="1" destOrd="0" presId="urn:microsoft.com/office/officeart/2005/8/layout/hierarchy1"/>
    <dgm:cxn modelId="{D8BC2146-99C3-4439-B6E8-77418DA95323}" type="presParOf" srcId="{439CECF2-8334-446D-A1B7-43972B83E631}" destId="{0A3874C9-BF20-44A0-B077-324DC9128C7E}" srcOrd="1" destOrd="0" presId="urn:microsoft.com/office/officeart/2005/8/layout/hierarchy1"/>
    <dgm:cxn modelId="{F5DA1B7D-68CE-4714-B3C2-40582EE63531}" type="presParOf" srcId="{0A3874C9-BF20-44A0-B077-324DC9128C7E}" destId="{E7666C4B-C2C5-43DD-A8C4-3A9111D84939}" srcOrd="0" destOrd="0" presId="urn:microsoft.com/office/officeart/2005/8/layout/hierarchy1"/>
    <dgm:cxn modelId="{0B504BE8-29BC-41E3-9E88-9A5D525C8055}" type="presParOf" srcId="{0A3874C9-BF20-44A0-B077-324DC9128C7E}" destId="{F049EB2A-56DE-4F77-B270-CB555C383893}" srcOrd="1" destOrd="0" presId="urn:microsoft.com/office/officeart/2005/8/layout/hierarchy1"/>
    <dgm:cxn modelId="{FDD8FA08-7429-4D0F-A6FB-53F51562B850}" type="presParOf" srcId="{F049EB2A-56DE-4F77-B270-CB555C383893}" destId="{B51FA28B-F175-44A3-811F-436C54D4F32A}" srcOrd="0" destOrd="0" presId="urn:microsoft.com/office/officeart/2005/8/layout/hierarchy1"/>
    <dgm:cxn modelId="{6A6CFDA8-E758-4558-8604-51C0E739A679}" type="presParOf" srcId="{B51FA28B-F175-44A3-811F-436C54D4F32A}" destId="{023682B7-D56F-4B2D-B8B7-7878017053DB}" srcOrd="0" destOrd="0" presId="urn:microsoft.com/office/officeart/2005/8/layout/hierarchy1"/>
    <dgm:cxn modelId="{141314B9-D201-457B-A6A7-8EF68E0C8D2F}" type="presParOf" srcId="{B51FA28B-F175-44A3-811F-436C54D4F32A}" destId="{880F9D33-104E-4228-9E34-4B94AD0726BC}" srcOrd="1" destOrd="0" presId="urn:microsoft.com/office/officeart/2005/8/layout/hierarchy1"/>
    <dgm:cxn modelId="{7186DC53-D1E3-408E-9133-16D4D1F7000F}" type="presParOf" srcId="{F049EB2A-56DE-4F77-B270-CB555C383893}" destId="{A47B4573-1205-4520-A8DA-CF88751A1DC8}" srcOrd="1" destOrd="0" presId="urn:microsoft.com/office/officeart/2005/8/layout/hierarchy1"/>
    <dgm:cxn modelId="{A7A58192-1A8C-4014-AA5A-7CE5FBFB8DE8}" type="presParOf" srcId="{A47B4573-1205-4520-A8DA-CF88751A1DC8}" destId="{AEBBF24E-B47A-4065-91D9-29D666AA436F}" srcOrd="0" destOrd="0" presId="urn:microsoft.com/office/officeart/2005/8/layout/hierarchy1"/>
    <dgm:cxn modelId="{E38B6322-05CB-482F-9564-D1682E52D422}" type="presParOf" srcId="{A47B4573-1205-4520-A8DA-CF88751A1DC8}" destId="{6F9E8D21-7E55-4BC6-9BBB-BF0AEF3F929E}" srcOrd="1" destOrd="0" presId="urn:microsoft.com/office/officeart/2005/8/layout/hierarchy1"/>
    <dgm:cxn modelId="{58A1A353-A9B9-4094-87CF-1CE04AC23553}" type="presParOf" srcId="{6F9E8D21-7E55-4BC6-9BBB-BF0AEF3F929E}" destId="{7F686771-160F-4B7F-B969-C0A40CFA80BA}" srcOrd="0" destOrd="0" presId="urn:microsoft.com/office/officeart/2005/8/layout/hierarchy1"/>
    <dgm:cxn modelId="{1468D24A-1B95-4287-85CA-A614578C7704}" type="presParOf" srcId="{7F686771-160F-4B7F-B969-C0A40CFA80BA}" destId="{DABD70CE-AAEA-4F82-A3D3-FA3ED4330B0E}" srcOrd="0" destOrd="0" presId="urn:microsoft.com/office/officeart/2005/8/layout/hierarchy1"/>
    <dgm:cxn modelId="{D0C66910-CBD1-4F2C-BE06-DB2DD5D8F646}" type="presParOf" srcId="{7F686771-160F-4B7F-B969-C0A40CFA80BA}" destId="{62CA722B-A4B9-4DA2-96A5-A341FF785157}" srcOrd="1" destOrd="0" presId="urn:microsoft.com/office/officeart/2005/8/layout/hierarchy1"/>
    <dgm:cxn modelId="{A0FBE6CB-CC2C-4430-B257-592C321E8D3E}" type="presParOf" srcId="{6F9E8D21-7E55-4BC6-9BBB-BF0AEF3F929E}" destId="{C8E9062E-3DF5-49A3-8FFD-B5B1DEC569D5}" srcOrd="1" destOrd="0" presId="urn:microsoft.com/office/officeart/2005/8/layout/hierarchy1"/>
    <dgm:cxn modelId="{4C01511A-E4CB-4A8F-A57C-C5E6E874885B}" type="presParOf" srcId="{A47B4573-1205-4520-A8DA-CF88751A1DC8}" destId="{BFA6263C-D887-45CE-BAAE-4DBB62CDC622}" srcOrd="2" destOrd="0" presId="urn:microsoft.com/office/officeart/2005/8/layout/hierarchy1"/>
    <dgm:cxn modelId="{ED950E64-0E4B-4136-968C-EAFF5D5CC748}" type="presParOf" srcId="{A47B4573-1205-4520-A8DA-CF88751A1DC8}" destId="{2E4C654F-7717-4E6E-843E-60E13D1AD903}" srcOrd="3" destOrd="0" presId="urn:microsoft.com/office/officeart/2005/8/layout/hierarchy1"/>
    <dgm:cxn modelId="{A135C626-CBAD-4D17-9806-9F7A9353FB03}" type="presParOf" srcId="{2E4C654F-7717-4E6E-843E-60E13D1AD903}" destId="{3737C017-D5D3-449B-8D32-48CB81636B48}" srcOrd="0" destOrd="0" presId="urn:microsoft.com/office/officeart/2005/8/layout/hierarchy1"/>
    <dgm:cxn modelId="{01E8CFAA-02A9-49D5-8453-3446A6251528}" type="presParOf" srcId="{3737C017-D5D3-449B-8D32-48CB81636B48}" destId="{5DCDEFCB-C6FF-4AED-9FAF-9EBB46FB126B}" srcOrd="0" destOrd="0" presId="urn:microsoft.com/office/officeart/2005/8/layout/hierarchy1"/>
    <dgm:cxn modelId="{CB97BB87-D55C-4ED9-A098-3DD51C498227}" type="presParOf" srcId="{3737C017-D5D3-449B-8D32-48CB81636B48}" destId="{F22F4C5F-C10E-43A4-A79B-F0F458323409}" srcOrd="1" destOrd="0" presId="urn:microsoft.com/office/officeart/2005/8/layout/hierarchy1"/>
    <dgm:cxn modelId="{EA4A9F88-3B74-4C31-BF0C-CA5BC4D238A8}" type="presParOf" srcId="{2E4C654F-7717-4E6E-843E-60E13D1AD903}" destId="{90E416EF-6E6A-473D-979A-5FC62575757F}" srcOrd="1" destOrd="0" presId="urn:microsoft.com/office/officeart/2005/8/layout/hierarchy1"/>
    <dgm:cxn modelId="{81637F61-4A3D-4C91-926C-5993655C63CE}" type="presParOf" srcId="{A47B4573-1205-4520-A8DA-CF88751A1DC8}" destId="{6C78094D-CB6B-4D23-89AD-0F233A24AF51}" srcOrd="4" destOrd="0" presId="urn:microsoft.com/office/officeart/2005/8/layout/hierarchy1"/>
    <dgm:cxn modelId="{6D5A1D6F-0429-49D4-9162-599F5C0C3489}" type="presParOf" srcId="{A47B4573-1205-4520-A8DA-CF88751A1DC8}" destId="{8AA85C5E-9205-471D-94AC-2D1527E65113}" srcOrd="5" destOrd="0" presId="urn:microsoft.com/office/officeart/2005/8/layout/hierarchy1"/>
    <dgm:cxn modelId="{6EA293FC-FDA0-49FE-A066-CB51AABDF3E6}" type="presParOf" srcId="{8AA85C5E-9205-471D-94AC-2D1527E65113}" destId="{6E8844FD-36CD-416A-914B-285DFE38C434}" srcOrd="0" destOrd="0" presId="urn:microsoft.com/office/officeart/2005/8/layout/hierarchy1"/>
    <dgm:cxn modelId="{30A55FE9-9A9A-4391-A9C5-049E7AD25B08}" type="presParOf" srcId="{6E8844FD-36CD-416A-914B-285DFE38C434}" destId="{C0581982-67B7-4508-9B5A-7D0600B284D4}" srcOrd="0" destOrd="0" presId="urn:microsoft.com/office/officeart/2005/8/layout/hierarchy1"/>
    <dgm:cxn modelId="{16DF851D-3D48-40AF-8188-DC1A6418F428}" type="presParOf" srcId="{6E8844FD-36CD-416A-914B-285DFE38C434}" destId="{1AB8A188-14D6-43E2-A679-AFF0281110B5}" srcOrd="1" destOrd="0" presId="urn:microsoft.com/office/officeart/2005/8/layout/hierarchy1"/>
    <dgm:cxn modelId="{8DA13A01-AE44-49CD-8D74-8E60372D6712}" type="presParOf" srcId="{8AA85C5E-9205-471D-94AC-2D1527E65113}" destId="{D9C7A6F6-CFFA-4BD7-B8CE-4BD4950E6A9D}" srcOrd="1" destOrd="0" presId="urn:microsoft.com/office/officeart/2005/8/layout/hierarchy1"/>
    <dgm:cxn modelId="{49F714D0-0F8F-4A4C-8DF2-C38306B9CB68}" type="presParOf" srcId="{0A3874C9-BF20-44A0-B077-324DC9128C7E}" destId="{C303F457-A4A3-436D-85E7-6DD32D2846AA}" srcOrd="2" destOrd="0" presId="urn:microsoft.com/office/officeart/2005/8/layout/hierarchy1"/>
    <dgm:cxn modelId="{F58AACD2-85DE-4000-BDCE-D1BB1EC9BC4A}" type="presParOf" srcId="{0A3874C9-BF20-44A0-B077-324DC9128C7E}" destId="{C12F92D6-21E5-4CD2-BE40-61ACE425A3C5}" srcOrd="3" destOrd="0" presId="urn:microsoft.com/office/officeart/2005/8/layout/hierarchy1"/>
    <dgm:cxn modelId="{458DF755-94D6-4F8B-AC2A-9C1EE7FDBDB7}" type="presParOf" srcId="{C12F92D6-21E5-4CD2-BE40-61ACE425A3C5}" destId="{D57A0605-182B-40BB-8BED-E1A494FE3E58}" srcOrd="0" destOrd="0" presId="urn:microsoft.com/office/officeart/2005/8/layout/hierarchy1"/>
    <dgm:cxn modelId="{4DD17202-DD1D-4BFC-AF12-4F1DC21FFDD0}" type="presParOf" srcId="{D57A0605-182B-40BB-8BED-E1A494FE3E58}" destId="{52D332F3-00A3-4350-A3C7-0F1E8E389283}" srcOrd="0" destOrd="0" presId="urn:microsoft.com/office/officeart/2005/8/layout/hierarchy1"/>
    <dgm:cxn modelId="{50581A1C-4534-44B1-B9E7-569F5FF592CC}" type="presParOf" srcId="{D57A0605-182B-40BB-8BED-E1A494FE3E58}" destId="{6F6467C9-39B2-4E23-9A9D-92317DC35CE6}" srcOrd="1" destOrd="0" presId="urn:microsoft.com/office/officeart/2005/8/layout/hierarchy1"/>
    <dgm:cxn modelId="{5A4B5AC9-84E2-4DC6-B68C-049CDE9F65DA}" type="presParOf" srcId="{C12F92D6-21E5-4CD2-BE40-61ACE425A3C5}" destId="{1D62A509-801F-41E3-93C1-C81A601ECDE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B37251-3B93-4AEA-9F63-AEB4D0EEE20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5154D40-CA9D-40EE-B662-3CB58E8094A1}">
      <dgm:prSet phldrT="[Text]"/>
      <dgm:spPr/>
      <dgm:t>
        <a:bodyPr/>
        <a:lstStyle/>
        <a:p>
          <a:r>
            <a:rPr lang="en-US" dirty="0"/>
            <a:t>2019-20</a:t>
          </a:r>
        </a:p>
      </dgm:t>
    </dgm:pt>
    <dgm:pt modelId="{68845DD2-6F5E-46B5-8F99-9BA1B1AC6A96}" type="parTrans" cxnId="{5233521C-22A7-416C-BFDB-23D606996CCD}">
      <dgm:prSet/>
      <dgm:spPr/>
      <dgm:t>
        <a:bodyPr/>
        <a:lstStyle/>
        <a:p>
          <a:endParaRPr lang="en-US"/>
        </a:p>
      </dgm:t>
    </dgm:pt>
    <dgm:pt modelId="{5664153E-CDC1-4D35-A1CD-2383A093D784}" type="sibTrans" cxnId="{5233521C-22A7-416C-BFDB-23D606996CCD}">
      <dgm:prSet/>
      <dgm:spPr/>
      <dgm:t>
        <a:bodyPr/>
        <a:lstStyle/>
        <a:p>
          <a:endParaRPr lang="en-US"/>
        </a:p>
      </dgm:t>
    </dgm:pt>
    <dgm:pt modelId="{115032A7-041D-4DBB-A09F-FF4CF3E6FD37}">
      <dgm:prSet phldrT="[Text]"/>
      <dgm:spPr/>
      <dgm:t>
        <a:bodyPr/>
        <a:lstStyle/>
        <a:p>
          <a:r>
            <a:rPr lang="en-US" dirty="0"/>
            <a:t>2018-19</a:t>
          </a:r>
        </a:p>
      </dgm:t>
    </dgm:pt>
    <dgm:pt modelId="{6C365C84-FD2F-4664-B909-55A607DE192D}" type="parTrans" cxnId="{A69E591C-0EAE-4EFC-B625-61D5A34A2DAE}">
      <dgm:prSet/>
      <dgm:spPr/>
      <dgm:t>
        <a:bodyPr/>
        <a:lstStyle/>
        <a:p>
          <a:endParaRPr lang="en-US"/>
        </a:p>
      </dgm:t>
    </dgm:pt>
    <dgm:pt modelId="{5D464C44-5173-4A79-95AC-EA4CA3A62323}" type="sibTrans" cxnId="{A69E591C-0EAE-4EFC-B625-61D5A34A2DAE}">
      <dgm:prSet/>
      <dgm:spPr/>
      <dgm:t>
        <a:bodyPr/>
        <a:lstStyle/>
        <a:p>
          <a:endParaRPr lang="en-US"/>
        </a:p>
      </dgm:t>
    </dgm:pt>
    <dgm:pt modelId="{065E2B06-8308-409E-B8DA-CD0A8489EB7B}">
      <dgm:prSet phldrT="[Text]"/>
      <dgm:spPr/>
      <dgm:t>
        <a:bodyPr/>
        <a:lstStyle/>
        <a:p>
          <a:r>
            <a:rPr lang="en-US" dirty="0"/>
            <a:t>2017-18</a:t>
          </a:r>
        </a:p>
      </dgm:t>
    </dgm:pt>
    <dgm:pt modelId="{D78052FC-DE9E-4B52-B126-4C17DDFDF580}" type="parTrans" cxnId="{6E391EE7-DF4D-4F58-AC17-1274FD3FDA04}">
      <dgm:prSet/>
      <dgm:spPr/>
      <dgm:t>
        <a:bodyPr/>
        <a:lstStyle/>
        <a:p>
          <a:endParaRPr lang="en-US"/>
        </a:p>
      </dgm:t>
    </dgm:pt>
    <dgm:pt modelId="{25F1BDB5-D82E-49AA-8397-A94485C09DE7}" type="sibTrans" cxnId="{6E391EE7-DF4D-4F58-AC17-1274FD3FDA04}">
      <dgm:prSet/>
      <dgm:spPr/>
      <dgm:t>
        <a:bodyPr/>
        <a:lstStyle/>
        <a:p>
          <a:endParaRPr lang="en-US"/>
        </a:p>
      </dgm:t>
    </dgm:pt>
    <dgm:pt modelId="{AE3569DA-60D0-4F2C-A8C8-1C896854D53E}">
      <dgm:prSet phldrT="[Text]"/>
      <dgm:spPr/>
      <dgm:t>
        <a:bodyPr/>
        <a:lstStyle/>
        <a:p>
          <a:r>
            <a:rPr lang="en-US" dirty="0"/>
            <a:t>2016-17</a:t>
          </a:r>
        </a:p>
      </dgm:t>
    </dgm:pt>
    <dgm:pt modelId="{7C4D184C-544C-4597-98D2-4FD966B79850}" type="parTrans" cxnId="{0915D2B5-8381-4DF0-893E-7E42B73CAA73}">
      <dgm:prSet/>
      <dgm:spPr/>
      <dgm:t>
        <a:bodyPr/>
        <a:lstStyle/>
        <a:p>
          <a:endParaRPr lang="en-US"/>
        </a:p>
      </dgm:t>
    </dgm:pt>
    <dgm:pt modelId="{4FF4FFF0-D657-4649-BCCC-E4B3B4073065}" type="sibTrans" cxnId="{0915D2B5-8381-4DF0-893E-7E42B73CAA73}">
      <dgm:prSet/>
      <dgm:spPr/>
      <dgm:t>
        <a:bodyPr/>
        <a:lstStyle/>
        <a:p>
          <a:endParaRPr lang="en-US"/>
        </a:p>
      </dgm:t>
    </dgm:pt>
    <dgm:pt modelId="{69DA1E1A-A8E3-4968-90BB-D08AA08EA1FB}">
      <dgm:prSet phldrT="[Text]"/>
      <dgm:spPr/>
      <dgm:t>
        <a:bodyPr/>
        <a:lstStyle/>
        <a:p>
          <a:r>
            <a:rPr lang="en-US" dirty="0"/>
            <a:t>2015-16</a:t>
          </a:r>
        </a:p>
      </dgm:t>
    </dgm:pt>
    <dgm:pt modelId="{FEE79889-375E-4DE2-B802-0F3C01A4F948}" type="parTrans" cxnId="{4B82F18F-3E4D-486C-891E-3A9E6A742EB0}">
      <dgm:prSet/>
      <dgm:spPr/>
      <dgm:t>
        <a:bodyPr/>
        <a:lstStyle/>
        <a:p>
          <a:endParaRPr lang="en-US"/>
        </a:p>
      </dgm:t>
    </dgm:pt>
    <dgm:pt modelId="{8B713C69-D334-4218-9D23-E17F8A7EBA68}" type="sibTrans" cxnId="{4B82F18F-3E4D-486C-891E-3A9E6A742EB0}">
      <dgm:prSet/>
      <dgm:spPr/>
      <dgm:t>
        <a:bodyPr/>
        <a:lstStyle/>
        <a:p>
          <a:endParaRPr lang="en-US"/>
        </a:p>
      </dgm:t>
    </dgm:pt>
    <dgm:pt modelId="{3FD88869-1008-4739-B9B0-23B6B851FC0C}">
      <dgm:prSet/>
      <dgm:spPr/>
      <dgm:t>
        <a:bodyPr/>
        <a:lstStyle/>
        <a:p>
          <a:endParaRPr lang="en-US" dirty="0"/>
        </a:p>
      </dgm:t>
    </dgm:pt>
    <dgm:pt modelId="{A7561269-6331-4D26-91AA-BBEE97E276E3}" type="parTrans" cxnId="{30BCEDC0-3EDE-48DB-BF22-7DB2961DD4C2}">
      <dgm:prSet/>
      <dgm:spPr/>
      <dgm:t>
        <a:bodyPr/>
        <a:lstStyle/>
        <a:p>
          <a:endParaRPr lang="en-US"/>
        </a:p>
      </dgm:t>
    </dgm:pt>
    <dgm:pt modelId="{AB7F0E1C-D62E-431C-9C94-8E6F6BE74098}" type="sibTrans" cxnId="{30BCEDC0-3EDE-48DB-BF22-7DB2961DD4C2}">
      <dgm:prSet/>
      <dgm:spPr/>
      <dgm:t>
        <a:bodyPr/>
        <a:lstStyle/>
        <a:p>
          <a:endParaRPr lang="en-US"/>
        </a:p>
      </dgm:t>
    </dgm:pt>
    <dgm:pt modelId="{79B0A8D0-603C-4B23-BB8B-232F6355EE74}" type="pres">
      <dgm:prSet presAssocID="{77B37251-3B93-4AEA-9F63-AEB4D0EEE207}" presName="linear" presStyleCnt="0">
        <dgm:presLayoutVars>
          <dgm:dir/>
          <dgm:animLvl val="lvl"/>
          <dgm:resizeHandles val="exact"/>
        </dgm:presLayoutVars>
      </dgm:prSet>
      <dgm:spPr/>
    </dgm:pt>
    <dgm:pt modelId="{307CDCCB-8E55-4BF7-A9B5-6820D4A5FE2A}" type="pres">
      <dgm:prSet presAssocID="{75154D40-CA9D-40EE-B662-3CB58E8094A1}" presName="parentLin" presStyleCnt="0"/>
      <dgm:spPr/>
    </dgm:pt>
    <dgm:pt modelId="{9274F5A5-AF7C-4D09-B99E-E41242488A2B}" type="pres">
      <dgm:prSet presAssocID="{75154D40-CA9D-40EE-B662-3CB58E8094A1}" presName="parentLeftMargin" presStyleLbl="node1" presStyleIdx="0" presStyleCnt="5"/>
      <dgm:spPr/>
    </dgm:pt>
    <dgm:pt modelId="{67ADFBBC-A2F0-428A-9D48-861AD1D86C29}" type="pres">
      <dgm:prSet presAssocID="{75154D40-CA9D-40EE-B662-3CB58E8094A1}" presName="parentText" presStyleLbl="node1" presStyleIdx="0" presStyleCnt="5">
        <dgm:presLayoutVars>
          <dgm:chMax val="0"/>
          <dgm:bulletEnabled val="1"/>
        </dgm:presLayoutVars>
      </dgm:prSet>
      <dgm:spPr/>
    </dgm:pt>
    <dgm:pt modelId="{DB1AFC44-58D3-449D-AA8C-8D9EF2D27055}" type="pres">
      <dgm:prSet presAssocID="{75154D40-CA9D-40EE-B662-3CB58E8094A1}" presName="negativeSpace" presStyleCnt="0"/>
      <dgm:spPr/>
    </dgm:pt>
    <dgm:pt modelId="{487D5590-85E9-45C7-BD80-DDEA40E63346}" type="pres">
      <dgm:prSet presAssocID="{75154D40-CA9D-40EE-B662-3CB58E8094A1}" presName="childText" presStyleLbl="conFgAcc1" presStyleIdx="0" presStyleCnt="5">
        <dgm:presLayoutVars>
          <dgm:bulletEnabled val="1"/>
        </dgm:presLayoutVars>
      </dgm:prSet>
      <dgm:spPr/>
    </dgm:pt>
    <dgm:pt modelId="{89307DA8-17D1-4CC0-A979-B8CE79889378}" type="pres">
      <dgm:prSet presAssocID="{5664153E-CDC1-4D35-A1CD-2383A093D784}" presName="spaceBetweenRectangles" presStyleCnt="0"/>
      <dgm:spPr/>
    </dgm:pt>
    <dgm:pt modelId="{9EF955AF-EE04-4B30-928D-2DFE1335B8C3}" type="pres">
      <dgm:prSet presAssocID="{115032A7-041D-4DBB-A09F-FF4CF3E6FD37}" presName="parentLin" presStyleCnt="0"/>
      <dgm:spPr/>
    </dgm:pt>
    <dgm:pt modelId="{1FC19E77-02E4-44CE-B5EE-669B4B6C6B0D}" type="pres">
      <dgm:prSet presAssocID="{115032A7-041D-4DBB-A09F-FF4CF3E6FD37}" presName="parentLeftMargin" presStyleLbl="node1" presStyleIdx="0" presStyleCnt="5"/>
      <dgm:spPr/>
    </dgm:pt>
    <dgm:pt modelId="{CDDE0E71-E0FD-4B0F-8B19-E2321516D5A0}" type="pres">
      <dgm:prSet presAssocID="{115032A7-041D-4DBB-A09F-FF4CF3E6FD37}" presName="parentText" presStyleLbl="node1" presStyleIdx="1" presStyleCnt="5">
        <dgm:presLayoutVars>
          <dgm:chMax val="0"/>
          <dgm:bulletEnabled val="1"/>
        </dgm:presLayoutVars>
      </dgm:prSet>
      <dgm:spPr/>
    </dgm:pt>
    <dgm:pt modelId="{F51FBECB-5D8E-4667-9646-1688DF9CFBA1}" type="pres">
      <dgm:prSet presAssocID="{115032A7-041D-4DBB-A09F-FF4CF3E6FD37}" presName="negativeSpace" presStyleCnt="0"/>
      <dgm:spPr/>
    </dgm:pt>
    <dgm:pt modelId="{46AE9D7C-2303-4EEA-8BDC-7A8872745878}" type="pres">
      <dgm:prSet presAssocID="{115032A7-041D-4DBB-A09F-FF4CF3E6FD37}" presName="childText" presStyleLbl="conFgAcc1" presStyleIdx="1" presStyleCnt="5">
        <dgm:presLayoutVars>
          <dgm:bulletEnabled val="1"/>
        </dgm:presLayoutVars>
      </dgm:prSet>
      <dgm:spPr/>
    </dgm:pt>
    <dgm:pt modelId="{1683EB31-5535-4F7E-8C54-F2EB35E97C18}" type="pres">
      <dgm:prSet presAssocID="{5D464C44-5173-4A79-95AC-EA4CA3A62323}" presName="spaceBetweenRectangles" presStyleCnt="0"/>
      <dgm:spPr/>
    </dgm:pt>
    <dgm:pt modelId="{2F46A3BC-53FD-495A-A987-E221ED92C546}" type="pres">
      <dgm:prSet presAssocID="{065E2B06-8308-409E-B8DA-CD0A8489EB7B}" presName="parentLin" presStyleCnt="0"/>
      <dgm:spPr/>
    </dgm:pt>
    <dgm:pt modelId="{91148BA5-921A-454D-964E-2E4AB987AC45}" type="pres">
      <dgm:prSet presAssocID="{065E2B06-8308-409E-B8DA-CD0A8489EB7B}" presName="parentLeftMargin" presStyleLbl="node1" presStyleIdx="1" presStyleCnt="5"/>
      <dgm:spPr/>
    </dgm:pt>
    <dgm:pt modelId="{64C0CD5E-A8A7-441A-90F4-5A0DBEC9C137}" type="pres">
      <dgm:prSet presAssocID="{065E2B06-8308-409E-B8DA-CD0A8489EB7B}" presName="parentText" presStyleLbl="node1" presStyleIdx="2" presStyleCnt="5">
        <dgm:presLayoutVars>
          <dgm:chMax val="0"/>
          <dgm:bulletEnabled val="1"/>
        </dgm:presLayoutVars>
      </dgm:prSet>
      <dgm:spPr/>
    </dgm:pt>
    <dgm:pt modelId="{078ACCCB-D779-4E39-B7F0-E4B908FD7D7B}" type="pres">
      <dgm:prSet presAssocID="{065E2B06-8308-409E-B8DA-CD0A8489EB7B}" presName="negativeSpace" presStyleCnt="0"/>
      <dgm:spPr/>
    </dgm:pt>
    <dgm:pt modelId="{92441AD6-B3C7-4FA9-A201-5200F57FDF4E}" type="pres">
      <dgm:prSet presAssocID="{065E2B06-8308-409E-B8DA-CD0A8489EB7B}" presName="childText" presStyleLbl="conFgAcc1" presStyleIdx="2" presStyleCnt="5">
        <dgm:presLayoutVars>
          <dgm:bulletEnabled val="1"/>
        </dgm:presLayoutVars>
      </dgm:prSet>
      <dgm:spPr/>
    </dgm:pt>
    <dgm:pt modelId="{05CDC726-46C5-475E-A0E7-781FD7C9C75C}" type="pres">
      <dgm:prSet presAssocID="{25F1BDB5-D82E-49AA-8397-A94485C09DE7}" presName="spaceBetweenRectangles" presStyleCnt="0"/>
      <dgm:spPr/>
    </dgm:pt>
    <dgm:pt modelId="{77D70195-54AC-4A97-9617-C214534401DA}" type="pres">
      <dgm:prSet presAssocID="{AE3569DA-60D0-4F2C-A8C8-1C896854D53E}" presName="parentLin" presStyleCnt="0"/>
      <dgm:spPr/>
    </dgm:pt>
    <dgm:pt modelId="{961B0D86-5538-4A37-B5E7-2FED72F6E47F}" type="pres">
      <dgm:prSet presAssocID="{AE3569DA-60D0-4F2C-A8C8-1C896854D53E}" presName="parentLeftMargin" presStyleLbl="node1" presStyleIdx="2" presStyleCnt="5"/>
      <dgm:spPr/>
    </dgm:pt>
    <dgm:pt modelId="{C2D26EB6-21D0-4E9C-B46A-ACD9A313C1DC}" type="pres">
      <dgm:prSet presAssocID="{AE3569DA-60D0-4F2C-A8C8-1C896854D53E}" presName="parentText" presStyleLbl="node1" presStyleIdx="3" presStyleCnt="5">
        <dgm:presLayoutVars>
          <dgm:chMax val="0"/>
          <dgm:bulletEnabled val="1"/>
        </dgm:presLayoutVars>
      </dgm:prSet>
      <dgm:spPr/>
    </dgm:pt>
    <dgm:pt modelId="{12B45C06-88DA-4E20-BDBB-620DDE95C7A4}" type="pres">
      <dgm:prSet presAssocID="{AE3569DA-60D0-4F2C-A8C8-1C896854D53E}" presName="negativeSpace" presStyleCnt="0"/>
      <dgm:spPr/>
    </dgm:pt>
    <dgm:pt modelId="{D917A9FD-C01C-42AF-BF5B-B06BCAA250F2}" type="pres">
      <dgm:prSet presAssocID="{AE3569DA-60D0-4F2C-A8C8-1C896854D53E}" presName="childText" presStyleLbl="conFgAcc1" presStyleIdx="3" presStyleCnt="5">
        <dgm:presLayoutVars>
          <dgm:bulletEnabled val="1"/>
        </dgm:presLayoutVars>
      </dgm:prSet>
      <dgm:spPr/>
    </dgm:pt>
    <dgm:pt modelId="{9C6F5235-4975-42F9-B05F-CC91B17878FE}" type="pres">
      <dgm:prSet presAssocID="{4FF4FFF0-D657-4649-BCCC-E4B3B4073065}" presName="spaceBetweenRectangles" presStyleCnt="0"/>
      <dgm:spPr/>
    </dgm:pt>
    <dgm:pt modelId="{521506D4-0095-4A15-85DD-BAA517B022C7}" type="pres">
      <dgm:prSet presAssocID="{69DA1E1A-A8E3-4968-90BB-D08AA08EA1FB}" presName="parentLin" presStyleCnt="0"/>
      <dgm:spPr/>
    </dgm:pt>
    <dgm:pt modelId="{A5985987-8630-42ED-A859-13CBD56AEF8D}" type="pres">
      <dgm:prSet presAssocID="{69DA1E1A-A8E3-4968-90BB-D08AA08EA1FB}" presName="parentLeftMargin" presStyleLbl="node1" presStyleIdx="3" presStyleCnt="5"/>
      <dgm:spPr/>
    </dgm:pt>
    <dgm:pt modelId="{6FC0DCB4-7E62-4CA6-8975-EBB8680C7C6E}" type="pres">
      <dgm:prSet presAssocID="{69DA1E1A-A8E3-4968-90BB-D08AA08EA1FB}" presName="parentText" presStyleLbl="node1" presStyleIdx="4" presStyleCnt="5">
        <dgm:presLayoutVars>
          <dgm:chMax val="0"/>
          <dgm:bulletEnabled val="1"/>
        </dgm:presLayoutVars>
      </dgm:prSet>
      <dgm:spPr/>
    </dgm:pt>
    <dgm:pt modelId="{E0BC482B-DB29-4D18-BBCB-06DFEB3DA59B}" type="pres">
      <dgm:prSet presAssocID="{69DA1E1A-A8E3-4968-90BB-D08AA08EA1FB}" presName="negativeSpace" presStyleCnt="0"/>
      <dgm:spPr/>
    </dgm:pt>
    <dgm:pt modelId="{A0AC8183-1E5E-4856-9131-1B4B7000AFAB}" type="pres">
      <dgm:prSet presAssocID="{69DA1E1A-A8E3-4968-90BB-D08AA08EA1FB}" presName="childText" presStyleLbl="conFgAcc1" presStyleIdx="4" presStyleCnt="5">
        <dgm:presLayoutVars>
          <dgm:bulletEnabled val="1"/>
        </dgm:presLayoutVars>
      </dgm:prSet>
      <dgm:spPr/>
    </dgm:pt>
  </dgm:ptLst>
  <dgm:cxnLst>
    <dgm:cxn modelId="{F44C5012-A74F-4276-80BB-1EDC234CEB5A}" type="presOf" srcId="{AE3569DA-60D0-4F2C-A8C8-1C896854D53E}" destId="{C2D26EB6-21D0-4E9C-B46A-ACD9A313C1DC}" srcOrd="1" destOrd="0" presId="urn:microsoft.com/office/officeart/2005/8/layout/list1"/>
    <dgm:cxn modelId="{5233521C-22A7-416C-BFDB-23D606996CCD}" srcId="{77B37251-3B93-4AEA-9F63-AEB4D0EEE207}" destId="{75154D40-CA9D-40EE-B662-3CB58E8094A1}" srcOrd="0" destOrd="0" parTransId="{68845DD2-6F5E-46B5-8F99-9BA1B1AC6A96}" sibTransId="{5664153E-CDC1-4D35-A1CD-2383A093D784}"/>
    <dgm:cxn modelId="{A69E591C-0EAE-4EFC-B625-61D5A34A2DAE}" srcId="{77B37251-3B93-4AEA-9F63-AEB4D0EEE207}" destId="{115032A7-041D-4DBB-A09F-FF4CF3E6FD37}" srcOrd="1" destOrd="0" parTransId="{6C365C84-FD2F-4664-B909-55A607DE192D}" sibTransId="{5D464C44-5173-4A79-95AC-EA4CA3A62323}"/>
    <dgm:cxn modelId="{44C9601E-B87A-4278-A079-60D1DFF4A52D}" type="presOf" srcId="{77B37251-3B93-4AEA-9F63-AEB4D0EEE207}" destId="{79B0A8D0-603C-4B23-BB8B-232F6355EE74}" srcOrd="0" destOrd="0" presId="urn:microsoft.com/office/officeart/2005/8/layout/list1"/>
    <dgm:cxn modelId="{91AA5223-DFB4-4B8D-8FDF-AFC7102B0BDF}" type="presOf" srcId="{69DA1E1A-A8E3-4968-90BB-D08AA08EA1FB}" destId="{6FC0DCB4-7E62-4CA6-8975-EBB8680C7C6E}" srcOrd="1" destOrd="0" presId="urn:microsoft.com/office/officeart/2005/8/layout/list1"/>
    <dgm:cxn modelId="{439E6A2B-E035-470E-93CD-4F6E733B9346}" type="presOf" srcId="{065E2B06-8308-409E-B8DA-CD0A8489EB7B}" destId="{64C0CD5E-A8A7-441A-90F4-5A0DBEC9C137}" srcOrd="1" destOrd="0" presId="urn:microsoft.com/office/officeart/2005/8/layout/list1"/>
    <dgm:cxn modelId="{AE165469-761C-48E1-A6E8-13579D51B316}" type="presOf" srcId="{75154D40-CA9D-40EE-B662-3CB58E8094A1}" destId="{9274F5A5-AF7C-4D09-B99E-E41242488A2B}" srcOrd="0" destOrd="0" presId="urn:microsoft.com/office/officeart/2005/8/layout/list1"/>
    <dgm:cxn modelId="{CBFC5A4A-B1D2-4454-BE72-13B655F06E9F}" type="presOf" srcId="{065E2B06-8308-409E-B8DA-CD0A8489EB7B}" destId="{91148BA5-921A-454D-964E-2E4AB987AC45}" srcOrd="0" destOrd="0" presId="urn:microsoft.com/office/officeart/2005/8/layout/list1"/>
    <dgm:cxn modelId="{DA86314E-549C-4F08-AD22-7EEC28DCDE25}" type="presOf" srcId="{AE3569DA-60D0-4F2C-A8C8-1C896854D53E}" destId="{961B0D86-5538-4A37-B5E7-2FED72F6E47F}" srcOrd="0" destOrd="0" presId="urn:microsoft.com/office/officeart/2005/8/layout/list1"/>
    <dgm:cxn modelId="{3C4CD652-85D3-4E7F-8656-C02DB2CB6A76}" type="presOf" srcId="{115032A7-041D-4DBB-A09F-FF4CF3E6FD37}" destId="{1FC19E77-02E4-44CE-B5EE-669B4B6C6B0D}" srcOrd="0" destOrd="0" presId="urn:microsoft.com/office/officeart/2005/8/layout/list1"/>
    <dgm:cxn modelId="{141D0E78-324F-44D0-B8D6-61F22DC3F2D2}" type="presOf" srcId="{3FD88869-1008-4739-B9B0-23B6B851FC0C}" destId="{487D5590-85E9-45C7-BD80-DDEA40E63346}" srcOrd="0" destOrd="0" presId="urn:microsoft.com/office/officeart/2005/8/layout/list1"/>
    <dgm:cxn modelId="{3A5DDC86-7836-4218-9075-86B8D38F3882}" type="presOf" srcId="{115032A7-041D-4DBB-A09F-FF4CF3E6FD37}" destId="{CDDE0E71-E0FD-4B0F-8B19-E2321516D5A0}" srcOrd="1" destOrd="0" presId="urn:microsoft.com/office/officeart/2005/8/layout/list1"/>
    <dgm:cxn modelId="{4B82F18F-3E4D-486C-891E-3A9E6A742EB0}" srcId="{77B37251-3B93-4AEA-9F63-AEB4D0EEE207}" destId="{69DA1E1A-A8E3-4968-90BB-D08AA08EA1FB}" srcOrd="4" destOrd="0" parTransId="{FEE79889-375E-4DE2-B802-0F3C01A4F948}" sibTransId="{8B713C69-D334-4218-9D23-E17F8A7EBA68}"/>
    <dgm:cxn modelId="{0915D2B5-8381-4DF0-893E-7E42B73CAA73}" srcId="{77B37251-3B93-4AEA-9F63-AEB4D0EEE207}" destId="{AE3569DA-60D0-4F2C-A8C8-1C896854D53E}" srcOrd="3" destOrd="0" parTransId="{7C4D184C-544C-4597-98D2-4FD966B79850}" sibTransId="{4FF4FFF0-D657-4649-BCCC-E4B3B4073065}"/>
    <dgm:cxn modelId="{050CB2B6-61FA-458D-8BC2-46E6C0AAAF09}" type="presOf" srcId="{75154D40-CA9D-40EE-B662-3CB58E8094A1}" destId="{67ADFBBC-A2F0-428A-9D48-861AD1D86C29}" srcOrd="1" destOrd="0" presId="urn:microsoft.com/office/officeart/2005/8/layout/list1"/>
    <dgm:cxn modelId="{30BCEDC0-3EDE-48DB-BF22-7DB2961DD4C2}" srcId="{75154D40-CA9D-40EE-B662-3CB58E8094A1}" destId="{3FD88869-1008-4739-B9B0-23B6B851FC0C}" srcOrd="0" destOrd="0" parTransId="{A7561269-6331-4D26-91AA-BBEE97E276E3}" sibTransId="{AB7F0E1C-D62E-431C-9C94-8E6F6BE74098}"/>
    <dgm:cxn modelId="{EC0C30DB-67B7-46D4-A51D-52752A35B206}" type="presOf" srcId="{69DA1E1A-A8E3-4968-90BB-D08AA08EA1FB}" destId="{A5985987-8630-42ED-A859-13CBD56AEF8D}" srcOrd="0" destOrd="0" presId="urn:microsoft.com/office/officeart/2005/8/layout/list1"/>
    <dgm:cxn modelId="{6E391EE7-DF4D-4F58-AC17-1274FD3FDA04}" srcId="{77B37251-3B93-4AEA-9F63-AEB4D0EEE207}" destId="{065E2B06-8308-409E-B8DA-CD0A8489EB7B}" srcOrd="2" destOrd="0" parTransId="{D78052FC-DE9E-4B52-B126-4C17DDFDF580}" sibTransId="{25F1BDB5-D82E-49AA-8397-A94485C09DE7}"/>
    <dgm:cxn modelId="{9EF61F7B-D8EA-43AD-B4CA-B77B7EEA1364}" type="presParOf" srcId="{79B0A8D0-603C-4B23-BB8B-232F6355EE74}" destId="{307CDCCB-8E55-4BF7-A9B5-6820D4A5FE2A}" srcOrd="0" destOrd="0" presId="urn:microsoft.com/office/officeart/2005/8/layout/list1"/>
    <dgm:cxn modelId="{DFD3ABA9-F645-4CEB-BD1A-F58FDB37E559}" type="presParOf" srcId="{307CDCCB-8E55-4BF7-A9B5-6820D4A5FE2A}" destId="{9274F5A5-AF7C-4D09-B99E-E41242488A2B}" srcOrd="0" destOrd="0" presId="urn:microsoft.com/office/officeart/2005/8/layout/list1"/>
    <dgm:cxn modelId="{5EFAAD60-66F7-4C7C-BD69-A8ACEE75E12E}" type="presParOf" srcId="{307CDCCB-8E55-4BF7-A9B5-6820D4A5FE2A}" destId="{67ADFBBC-A2F0-428A-9D48-861AD1D86C29}" srcOrd="1" destOrd="0" presId="urn:microsoft.com/office/officeart/2005/8/layout/list1"/>
    <dgm:cxn modelId="{2193B4E4-42D7-4509-9E5C-16155C98D9A1}" type="presParOf" srcId="{79B0A8D0-603C-4B23-BB8B-232F6355EE74}" destId="{DB1AFC44-58D3-449D-AA8C-8D9EF2D27055}" srcOrd="1" destOrd="0" presId="urn:microsoft.com/office/officeart/2005/8/layout/list1"/>
    <dgm:cxn modelId="{E2F41ED3-39C3-45E0-82E2-C100657AA866}" type="presParOf" srcId="{79B0A8D0-603C-4B23-BB8B-232F6355EE74}" destId="{487D5590-85E9-45C7-BD80-DDEA40E63346}" srcOrd="2" destOrd="0" presId="urn:microsoft.com/office/officeart/2005/8/layout/list1"/>
    <dgm:cxn modelId="{A5E02497-17CD-4AEA-A241-6D8A833FE3F3}" type="presParOf" srcId="{79B0A8D0-603C-4B23-BB8B-232F6355EE74}" destId="{89307DA8-17D1-4CC0-A979-B8CE79889378}" srcOrd="3" destOrd="0" presId="urn:microsoft.com/office/officeart/2005/8/layout/list1"/>
    <dgm:cxn modelId="{C13A4568-26D1-4E60-89E2-391A479CF5FC}" type="presParOf" srcId="{79B0A8D0-603C-4B23-BB8B-232F6355EE74}" destId="{9EF955AF-EE04-4B30-928D-2DFE1335B8C3}" srcOrd="4" destOrd="0" presId="urn:microsoft.com/office/officeart/2005/8/layout/list1"/>
    <dgm:cxn modelId="{9D90017E-3B66-4988-9F72-44A1EC3161E7}" type="presParOf" srcId="{9EF955AF-EE04-4B30-928D-2DFE1335B8C3}" destId="{1FC19E77-02E4-44CE-B5EE-669B4B6C6B0D}" srcOrd="0" destOrd="0" presId="urn:microsoft.com/office/officeart/2005/8/layout/list1"/>
    <dgm:cxn modelId="{611FA3DE-6042-4B32-90BE-205964706A23}" type="presParOf" srcId="{9EF955AF-EE04-4B30-928D-2DFE1335B8C3}" destId="{CDDE0E71-E0FD-4B0F-8B19-E2321516D5A0}" srcOrd="1" destOrd="0" presId="urn:microsoft.com/office/officeart/2005/8/layout/list1"/>
    <dgm:cxn modelId="{1318AE3C-4D38-4888-96B9-B36882ADBAC7}" type="presParOf" srcId="{79B0A8D0-603C-4B23-BB8B-232F6355EE74}" destId="{F51FBECB-5D8E-4667-9646-1688DF9CFBA1}" srcOrd="5" destOrd="0" presId="urn:microsoft.com/office/officeart/2005/8/layout/list1"/>
    <dgm:cxn modelId="{CD369387-A677-4988-8CB4-A70335DAB628}" type="presParOf" srcId="{79B0A8D0-603C-4B23-BB8B-232F6355EE74}" destId="{46AE9D7C-2303-4EEA-8BDC-7A8872745878}" srcOrd="6" destOrd="0" presId="urn:microsoft.com/office/officeart/2005/8/layout/list1"/>
    <dgm:cxn modelId="{CC8B37D3-D1A8-4733-9124-5AB75BA77D0F}" type="presParOf" srcId="{79B0A8D0-603C-4B23-BB8B-232F6355EE74}" destId="{1683EB31-5535-4F7E-8C54-F2EB35E97C18}" srcOrd="7" destOrd="0" presId="urn:microsoft.com/office/officeart/2005/8/layout/list1"/>
    <dgm:cxn modelId="{35952D57-3C86-425E-9A83-89298E6D1405}" type="presParOf" srcId="{79B0A8D0-603C-4B23-BB8B-232F6355EE74}" destId="{2F46A3BC-53FD-495A-A987-E221ED92C546}" srcOrd="8" destOrd="0" presId="urn:microsoft.com/office/officeart/2005/8/layout/list1"/>
    <dgm:cxn modelId="{E605AABC-F0EF-4C62-BA5E-71BB846BC922}" type="presParOf" srcId="{2F46A3BC-53FD-495A-A987-E221ED92C546}" destId="{91148BA5-921A-454D-964E-2E4AB987AC45}" srcOrd="0" destOrd="0" presId="urn:microsoft.com/office/officeart/2005/8/layout/list1"/>
    <dgm:cxn modelId="{A76D26D4-C431-41F5-897A-4CF3D34CF737}" type="presParOf" srcId="{2F46A3BC-53FD-495A-A987-E221ED92C546}" destId="{64C0CD5E-A8A7-441A-90F4-5A0DBEC9C137}" srcOrd="1" destOrd="0" presId="urn:microsoft.com/office/officeart/2005/8/layout/list1"/>
    <dgm:cxn modelId="{D9BC09FB-2FAF-4A1B-A1C1-E6F27EB3C498}" type="presParOf" srcId="{79B0A8D0-603C-4B23-BB8B-232F6355EE74}" destId="{078ACCCB-D779-4E39-B7F0-E4B908FD7D7B}" srcOrd="9" destOrd="0" presId="urn:microsoft.com/office/officeart/2005/8/layout/list1"/>
    <dgm:cxn modelId="{A2BB7245-8DD2-485B-A59D-8A55C0480DFE}" type="presParOf" srcId="{79B0A8D0-603C-4B23-BB8B-232F6355EE74}" destId="{92441AD6-B3C7-4FA9-A201-5200F57FDF4E}" srcOrd="10" destOrd="0" presId="urn:microsoft.com/office/officeart/2005/8/layout/list1"/>
    <dgm:cxn modelId="{1F755934-8CA7-4DBF-B985-25DC44260B40}" type="presParOf" srcId="{79B0A8D0-603C-4B23-BB8B-232F6355EE74}" destId="{05CDC726-46C5-475E-A0E7-781FD7C9C75C}" srcOrd="11" destOrd="0" presId="urn:microsoft.com/office/officeart/2005/8/layout/list1"/>
    <dgm:cxn modelId="{50D781E0-6D55-480A-BFE8-7CFD6B5E4864}" type="presParOf" srcId="{79B0A8D0-603C-4B23-BB8B-232F6355EE74}" destId="{77D70195-54AC-4A97-9617-C214534401DA}" srcOrd="12" destOrd="0" presId="urn:microsoft.com/office/officeart/2005/8/layout/list1"/>
    <dgm:cxn modelId="{11080938-97A3-45D9-ADF3-8A3B659E8024}" type="presParOf" srcId="{77D70195-54AC-4A97-9617-C214534401DA}" destId="{961B0D86-5538-4A37-B5E7-2FED72F6E47F}" srcOrd="0" destOrd="0" presId="urn:microsoft.com/office/officeart/2005/8/layout/list1"/>
    <dgm:cxn modelId="{DB1C2CA1-15C0-499D-B46D-7FFAA91CECCF}" type="presParOf" srcId="{77D70195-54AC-4A97-9617-C214534401DA}" destId="{C2D26EB6-21D0-4E9C-B46A-ACD9A313C1DC}" srcOrd="1" destOrd="0" presId="urn:microsoft.com/office/officeart/2005/8/layout/list1"/>
    <dgm:cxn modelId="{9E7A209A-D93A-4E4D-8FE7-7B4B040297DD}" type="presParOf" srcId="{79B0A8D0-603C-4B23-BB8B-232F6355EE74}" destId="{12B45C06-88DA-4E20-BDBB-620DDE95C7A4}" srcOrd="13" destOrd="0" presId="urn:microsoft.com/office/officeart/2005/8/layout/list1"/>
    <dgm:cxn modelId="{334CB99B-5D86-4042-9911-01E70189624E}" type="presParOf" srcId="{79B0A8D0-603C-4B23-BB8B-232F6355EE74}" destId="{D917A9FD-C01C-42AF-BF5B-B06BCAA250F2}" srcOrd="14" destOrd="0" presId="urn:microsoft.com/office/officeart/2005/8/layout/list1"/>
    <dgm:cxn modelId="{0508286E-F4EA-4B71-B26D-D8FF6BB2D664}" type="presParOf" srcId="{79B0A8D0-603C-4B23-BB8B-232F6355EE74}" destId="{9C6F5235-4975-42F9-B05F-CC91B17878FE}" srcOrd="15" destOrd="0" presId="urn:microsoft.com/office/officeart/2005/8/layout/list1"/>
    <dgm:cxn modelId="{66320287-F764-4B65-B0E9-DE2F1F558C9B}" type="presParOf" srcId="{79B0A8D0-603C-4B23-BB8B-232F6355EE74}" destId="{521506D4-0095-4A15-85DD-BAA517B022C7}" srcOrd="16" destOrd="0" presId="urn:microsoft.com/office/officeart/2005/8/layout/list1"/>
    <dgm:cxn modelId="{AC6C50B5-2D71-4933-ABB3-526309FB1A6A}" type="presParOf" srcId="{521506D4-0095-4A15-85DD-BAA517B022C7}" destId="{A5985987-8630-42ED-A859-13CBD56AEF8D}" srcOrd="0" destOrd="0" presId="urn:microsoft.com/office/officeart/2005/8/layout/list1"/>
    <dgm:cxn modelId="{8169FA3B-C492-469E-A579-44AC30AF1968}" type="presParOf" srcId="{521506D4-0095-4A15-85DD-BAA517B022C7}" destId="{6FC0DCB4-7E62-4CA6-8975-EBB8680C7C6E}" srcOrd="1" destOrd="0" presId="urn:microsoft.com/office/officeart/2005/8/layout/list1"/>
    <dgm:cxn modelId="{A24C4D38-23FE-4FCE-B481-F1B677C1444E}" type="presParOf" srcId="{79B0A8D0-603C-4B23-BB8B-232F6355EE74}" destId="{E0BC482B-DB29-4D18-BBCB-06DFEB3DA59B}" srcOrd="17" destOrd="0" presId="urn:microsoft.com/office/officeart/2005/8/layout/list1"/>
    <dgm:cxn modelId="{E4E42D36-BFB2-44A6-93C8-C6A64FAE52E8}" type="presParOf" srcId="{79B0A8D0-603C-4B23-BB8B-232F6355EE74}" destId="{A0AC8183-1E5E-4856-9131-1B4B7000AFA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9C24C5-2A0C-4424-952D-208417467D7F}"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n-US"/>
        </a:p>
      </dgm:t>
    </dgm:pt>
    <dgm:pt modelId="{F29F0442-26F0-44BA-BC02-E2F1024312B6}">
      <dgm:prSet phldrT="[Text]" custT="1"/>
      <dgm:spPr/>
      <dgm:t>
        <a:bodyPr/>
        <a:lstStyle/>
        <a:p>
          <a:pPr algn="ctr"/>
          <a:r>
            <a:rPr lang="en-US" sz="1600" b="1" dirty="0">
              <a:latin typeface="Times New Roman" panose="02020603050405020304" pitchFamily="18" charset="0"/>
              <a:cs typeface="Times New Roman" panose="02020603050405020304" pitchFamily="18" charset="0"/>
            </a:rPr>
            <a:t>Teaching evaluation &amp; feedback</a:t>
          </a:r>
          <a:endParaRPr lang="en-US" sz="1600" dirty="0">
            <a:latin typeface="Times New Roman" panose="02020603050405020304" pitchFamily="18" charset="0"/>
            <a:cs typeface="Times New Roman" panose="02020603050405020304" pitchFamily="18" charset="0"/>
          </a:endParaRPr>
        </a:p>
      </dgm:t>
    </dgm:pt>
    <dgm:pt modelId="{26E4B305-2F47-4811-89EC-E39CE86E5071}" type="parTrans" cxnId="{11ED257B-9D9C-413B-A526-9B92F1BE74CB}">
      <dgm:prSet/>
      <dgm:spPr/>
      <dgm:t>
        <a:bodyPr/>
        <a:lstStyle/>
        <a:p>
          <a:pPr algn="ctr"/>
          <a:endParaRPr lang="en-US" sz="2000"/>
        </a:p>
      </dgm:t>
    </dgm:pt>
    <dgm:pt modelId="{89C976D1-B293-4E3C-8149-3DCDED548681}" type="sibTrans" cxnId="{11ED257B-9D9C-413B-A526-9B92F1BE74C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9A9F7006-55D3-448D-9C97-E58F15B5F79F}">
      <dgm:prSet phldrT="[Text]" custT="1"/>
      <dgm:spPr/>
      <dgm:t>
        <a:bodyPr/>
        <a:lstStyle/>
        <a:p>
          <a:pPr algn="ctr"/>
          <a:r>
            <a:rPr lang="en-US" sz="1600" b="1" dirty="0">
              <a:latin typeface="Times New Roman" panose="02020603050405020304" pitchFamily="18" charset="0"/>
              <a:cs typeface="Times New Roman" panose="02020603050405020304" pitchFamily="18" charset="0"/>
            </a:rPr>
            <a:t>Health Care</a:t>
          </a:r>
          <a:endParaRPr lang="en-US" sz="1600" dirty="0">
            <a:latin typeface="Times New Roman" panose="02020603050405020304" pitchFamily="18" charset="0"/>
            <a:cs typeface="Times New Roman" panose="02020603050405020304" pitchFamily="18" charset="0"/>
          </a:endParaRPr>
        </a:p>
      </dgm:t>
    </dgm:pt>
    <dgm:pt modelId="{3DC5A609-4BA6-4B3C-B051-7742DFC421A4}" type="parTrans" cxnId="{4C8DCB83-35F1-4D1D-9940-1BFB3A41B88A}">
      <dgm:prSet/>
      <dgm:spPr/>
      <dgm:t>
        <a:bodyPr/>
        <a:lstStyle/>
        <a:p>
          <a:pPr algn="ctr"/>
          <a:endParaRPr lang="en-US" sz="2000"/>
        </a:p>
      </dgm:t>
    </dgm:pt>
    <dgm:pt modelId="{FC51AE17-CCB0-46F5-B10D-6C03318D75C3}" type="sibTrans" cxnId="{4C8DCB83-35F1-4D1D-9940-1BFB3A41B88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EC5DD643-64F7-4AB1-A573-9A289A34D939}">
      <dgm:prSet phldrT="[Text]" phldr="1"/>
      <dgm:spPr/>
      <dgm:t>
        <a:bodyPr/>
        <a:lstStyle/>
        <a:p>
          <a:pPr algn="ctr"/>
          <a:endParaRPr lang="en-US" sz="2400">
            <a:latin typeface="Times New Roman" panose="02020603050405020304" pitchFamily="18" charset="0"/>
            <a:cs typeface="Times New Roman" panose="02020603050405020304" pitchFamily="18" charset="0"/>
          </a:endParaRPr>
        </a:p>
      </dgm:t>
    </dgm:pt>
    <dgm:pt modelId="{A81F4109-52E6-4C1F-BBD3-4CF80FBC4D18}" type="parTrans" cxnId="{71B517C4-A0D8-4AAF-9067-57FDA96C4835}">
      <dgm:prSet/>
      <dgm:spPr/>
      <dgm:t>
        <a:bodyPr/>
        <a:lstStyle/>
        <a:p>
          <a:pPr algn="ctr"/>
          <a:endParaRPr lang="en-US" sz="2000"/>
        </a:p>
      </dgm:t>
    </dgm:pt>
    <dgm:pt modelId="{3D32A198-7C29-4FC7-B6DD-D2C861C54889}" type="sibTrans" cxnId="{71B517C4-A0D8-4AAF-9067-57FDA96C4835}">
      <dgm:prSet/>
      <dgm:spPr/>
      <dgm:t>
        <a:bodyPr/>
        <a:lstStyle/>
        <a:p>
          <a:pPr algn="ctr"/>
          <a:endParaRPr lang="en-US" sz="2000"/>
        </a:p>
      </dgm:t>
    </dgm:pt>
    <dgm:pt modelId="{7EE5B525-E8CF-417C-B05F-C6FEC2C6A392}">
      <dgm:prSet phldrT="[Text]" phldr="1"/>
      <dgm:spPr/>
      <dgm:t>
        <a:bodyPr/>
        <a:lstStyle/>
        <a:p>
          <a:pPr algn="ctr"/>
          <a:endParaRPr lang="en-US" sz="2400" dirty="0">
            <a:latin typeface="Times New Roman" panose="02020603050405020304" pitchFamily="18" charset="0"/>
            <a:cs typeface="Times New Roman" panose="02020603050405020304" pitchFamily="18" charset="0"/>
          </a:endParaRPr>
        </a:p>
      </dgm:t>
    </dgm:pt>
    <dgm:pt modelId="{A3EB5C69-F154-497C-A165-F3DD8CCA10CF}" type="parTrans" cxnId="{58935AB1-FF92-40E4-99A5-CF2F8C0AC458}">
      <dgm:prSet/>
      <dgm:spPr/>
      <dgm:t>
        <a:bodyPr/>
        <a:lstStyle/>
        <a:p>
          <a:pPr algn="ctr"/>
          <a:endParaRPr lang="en-US" sz="2000"/>
        </a:p>
      </dgm:t>
    </dgm:pt>
    <dgm:pt modelId="{FA5E60B6-E395-4BEE-84E7-340C2C0F4978}" type="sibTrans" cxnId="{58935AB1-FF92-40E4-99A5-CF2F8C0AC458}">
      <dgm:prSet/>
      <dgm:spPr/>
      <dgm:t>
        <a:bodyPr/>
        <a:lstStyle/>
        <a:p>
          <a:pPr algn="ctr"/>
          <a:endParaRPr lang="en-US" sz="2000"/>
        </a:p>
      </dgm:t>
    </dgm:pt>
    <dgm:pt modelId="{95A4E17B-1700-4BF2-85B8-826CE9789B3D}">
      <dgm:prSet phldrT="[Text]" phldr="1"/>
      <dgm:spPr/>
      <dgm:t>
        <a:bodyPr/>
        <a:lstStyle/>
        <a:p>
          <a:pPr algn="ctr"/>
          <a:endParaRPr lang="en-US" sz="2400" dirty="0">
            <a:latin typeface="Times New Roman" panose="02020603050405020304" pitchFamily="18" charset="0"/>
            <a:cs typeface="Times New Roman" panose="02020603050405020304" pitchFamily="18" charset="0"/>
          </a:endParaRPr>
        </a:p>
      </dgm:t>
    </dgm:pt>
    <dgm:pt modelId="{CBA30271-F160-47CF-9616-F8C347B0B629}" type="parTrans" cxnId="{2DE2EB59-AB36-4C37-BDBB-52B2BBF31057}">
      <dgm:prSet/>
      <dgm:spPr/>
      <dgm:t>
        <a:bodyPr/>
        <a:lstStyle/>
        <a:p>
          <a:pPr algn="ctr"/>
          <a:endParaRPr lang="en-US" sz="2000"/>
        </a:p>
      </dgm:t>
    </dgm:pt>
    <dgm:pt modelId="{EFEE3512-7895-49A8-90BB-9BC594E0D451}" type="sibTrans" cxnId="{2DE2EB59-AB36-4C37-BDBB-52B2BBF31057}">
      <dgm:prSet/>
      <dgm:spPr/>
      <dgm:t>
        <a:bodyPr/>
        <a:lstStyle/>
        <a:p>
          <a:pPr algn="ctr"/>
          <a:endParaRPr lang="en-US" sz="2000"/>
        </a:p>
      </dgm:t>
    </dgm:pt>
    <dgm:pt modelId="{B99EA13C-F259-43D3-B815-4E941A4D0059}">
      <dgm:prSet phldrT="[Text]" phldr="1"/>
      <dgm:spPr/>
      <dgm:t>
        <a:bodyPr/>
        <a:lstStyle/>
        <a:p>
          <a:pPr algn="ctr"/>
          <a:endParaRPr lang="en-US" sz="2400" dirty="0">
            <a:latin typeface="Times New Roman" panose="02020603050405020304" pitchFamily="18" charset="0"/>
            <a:cs typeface="Times New Roman" panose="02020603050405020304" pitchFamily="18" charset="0"/>
          </a:endParaRPr>
        </a:p>
      </dgm:t>
    </dgm:pt>
    <dgm:pt modelId="{DF250EE9-37E5-4D66-90FE-8D5F89C75DB0}" type="parTrans" cxnId="{864DC9EE-3DED-4CF1-8B40-0FE500EBE413}">
      <dgm:prSet/>
      <dgm:spPr/>
      <dgm:t>
        <a:bodyPr/>
        <a:lstStyle/>
        <a:p>
          <a:pPr algn="ctr"/>
          <a:endParaRPr lang="en-US" sz="2000"/>
        </a:p>
      </dgm:t>
    </dgm:pt>
    <dgm:pt modelId="{8CCDF700-89C6-4B23-8BAE-E1F934BDEF2B}" type="sibTrans" cxnId="{864DC9EE-3DED-4CF1-8B40-0FE500EBE413}">
      <dgm:prSet/>
      <dgm:spPr/>
      <dgm:t>
        <a:bodyPr/>
        <a:lstStyle/>
        <a:p>
          <a:pPr algn="ctr"/>
          <a:endParaRPr lang="en-US" sz="2000"/>
        </a:p>
      </dgm:t>
    </dgm:pt>
    <dgm:pt modelId="{67E0FBD8-42A0-48A2-9765-922EF74987F5}">
      <dgm:prSet phldrT="[Text]" custT="1"/>
      <dgm:spPr/>
      <dgm:t>
        <a:bodyPr/>
        <a:lstStyle/>
        <a:p>
          <a:pPr algn="ctr"/>
          <a:r>
            <a:rPr lang="en-US" sz="1600" b="1" dirty="0">
              <a:latin typeface="Times New Roman" panose="02020603050405020304" pitchFamily="18" charset="0"/>
              <a:cs typeface="Times New Roman" panose="02020603050405020304" pitchFamily="18" charset="0"/>
            </a:rPr>
            <a:t>Anti-ragging Cell</a:t>
          </a:r>
          <a:endParaRPr lang="en-US" sz="1600" dirty="0">
            <a:latin typeface="Times New Roman" panose="02020603050405020304" pitchFamily="18" charset="0"/>
            <a:cs typeface="Times New Roman" panose="02020603050405020304" pitchFamily="18" charset="0"/>
          </a:endParaRPr>
        </a:p>
      </dgm:t>
    </dgm:pt>
    <dgm:pt modelId="{3FEF3DB3-6885-4886-A249-946F89875E8D}" type="parTrans" cxnId="{26D2A708-E455-4065-BA45-83397D533B23}">
      <dgm:prSet/>
      <dgm:spPr/>
      <dgm:t>
        <a:bodyPr/>
        <a:lstStyle/>
        <a:p>
          <a:pPr algn="ctr"/>
          <a:endParaRPr lang="en-US" sz="2000"/>
        </a:p>
      </dgm:t>
    </dgm:pt>
    <dgm:pt modelId="{40C15E34-4B34-4365-BA14-D3ABBAC7CE93}" type="sibTrans" cxnId="{26D2A708-E455-4065-BA45-83397D533B23}">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7EDA00F4-D636-4900-8B26-EC72A9E40D82}">
      <dgm:prSet phldrT="[Text]" custT="1"/>
      <dgm:spPr/>
      <dgm:t>
        <a:bodyPr/>
        <a:lstStyle/>
        <a:p>
          <a:pPr algn="ctr"/>
          <a:r>
            <a:rPr lang="en-US" sz="1600" dirty="0">
              <a:latin typeface="Times New Roman" panose="02020603050405020304" pitchFamily="18" charset="0"/>
              <a:cs typeface="Times New Roman" panose="02020603050405020304" pitchFamily="18" charset="0"/>
            </a:rPr>
            <a:t>Student Grievance Cell</a:t>
          </a:r>
        </a:p>
      </dgm:t>
    </dgm:pt>
    <dgm:pt modelId="{6FA52087-047C-4019-8AA8-F547EB13519D}" type="parTrans" cxnId="{93A28E44-5465-4C93-AEB7-184484B451F7}">
      <dgm:prSet/>
      <dgm:spPr/>
      <dgm:t>
        <a:bodyPr/>
        <a:lstStyle/>
        <a:p>
          <a:pPr algn="ctr"/>
          <a:endParaRPr lang="en-US" sz="2000"/>
        </a:p>
      </dgm:t>
    </dgm:pt>
    <dgm:pt modelId="{C514C088-2FEC-4950-9A29-66EA2BA24993}" type="sibTrans" cxnId="{93A28E44-5465-4C93-AEB7-184484B451F7}">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608AE328-5000-4477-9EEB-0200B4741B59}">
      <dgm:prSet phldrT="[Text]" custT="1"/>
      <dgm:spPr/>
      <dgm:t>
        <a:bodyPr/>
        <a:lstStyle/>
        <a:p>
          <a:pPr algn="ctr"/>
          <a:r>
            <a:rPr lang="en-US" sz="1600" dirty="0">
              <a:latin typeface="Times New Roman" panose="02020603050405020304" pitchFamily="18" charset="0"/>
              <a:cs typeface="Times New Roman" panose="02020603050405020304" pitchFamily="18" charset="0"/>
            </a:rPr>
            <a:t>Sexual Harassment Committee</a:t>
          </a:r>
        </a:p>
      </dgm:t>
    </dgm:pt>
    <dgm:pt modelId="{EEE6A5A0-D552-4970-A28C-813DE5964417}" type="parTrans" cxnId="{07D42954-137D-480B-86CC-7B1C518BE76E}">
      <dgm:prSet/>
      <dgm:spPr/>
      <dgm:t>
        <a:bodyPr/>
        <a:lstStyle/>
        <a:p>
          <a:pPr algn="ctr"/>
          <a:endParaRPr lang="en-US" sz="2000"/>
        </a:p>
      </dgm:t>
    </dgm:pt>
    <dgm:pt modelId="{80B86551-F89E-40D8-9991-755F9DFA6954}" type="sibTrans" cxnId="{07D42954-137D-480B-86CC-7B1C518BE76E}">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E6DFC136-EA60-49D8-A771-852A9071D541}">
      <dgm:prSet phldrT="[Text]" custT="1"/>
      <dgm:spPr/>
      <dgm:t>
        <a:bodyPr/>
        <a:lstStyle/>
        <a:p>
          <a:pPr algn="ctr"/>
          <a:r>
            <a:rPr lang="en-US" sz="1600" dirty="0">
              <a:latin typeface="Times New Roman" panose="02020603050405020304" pitchFamily="18" charset="0"/>
              <a:cs typeface="Times New Roman" panose="02020603050405020304" pitchFamily="18" charset="0"/>
            </a:rPr>
            <a:t>Mentorship</a:t>
          </a:r>
        </a:p>
      </dgm:t>
    </dgm:pt>
    <dgm:pt modelId="{F8BE0764-F3C1-4329-831F-34DEAF979C11}" type="sibTrans" cxnId="{16F4D7EC-1A86-4085-A81B-34AA28049368}">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B8059E1A-558D-4FA1-BDB9-AC41EB2DDFA0}" type="parTrans" cxnId="{16F4D7EC-1A86-4085-A81B-34AA28049368}">
      <dgm:prSet/>
      <dgm:spPr/>
      <dgm:t>
        <a:bodyPr/>
        <a:lstStyle/>
        <a:p>
          <a:pPr algn="ctr"/>
          <a:endParaRPr lang="en-US" sz="2000"/>
        </a:p>
      </dgm:t>
    </dgm:pt>
    <dgm:pt modelId="{5B326E8B-2647-4E81-8F5A-14A595D117AD}">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1" dirty="0">
              <a:latin typeface="Times New Roman" panose="02020603050405020304" pitchFamily="18" charset="0"/>
              <a:cs typeface="Times New Roman" panose="02020603050405020304" pitchFamily="18" charset="0"/>
            </a:rPr>
            <a:t>Round the clock security service </a:t>
          </a:r>
          <a:endParaRPr lang="en-US" sz="1600" dirty="0">
            <a:latin typeface="Times New Roman" panose="02020603050405020304" pitchFamily="18" charset="0"/>
            <a:cs typeface="Times New Roman" panose="02020603050405020304" pitchFamily="18" charset="0"/>
          </a:endParaRPr>
        </a:p>
        <a:p>
          <a:pPr algn="ctr" defTabSz="400050">
            <a:lnSpc>
              <a:spcPct val="90000"/>
            </a:lnSpc>
            <a:spcBef>
              <a:spcPct val="0"/>
            </a:spcBef>
            <a:spcAft>
              <a:spcPct val="35000"/>
            </a:spcAft>
          </a:pPr>
          <a:endParaRPr lang="en-US" sz="1000" dirty="0">
            <a:latin typeface="Times New Roman" panose="02020603050405020304" pitchFamily="18" charset="0"/>
            <a:cs typeface="Times New Roman" panose="02020603050405020304" pitchFamily="18" charset="0"/>
          </a:endParaRPr>
        </a:p>
      </dgm:t>
    </dgm:pt>
    <dgm:pt modelId="{AD0D5B79-C553-416F-AA69-7DDC2E22E03F}" type="parTrans" cxnId="{A4EC46E1-3E85-4DDC-BD78-D9D4A4805DF9}">
      <dgm:prSet/>
      <dgm:spPr/>
      <dgm:t>
        <a:bodyPr/>
        <a:lstStyle/>
        <a:p>
          <a:pPr algn="ctr"/>
          <a:endParaRPr lang="en-US" sz="2000"/>
        </a:p>
      </dgm:t>
    </dgm:pt>
    <dgm:pt modelId="{F0CA06D0-D8AE-47F5-9D90-AD978526F7A6}" type="sibTrans" cxnId="{A4EC46E1-3E85-4DDC-BD78-D9D4A4805DF9}">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0B375022-DC42-47DB-A446-05305638593C}">
      <dgm:prSet phldrT="[Text]" custT="1"/>
      <dgm:spPr/>
      <dgm:t>
        <a:bodyPr/>
        <a:lstStyle/>
        <a:p>
          <a:pPr algn="ctr"/>
          <a:r>
            <a:rPr lang="en-US" sz="1600" dirty="0">
              <a:latin typeface="Times New Roman" panose="02020603050405020304" pitchFamily="18" charset="0"/>
              <a:cs typeface="Times New Roman" panose="02020603050405020304" pitchFamily="18" charset="0"/>
            </a:rPr>
            <a:t>Other Supporting Services</a:t>
          </a:r>
        </a:p>
      </dgm:t>
    </dgm:pt>
    <dgm:pt modelId="{E01708AE-8D76-47CC-87AD-A05D2615B5B0}" type="sibTrans" cxnId="{C555C683-4076-461D-BEF3-CD65AA495B95}">
      <dgm:prSet/>
      <dgm:spPr/>
      <dgm:t>
        <a:bodyPr/>
        <a:lstStyle/>
        <a:p>
          <a:pPr algn="ctr"/>
          <a:endParaRPr lang="en-US" sz="2000"/>
        </a:p>
      </dgm:t>
    </dgm:pt>
    <dgm:pt modelId="{7091C819-74FD-49A6-AA01-DAB6518789C9}" type="parTrans" cxnId="{C555C683-4076-461D-BEF3-CD65AA495B95}">
      <dgm:prSet/>
      <dgm:spPr/>
      <dgm:t>
        <a:bodyPr/>
        <a:lstStyle/>
        <a:p>
          <a:pPr algn="ctr"/>
          <a:endParaRPr lang="en-US" sz="2000"/>
        </a:p>
      </dgm:t>
    </dgm:pt>
    <dgm:pt modelId="{F071C0D8-BB41-4C25-8BEE-28C5BA7AD713}" type="pres">
      <dgm:prSet presAssocID="{CC9C24C5-2A0C-4424-952D-208417467D7F}" presName="Name0" presStyleCnt="0">
        <dgm:presLayoutVars>
          <dgm:chMax val="1"/>
          <dgm:dir/>
          <dgm:animLvl val="ctr"/>
          <dgm:resizeHandles val="exact"/>
        </dgm:presLayoutVars>
      </dgm:prSet>
      <dgm:spPr/>
    </dgm:pt>
    <dgm:pt modelId="{BE39D23A-0044-4C3C-BF5D-633718825368}" type="pres">
      <dgm:prSet presAssocID="{0B375022-DC42-47DB-A446-05305638593C}" presName="centerShape" presStyleLbl="node0" presStyleIdx="0" presStyleCnt="1"/>
      <dgm:spPr/>
    </dgm:pt>
    <dgm:pt modelId="{409F25F7-9A6A-4EB0-9EDF-FC7C3EA43928}" type="pres">
      <dgm:prSet presAssocID="{E6DFC136-EA60-49D8-A771-852A9071D541}" presName="node" presStyleLbl="node1" presStyleIdx="0" presStyleCnt="7" custScaleX="117347">
        <dgm:presLayoutVars>
          <dgm:bulletEnabled val="1"/>
        </dgm:presLayoutVars>
      </dgm:prSet>
      <dgm:spPr/>
    </dgm:pt>
    <dgm:pt modelId="{938B17C5-95DB-4354-A8B4-A45BC3A8D4B7}" type="pres">
      <dgm:prSet presAssocID="{E6DFC136-EA60-49D8-A771-852A9071D541}" presName="dummy" presStyleCnt="0"/>
      <dgm:spPr/>
    </dgm:pt>
    <dgm:pt modelId="{A05F8829-4043-41B2-988F-7B2C504EF06C}" type="pres">
      <dgm:prSet presAssocID="{F8BE0764-F3C1-4329-831F-34DEAF979C11}" presName="sibTrans" presStyleLbl="sibTrans2D1" presStyleIdx="0" presStyleCnt="7"/>
      <dgm:spPr/>
    </dgm:pt>
    <dgm:pt modelId="{3A95ED35-F557-4DED-99CF-A6E7B2E3AC27}" type="pres">
      <dgm:prSet presAssocID="{F29F0442-26F0-44BA-BC02-E2F1024312B6}" presName="node" presStyleLbl="node1" presStyleIdx="1" presStyleCnt="7" custScaleX="114958">
        <dgm:presLayoutVars>
          <dgm:bulletEnabled val="1"/>
        </dgm:presLayoutVars>
      </dgm:prSet>
      <dgm:spPr/>
    </dgm:pt>
    <dgm:pt modelId="{27446ED1-C631-416C-AF93-7A1315F551BE}" type="pres">
      <dgm:prSet presAssocID="{F29F0442-26F0-44BA-BC02-E2F1024312B6}" presName="dummy" presStyleCnt="0"/>
      <dgm:spPr/>
    </dgm:pt>
    <dgm:pt modelId="{6899A3E6-62C4-42AE-9616-94466219FB1C}" type="pres">
      <dgm:prSet presAssocID="{89C976D1-B293-4E3C-8149-3DCDED548681}" presName="sibTrans" presStyleLbl="sibTrans2D1" presStyleIdx="1" presStyleCnt="7"/>
      <dgm:spPr/>
    </dgm:pt>
    <dgm:pt modelId="{594657A1-EA55-4CB2-87DC-150E2C2D6DE0}" type="pres">
      <dgm:prSet presAssocID="{67E0FBD8-42A0-48A2-9765-922EF74987F5}" presName="node" presStyleLbl="node1" presStyleIdx="2" presStyleCnt="7" custScaleX="129230">
        <dgm:presLayoutVars>
          <dgm:bulletEnabled val="1"/>
        </dgm:presLayoutVars>
      </dgm:prSet>
      <dgm:spPr/>
    </dgm:pt>
    <dgm:pt modelId="{3110C2A7-A913-43CD-A2F9-C8EA0B9BC3CB}" type="pres">
      <dgm:prSet presAssocID="{67E0FBD8-42A0-48A2-9765-922EF74987F5}" presName="dummy" presStyleCnt="0"/>
      <dgm:spPr/>
    </dgm:pt>
    <dgm:pt modelId="{268DB8A7-C805-497E-BC02-4C0F356E6E8D}" type="pres">
      <dgm:prSet presAssocID="{40C15E34-4B34-4365-BA14-D3ABBAC7CE93}" presName="sibTrans" presStyleLbl="sibTrans2D1" presStyleIdx="2" presStyleCnt="7"/>
      <dgm:spPr/>
    </dgm:pt>
    <dgm:pt modelId="{162019C5-95F4-4B66-85F3-D1CDC14F4A86}" type="pres">
      <dgm:prSet presAssocID="{7EDA00F4-D636-4900-8B26-EC72A9E40D82}" presName="node" presStyleLbl="node1" presStyleIdx="3" presStyleCnt="7">
        <dgm:presLayoutVars>
          <dgm:bulletEnabled val="1"/>
        </dgm:presLayoutVars>
      </dgm:prSet>
      <dgm:spPr/>
    </dgm:pt>
    <dgm:pt modelId="{A0F50CA3-107D-4294-9D30-31E39722C20B}" type="pres">
      <dgm:prSet presAssocID="{7EDA00F4-D636-4900-8B26-EC72A9E40D82}" presName="dummy" presStyleCnt="0"/>
      <dgm:spPr/>
    </dgm:pt>
    <dgm:pt modelId="{36C39417-BCEB-47B4-A5A4-06436EC0BBF7}" type="pres">
      <dgm:prSet presAssocID="{C514C088-2FEC-4950-9A29-66EA2BA24993}" presName="sibTrans" presStyleLbl="sibTrans2D1" presStyleIdx="3" presStyleCnt="7"/>
      <dgm:spPr/>
    </dgm:pt>
    <dgm:pt modelId="{11047A7A-A8D4-48BF-AB49-21C92A70FA1C}" type="pres">
      <dgm:prSet presAssocID="{608AE328-5000-4477-9EEB-0200B4741B59}" presName="node" presStyleLbl="node1" presStyleIdx="4" presStyleCnt="7" custScaleX="113657" custScaleY="84284">
        <dgm:presLayoutVars>
          <dgm:bulletEnabled val="1"/>
        </dgm:presLayoutVars>
      </dgm:prSet>
      <dgm:spPr/>
    </dgm:pt>
    <dgm:pt modelId="{D62F82E9-B038-4D70-A818-ED829A413161}" type="pres">
      <dgm:prSet presAssocID="{608AE328-5000-4477-9EEB-0200B4741B59}" presName="dummy" presStyleCnt="0"/>
      <dgm:spPr/>
    </dgm:pt>
    <dgm:pt modelId="{C48C1206-DD73-4CD8-A658-B40903F61DD1}" type="pres">
      <dgm:prSet presAssocID="{80B86551-F89E-40D8-9991-755F9DFA6954}" presName="sibTrans" presStyleLbl="sibTrans2D1" presStyleIdx="4" presStyleCnt="7"/>
      <dgm:spPr/>
    </dgm:pt>
    <dgm:pt modelId="{9A922EDC-9562-4960-835C-4E72E23A6DB7}" type="pres">
      <dgm:prSet presAssocID="{9A9F7006-55D3-448D-9C97-E58F15B5F79F}" presName="node" presStyleLbl="node1" presStyleIdx="5" presStyleCnt="7">
        <dgm:presLayoutVars>
          <dgm:bulletEnabled val="1"/>
        </dgm:presLayoutVars>
      </dgm:prSet>
      <dgm:spPr/>
    </dgm:pt>
    <dgm:pt modelId="{D2456FD5-6363-4BCC-9942-8D37533497FE}" type="pres">
      <dgm:prSet presAssocID="{9A9F7006-55D3-448D-9C97-E58F15B5F79F}" presName="dummy" presStyleCnt="0"/>
      <dgm:spPr/>
    </dgm:pt>
    <dgm:pt modelId="{A2850EB4-25CA-4585-8C35-6ECE44EBF7CF}" type="pres">
      <dgm:prSet presAssocID="{FC51AE17-CCB0-46F5-B10D-6C03318D75C3}" presName="sibTrans" presStyleLbl="sibTrans2D1" presStyleIdx="5" presStyleCnt="7"/>
      <dgm:spPr/>
    </dgm:pt>
    <dgm:pt modelId="{0A2EC470-7A78-4D36-873D-BB0F19B008B1}" type="pres">
      <dgm:prSet presAssocID="{5B326E8B-2647-4E81-8F5A-14A595D117AD}" presName="node" presStyleLbl="node1" presStyleIdx="6" presStyleCnt="7">
        <dgm:presLayoutVars>
          <dgm:bulletEnabled val="1"/>
        </dgm:presLayoutVars>
      </dgm:prSet>
      <dgm:spPr/>
    </dgm:pt>
    <dgm:pt modelId="{B3C040A7-62D3-40BC-8201-A28FF85EE86E}" type="pres">
      <dgm:prSet presAssocID="{5B326E8B-2647-4E81-8F5A-14A595D117AD}" presName="dummy" presStyleCnt="0"/>
      <dgm:spPr/>
    </dgm:pt>
    <dgm:pt modelId="{8781D580-2CC8-42BB-B431-F4168FCFE0C2}" type="pres">
      <dgm:prSet presAssocID="{F0CA06D0-D8AE-47F5-9D90-AD978526F7A6}" presName="sibTrans" presStyleLbl="sibTrans2D1" presStyleIdx="6" presStyleCnt="7"/>
      <dgm:spPr/>
    </dgm:pt>
  </dgm:ptLst>
  <dgm:cxnLst>
    <dgm:cxn modelId="{26D2A708-E455-4065-BA45-83397D533B23}" srcId="{0B375022-DC42-47DB-A446-05305638593C}" destId="{67E0FBD8-42A0-48A2-9765-922EF74987F5}" srcOrd="2" destOrd="0" parTransId="{3FEF3DB3-6885-4886-A249-946F89875E8D}" sibTransId="{40C15E34-4B34-4365-BA14-D3ABBAC7CE93}"/>
    <dgm:cxn modelId="{FB4BBA2C-4562-41ED-BC9B-AF3C2E03038C}" type="presOf" srcId="{80B86551-F89E-40D8-9991-755F9DFA6954}" destId="{C48C1206-DD73-4CD8-A658-B40903F61DD1}" srcOrd="0" destOrd="0" presId="urn:microsoft.com/office/officeart/2005/8/layout/radial6"/>
    <dgm:cxn modelId="{93A28E44-5465-4C93-AEB7-184484B451F7}" srcId="{0B375022-DC42-47DB-A446-05305638593C}" destId="{7EDA00F4-D636-4900-8B26-EC72A9E40D82}" srcOrd="3" destOrd="0" parTransId="{6FA52087-047C-4019-8AA8-F547EB13519D}" sibTransId="{C514C088-2FEC-4950-9A29-66EA2BA24993}"/>
    <dgm:cxn modelId="{09DE7D67-929F-4560-A7DD-C3851CC70CC2}" type="presOf" srcId="{608AE328-5000-4477-9EEB-0200B4741B59}" destId="{11047A7A-A8D4-48BF-AB49-21C92A70FA1C}" srcOrd="0" destOrd="0" presId="urn:microsoft.com/office/officeart/2005/8/layout/radial6"/>
    <dgm:cxn modelId="{5ABB5B6C-2B0F-41B6-863F-AAB6596BC111}" type="presOf" srcId="{C514C088-2FEC-4950-9A29-66EA2BA24993}" destId="{36C39417-BCEB-47B4-A5A4-06436EC0BBF7}" srcOrd="0" destOrd="0" presId="urn:microsoft.com/office/officeart/2005/8/layout/radial6"/>
    <dgm:cxn modelId="{D5CE5F4E-5FF4-4DEF-9B8E-D1CA89763971}" type="presOf" srcId="{F8BE0764-F3C1-4329-831F-34DEAF979C11}" destId="{A05F8829-4043-41B2-988F-7B2C504EF06C}" srcOrd="0" destOrd="0" presId="urn:microsoft.com/office/officeart/2005/8/layout/radial6"/>
    <dgm:cxn modelId="{0306D950-E563-47F0-849F-BA5115B0D9C1}" type="presOf" srcId="{E6DFC136-EA60-49D8-A771-852A9071D541}" destId="{409F25F7-9A6A-4EB0-9EDF-FC7C3EA43928}" srcOrd="0" destOrd="0" presId="urn:microsoft.com/office/officeart/2005/8/layout/radial6"/>
    <dgm:cxn modelId="{07D42954-137D-480B-86CC-7B1C518BE76E}" srcId="{0B375022-DC42-47DB-A446-05305638593C}" destId="{608AE328-5000-4477-9EEB-0200B4741B59}" srcOrd="4" destOrd="0" parTransId="{EEE6A5A0-D552-4970-A28C-813DE5964417}" sibTransId="{80B86551-F89E-40D8-9991-755F9DFA6954}"/>
    <dgm:cxn modelId="{4130D559-9590-42F7-BED3-23374EB77DA6}" type="presOf" srcId="{5B326E8B-2647-4E81-8F5A-14A595D117AD}" destId="{0A2EC470-7A78-4D36-873D-BB0F19B008B1}" srcOrd="0" destOrd="0" presId="urn:microsoft.com/office/officeart/2005/8/layout/radial6"/>
    <dgm:cxn modelId="{2DE2EB59-AB36-4C37-BDBB-52B2BBF31057}" srcId="{CC9C24C5-2A0C-4424-952D-208417467D7F}" destId="{95A4E17B-1700-4BF2-85B8-826CE9789B3D}" srcOrd="3" destOrd="0" parTransId="{CBA30271-F160-47CF-9616-F8C347B0B629}" sibTransId="{EFEE3512-7895-49A8-90BB-9BC594E0D451}"/>
    <dgm:cxn modelId="{11ED257B-9D9C-413B-A526-9B92F1BE74CB}" srcId="{0B375022-DC42-47DB-A446-05305638593C}" destId="{F29F0442-26F0-44BA-BC02-E2F1024312B6}" srcOrd="1" destOrd="0" parTransId="{26E4B305-2F47-4811-89EC-E39CE86E5071}" sibTransId="{89C976D1-B293-4E3C-8149-3DCDED548681}"/>
    <dgm:cxn modelId="{C555C683-4076-461D-BEF3-CD65AA495B95}" srcId="{CC9C24C5-2A0C-4424-952D-208417467D7F}" destId="{0B375022-DC42-47DB-A446-05305638593C}" srcOrd="0" destOrd="0" parTransId="{7091C819-74FD-49A6-AA01-DAB6518789C9}" sibTransId="{E01708AE-8D76-47CC-87AD-A05D2615B5B0}"/>
    <dgm:cxn modelId="{4C8DCB83-35F1-4D1D-9940-1BFB3A41B88A}" srcId="{0B375022-DC42-47DB-A446-05305638593C}" destId="{9A9F7006-55D3-448D-9C97-E58F15B5F79F}" srcOrd="5" destOrd="0" parTransId="{3DC5A609-4BA6-4B3C-B051-7742DFC421A4}" sibTransId="{FC51AE17-CCB0-46F5-B10D-6C03318D75C3}"/>
    <dgm:cxn modelId="{115D6A8C-9A36-48C7-A4F4-BA2562D71CD4}" type="presOf" srcId="{F29F0442-26F0-44BA-BC02-E2F1024312B6}" destId="{3A95ED35-F557-4DED-99CF-A6E7B2E3AC27}" srcOrd="0" destOrd="0" presId="urn:microsoft.com/office/officeart/2005/8/layout/radial6"/>
    <dgm:cxn modelId="{3A650695-B0FA-48EF-8B03-90BD640D4385}" type="presOf" srcId="{F0CA06D0-D8AE-47F5-9D90-AD978526F7A6}" destId="{8781D580-2CC8-42BB-B431-F4168FCFE0C2}" srcOrd="0" destOrd="0" presId="urn:microsoft.com/office/officeart/2005/8/layout/radial6"/>
    <dgm:cxn modelId="{476D98AD-FDD2-4B52-9D35-42F7B65F2C80}" type="presOf" srcId="{40C15E34-4B34-4365-BA14-D3ABBAC7CE93}" destId="{268DB8A7-C805-497E-BC02-4C0F356E6E8D}" srcOrd="0" destOrd="0" presId="urn:microsoft.com/office/officeart/2005/8/layout/radial6"/>
    <dgm:cxn modelId="{1802BEB0-CF0C-49E5-BB1A-81F73635E473}" type="presOf" srcId="{9A9F7006-55D3-448D-9C97-E58F15B5F79F}" destId="{9A922EDC-9562-4960-835C-4E72E23A6DB7}" srcOrd="0" destOrd="0" presId="urn:microsoft.com/office/officeart/2005/8/layout/radial6"/>
    <dgm:cxn modelId="{58935AB1-FF92-40E4-99A5-CF2F8C0AC458}" srcId="{CC9C24C5-2A0C-4424-952D-208417467D7F}" destId="{7EE5B525-E8CF-417C-B05F-C6FEC2C6A392}" srcOrd="2" destOrd="0" parTransId="{A3EB5C69-F154-497C-A165-F3DD8CCA10CF}" sibTransId="{FA5E60B6-E395-4BEE-84E7-340C2C0F4978}"/>
    <dgm:cxn modelId="{FF1BB3B6-0F09-44EE-A38F-C6A0D4A8B9EB}" type="presOf" srcId="{0B375022-DC42-47DB-A446-05305638593C}" destId="{BE39D23A-0044-4C3C-BF5D-633718825368}" srcOrd="0" destOrd="0" presId="urn:microsoft.com/office/officeart/2005/8/layout/radial6"/>
    <dgm:cxn modelId="{71B517C4-A0D8-4AAF-9067-57FDA96C4835}" srcId="{CC9C24C5-2A0C-4424-952D-208417467D7F}" destId="{EC5DD643-64F7-4AB1-A573-9A289A34D939}" srcOrd="1" destOrd="0" parTransId="{A81F4109-52E6-4C1F-BBD3-4CF80FBC4D18}" sibTransId="{3D32A198-7C29-4FC7-B6DD-D2C861C54889}"/>
    <dgm:cxn modelId="{986CA6CC-1E0E-4301-9809-F7596FEF163A}" type="presOf" srcId="{7EDA00F4-D636-4900-8B26-EC72A9E40D82}" destId="{162019C5-95F4-4B66-85F3-D1CDC14F4A86}" srcOrd="0" destOrd="0" presId="urn:microsoft.com/office/officeart/2005/8/layout/radial6"/>
    <dgm:cxn modelId="{502824E0-1DE0-4E63-BD5E-4ABADAE60777}" type="presOf" srcId="{FC51AE17-CCB0-46F5-B10D-6C03318D75C3}" destId="{A2850EB4-25CA-4585-8C35-6ECE44EBF7CF}" srcOrd="0" destOrd="0" presId="urn:microsoft.com/office/officeart/2005/8/layout/radial6"/>
    <dgm:cxn modelId="{A4EC46E1-3E85-4DDC-BD78-D9D4A4805DF9}" srcId="{0B375022-DC42-47DB-A446-05305638593C}" destId="{5B326E8B-2647-4E81-8F5A-14A595D117AD}" srcOrd="6" destOrd="0" parTransId="{AD0D5B79-C553-416F-AA69-7DDC2E22E03F}" sibTransId="{F0CA06D0-D8AE-47F5-9D90-AD978526F7A6}"/>
    <dgm:cxn modelId="{AB616DEC-892A-4015-8949-CF2A4BD8359C}" type="presOf" srcId="{89C976D1-B293-4E3C-8149-3DCDED548681}" destId="{6899A3E6-62C4-42AE-9616-94466219FB1C}" srcOrd="0" destOrd="0" presId="urn:microsoft.com/office/officeart/2005/8/layout/radial6"/>
    <dgm:cxn modelId="{16F4D7EC-1A86-4085-A81B-34AA28049368}" srcId="{0B375022-DC42-47DB-A446-05305638593C}" destId="{E6DFC136-EA60-49D8-A771-852A9071D541}" srcOrd="0" destOrd="0" parTransId="{B8059E1A-558D-4FA1-BDB9-AC41EB2DDFA0}" sibTransId="{F8BE0764-F3C1-4329-831F-34DEAF979C11}"/>
    <dgm:cxn modelId="{864DC9EE-3DED-4CF1-8B40-0FE500EBE413}" srcId="{CC9C24C5-2A0C-4424-952D-208417467D7F}" destId="{B99EA13C-F259-43D3-B815-4E941A4D0059}" srcOrd="4" destOrd="0" parTransId="{DF250EE9-37E5-4D66-90FE-8D5F89C75DB0}" sibTransId="{8CCDF700-89C6-4B23-8BAE-E1F934BDEF2B}"/>
    <dgm:cxn modelId="{0087DCF3-CABB-4EB6-80E4-FB3042CE1050}" type="presOf" srcId="{CC9C24C5-2A0C-4424-952D-208417467D7F}" destId="{F071C0D8-BB41-4C25-8BEE-28C5BA7AD713}" srcOrd="0" destOrd="0" presId="urn:microsoft.com/office/officeart/2005/8/layout/radial6"/>
    <dgm:cxn modelId="{FD829DFC-4296-4FC4-9B8A-86521CB14E66}" type="presOf" srcId="{67E0FBD8-42A0-48A2-9765-922EF74987F5}" destId="{594657A1-EA55-4CB2-87DC-150E2C2D6DE0}" srcOrd="0" destOrd="0" presId="urn:microsoft.com/office/officeart/2005/8/layout/radial6"/>
    <dgm:cxn modelId="{5376BDAA-CB3B-454D-A57D-CA420D55271F}" type="presParOf" srcId="{F071C0D8-BB41-4C25-8BEE-28C5BA7AD713}" destId="{BE39D23A-0044-4C3C-BF5D-633718825368}" srcOrd="0" destOrd="0" presId="urn:microsoft.com/office/officeart/2005/8/layout/radial6"/>
    <dgm:cxn modelId="{6EC63CBB-F1BD-4373-9A79-D96CB38DCE17}" type="presParOf" srcId="{F071C0D8-BB41-4C25-8BEE-28C5BA7AD713}" destId="{409F25F7-9A6A-4EB0-9EDF-FC7C3EA43928}" srcOrd="1" destOrd="0" presId="urn:microsoft.com/office/officeart/2005/8/layout/radial6"/>
    <dgm:cxn modelId="{767CBCF0-E279-4496-BF10-CE20D6431EE1}" type="presParOf" srcId="{F071C0D8-BB41-4C25-8BEE-28C5BA7AD713}" destId="{938B17C5-95DB-4354-A8B4-A45BC3A8D4B7}" srcOrd="2" destOrd="0" presId="urn:microsoft.com/office/officeart/2005/8/layout/radial6"/>
    <dgm:cxn modelId="{0B17A976-55C8-4D5D-9D8E-86DED2FECC02}" type="presParOf" srcId="{F071C0D8-BB41-4C25-8BEE-28C5BA7AD713}" destId="{A05F8829-4043-41B2-988F-7B2C504EF06C}" srcOrd="3" destOrd="0" presId="urn:microsoft.com/office/officeart/2005/8/layout/radial6"/>
    <dgm:cxn modelId="{BBFD6FF3-579C-4D6A-8F8C-B4D6EE95A10A}" type="presParOf" srcId="{F071C0D8-BB41-4C25-8BEE-28C5BA7AD713}" destId="{3A95ED35-F557-4DED-99CF-A6E7B2E3AC27}" srcOrd="4" destOrd="0" presId="urn:microsoft.com/office/officeart/2005/8/layout/radial6"/>
    <dgm:cxn modelId="{F853D227-4BFA-4AF4-847C-D8317CA661EA}" type="presParOf" srcId="{F071C0D8-BB41-4C25-8BEE-28C5BA7AD713}" destId="{27446ED1-C631-416C-AF93-7A1315F551BE}" srcOrd="5" destOrd="0" presId="urn:microsoft.com/office/officeart/2005/8/layout/radial6"/>
    <dgm:cxn modelId="{9328DC37-F063-48B1-9757-1EDD6D925F50}" type="presParOf" srcId="{F071C0D8-BB41-4C25-8BEE-28C5BA7AD713}" destId="{6899A3E6-62C4-42AE-9616-94466219FB1C}" srcOrd="6" destOrd="0" presId="urn:microsoft.com/office/officeart/2005/8/layout/radial6"/>
    <dgm:cxn modelId="{9454FC96-3D4F-48C8-9EB5-85988352DBFD}" type="presParOf" srcId="{F071C0D8-BB41-4C25-8BEE-28C5BA7AD713}" destId="{594657A1-EA55-4CB2-87DC-150E2C2D6DE0}" srcOrd="7" destOrd="0" presId="urn:microsoft.com/office/officeart/2005/8/layout/radial6"/>
    <dgm:cxn modelId="{10A67856-D3E4-4FE2-8C2E-7FD931BE9132}" type="presParOf" srcId="{F071C0D8-BB41-4C25-8BEE-28C5BA7AD713}" destId="{3110C2A7-A913-43CD-A2F9-C8EA0B9BC3CB}" srcOrd="8" destOrd="0" presId="urn:microsoft.com/office/officeart/2005/8/layout/radial6"/>
    <dgm:cxn modelId="{43BD6AAF-B33F-4253-805C-D73D590DD749}" type="presParOf" srcId="{F071C0D8-BB41-4C25-8BEE-28C5BA7AD713}" destId="{268DB8A7-C805-497E-BC02-4C0F356E6E8D}" srcOrd="9" destOrd="0" presId="urn:microsoft.com/office/officeart/2005/8/layout/radial6"/>
    <dgm:cxn modelId="{B41F7236-E235-4920-89FD-48C2178D36DE}" type="presParOf" srcId="{F071C0D8-BB41-4C25-8BEE-28C5BA7AD713}" destId="{162019C5-95F4-4B66-85F3-D1CDC14F4A86}" srcOrd="10" destOrd="0" presId="urn:microsoft.com/office/officeart/2005/8/layout/radial6"/>
    <dgm:cxn modelId="{86CA7FAB-D58E-46F6-8FE1-1CD98B8ED517}" type="presParOf" srcId="{F071C0D8-BB41-4C25-8BEE-28C5BA7AD713}" destId="{A0F50CA3-107D-4294-9D30-31E39722C20B}" srcOrd="11" destOrd="0" presId="urn:microsoft.com/office/officeart/2005/8/layout/radial6"/>
    <dgm:cxn modelId="{C03DF8FF-DAC1-47AE-99D6-882367E52674}" type="presParOf" srcId="{F071C0D8-BB41-4C25-8BEE-28C5BA7AD713}" destId="{36C39417-BCEB-47B4-A5A4-06436EC0BBF7}" srcOrd="12" destOrd="0" presId="urn:microsoft.com/office/officeart/2005/8/layout/radial6"/>
    <dgm:cxn modelId="{5910ABA0-43C6-4D7E-8857-ACCE3F6DCE3C}" type="presParOf" srcId="{F071C0D8-BB41-4C25-8BEE-28C5BA7AD713}" destId="{11047A7A-A8D4-48BF-AB49-21C92A70FA1C}" srcOrd="13" destOrd="0" presId="urn:microsoft.com/office/officeart/2005/8/layout/radial6"/>
    <dgm:cxn modelId="{DD998A1F-CF7F-4F14-97CB-493DC079C9CA}" type="presParOf" srcId="{F071C0D8-BB41-4C25-8BEE-28C5BA7AD713}" destId="{D62F82E9-B038-4D70-A818-ED829A413161}" srcOrd="14" destOrd="0" presId="urn:microsoft.com/office/officeart/2005/8/layout/radial6"/>
    <dgm:cxn modelId="{DD797FA2-0FEE-4827-9D62-442A878D2517}" type="presParOf" srcId="{F071C0D8-BB41-4C25-8BEE-28C5BA7AD713}" destId="{C48C1206-DD73-4CD8-A658-B40903F61DD1}" srcOrd="15" destOrd="0" presId="urn:microsoft.com/office/officeart/2005/8/layout/radial6"/>
    <dgm:cxn modelId="{8EDF37E9-4688-421E-BEDD-A0381ABD0EB9}" type="presParOf" srcId="{F071C0D8-BB41-4C25-8BEE-28C5BA7AD713}" destId="{9A922EDC-9562-4960-835C-4E72E23A6DB7}" srcOrd="16" destOrd="0" presId="urn:microsoft.com/office/officeart/2005/8/layout/radial6"/>
    <dgm:cxn modelId="{C970093A-805C-414A-B63F-81AB1FBE35A2}" type="presParOf" srcId="{F071C0D8-BB41-4C25-8BEE-28C5BA7AD713}" destId="{D2456FD5-6363-4BCC-9942-8D37533497FE}" srcOrd="17" destOrd="0" presId="urn:microsoft.com/office/officeart/2005/8/layout/radial6"/>
    <dgm:cxn modelId="{418E905B-6D92-460A-92AF-C75159E411D0}" type="presParOf" srcId="{F071C0D8-BB41-4C25-8BEE-28C5BA7AD713}" destId="{A2850EB4-25CA-4585-8C35-6ECE44EBF7CF}" srcOrd="18" destOrd="0" presId="urn:microsoft.com/office/officeart/2005/8/layout/radial6"/>
    <dgm:cxn modelId="{6DC9978F-F077-4549-BAF3-62E32E3C8573}" type="presParOf" srcId="{F071C0D8-BB41-4C25-8BEE-28C5BA7AD713}" destId="{0A2EC470-7A78-4D36-873D-BB0F19B008B1}" srcOrd="19" destOrd="0" presId="urn:microsoft.com/office/officeart/2005/8/layout/radial6"/>
    <dgm:cxn modelId="{587CC192-85E4-4853-99FB-53F5928FF387}" type="presParOf" srcId="{F071C0D8-BB41-4C25-8BEE-28C5BA7AD713}" destId="{B3C040A7-62D3-40BC-8201-A28FF85EE86E}" srcOrd="20" destOrd="0" presId="urn:microsoft.com/office/officeart/2005/8/layout/radial6"/>
    <dgm:cxn modelId="{F4AA9156-EA6B-4AD8-AADD-0F6F6E894E4B}" type="presParOf" srcId="{F071C0D8-BB41-4C25-8BEE-28C5BA7AD713}" destId="{8781D580-2CC8-42BB-B431-F4168FCFE0C2}" srcOrd="21"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3F457-A4A3-436D-85E7-6DD32D2846AA}">
      <dsp:nvSpPr>
        <dsp:cNvPr id="0" name=""/>
        <dsp:cNvSpPr/>
      </dsp:nvSpPr>
      <dsp:spPr>
        <a:xfrm>
          <a:off x="6040317" y="2460675"/>
          <a:ext cx="1549689" cy="425981"/>
        </a:xfrm>
        <a:custGeom>
          <a:avLst/>
          <a:gdLst/>
          <a:ahLst/>
          <a:cxnLst/>
          <a:rect l="0" t="0" r="0" b="0"/>
          <a:pathLst>
            <a:path>
              <a:moveTo>
                <a:pt x="0" y="0"/>
              </a:moveTo>
              <a:lnTo>
                <a:pt x="0" y="290293"/>
              </a:lnTo>
              <a:lnTo>
                <a:pt x="1549689" y="290293"/>
              </a:lnTo>
              <a:lnTo>
                <a:pt x="1549689" y="425981"/>
              </a:lnTo>
            </a:path>
          </a:pathLst>
        </a:custGeom>
        <a:noFill/>
        <a:ln w="25400" cap="flat" cmpd="sng" algn="ctr">
          <a:solidFill>
            <a:schemeClr val="accent6">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6C78094D-CB6B-4D23-89AD-0F233A24AF51}">
      <dsp:nvSpPr>
        <dsp:cNvPr id="0" name=""/>
        <dsp:cNvSpPr/>
      </dsp:nvSpPr>
      <dsp:spPr>
        <a:xfrm>
          <a:off x="4490628" y="3816736"/>
          <a:ext cx="3099379" cy="425981"/>
        </a:xfrm>
        <a:custGeom>
          <a:avLst/>
          <a:gdLst/>
          <a:ahLst/>
          <a:cxnLst/>
          <a:rect l="0" t="0" r="0" b="0"/>
          <a:pathLst>
            <a:path>
              <a:moveTo>
                <a:pt x="0" y="0"/>
              </a:moveTo>
              <a:lnTo>
                <a:pt x="0" y="290293"/>
              </a:lnTo>
              <a:lnTo>
                <a:pt x="3099379" y="290293"/>
              </a:lnTo>
              <a:lnTo>
                <a:pt x="3099379" y="425981"/>
              </a:lnTo>
            </a:path>
          </a:pathLst>
        </a:custGeom>
        <a:noFill/>
        <a:ln w="25400" cap="flat" cmpd="sng" algn="ctr">
          <a:solidFill>
            <a:schemeClr val="accent6">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BFA6263C-D887-45CE-BAAE-4DBB62CDC622}">
      <dsp:nvSpPr>
        <dsp:cNvPr id="0" name=""/>
        <dsp:cNvSpPr/>
      </dsp:nvSpPr>
      <dsp:spPr>
        <a:xfrm>
          <a:off x="4444908" y="3816736"/>
          <a:ext cx="91440" cy="425981"/>
        </a:xfrm>
        <a:custGeom>
          <a:avLst/>
          <a:gdLst/>
          <a:ahLst/>
          <a:cxnLst/>
          <a:rect l="0" t="0" r="0" b="0"/>
          <a:pathLst>
            <a:path>
              <a:moveTo>
                <a:pt x="45720" y="0"/>
              </a:moveTo>
              <a:lnTo>
                <a:pt x="45720" y="425981"/>
              </a:lnTo>
            </a:path>
          </a:pathLst>
        </a:custGeom>
        <a:noFill/>
        <a:ln w="25400" cap="flat" cmpd="sng" algn="ctr">
          <a:solidFill>
            <a:schemeClr val="accent6">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AEBBF24E-B47A-4065-91D9-29D666AA436F}">
      <dsp:nvSpPr>
        <dsp:cNvPr id="0" name=""/>
        <dsp:cNvSpPr/>
      </dsp:nvSpPr>
      <dsp:spPr>
        <a:xfrm>
          <a:off x="1391248" y="3816736"/>
          <a:ext cx="3099379" cy="425981"/>
        </a:xfrm>
        <a:custGeom>
          <a:avLst/>
          <a:gdLst/>
          <a:ahLst/>
          <a:cxnLst/>
          <a:rect l="0" t="0" r="0" b="0"/>
          <a:pathLst>
            <a:path>
              <a:moveTo>
                <a:pt x="3099379" y="0"/>
              </a:moveTo>
              <a:lnTo>
                <a:pt x="3099379" y="290293"/>
              </a:lnTo>
              <a:lnTo>
                <a:pt x="0" y="290293"/>
              </a:lnTo>
              <a:lnTo>
                <a:pt x="0" y="425981"/>
              </a:lnTo>
            </a:path>
          </a:pathLst>
        </a:custGeom>
        <a:noFill/>
        <a:ln w="25400" cap="flat" cmpd="sng" algn="ctr">
          <a:solidFill>
            <a:schemeClr val="accent6">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E7666C4B-C2C5-43DD-A8C4-3A9111D84939}">
      <dsp:nvSpPr>
        <dsp:cNvPr id="0" name=""/>
        <dsp:cNvSpPr/>
      </dsp:nvSpPr>
      <dsp:spPr>
        <a:xfrm>
          <a:off x="4490628" y="2460675"/>
          <a:ext cx="1549689" cy="425981"/>
        </a:xfrm>
        <a:custGeom>
          <a:avLst/>
          <a:gdLst/>
          <a:ahLst/>
          <a:cxnLst/>
          <a:rect l="0" t="0" r="0" b="0"/>
          <a:pathLst>
            <a:path>
              <a:moveTo>
                <a:pt x="1549689" y="0"/>
              </a:moveTo>
              <a:lnTo>
                <a:pt x="1549689" y="290293"/>
              </a:lnTo>
              <a:lnTo>
                <a:pt x="0" y="290293"/>
              </a:lnTo>
              <a:lnTo>
                <a:pt x="0" y="425981"/>
              </a:lnTo>
            </a:path>
          </a:pathLst>
        </a:custGeom>
        <a:noFill/>
        <a:ln w="25400" cap="flat" cmpd="sng" algn="ctr">
          <a:solidFill>
            <a:schemeClr val="accent6">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24C2618-9EFA-4741-B9EE-DB01566292D3}">
      <dsp:nvSpPr>
        <dsp:cNvPr id="0" name=""/>
        <dsp:cNvSpPr/>
      </dsp:nvSpPr>
      <dsp:spPr>
        <a:xfrm>
          <a:off x="4653371" y="1530596"/>
          <a:ext cx="2773892" cy="930079"/>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E183C4A-2BC0-4142-AB7C-FB92CBAC9062}">
      <dsp:nvSpPr>
        <dsp:cNvPr id="0" name=""/>
        <dsp:cNvSpPr/>
      </dsp:nvSpPr>
      <dsp:spPr>
        <a:xfrm>
          <a:off x="4816115" y="1685202"/>
          <a:ext cx="2773892" cy="93007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t>Chairman, Executive Council</a:t>
          </a:r>
        </a:p>
        <a:p>
          <a:pPr marL="0" lvl="0" indent="0" algn="ctr" defTabSz="622300">
            <a:lnSpc>
              <a:spcPct val="90000"/>
            </a:lnSpc>
            <a:spcBef>
              <a:spcPct val="0"/>
            </a:spcBef>
            <a:spcAft>
              <a:spcPct val="35000"/>
            </a:spcAft>
            <a:buNone/>
          </a:pPr>
          <a:r>
            <a:rPr lang="en-IN" sz="1400" b="1" i="0" kern="1200" dirty="0"/>
            <a:t>(</a:t>
          </a:r>
          <a:r>
            <a:rPr lang="en-IN" sz="1400" b="1" i="0" kern="1200" dirty="0" err="1"/>
            <a:t>Shri.Mansukh</a:t>
          </a:r>
          <a:r>
            <a:rPr lang="en-IN" sz="1400" b="1" i="0" kern="1200" dirty="0"/>
            <a:t> L. </a:t>
          </a:r>
          <a:r>
            <a:rPr lang="en-IN" sz="1400" b="1" i="0" kern="1200" dirty="0" err="1"/>
            <a:t>Mandaviya</a:t>
          </a:r>
          <a:r>
            <a:rPr lang="en-IN" sz="1400" b="1" i="0" kern="1200" dirty="0"/>
            <a:t>,</a:t>
          </a:r>
        </a:p>
        <a:p>
          <a:pPr marL="0" lvl="0" indent="0" algn="ctr" defTabSz="622300">
            <a:lnSpc>
              <a:spcPct val="90000"/>
            </a:lnSpc>
            <a:spcBef>
              <a:spcPct val="0"/>
            </a:spcBef>
            <a:spcAft>
              <a:spcPct val="35000"/>
            </a:spcAft>
            <a:buNone/>
          </a:pPr>
          <a:r>
            <a:rPr lang="en-IN" sz="1400" b="1" i="0" kern="1200" dirty="0"/>
            <a:t>Hon. Union Health Minister)</a:t>
          </a:r>
          <a:endParaRPr lang="en-IN" sz="1400" kern="1200" dirty="0"/>
        </a:p>
      </dsp:txBody>
      <dsp:txXfrm>
        <a:off x="4843356" y="1712443"/>
        <a:ext cx="2719410" cy="875597"/>
      </dsp:txXfrm>
    </dsp:sp>
    <dsp:sp modelId="{023682B7-D56F-4B2D-B8B7-7878017053DB}">
      <dsp:nvSpPr>
        <dsp:cNvPr id="0" name=""/>
        <dsp:cNvSpPr/>
      </dsp:nvSpPr>
      <dsp:spPr>
        <a:xfrm>
          <a:off x="3103682" y="2886657"/>
          <a:ext cx="2773892" cy="930079"/>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80F9D33-104E-4228-9E34-4B94AD0726BC}">
      <dsp:nvSpPr>
        <dsp:cNvPr id="0" name=""/>
        <dsp:cNvSpPr/>
      </dsp:nvSpPr>
      <dsp:spPr>
        <a:xfrm>
          <a:off x="3266425" y="3041263"/>
          <a:ext cx="2773892" cy="93007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t>Director</a:t>
          </a:r>
        </a:p>
        <a:p>
          <a:pPr marL="0" lvl="0" indent="0" algn="ctr" defTabSz="622300">
            <a:lnSpc>
              <a:spcPct val="90000"/>
            </a:lnSpc>
            <a:spcBef>
              <a:spcPct val="0"/>
            </a:spcBef>
            <a:spcAft>
              <a:spcPct val="35000"/>
            </a:spcAft>
            <a:buNone/>
          </a:pPr>
          <a:r>
            <a:rPr lang="en-IN" sz="1400" kern="1200" dirty="0"/>
            <a:t>(</a:t>
          </a:r>
          <a:r>
            <a:rPr lang="en-IN" sz="1400" b="1" kern="1200" dirty="0" err="1"/>
            <a:t>Dr.</a:t>
          </a:r>
          <a:r>
            <a:rPr lang="en-IN" sz="1400" b="1" kern="1200" dirty="0"/>
            <a:t> M. </a:t>
          </a:r>
          <a:r>
            <a:rPr lang="en-IN" sz="1400" b="1" kern="1200" dirty="0" err="1"/>
            <a:t>Pushpavathi</a:t>
          </a:r>
          <a:r>
            <a:rPr lang="en-IN" sz="1400" kern="1200" dirty="0"/>
            <a:t>)</a:t>
          </a:r>
        </a:p>
      </dsp:txBody>
      <dsp:txXfrm>
        <a:off x="3293666" y="3068504"/>
        <a:ext cx="2719410" cy="875597"/>
      </dsp:txXfrm>
    </dsp:sp>
    <dsp:sp modelId="{DABD70CE-AAEA-4F82-A3D3-FA3ED4330B0E}">
      <dsp:nvSpPr>
        <dsp:cNvPr id="0" name=""/>
        <dsp:cNvSpPr/>
      </dsp:nvSpPr>
      <dsp:spPr>
        <a:xfrm>
          <a:off x="4302" y="4242717"/>
          <a:ext cx="2773892" cy="930079"/>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2CA722B-A4B9-4DA2-96A5-A341FF785157}">
      <dsp:nvSpPr>
        <dsp:cNvPr id="0" name=""/>
        <dsp:cNvSpPr/>
      </dsp:nvSpPr>
      <dsp:spPr>
        <a:xfrm>
          <a:off x="167046" y="4397324"/>
          <a:ext cx="2773892" cy="93007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t>Dean, Research</a:t>
          </a:r>
        </a:p>
        <a:p>
          <a:pPr marL="0" lvl="0" indent="0" algn="ctr" defTabSz="622300">
            <a:lnSpc>
              <a:spcPct val="90000"/>
            </a:lnSpc>
            <a:spcBef>
              <a:spcPct val="0"/>
            </a:spcBef>
            <a:spcAft>
              <a:spcPct val="35000"/>
            </a:spcAft>
            <a:buNone/>
          </a:pPr>
          <a:r>
            <a:rPr lang="en-IN" sz="1400" kern="1200" dirty="0"/>
            <a:t>(</a:t>
          </a:r>
          <a:r>
            <a:rPr lang="en-IN" sz="1400" b="1" kern="1200" dirty="0" err="1"/>
            <a:t>Dr.</a:t>
          </a:r>
          <a:r>
            <a:rPr lang="en-IN" sz="1400" b="1" kern="1200" dirty="0"/>
            <a:t> P. Manjula</a:t>
          </a:r>
          <a:r>
            <a:rPr lang="en-IN" sz="1400" kern="1200" dirty="0"/>
            <a:t>)</a:t>
          </a:r>
        </a:p>
      </dsp:txBody>
      <dsp:txXfrm>
        <a:off x="194287" y="4424565"/>
        <a:ext cx="2719410" cy="875597"/>
      </dsp:txXfrm>
    </dsp:sp>
    <dsp:sp modelId="{5DCDEFCB-C6FF-4AED-9FAF-9EBB46FB126B}">
      <dsp:nvSpPr>
        <dsp:cNvPr id="0" name=""/>
        <dsp:cNvSpPr/>
      </dsp:nvSpPr>
      <dsp:spPr>
        <a:xfrm>
          <a:off x="3103682" y="4242717"/>
          <a:ext cx="2773892" cy="930079"/>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22F4C5F-C10E-43A4-A79B-F0F458323409}">
      <dsp:nvSpPr>
        <dsp:cNvPr id="0" name=""/>
        <dsp:cNvSpPr/>
      </dsp:nvSpPr>
      <dsp:spPr>
        <a:xfrm>
          <a:off x="3266425" y="4397324"/>
          <a:ext cx="2773892" cy="93007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t>Dean, Infrastructure </a:t>
          </a:r>
        </a:p>
        <a:p>
          <a:pPr marL="0" lvl="0" indent="0" algn="ctr" defTabSz="622300">
            <a:lnSpc>
              <a:spcPct val="90000"/>
            </a:lnSpc>
            <a:spcBef>
              <a:spcPct val="0"/>
            </a:spcBef>
            <a:spcAft>
              <a:spcPct val="35000"/>
            </a:spcAft>
            <a:buNone/>
          </a:pPr>
          <a:r>
            <a:rPr lang="en-IN" sz="1400" kern="1200" dirty="0"/>
            <a:t>(</a:t>
          </a:r>
          <a:r>
            <a:rPr lang="en-IN" sz="1400" b="1" kern="1200" dirty="0" err="1"/>
            <a:t>Dr.</a:t>
          </a:r>
          <a:r>
            <a:rPr lang="en-IN" sz="1400" b="1" kern="1200" dirty="0"/>
            <a:t> Sunder Raju</a:t>
          </a:r>
          <a:r>
            <a:rPr lang="en-IN" sz="1400" kern="1200" dirty="0"/>
            <a:t>)</a:t>
          </a:r>
        </a:p>
      </dsp:txBody>
      <dsp:txXfrm>
        <a:off x="3293666" y="4424565"/>
        <a:ext cx="2719410" cy="875597"/>
      </dsp:txXfrm>
    </dsp:sp>
    <dsp:sp modelId="{C0581982-67B7-4508-9B5A-7D0600B284D4}">
      <dsp:nvSpPr>
        <dsp:cNvPr id="0" name=""/>
        <dsp:cNvSpPr/>
      </dsp:nvSpPr>
      <dsp:spPr>
        <a:xfrm>
          <a:off x="6203061" y="4242717"/>
          <a:ext cx="2773892" cy="930079"/>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AB8A188-14D6-43E2-A679-AFF0281110B5}">
      <dsp:nvSpPr>
        <dsp:cNvPr id="0" name=""/>
        <dsp:cNvSpPr/>
      </dsp:nvSpPr>
      <dsp:spPr>
        <a:xfrm>
          <a:off x="6365805" y="4397324"/>
          <a:ext cx="2773892" cy="93007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t>Academic Coordinator</a:t>
          </a:r>
        </a:p>
        <a:p>
          <a:pPr marL="0" lvl="0" indent="0" algn="ctr" defTabSz="622300">
            <a:lnSpc>
              <a:spcPct val="90000"/>
            </a:lnSpc>
            <a:spcBef>
              <a:spcPct val="0"/>
            </a:spcBef>
            <a:spcAft>
              <a:spcPct val="35000"/>
            </a:spcAft>
            <a:buNone/>
          </a:pPr>
          <a:r>
            <a:rPr lang="en-IN" sz="1400" kern="1200" dirty="0"/>
            <a:t>(</a:t>
          </a:r>
          <a:r>
            <a:rPr lang="en-IN" sz="1400" b="1" kern="1200" dirty="0" err="1"/>
            <a:t>Dr.</a:t>
          </a:r>
          <a:r>
            <a:rPr lang="en-IN" sz="1400" b="1" kern="1200" dirty="0"/>
            <a:t> Ajith Kumar U</a:t>
          </a:r>
          <a:r>
            <a:rPr lang="en-IN" sz="1400" kern="1200" dirty="0"/>
            <a:t>)</a:t>
          </a:r>
        </a:p>
      </dsp:txBody>
      <dsp:txXfrm>
        <a:off x="6393046" y="4424565"/>
        <a:ext cx="2719410" cy="875597"/>
      </dsp:txXfrm>
    </dsp:sp>
    <dsp:sp modelId="{52D332F3-00A3-4350-A3C7-0F1E8E389283}">
      <dsp:nvSpPr>
        <dsp:cNvPr id="0" name=""/>
        <dsp:cNvSpPr/>
      </dsp:nvSpPr>
      <dsp:spPr>
        <a:xfrm>
          <a:off x="6203061" y="2886657"/>
          <a:ext cx="2773892" cy="930079"/>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F6467C9-39B2-4E23-9A9D-92317DC35CE6}">
      <dsp:nvSpPr>
        <dsp:cNvPr id="0" name=""/>
        <dsp:cNvSpPr/>
      </dsp:nvSpPr>
      <dsp:spPr>
        <a:xfrm>
          <a:off x="6365805" y="3041263"/>
          <a:ext cx="2773892" cy="93007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t>Chairman, Academic Sub Committee</a:t>
          </a:r>
        </a:p>
        <a:p>
          <a:pPr marL="0" lvl="0" indent="0" algn="ctr" defTabSz="622300">
            <a:lnSpc>
              <a:spcPct val="90000"/>
            </a:lnSpc>
            <a:spcBef>
              <a:spcPct val="0"/>
            </a:spcBef>
            <a:spcAft>
              <a:spcPct val="35000"/>
            </a:spcAft>
            <a:buNone/>
          </a:pPr>
          <a:r>
            <a:rPr lang="en-IN" sz="1400" kern="1200" dirty="0"/>
            <a:t>(</a:t>
          </a:r>
          <a:r>
            <a:rPr lang="en-IN" sz="1400" b="1" kern="1200" dirty="0" err="1">
              <a:solidFill>
                <a:srgbClr val="FF0000"/>
              </a:solidFill>
            </a:rPr>
            <a:t>Dr.</a:t>
          </a:r>
          <a:r>
            <a:rPr lang="en-IN" sz="1400" b="1" kern="1200" dirty="0">
              <a:solidFill>
                <a:srgbClr val="FF0000"/>
              </a:solidFill>
            </a:rPr>
            <a:t> M. </a:t>
          </a:r>
          <a:r>
            <a:rPr lang="en-IN" sz="1400" b="1" kern="1200" dirty="0" err="1">
              <a:solidFill>
                <a:srgbClr val="FF0000"/>
              </a:solidFill>
            </a:rPr>
            <a:t>Pushpavathi</a:t>
          </a:r>
          <a:r>
            <a:rPr lang="en-IN" sz="1400" kern="1200" dirty="0"/>
            <a:t>)</a:t>
          </a:r>
        </a:p>
      </dsp:txBody>
      <dsp:txXfrm>
        <a:off x="6393046" y="3068504"/>
        <a:ext cx="2719410" cy="875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D5590-85E9-45C7-BD80-DDEA40E63346}">
      <dsp:nvSpPr>
        <dsp:cNvPr id="0" name=""/>
        <dsp:cNvSpPr/>
      </dsp:nvSpPr>
      <dsp:spPr>
        <a:xfrm>
          <a:off x="0" y="305079"/>
          <a:ext cx="6096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374904" rIns="473117" bIns="128016"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p>
      </dsp:txBody>
      <dsp:txXfrm>
        <a:off x="0" y="305079"/>
        <a:ext cx="6096000" cy="453600"/>
      </dsp:txXfrm>
    </dsp:sp>
    <dsp:sp modelId="{67ADFBBC-A2F0-428A-9D48-861AD1D86C29}">
      <dsp:nvSpPr>
        <dsp:cNvPr id="0" name=""/>
        <dsp:cNvSpPr/>
      </dsp:nvSpPr>
      <dsp:spPr>
        <a:xfrm>
          <a:off x="304800" y="39399"/>
          <a:ext cx="42672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US" sz="1800" kern="1200" dirty="0"/>
            <a:t>2019-20</a:t>
          </a:r>
        </a:p>
      </dsp:txBody>
      <dsp:txXfrm>
        <a:off x="330739" y="65338"/>
        <a:ext cx="4215322" cy="479482"/>
      </dsp:txXfrm>
    </dsp:sp>
    <dsp:sp modelId="{46AE9D7C-2303-4EEA-8BDC-7A8872745878}">
      <dsp:nvSpPr>
        <dsp:cNvPr id="0" name=""/>
        <dsp:cNvSpPr/>
      </dsp:nvSpPr>
      <dsp:spPr>
        <a:xfrm>
          <a:off x="0" y="1121559"/>
          <a:ext cx="6096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E0E71-E0FD-4B0F-8B19-E2321516D5A0}">
      <dsp:nvSpPr>
        <dsp:cNvPr id="0" name=""/>
        <dsp:cNvSpPr/>
      </dsp:nvSpPr>
      <dsp:spPr>
        <a:xfrm>
          <a:off x="304800" y="855879"/>
          <a:ext cx="42672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US" sz="1800" kern="1200" dirty="0"/>
            <a:t>2018-19</a:t>
          </a:r>
        </a:p>
      </dsp:txBody>
      <dsp:txXfrm>
        <a:off x="330739" y="881818"/>
        <a:ext cx="4215322" cy="479482"/>
      </dsp:txXfrm>
    </dsp:sp>
    <dsp:sp modelId="{92441AD6-B3C7-4FA9-A201-5200F57FDF4E}">
      <dsp:nvSpPr>
        <dsp:cNvPr id="0" name=""/>
        <dsp:cNvSpPr/>
      </dsp:nvSpPr>
      <dsp:spPr>
        <a:xfrm>
          <a:off x="0" y="1938039"/>
          <a:ext cx="6096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C0CD5E-A8A7-441A-90F4-5A0DBEC9C137}">
      <dsp:nvSpPr>
        <dsp:cNvPr id="0" name=""/>
        <dsp:cNvSpPr/>
      </dsp:nvSpPr>
      <dsp:spPr>
        <a:xfrm>
          <a:off x="304800" y="1672359"/>
          <a:ext cx="42672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US" sz="1800" kern="1200" dirty="0"/>
            <a:t>2017-18</a:t>
          </a:r>
        </a:p>
      </dsp:txBody>
      <dsp:txXfrm>
        <a:off x="330739" y="1698298"/>
        <a:ext cx="4215322" cy="479482"/>
      </dsp:txXfrm>
    </dsp:sp>
    <dsp:sp modelId="{D917A9FD-C01C-42AF-BF5B-B06BCAA250F2}">
      <dsp:nvSpPr>
        <dsp:cNvPr id="0" name=""/>
        <dsp:cNvSpPr/>
      </dsp:nvSpPr>
      <dsp:spPr>
        <a:xfrm>
          <a:off x="0" y="2754520"/>
          <a:ext cx="6096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D26EB6-21D0-4E9C-B46A-ACD9A313C1DC}">
      <dsp:nvSpPr>
        <dsp:cNvPr id="0" name=""/>
        <dsp:cNvSpPr/>
      </dsp:nvSpPr>
      <dsp:spPr>
        <a:xfrm>
          <a:off x="304800" y="2488840"/>
          <a:ext cx="42672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US" sz="1800" kern="1200" dirty="0"/>
            <a:t>2016-17</a:t>
          </a:r>
        </a:p>
      </dsp:txBody>
      <dsp:txXfrm>
        <a:off x="330739" y="2514779"/>
        <a:ext cx="4215322" cy="479482"/>
      </dsp:txXfrm>
    </dsp:sp>
    <dsp:sp modelId="{A0AC8183-1E5E-4856-9131-1B4B7000AFAB}">
      <dsp:nvSpPr>
        <dsp:cNvPr id="0" name=""/>
        <dsp:cNvSpPr/>
      </dsp:nvSpPr>
      <dsp:spPr>
        <a:xfrm>
          <a:off x="0" y="3571000"/>
          <a:ext cx="6096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C0DCB4-7E62-4CA6-8975-EBB8680C7C6E}">
      <dsp:nvSpPr>
        <dsp:cNvPr id="0" name=""/>
        <dsp:cNvSpPr/>
      </dsp:nvSpPr>
      <dsp:spPr>
        <a:xfrm>
          <a:off x="304800" y="3305320"/>
          <a:ext cx="42672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US" sz="1800" kern="1200" dirty="0"/>
            <a:t>2015-16</a:t>
          </a:r>
        </a:p>
      </dsp:txBody>
      <dsp:txXfrm>
        <a:off x="330739" y="3331259"/>
        <a:ext cx="421532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1D580-2CC8-42BB-B431-F4168FCFE0C2}">
      <dsp:nvSpPr>
        <dsp:cNvPr id="0" name=""/>
        <dsp:cNvSpPr/>
      </dsp:nvSpPr>
      <dsp:spPr>
        <a:xfrm>
          <a:off x="1769508" y="607856"/>
          <a:ext cx="4812084" cy="4812084"/>
        </a:xfrm>
        <a:prstGeom prst="blockArc">
          <a:avLst>
            <a:gd name="adj1" fmla="val 13114286"/>
            <a:gd name="adj2" fmla="val 16200000"/>
            <a:gd name="adj3" fmla="val 3905"/>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850EB4-25CA-4585-8C35-6ECE44EBF7CF}">
      <dsp:nvSpPr>
        <dsp:cNvPr id="0" name=""/>
        <dsp:cNvSpPr/>
      </dsp:nvSpPr>
      <dsp:spPr>
        <a:xfrm>
          <a:off x="1769508" y="607856"/>
          <a:ext cx="4812084" cy="4812084"/>
        </a:xfrm>
        <a:prstGeom prst="blockArc">
          <a:avLst>
            <a:gd name="adj1" fmla="val 10028571"/>
            <a:gd name="adj2" fmla="val 13114286"/>
            <a:gd name="adj3" fmla="val 3905"/>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8C1206-DD73-4CD8-A658-B40903F61DD1}">
      <dsp:nvSpPr>
        <dsp:cNvPr id="0" name=""/>
        <dsp:cNvSpPr/>
      </dsp:nvSpPr>
      <dsp:spPr>
        <a:xfrm>
          <a:off x="1769508" y="607856"/>
          <a:ext cx="4812084" cy="4812084"/>
        </a:xfrm>
        <a:prstGeom prst="blockArc">
          <a:avLst>
            <a:gd name="adj1" fmla="val 6942857"/>
            <a:gd name="adj2" fmla="val 10028571"/>
            <a:gd name="adj3" fmla="val 3905"/>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C39417-BCEB-47B4-A5A4-06436EC0BBF7}">
      <dsp:nvSpPr>
        <dsp:cNvPr id="0" name=""/>
        <dsp:cNvSpPr/>
      </dsp:nvSpPr>
      <dsp:spPr>
        <a:xfrm>
          <a:off x="1769508" y="607856"/>
          <a:ext cx="4812084" cy="4812084"/>
        </a:xfrm>
        <a:prstGeom prst="blockArc">
          <a:avLst>
            <a:gd name="adj1" fmla="val 3857143"/>
            <a:gd name="adj2" fmla="val 6942857"/>
            <a:gd name="adj3" fmla="val 3905"/>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8DB8A7-C805-497E-BC02-4C0F356E6E8D}">
      <dsp:nvSpPr>
        <dsp:cNvPr id="0" name=""/>
        <dsp:cNvSpPr/>
      </dsp:nvSpPr>
      <dsp:spPr>
        <a:xfrm>
          <a:off x="1769508" y="607856"/>
          <a:ext cx="4812084" cy="4812084"/>
        </a:xfrm>
        <a:prstGeom prst="blockArc">
          <a:avLst>
            <a:gd name="adj1" fmla="val 771429"/>
            <a:gd name="adj2" fmla="val 3857143"/>
            <a:gd name="adj3" fmla="val 3905"/>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99A3E6-62C4-42AE-9616-94466219FB1C}">
      <dsp:nvSpPr>
        <dsp:cNvPr id="0" name=""/>
        <dsp:cNvSpPr/>
      </dsp:nvSpPr>
      <dsp:spPr>
        <a:xfrm>
          <a:off x="1769508" y="607856"/>
          <a:ext cx="4812084" cy="4812084"/>
        </a:xfrm>
        <a:prstGeom prst="blockArc">
          <a:avLst>
            <a:gd name="adj1" fmla="val 19285714"/>
            <a:gd name="adj2" fmla="val 771429"/>
            <a:gd name="adj3" fmla="val 3905"/>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5F8829-4043-41B2-988F-7B2C504EF06C}">
      <dsp:nvSpPr>
        <dsp:cNvPr id="0" name=""/>
        <dsp:cNvSpPr/>
      </dsp:nvSpPr>
      <dsp:spPr>
        <a:xfrm>
          <a:off x="1769508" y="607856"/>
          <a:ext cx="4812084" cy="4812084"/>
        </a:xfrm>
        <a:prstGeom prst="blockArc">
          <a:avLst>
            <a:gd name="adj1" fmla="val 16200000"/>
            <a:gd name="adj2" fmla="val 19285714"/>
            <a:gd name="adj3" fmla="val 3905"/>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39D23A-0044-4C3C-BF5D-633718825368}">
      <dsp:nvSpPr>
        <dsp:cNvPr id="0" name=""/>
        <dsp:cNvSpPr/>
      </dsp:nvSpPr>
      <dsp:spPr>
        <a:xfrm>
          <a:off x="3243372" y="2081721"/>
          <a:ext cx="1864355" cy="186435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Other Supporting Services</a:t>
          </a:r>
        </a:p>
      </dsp:txBody>
      <dsp:txXfrm>
        <a:off x="3516400" y="2354749"/>
        <a:ext cx="1318299" cy="1318299"/>
      </dsp:txXfrm>
    </dsp:sp>
    <dsp:sp modelId="{409F25F7-9A6A-4EB0-9EDF-FC7C3EA43928}">
      <dsp:nvSpPr>
        <dsp:cNvPr id="0" name=""/>
        <dsp:cNvSpPr/>
      </dsp:nvSpPr>
      <dsp:spPr>
        <a:xfrm>
          <a:off x="3409832" y="2313"/>
          <a:ext cx="1531435" cy="130504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Mentorship</a:t>
          </a:r>
        </a:p>
      </dsp:txBody>
      <dsp:txXfrm>
        <a:off x="3634105" y="193433"/>
        <a:ext cx="1082889" cy="922808"/>
      </dsp:txXfrm>
    </dsp:sp>
    <dsp:sp modelId="{3A95ED35-F557-4DED-99CF-A6E7B2E3AC27}">
      <dsp:nvSpPr>
        <dsp:cNvPr id="0" name=""/>
        <dsp:cNvSpPr/>
      </dsp:nvSpPr>
      <dsp:spPr>
        <a:xfrm>
          <a:off x="5269809" y="890524"/>
          <a:ext cx="1500257" cy="130504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Teaching evaluation &amp; feedback</a:t>
          </a:r>
          <a:endParaRPr lang="en-US" sz="1600" kern="1200" dirty="0">
            <a:latin typeface="Times New Roman" panose="02020603050405020304" pitchFamily="18" charset="0"/>
            <a:cs typeface="Times New Roman" panose="02020603050405020304" pitchFamily="18" charset="0"/>
          </a:endParaRPr>
        </a:p>
      </dsp:txBody>
      <dsp:txXfrm>
        <a:off x="5489517" y="1081644"/>
        <a:ext cx="1060841" cy="922808"/>
      </dsp:txXfrm>
    </dsp:sp>
    <dsp:sp modelId="{594657A1-EA55-4CB2-87DC-150E2C2D6DE0}">
      <dsp:nvSpPr>
        <dsp:cNvPr id="0" name=""/>
        <dsp:cNvSpPr/>
      </dsp:nvSpPr>
      <dsp:spPr>
        <a:xfrm>
          <a:off x="5632207" y="2886314"/>
          <a:ext cx="1686514" cy="130504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Anti-ragging Cell</a:t>
          </a:r>
          <a:endParaRPr lang="en-US" sz="1600" kern="1200" dirty="0">
            <a:latin typeface="Times New Roman" panose="02020603050405020304" pitchFamily="18" charset="0"/>
            <a:cs typeface="Times New Roman" panose="02020603050405020304" pitchFamily="18" charset="0"/>
          </a:endParaRPr>
        </a:p>
      </dsp:txBody>
      <dsp:txXfrm>
        <a:off x="5879191" y="3077434"/>
        <a:ext cx="1192546" cy="922808"/>
      </dsp:txXfrm>
    </dsp:sp>
    <dsp:sp modelId="{162019C5-95F4-4B66-85F3-D1CDC14F4A86}">
      <dsp:nvSpPr>
        <dsp:cNvPr id="0" name=""/>
        <dsp:cNvSpPr/>
      </dsp:nvSpPr>
      <dsp:spPr>
        <a:xfrm>
          <a:off x="4546584" y="4486814"/>
          <a:ext cx="1305048" cy="130504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Student Grievance Cell</a:t>
          </a:r>
        </a:p>
      </dsp:txBody>
      <dsp:txXfrm>
        <a:off x="4737704" y="4677934"/>
        <a:ext cx="922808" cy="922808"/>
      </dsp:txXfrm>
    </dsp:sp>
    <dsp:sp modelId="{11047A7A-A8D4-48BF-AB49-21C92A70FA1C}">
      <dsp:nvSpPr>
        <dsp:cNvPr id="0" name=""/>
        <dsp:cNvSpPr/>
      </dsp:nvSpPr>
      <dsp:spPr>
        <a:xfrm>
          <a:off x="2410352" y="4589365"/>
          <a:ext cx="1483279" cy="109994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Sexual Harassment Committee</a:t>
          </a:r>
        </a:p>
      </dsp:txBody>
      <dsp:txXfrm>
        <a:off x="2627573" y="4750449"/>
        <a:ext cx="1048837" cy="777779"/>
      </dsp:txXfrm>
    </dsp:sp>
    <dsp:sp modelId="{9A922EDC-9562-4960-835C-4E72E23A6DB7}">
      <dsp:nvSpPr>
        <dsp:cNvPr id="0" name=""/>
        <dsp:cNvSpPr/>
      </dsp:nvSpPr>
      <dsp:spPr>
        <a:xfrm>
          <a:off x="1223112" y="2886314"/>
          <a:ext cx="1305048" cy="130504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Health Care</a:t>
          </a:r>
          <a:endParaRPr lang="en-US" sz="1600" kern="1200" dirty="0">
            <a:latin typeface="Times New Roman" panose="02020603050405020304" pitchFamily="18" charset="0"/>
            <a:cs typeface="Times New Roman" panose="02020603050405020304" pitchFamily="18" charset="0"/>
          </a:endParaRPr>
        </a:p>
      </dsp:txBody>
      <dsp:txXfrm>
        <a:off x="1414232" y="3077434"/>
        <a:ext cx="922808" cy="922808"/>
      </dsp:txXfrm>
    </dsp:sp>
    <dsp:sp modelId="{0A2EC470-7A78-4D36-873D-BB0F19B008B1}">
      <dsp:nvSpPr>
        <dsp:cNvPr id="0" name=""/>
        <dsp:cNvSpPr/>
      </dsp:nvSpPr>
      <dsp:spPr>
        <a:xfrm>
          <a:off x="1678638" y="890524"/>
          <a:ext cx="1305048" cy="130504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b="1" kern="1200" dirty="0">
              <a:latin typeface="Times New Roman" panose="02020603050405020304" pitchFamily="18" charset="0"/>
              <a:cs typeface="Times New Roman" panose="02020603050405020304" pitchFamily="18" charset="0"/>
            </a:rPr>
            <a:t>Round the clock security service </a:t>
          </a:r>
          <a:endParaRPr lang="en-US" sz="1600" kern="1200" dirty="0">
            <a:latin typeface="Times New Roman" panose="02020603050405020304" pitchFamily="18" charset="0"/>
            <a:cs typeface="Times New Roman" panose="02020603050405020304" pitchFamily="18" charset="0"/>
          </a:endParaRPr>
        </a:p>
        <a:p>
          <a:pPr lvl="0" algn="ctr" defTabSz="400050">
            <a:lnSpc>
              <a:spcPct val="90000"/>
            </a:lnSpc>
            <a:spcBef>
              <a:spcPct val="0"/>
            </a:spcBef>
            <a:spcAft>
              <a:spcPct val="35000"/>
            </a:spcAft>
            <a:buNone/>
          </a:pPr>
          <a:endParaRPr lang="en-US" sz="1000" kern="1200" dirty="0">
            <a:latin typeface="Times New Roman" panose="02020603050405020304" pitchFamily="18" charset="0"/>
            <a:cs typeface="Times New Roman" panose="02020603050405020304" pitchFamily="18" charset="0"/>
          </a:endParaRPr>
        </a:p>
      </dsp:txBody>
      <dsp:txXfrm>
        <a:off x="1869758" y="1081644"/>
        <a:ext cx="922808" cy="9228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C7D7D9C-5968-4BEC-A83E-E20BA82820B6}" type="datetimeFigureOut">
              <a:rPr lang="en-US"/>
              <a:pPr>
                <a:defRPr/>
              </a:pPr>
              <a:t>12/14/2021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9D0AF75-A037-4DAA-9F35-CCF8003A95C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9D0AF75-A037-4DAA-9F35-CCF8003A95C4}" type="slidenum">
              <a:rPr lang="en-US" smtClean="0"/>
              <a:pPr>
                <a:defRPr/>
              </a:pPr>
              <a:t>7</a:t>
            </a:fld>
            <a:endParaRPr lang="en-US"/>
          </a:p>
        </p:txBody>
      </p:sp>
    </p:spTree>
    <p:extLst>
      <p:ext uri="{BB962C8B-B14F-4D97-AF65-F5344CB8AC3E}">
        <p14:creationId xmlns:p14="http://schemas.microsoft.com/office/powerpoint/2010/main" val="2358889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9D0AF75-A037-4DAA-9F35-CCF8003A95C4}" type="slidenum">
              <a:rPr lang="en-US" smtClean="0"/>
              <a:pPr>
                <a:defRPr/>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918F7A-1CED-46E4-91CF-16D1AAD46F2A}" type="datetimeFigureOut">
              <a:rPr lang="en-US"/>
              <a:pPr>
                <a:defRPr/>
              </a:pPr>
              <a:t>12/14/2021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912338-7767-4E17-AE11-4DB59DC929E5}" type="slidenum">
              <a:rPr lang="en-US"/>
              <a:pPr>
                <a:defRPr/>
              </a:pPr>
              <a:t>‹#›</a:t>
            </a:fld>
            <a:endParaRPr lang="en-US" dirty="0"/>
          </a:p>
        </p:txBody>
      </p:sp>
    </p:spTree>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4642FC-26BA-4B35-B645-250E3AEE5AD4}" type="datetimeFigureOut">
              <a:rPr lang="en-US"/>
              <a:pPr>
                <a:defRPr/>
              </a:pPr>
              <a:t>12/14/2021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10EE4F-4BEC-4479-9863-CC851C55DB5D}" type="slidenum">
              <a:rPr lang="en-US"/>
              <a:pPr>
                <a:defRPr/>
              </a:pPr>
              <a:t>‹#›</a:t>
            </a:fld>
            <a:endParaRPr lang="en-US" dirty="0"/>
          </a:p>
        </p:txBody>
      </p:sp>
    </p:spTree>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EC21D0-761A-4526-BB68-77B358D0AA7A}" type="datetimeFigureOut">
              <a:rPr lang="en-US"/>
              <a:pPr>
                <a:defRPr/>
              </a:pPr>
              <a:t>12/14/2021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5A2239-43EE-45B9-8252-012983E5C027}" type="slidenum">
              <a:rPr lang="en-US"/>
              <a:pPr>
                <a:defRPr/>
              </a:pPr>
              <a:t>‹#›</a:t>
            </a:fld>
            <a:endParaRPr lang="en-US" dirty="0"/>
          </a:p>
        </p:txBody>
      </p:sp>
    </p:spTree>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FDE5EC-6A0C-4C17-A295-2456AF64E245}" type="datetimeFigureOut">
              <a:rPr lang="en-US"/>
              <a:pPr>
                <a:defRPr/>
              </a:pPr>
              <a:t>12/14/2021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4CC63E-6F95-47C7-8AB5-7D411D598947}" type="slidenum">
              <a:rPr lang="en-US"/>
              <a:pPr>
                <a:defRPr/>
              </a:pPr>
              <a:t>‹#›</a:t>
            </a:fld>
            <a:endParaRPr lang="en-US" dirty="0"/>
          </a:p>
        </p:txBody>
      </p:sp>
    </p:spTree>
  </p:cSld>
  <p:clrMapOvr>
    <a:masterClrMapping/>
  </p:clrMapOvr>
  <p:transition advClick="0"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862E086-C268-45CD-A71B-B6172C130298}" type="datetimeFigureOut">
              <a:rPr lang="en-US"/>
              <a:pPr>
                <a:defRPr/>
              </a:pPr>
              <a:t>12/14/2021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38D618-3049-41F9-A1ED-B2EFE0EC90B6}" type="slidenum">
              <a:rPr lang="en-US"/>
              <a:pPr>
                <a:defRPr/>
              </a:pPr>
              <a:t>‹#›</a:t>
            </a:fld>
            <a:endParaRPr lang="en-US" dirty="0"/>
          </a:p>
        </p:txBody>
      </p:sp>
    </p:spTree>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FD3EFEF-ECBC-4B81-BB2A-0F2D44F54084}" type="datetimeFigureOut">
              <a:rPr lang="en-US"/>
              <a:pPr>
                <a:defRPr/>
              </a:pPr>
              <a:t>12/14/2021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39DACA-CF1C-4E7C-8015-91CB9F447F25}" type="slidenum">
              <a:rPr lang="en-US"/>
              <a:pPr>
                <a:defRPr/>
              </a:pPr>
              <a:t>‹#›</a:t>
            </a:fld>
            <a:endParaRPr lang="en-US" dirty="0"/>
          </a:p>
        </p:txBody>
      </p:sp>
    </p:spTree>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6686730-6238-4E70-8C60-14A080624A56}" type="datetimeFigureOut">
              <a:rPr lang="en-US"/>
              <a:pPr>
                <a:defRPr/>
              </a:pPr>
              <a:t>12/14/2021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7178A5-627C-44AA-89A5-A3657B6E41A9}" type="slidenum">
              <a:rPr lang="en-US"/>
              <a:pPr>
                <a:defRPr/>
              </a:pPr>
              <a:t>‹#›</a:t>
            </a:fld>
            <a:endParaRPr lang="en-US" dirty="0"/>
          </a:p>
        </p:txBody>
      </p:sp>
    </p:spTree>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D224ABB-4E90-4989-BD4B-AF9995FEC5CA}" type="datetimeFigureOut">
              <a:rPr lang="en-US"/>
              <a:pPr>
                <a:defRPr/>
              </a:pPr>
              <a:t>12/14/2021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402ACF-3BFD-44C4-9449-B63544F1BC14}" type="slidenum">
              <a:rPr lang="en-US"/>
              <a:pPr>
                <a:defRPr/>
              </a:pPr>
              <a:t>‹#›</a:t>
            </a:fld>
            <a:endParaRPr lang="en-US" dirty="0"/>
          </a:p>
        </p:txBody>
      </p:sp>
    </p:spTree>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F905172-59D5-4A6D-9901-BBE4B1DB9074}" type="datetimeFigureOut">
              <a:rPr lang="en-US"/>
              <a:pPr>
                <a:defRPr/>
              </a:pPr>
              <a:t>12/14/2021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106A2A-5501-42B4-A918-1430CACAC109}" type="slidenum">
              <a:rPr lang="en-US"/>
              <a:pPr>
                <a:defRPr/>
              </a:pPr>
              <a:t>‹#›</a:t>
            </a:fld>
            <a:endParaRPr lang="en-US" dirty="0"/>
          </a:p>
        </p:txBody>
      </p:sp>
    </p:spTree>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8DEDA5C-469A-4976-96D8-FC3BC1165D56}" type="datetimeFigureOut">
              <a:rPr lang="en-US"/>
              <a:pPr>
                <a:defRPr/>
              </a:pPr>
              <a:t>12/14/2021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A5FB9E-7178-4B0A-BB78-91E27F198E33}" type="slidenum">
              <a:rPr lang="en-US"/>
              <a:pPr>
                <a:defRPr/>
              </a:pPr>
              <a:t>‹#›</a:t>
            </a:fld>
            <a:endParaRPr lang="en-US" dirty="0"/>
          </a:p>
        </p:txBody>
      </p:sp>
    </p:spTree>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4749053-FB8C-4DDA-9173-08F1F4031D31}" type="datetimeFigureOut">
              <a:rPr lang="en-US"/>
              <a:pPr>
                <a:defRPr/>
              </a:pPr>
              <a:t>12/14/2021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76239E-DD45-4FA6-BC0A-B931AF263C07}" type="slidenum">
              <a:rPr lang="en-US"/>
              <a:pPr>
                <a:defRPr/>
              </a:pPr>
              <a:t>‹#›</a:t>
            </a:fld>
            <a:endParaRPr lang="en-US" dirty="0"/>
          </a:p>
        </p:txBody>
      </p:sp>
    </p:spTree>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E16030C-D246-44CA-A154-6E3BC4F4E78C}" type="datetimeFigureOut">
              <a:rPr lang="en-US"/>
              <a:pPr>
                <a:defRPr/>
              </a:pPr>
              <a:t>12/14/2021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DF6C104-8B74-4E78-AFDC-C418295F6FE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3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1.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hyperlink" Target="http://www.medknow.com/" TargetMode="External"/><Relationship Id="rId3" Type="http://schemas.openxmlformats.org/officeDocument/2006/relationships/image" Target="../media/image35.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hyperlink" Target="https://www.jaiish.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4.tmp"/><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3.jpeg"/><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H:\Deemed Uni PPT\NightViews\IMG_2413 - Copy.jpg"/>
          <p:cNvPicPr>
            <a:picLocks noChangeAspect="1" noChangeArrowheads="1"/>
          </p:cNvPicPr>
          <p:nvPr/>
        </p:nvPicPr>
        <p:blipFill>
          <a:blip r:embed="rId2" cstate="print"/>
          <a:srcRect r="3819"/>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7" descr="AIISH Logo.png"/>
          <p:cNvPicPr>
            <a:picLocks noChangeAspect="1"/>
          </p:cNvPicPr>
          <p:nvPr/>
        </p:nvPicPr>
        <p:blipFill>
          <a:blip r:embed="rId3" cstate="print"/>
          <a:srcRect/>
          <a:stretch>
            <a:fillRect/>
          </a:stretch>
        </p:blipFill>
        <p:spPr bwMode="auto">
          <a:xfrm>
            <a:off x="3999800" y="4610658"/>
            <a:ext cx="1029400" cy="1028141"/>
          </a:xfrm>
          <a:prstGeom prst="rect">
            <a:avLst/>
          </a:prstGeom>
          <a:noFill/>
          <a:ln w="9525">
            <a:noFill/>
            <a:miter lim="800000"/>
            <a:headEnd/>
            <a:tailEnd/>
          </a:ln>
        </p:spPr>
      </p:pic>
      <p:sp>
        <p:nvSpPr>
          <p:cNvPr id="2053" name="TextBox 6"/>
          <p:cNvSpPr txBox="1">
            <a:spLocks noChangeArrowheads="1"/>
          </p:cNvSpPr>
          <p:nvPr/>
        </p:nvSpPr>
        <p:spPr bwMode="auto">
          <a:xfrm>
            <a:off x="457200" y="5638800"/>
            <a:ext cx="8053387" cy="1000274"/>
          </a:xfrm>
          <a:prstGeom prst="rect">
            <a:avLst/>
          </a:prstGeom>
          <a:noFill/>
          <a:ln w="9525">
            <a:noFill/>
            <a:miter lim="800000"/>
            <a:headEnd/>
            <a:tailEnd/>
          </a:ln>
        </p:spPr>
        <p:txBody>
          <a:bodyPr>
            <a:spAutoFit/>
          </a:bodyPr>
          <a:lstStyle/>
          <a:p>
            <a:pPr algn="ctr"/>
            <a:r>
              <a:rPr lang="en-US" altLang="en-US" sz="3500" b="1" dirty="0">
                <a:solidFill>
                  <a:schemeClr val="accent6">
                    <a:lumMod val="75000"/>
                  </a:schemeClr>
                </a:solidFill>
                <a:latin typeface="Times New Roman" pitchFamily="18" charset="0"/>
                <a:cs typeface="Times New Roman" pitchFamily="18" charset="0"/>
              </a:rPr>
              <a:t>All India Institute of Speech and Hearing</a:t>
            </a:r>
          </a:p>
          <a:p>
            <a:pPr algn="ctr"/>
            <a:r>
              <a:rPr lang="en-US" altLang="en-US" sz="2400" b="1" dirty="0" err="1">
                <a:solidFill>
                  <a:schemeClr val="accent6">
                    <a:lumMod val="75000"/>
                  </a:schemeClr>
                </a:solidFill>
                <a:latin typeface="Times New Roman" pitchFamily="18" charset="0"/>
                <a:cs typeface="Times New Roman" pitchFamily="18" charset="0"/>
              </a:rPr>
              <a:t>Manasagangotri</a:t>
            </a:r>
            <a:r>
              <a:rPr lang="en-US" altLang="en-US" sz="2400" b="1" dirty="0">
                <a:solidFill>
                  <a:schemeClr val="accent6">
                    <a:lumMod val="75000"/>
                  </a:schemeClr>
                </a:solidFill>
                <a:latin typeface="Times New Roman" pitchFamily="18" charset="0"/>
                <a:cs typeface="Times New Roman" pitchFamily="18" charset="0"/>
              </a:rPr>
              <a:t>, Mysuru</a:t>
            </a:r>
            <a:endParaRPr lang="en-IN" altLang="en-US" sz="2400" b="1" dirty="0">
              <a:solidFill>
                <a:schemeClr val="accent6">
                  <a:lumMod val="75000"/>
                </a:schemeClr>
              </a:solidFill>
              <a:latin typeface="Times New Roman" pitchFamily="18" charset="0"/>
              <a:cs typeface="Times New Roman" pitchFamily="18" charset="0"/>
            </a:endParaRPr>
          </a:p>
        </p:txBody>
      </p:sp>
    </p:spTree>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4" descr="backlable.png"/>
          <p:cNvPicPr>
            <a:picLocks noChangeAspect="1"/>
          </p:cNvPicPr>
          <p:nvPr/>
        </p:nvPicPr>
        <p:blipFill>
          <a:blip r:embed="rId2" cstate="print"/>
          <a:srcRect/>
          <a:stretch>
            <a:fillRect/>
          </a:stretch>
        </p:blipFill>
        <p:spPr bwMode="auto">
          <a:xfrm>
            <a:off x="0" y="5867400"/>
            <a:ext cx="9144000" cy="990600"/>
          </a:xfrm>
          <a:prstGeom prst="rect">
            <a:avLst/>
          </a:prstGeom>
          <a:noFill/>
          <a:ln w="9525">
            <a:noFill/>
            <a:miter lim="800000"/>
            <a:headEnd/>
            <a:tailEnd/>
          </a:ln>
        </p:spPr>
      </p:pic>
      <p:sp>
        <p:nvSpPr>
          <p:cNvPr id="22531" name="TextBox 10"/>
          <p:cNvSpPr txBox="1">
            <a:spLocks noChangeArrowheads="1"/>
          </p:cNvSpPr>
          <p:nvPr/>
        </p:nvSpPr>
        <p:spPr bwMode="auto">
          <a:xfrm>
            <a:off x="552450" y="990600"/>
            <a:ext cx="2724150" cy="461963"/>
          </a:xfrm>
          <a:prstGeom prst="rect">
            <a:avLst/>
          </a:prstGeom>
          <a:noFill/>
          <a:ln w="9525">
            <a:noFill/>
            <a:miter lim="800000"/>
            <a:headEnd/>
            <a:tailEnd/>
          </a:ln>
        </p:spPr>
        <p:txBody>
          <a:bodyPr wrap="none">
            <a:spAutoFit/>
          </a:bodyPr>
          <a:lstStyle/>
          <a:p>
            <a:r>
              <a:rPr lang="en-US" sz="2400" b="1">
                <a:solidFill>
                  <a:srgbClr val="C00000"/>
                </a:solidFill>
                <a:latin typeface="Book Antiqua" pitchFamily="18" charset="0"/>
              </a:rPr>
              <a:t>Affiliating Bodies</a:t>
            </a:r>
            <a:endParaRPr lang="en-IN" sz="2400" b="1">
              <a:solidFill>
                <a:srgbClr val="C00000"/>
              </a:solidFill>
              <a:latin typeface="Book Antiqua" pitchFamily="18" charset="0"/>
            </a:endParaRPr>
          </a:p>
        </p:txBody>
      </p:sp>
      <p:sp>
        <p:nvSpPr>
          <p:cNvPr id="22532" name="Content Placeholder 2"/>
          <p:cNvSpPr txBox="1">
            <a:spLocks/>
          </p:cNvSpPr>
          <p:nvPr/>
        </p:nvSpPr>
        <p:spPr bwMode="auto">
          <a:xfrm>
            <a:off x="381000" y="2062163"/>
            <a:ext cx="7010400" cy="3124200"/>
          </a:xfrm>
          <a:prstGeom prst="rect">
            <a:avLst/>
          </a:prstGeom>
          <a:noFill/>
          <a:ln w="9525">
            <a:noFill/>
            <a:miter lim="800000"/>
            <a:headEnd/>
            <a:tailEnd/>
          </a:ln>
        </p:spPr>
        <p:txBody>
          <a:bodyPr/>
          <a:lstStyle/>
          <a:p>
            <a:pPr marL="342900" indent="-342900" algn="r" eaLnBrk="0" hangingPunct="0">
              <a:lnSpc>
                <a:spcPct val="150000"/>
              </a:lnSpc>
              <a:spcBef>
                <a:spcPct val="20000"/>
              </a:spcBef>
              <a:buFont typeface="Arial" pitchFamily="34" charset="0"/>
              <a:buNone/>
            </a:pPr>
            <a:r>
              <a:rPr lang="en-US" sz="2200" dirty="0">
                <a:latin typeface="Book Antiqua" pitchFamily="18" charset="0"/>
              </a:rPr>
              <a:t>Rehabilitation Council of India, New Delhi</a:t>
            </a:r>
          </a:p>
          <a:p>
            <a:pPr marL="342900" indent="-342900" algn="ctr" eaLnBrk="0" hangingPunct="0">
              <a:lnSpc>
                <a:spcPct val="150000"/>
              </a:lnSpc>
              <a:spcBef>
                <a:spcPct val="20000"/>
              </a:spcBef>
              <a:buFont typeface="Arial" pitchFamily="34" charset="0"/>
              <a:buNone/>
            </a:pPr>
            <a:endParaRPr lang="en-US" sz="2200" dirty="0">
              <a:latin typeface="Book Antiqua" pitchFamily="18" charset="0"/>
            </a:endParaRPr>
          </a:p>
          <a:p>
            <a:pPr marL="342900" indent="-342900" algn="ctr" eaLnBrk="0" hangingPunct="0">
              <a:lnSpc>
                <a:spcPct val="150000"/>
              </a:lnSpc>
              <a:spcBef>
                <a:spcPct val="20000"/>
              </a:spcBef>
              <a:buFont typeface="Arial" pitchFamily="34" charset="0"/>
              <a:buNone/>
            </a:pPr>
            <a:r>
              <a:rPr lang="en-US" sz="2200" dirty="0">
                <a:latin typeface="Book Antiqua" pitchFamily="18" charset="0"/>
              </a:rPr>
              <a:t>University of Mysore, Mysuru</a:t>
            </a:r>
          </a:p>
          <a:p>
            <a:pPr marL="342900" indent="-342900" algn="ctr" eaLnBrk="0" hangingPunct="0">
              <a:lnSpc>
                <a:spcPct val="150000"/>
              </a:lnSpc>
              <a:spcBef>
                <a:spcPct val="20000"/>
              </a:spcBef>
              <a:buFont typeface="Arial" pitchFamily="34" charset="0"/>
              <a:buNone/>
            </a:pPr>
            <a:endParaRPr lang="en-US" sz="2200" dirty="0">
              <a:latin typeface="Book Antiqua" pitchFamily="18" charset="0"/>
            </a:endParaRPr>
          </a:p>
        </p:txBody>
      </p:sp>
      <p:pic>
        <p:nvPicPr>
          <p:cNvPr id="22533" name="Picture 2" descr="Rehabilitation Council of India logo png ಗೆ ಚಿತ್ರದ ಫಲಿತಾಂಶ"/>
          <p:cNvPicPr>
            <a:picLocks noChangeAspect="1" noChangeArrowheads="1"/>
          </p:cNvPicPr>
          <p:nvPr/>
        </p:nvPicPr>
        <p:blipFill>
          <a:blip r:embed="rId3" cstate="print"/>
          <a:srcRect l="38017" r="38843"/>
          <a:stretch>
            <a:fillRect/>
          </a:stretch>
        </p:blipFill>
        <p:spPr bwMode="auto">
          <a:xfrm>
            <a:off x="1143000" y="1833563"/>
            <a:ext cx="990600" cy="1114425"/>
          </a:xfrm>
          <a:prstGeom prst="rect">
            <a:avLst/>
          </a:prstGeom>
          <a:noFill/>
          <a:ln w="9525">
            <a:noFill/>
            <a:miter lim="800000"/>
            <a:headEnd/>
            <a:tailEnd/>
          </a:ln>
        </p:spPr>
      </p:pic>
      <p:pic>
        <p:nvPicPr>
          <p:cNvPr id="22534" name="Picture 4" descr="University of Mysore logo png ಗೆ ಚಿತ್ರದ ಫಲಿತಾಂಶ"/>
          <p:cNvPicPr>
            <a:picLocks noChangeAspect="1" noChangeArrowheads="1"/>
          </p:cNvPicPr>
          <p:nvPr/>
        </p:nvPicPr>
        <p:blipFill>
          <a:blip r:embed="rId4" cstate="print"/>
          <a:srcRect/>
          <a:stretch>
            <a:fillRect/>
          </a:stretch>
        </p:blipFill>
        <p:spPr bwMode="auto">
          <a:xfrm>
            <a:off x="5867400" y="3052763"/>
            <a:ext cx="693738" cy="914400"/>
          </a:xfrm>
          <a:prstGeom prst="rect">
            <a:avLst/>
          </a:prstGeom>
          <a:noFill/>
          <a:ln w="9525">
            <a:noFill/>
            <a:miter lim="800000"/>
            <a:headEnd/>
            <a:tailEnd/>
          </a:ln>
        </p:spPr>
      </p:pic>
      <p:sp>
        <p:nvSpPr>
          <p:cNvPr id="22536" name="TextBox 20"/>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22537" name="Picture 14" descr="backlable.png"/>
          <p:cNvPicPr>
            <a:picLocks noChangeAspect="1"/>
          </p:cNvPicPr>
          <p:nvPr/>
        </p:nvPicPr>
        <p:blipFill>
          <a:blip r:embed="rId5" cstate="print"/>
          <a:srcRect/>
          <a:stretch>
            <a:fillRect/>
          </a:stretch>
        </p:blipFill>
        <p:spPr bwMode="auto">
          <a:xfrm>
            <a:off x="0" y="0"/>
            <a:ext cx="9144000" cy="762000"/>
          </a:xfrm>
          <a:prstGeom prst="rect">
            <a:avLst/>
          </a:prstGeom>
          <a:noFill/>
          <a:ln w="9525">
            <a:noFill/>
            <a:miter lim="800000"/>
            <a:headEnd/>
            <a:tailEnd/>
          </a:ln>
        </p:spPr>
      </p:pic>
      <p:sp>
        <p:nvSpPr>
          <p:cNvPr id="14" name="Round Diagonal Corner Rectangle 13"/>
          <p:cNvSpPr/>
          <p:nvPr/>
        </p:nvSpPr>
        <p:spPr>
          <a:xfrm rot="5400000">
            <a:off x="7277100" y="1333500"/>
            <a:ext cx="30480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7" name="Round Diagonal Corner Rectangle 16"/>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2540" name="TextBox 6"/>
          <p:cNvSpPr txBox="1">
            <a:spLocks noChangeArrowheads="1"/>
          </p:cNvSpPr>
          <p:nvPr/>
        </p:nvSpPr>
        <p:spPr bwMode="auto">
          <a:xfrm rot="-5400000">
            <a:off x="7567612" y="1363147"/>
            <a:ext cx="2486025" cy="369332"/>
          </a:xfrm>
          <a:prstGeom prst="rect">
            <a:avLst/>
          </a:prstGeom>
          <a:noFill/>
          <a:ln w="9525">
            <a:noFill/>
            <a:miter lim="800000"/>
            <a:headEnd/>
            <a:tailEnd/>
          </a:ln>
        </p:spPr>
        <p:txBody>
          <a:bodyPr>
            <a:spAutoFit/>
          </a:bodyPr>
          <a:lstStyle/>
          <a:p>
            <a:pPr algn="ctr"/>
            <a:r>
              <a:rPr lang="en-US" b="1" dirty="0">
                <a:latin typeface="Titillium Web"/>
              </a:rPr>
              <a:t>Academic Highlights</a:t>
            </a:r>
          </a:p>
        </p:txBody>
      </p:sp>
      <p:sp>
        <p:nvSpPr>
          <p:cNvPr id="22541"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2" name="Rectangle 21"/>
          <p:cNvSpPr/>
          <p:nvPr/>
        </p:nvSpPr>
        <p:spPr>
          <a:xfrm flipV="1">
            <a:off x="304800" y="1524000"/>
            <a:ext cx="8153400" cy="57150"/>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Tree>
    <p:extLst>
      <p:ext uri="{BB962C8B-B14F-4D97-AF65-F5344CB8AC3E}">
        <p14:creationId xmlns:p14="http://schemas.microsoft.com/office/powerpoint/2010/main" val="2693495598"/>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20" name="Rectangle 19"/>
          <p:cNvSpPr/>
          <p:nvPr/>
        </p:nvSpPr>
        <p:spPr>
          <a:xfrm flipV="1">
            <a:off x="304800" y="1611313"/>
            <a:ext cx="43434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23556" name="Picture 24" descr="DSC_9477.JPG"/>
          <p:cNvPicPr>
            <a:picLocks noChangeAspect="1"/>
          </p:cNvPicPr>
          <p:nvPr/>
        </p:nvPicPr>
        <p:blipFill>
          <a:blip r:embed="rId3" cstate="print"/>
          <a:srcRect/>
          <a:stretch>
            <a:fillRect/>
          </a:stretch>
        </p:blipFill>
        <p:spPr bwMode="auto">
          <a:xfrm>
            <a:off x="4191000" y="0"/>
            <a:ext cx="3706813" cy="2463800"/>
          </a:xfrm>
          <a:prstGeom prst="rect">
            <a:avLst/>
          </a:prstGeom>
          <a:noFill/>
          <a:ln w="9525">
            <a:noFill/>
            <a:miter lim="800000"/>
            <a:headEnd/>
            <a:tailEnd/>
          </a:ln>
        </p:spPr>
      </p:pic>
      <p:sp>
        <p:nvSpPr>
          <p:cNvPr id="23557" name="TextBox 27"/>
          <p:cNvSpPr txBox="1">
            <a:spLocks noChangeArrowheads="1"/>
          </p:cNvSpPr>
          <p:nvPr/>
        </p:nvSpPr>
        <p:spPr bwMode="auto">
          <a:xfrm>
            <a:off x="152400" y="1733550"/>
            <a:ext cx="3968750" cy="461963"/>
          </a:xfrm>
          <a:prstGeom prst="rect">
            <a:avLst/>
          </a:prstGeom>
          <a:noFill/>
          <a:ln w="9525">
            <a:noFill/>
            <a:miter lim="800000"/>
            <a:headEnd/>
            <a:tailEnd/>
          </a:ln>
        </p:spPr>
        <p:txBody>
          <a:bodyPr wrap="none">
            <a:spAutoFit/>
          </a:bodyPr>
          <a:lstStyle/>
          <a:p>
            <a:r>
              <a:rPr lang="en-US" sz="2400" b="1">
                <a:solidFill>
                  <a:srgbClr val="C00000"/>
                </a:solidFill>
                <a:latin typeface="Book Antiqua" pitchFamily="18" charset="0"/>
              </a:rPr>
              <a:t>Admission and Enrolment </a:t>
            </a:r>
            <a:endParaRPr lang="en-IN" sz="2400" b="1">
              <a:solidFill>
                <a:srgbClr val="C00000"/>
              </a:solidFill>
              <a:latin typeface="Book Antiqua" pitchFamily="18" charset="0"/>
            </a:endParaRPr>
          </a:p>
        </p:txBody>
      </p:sp>
      <p:sp>
        <p:nvSpPr>
          <p:cNvPr id="23558" name="TextBox 28"/>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23" name="Pentagon 22"/>
          <p:cNvSpPr/>
          <p:nvPr/>
        </p:nvSpPr>
        <p:spPr>
          <a:xfrm>
            <a:off x="228600" y="2667000"/>
            <a:ext cx="3886200" cy="1676400"/>
          </a:xfrm>
          <a:prstGeom prst="homePlate">
            <a:avLst/>
          </a:prstGeom>
          <a:solidFill>
            <a:srgbClr val="FFDA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3560" name="Rectangle 22"/>
          <p:cNvSpPr>
            <a:spLocks noChangeArrowheads="1"/>
          </p:cNvSpPr>
          <p:nvPr/>
        </p:nvSpPr>
        <p:spPr bwMode="auto">
          <a:xfrm>
            <a:off x="609600" y="2743200"/>
            <a:ext cx="3124200" cy="1631216"/>
          </a:xfrm>
          <a:prstGeom prst="rect">
            <a:avLst/>
          </a:prstGeom>
          <a:noFill/>
          <a:ln w="9525">
            <a:noFill/>
            <a:miter lim="800000"/>
            <a:headEnd/>
            <a:tailEnd/>
          </a:ln>
        </p:spPr>
        <p:txBody>
          <a:bodyPr>
            <a:spAutoFit/>
          </a:bodyPr>
          <a:lstStyle/>
          <a:p>
            <a:r>
              <a:rPr lang="en-US" sz="2000" dirty="0">
                <a:latin typeface="Book Antiqua" pitchFamily="18" charset="0"/>
              </a:rPr>
              <a:t>B.ASLP </a:t>
            </a:r>
            <a:endParaRPr lang="en-US" sz="2000" i="1" dirty="0">
              <a:latin typeface="Book Antiqua" pitchFamily="18" charset="0"/>
            </a:endParaRPr>
          </a:p>
          <a:p>
            <a:r>
              <a:rPr lang="en-US" sz="2000" dirty="0">
                <a:latin typeface="Book Antiqua" pitchFamily="18" charset="0"/>
              </a:rPr>
              <a:t>M.Sc. Audiology</a:t>
            </a:r>
          </a:p>
          <a:p>
            <a:r>
              <a:rPr lang="en-US" sz="2000" dirty="0">
                <a:latin typeface="Book Antiqua" pitchFamily="18" charset="0"/>
              </a:rPr>
              <a:t>M.Sc. SLP</a:t>
            </a:r>
          </a:p>
          <a:p>
            <a:r>
              <a:rPr lang="en-US" sz="2000" dirty="0">
                <a:latin typeface="Book Antiqua" pitchFamily="18" charset="0"/>
              </a:rPr>
              <a:t>Diplomas</a:t>
            </a:r>
          </a:p>
          <a:p>
            <a:r>
              <a:rPr lang="en-US" sz="2000" dirty="0" err="1">
                <a:latin typeface="Book Antiqua" pitchFamily="18" charset="0"/>
              </a:rPr>
              <a:t>Ph.D</a:t>
            </a:r>
            <a:endParaRPr lang="en-US" sz="2000" dirty="0">
              <a:latin typeface="Book Antiqua" pitchFamily="18" charset="0"/>
            </a:endParaRPr>
          </a:p>
        </p:txBody>
      </p:sp>
      <p:sp>
        <p:nvSpPr>
          <p:cNvPr id="26" name="Pentagon 25"/>
          <p:cNvSpPr/>
          <p:nvPr/>
        </p:nvSpPr>
        <p:spPr>
          <a:xfrm>
            <a:off x="228600" y="4419600"/>
            <a:ext cx="3886200" cy="1676400"/>
          </a:xfrm>
          <a:prstGeom prst="homePlate">
            <a:avLst/>
          </a:prstGeom>
          <a:solidFill>
            <a:srgbClr val="FFDA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3562" name="Rectangle 21"/>
          <p:cNvSpPr>
            <a:spLocks noChangeArrowheads="1"/>
          </p:cNvSpPr>
          <p:nvPr/>
        </p:nvSpPr>
        <p:spPr bwMode="auto">
          <a:xfrm>
            <a:off x="533400" y="4724400"/>
            <a:ext cx="3505200" cy="707886"/>
          </a:xfrm>
          <a:prstGeom prst="rect">
            <a:avLst/>
          </a:prstGeom>
          <a:noFill/>
          <a:ln w="9525">
            <a:noFill/>
            <a:miter lim="800000"/>
            <a:headEnd/>
            <a:tailEnd/>
          </a:ln>
        </p:spPr>
        <p:txBody>
          <a:bodyPr wrap="square">
            <a:spAutoFit/>
          </a:bodyPr>
          <a:lstStyle/>
          <a:p>
            <a:r>
              <a:rPr lang="en-US" sz="2000" dirty="0" err="1">
                <a:latin typeface="Book Antiqua" pitchFamily="18" charset="0"/>
              </a:rPr>
              <a:t>B.Ed</a:t>
            </a:r>
            <a:r>
              <a:rPr lang="en-US" sz="2000" dirty="0">
                <a:latin typeface="Book Antiqua" pitchFamily="18" charset="0"/>
              </a:rPr>
              <a:t> </a:t>
            </a:r>
            <a:r>
              <a:rPr lang="en-US" sz="2000" dirty="0" err="1">
                <a:latin typeface="Book Antiqua" pitchFamily="18" charset="0"/>
              </a:rPr>
              <a:t>Spl</a:t>
            </a:r>
            <a:r>
              <a:rPr lang="en-US" sz="2000" dirty="0">
                <a:latin typeface="Book Antiqua" pitchFamily="18" charset="0"/>
              </a:rPr>
              <a:t>. </a:t>
            </a:r>
            <a:r>
              <a:rPr lang="en-US" sz="2000" dirty="0" err="1">
                <a:latin typeface="Book Antiqua" pitchFamily="18" charset="0"/>
              </a:rPr>
              <a:t>Edu</a:t>
            </a:r>
            <a:r>
              <a:rPr lang="en-US" sz="2000" dirty="0">
                <a:latin typeface="Book Antiqua" pitchFamily="18" charset="0"/>
              </a:rPr>
              <a:t> (HI)</a:t>
            </a:r>
          </a:p>
          <a:p>
            <a:r>
              <a:rPr lang="en-US" sz="2000" dirty="0" err="1">
                <a:latin typeface="Book Antiqua" pitchFamily="18" charset="0"/>
              </a:rPr>
              <a:t>M.Ed</a:t>
            </a:r>
            <a:r>
              <a:rPr lang="en-US" sz="2000" dirty="0">
                <a:latin typeface="Book Antiqua" pitchFamily="18" charset="0"/>
              </a:rPr>
              <a:t> </a:t>
            </a:r>
            <a:r>
              <a:rPr lang="en-US" sz="2000" dirty="0" err="1">
                <a:latin typeface="Book Antiqua" pitchFamily="18" charset="0"/>
              </a:rPr>
              <a:t>Spl</a:t>
            </a:r>
            <a:r>
              <a:rPr lang="en-US" sz="2000" dirty="0">
                <a:latin typeface="Book Antiqua" pitchFamily="18" charset="0"/>
              </a:rPr>
              <a:t>. </a:t>
            </a:r>
            <a:r>
              <a:rPr lang="en-US" sz="2000" dirty="0" err="1">
                <a:latin typeface="Book Antiqua" pitchFamily="18" charset="0"/>
              </a:rPr>
              <a:t>Edu</a:t>
            </a:r>
            <a:r>
              <a:rPr lang="en-US" sz="2000" dirty="0">
                <a:latin typeface="Book Antiqua" pitchFamily="18" charset="0"/>
              </a:rPr>
              <a:t> (HI)</a:t>
            </a:r>
          </a:p>
        </p:txBody>
      </p:sp>
      <p:sp>
        <p:nvSpPr>
          <p:cNvPr id="22" name="Rectangle 21"/>
          <p:cNvSpPr/>
          <p:nvPr/>
        </p:nvSpPr>
        <p:spPr>
          <a:xfrm>
            <a:off x="4191000" y="2590800"/>
            <a:ext cx="990600" cy="3505200"/>
          </a:xfrm>
          <a:prstGeom prst="rect">
            <a:avLst/>
          </a:prstGeom>
          <a:solidFill>
            <a:srgbClr val="A875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3564" name="TextBox 16"/>
          <p:cNvSpPr txBox="1">
            <a:spLocks noChangeArrowheads="1"/>
          </p:cNvSpPr>
          <p:nvPr/>
        </p:nvSpPr>
        <p:spPr bwMode="auto">
          <a:xfrm rot="-5400000">
            <a:off x="3175794" y="3967957"/>
            <a:ext cx="3009900" cy="461962"/>
          </a:xfrm>
          <a:prstGeom prst="rect">
            <a:avLst/>
          </a:prstGeom>
          <a:noFill/>
          <a:ln w="9525">
            <a:noFill/>
            <a:miter lim="800000"/>
            <a:headEnd/>
            <a:tailEnd/>
          </a:ln>
        </p:spPr>
        <p:txBody>
          <a:bodyPr wrap="none">
            <a:spAutoFit/>
          </a:bodyPr>
          <a:lstStyle/>
          <a:p>
            <a:pPr algn="ctr"/>
            <a:r>
              <a:rPr lang="en-US" sz="2400" b="1" i="1">
                <a:solidFill>
                  <a:schemeClr val="bg1"/>
                </a:solidFill>
                <a:latin typeface="Book Antiqua" pitchFamily="18" charset="0"/>
              </a:rPr>
              <a:t>Admission based on </a:t>
            </a:r>
          </a:p>
        </p:txBody>
      </p:sp>
      <p:sp>
        <p:nvSpPr>
          <p:cNvPr id="32" name="Rectangle 31"/>
          <p:cNvSpPr/>
          <p:nvPr/>
        </p:nvSpPr>
        <p:spPr>
          <a:xfrm>
            <a:off x="5562600" y="2743200"/>
            <a:ext cx="3352800" cy="1676400"/>
          </a:xfrm>
          <a:prstGeom prst="rect">
            <a:avLst/>
          </a:prstGeom>
          <a:solidFill>
            <a:srgbClr val="FFDA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3" name="Rectangle 32"/>
          <p:cNvSpPr/>
          <p:nvPr/>
        </p:nvSpPr>
        <p:spPr>
          <a:xfrm>
            <a:off x="5562600" y="4572000"/>
            <a:ext cx="3352800" cy="1371600"/>
          </a:xfrm>
          <a:prstGeom prst="rect">
            <a:avLst/>
          </a:prstGeom>
          <a:solidFill>
            <a:srgbClr val="FFDA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3567" name="Rectangle 21"/>
          <p:cNvSpPr>
            <a:spLocks noChangeArrowheads="1"/>
          </p:cNvSpPr>
          <p:nvPr/>
        </p:nvSpPr>
        <p:spPr bwMode="auto">
          <a:xfrm>
            <a:off x="5715000" y="2882900"/>
            <a:ext cx="2895600" cy="1384300"/>
          </a:xfrm>
          <a:prstGeom prst="rect">
            <a:avLst/>
          </a:prstGeom>
          <a:noFill/>
          <a:ln w="9525">
            <a:noFill/>
            <a:miter lim="800000"/>
            <a:headEnd/>
            <a:tailEnd/>
          </a:ln>
        </p:spPr>
        <p:txBody>
          <a:bodyPr>
            <a:spAutoFit/>
          </a:bodyPr>
          <a:lstStyle/>
          <a:p>
            <a:r>
              <a:rPr lang="en-US" sz="2800" dirty="0">
                <a:latin typeface="Book Antiqua" pitchFamily="18" charset="0"/>
              </a:rPr>
              <a:t>National Level Entrance Examinations</a:t>
            </a:r>
          </a:p>
        </p:txBody>
      </p:sp>
      <p:sp>
        <p:nvSpPr>
          <p:cNvPr id="23568" name="Rectangle 25"/>
          <p:cNvSpPr>
            <a:spLocks noChangeArrowheads="1"/>
          </p:cNvSpPr>
          <p:nvPr/>
        </p:nvSpPr>
        <p:spPr bwMode="auto">
          <a:xfrm>
            <a:off x="5715000" y="4800600"/>
            <a:ext cx="3124200" cy="954088"/>
          </a:xfrm>
          <a:prstGeom prst="rect">
            <a:avLst/>
          </a:prstGeom>
          <a:noFill/>
          <a:ln w="9525">
            <a:noFill/>
            <a:miter lim="800000"/>
            <a:headEnd/>
            <a:tailEnd/>
          </a:ln>
        </p:spPr>
        <p:txBody>
          <a:bodyPr>
            <a:spAutoFit/>
          </a:bodyPr>
          <a:lstStyle/>
          <a:p>
            <a:pPr defTabSz="668338"/>
            <a:r>
              <a:rPr lang="en-US" sz="2800">
                <a:latin typeface="Book Antiqua" pitchFamily="18" charset="0"/>
              </a:rPr>
              <a:t>Marks obtained in</a:t>
            </a:r>
          </a:p>
          <a:p>
            <a:pPr defTabSz="668338"/>
            <a:r>
              <a:rPr lang="en-US" sz="2800">
                <a:latin typeface="Book Antiqua" pitchFamily="18" charset="0"/>
              </a:rPr>
              <a:t>Qualifying Exams</a:t>
            </a:r>
          </a:p>
        </p:txBody>
      </p:sp>
      <p:sp>
        <p:nvSpPr>
          <p:cNvPr id="29" name="Round Diagonal Corner Rectangle 28"/>
          <p:cNvSpPr/>
          <p:nvPr/>
        </p:nvSpPr>
        <p:spPr>
          <a:xfrm rot="5400000">
            <a:off x="7505700" y="1104900"/>
            <a:ext cx="25908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0" name="Round Diagonal Corner Rectangle 29"/>
          <p:cNvSpPr/>
          <p:nvPr/>
        </p:nvSpPr>
        <p:spPr>
          <a:xfrm rot="5400000">
            <a:off x="7581900" y="1028700"/>
            <a:ext cx="25908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3571" name="TextBox 6"/>
          <p:cNvSpPr txBox="1">
            <a:spLocks noChangeArrowheads="1"/>
          </p:cNvSpPr>
          <p:nvPr/>
        </p:nvSpPr>
        <p:spPr bwMode="auto">
          <a:xfrm rot="-5400000">
            <a:off x="7705725" y="1164223"/>
            <a:ext cx="22098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
        <p:nvSpPr>
          <p:cNvPr id="34" name="Isosceles Triangle 33"/>
          <p:cNvSpPr/>
          <p:nvPr/>
        </p:nvSpPr>
        <p:spPr>
          <a:xfrm rot="5400000">
            <a:off x="5143500" y="3390900"/>
            <a:ext cx="304800" cy="228600"/>
          </a:xfrm>
          <a:prstGeom prst="triangle">
            <a:avLst/>
          </a:prstGeom>
          <a:solidFill>
            <a:srgbClr val="A875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5" name="Isosceles Triangle 34"/>
          <p:cNvSpPr/>
          <p:nvPr/>
        </p:nvSpPr>
        <p:spPr>
          <a:xfrm rot="5400000">
            <a:off x="5143500" y="5067300"/>
            <a:ext cx="304800" cy="228600"/>
          </a:xfrm>
          <a:prstGeom prst="triangle">
            <a:avLst/>
          </a:prstGeom>
          <a:solidFill>
            <a:srgbClr val="A875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3574"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1095911104"/>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20" name="Rectangle 19"/>
          <p:cNvSpPr/>
          <p:nvPr/>
        </p:nvSpPr>
        <p:spPr>
          <a:xfrm flipV="1">
            <a:off x="267929" y="902196"/>
            <a:ext cx="43434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3557" name="TextBox 27"/>
          <p:cNvSpPr txBox="1">
            <a:spLocks noChangeArrowheads="1"/>
          </p:cNvSpPr>
          <p:nvPr/>
        </p:nvSpPr>
        <p:spPr bwMode="auto">
          <a:xfrm>
            <a:off x="134352" y="427037"/>
            <a:ext cx="2688557" cy="461665"/>
          </a:xfrm>
          <a:prstGeom prst="rect">
            <a:avLst/>
          </a:prstGeom>
          <a:noFill/>
          <a:ln w="9525">
            <a:noFill/>
            <a:miter lim="800000"/>
            <a:headEnd/>
            <a:tailEnd/>
          </a:ln>
        </p:spPr>
        <p:txBody>
          <a:bodyPr wrap="none">
            <a:spAutoFit/>
          </a:bodyPr>
          <a:lstStyle/>
          <a:p>
            <a:r>
              <a:rPr lang="en-US" sz="2400" b="1" dirty="0">
                <a:solidFill>
                  <a:srgbClr val="C00000"/>
                </a:solidFill>
                <a:latin typeface="Book Antiqua" pitchFamily="18" charset="0"/>
              </a:rPr>
              <a:t>Student Diversity</a:t>
            </a:r>
            <a:endParaRPr lang="en-IN" sz="2400" b="1" dirty="0">
              <a:solidFill>
                <a:srgbClr val="C00000"/>
              </a:solidFill>
              <a:latin typeface="Book Antiqua" pitchFamily="18" charset="0"/>
            </a:endParaRPr>
          </a:p>
        </p:txBody>
      </p:sp>
      <p:sp>
        <p:nvSpPr>
          <p:cNvPr id="23558" name="TextBox 28"/>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23564" name="TextBox 16"/>
          <p:cNvSpPr txBox="1">
            <a:spLocks noChangeArrowheads="1"/>
          </p:cNvSpPr>
          <p:nvPr/>
        </p:nvSpPr>
        <p:spPr bwMode="auto">
          <a:xfrm rot="-5400000">
            <a:off x="3261124" y="3968105"/>
            <a:ext cx="2839239" cy="461665"/>
          </a:xfrm>
          <a:prstGeom prst="rect">
            <a:avLst/>
          </a:prstGeom>
          <a:noFill/>
          <a:ln w="9525">
            <a:noFill/>
            <a:miter lim="800000"/>
            <a:headEnd/>
            <a:tailEnd/>
          </a:ln>
        </p:spPr>
        <p:txBody>
          <a:bodyPr wrap="none">
            <a:spAutoFit/>
          </a:bodyPr>
          <a:lstStyle/>
          <a:p>
            <a:pPr algn="ctr"/>
            <a:r>
              <a:rPr lang="en-US" sz="2400" b="1" i="1" dirty="0">
                <a:solidFill>
                  <a:schemeClr val="bg1"/>
                </a:solidFill>
                <a:latin typeface="Book Antiqua" pitchFamily="18" charset="0"/>
              </a:rPr>
              <a:t>Admission based o </a:t>
            </a:r>
          </a:p>
        </p:txBody>
      </p:sp>
      <p:sp>
        <p:nvSpPr>
          <p:cNvPr id="29" name="Round Diagonal Corner Rectangle 28"/>
          <p:cNvSpPr/>
          <p:nvPr/>
        </p:nvSpPr>
        <p:spPr>
          <a:xfrm rot="5400000">
            <a:off x="7505700" y="1104900"/>
            <a:ext cx="25908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0" name="Round Diagonal Corner Rectangle 29"/>
          <p:cNvSpPr/>
          <p:nvPr/>
        </p:nvSpPr>
        <p:spPr>
          <a:xfrm rot="5400000">
            <a:off x="7581900" y="1028700"/>
            <a:ext cx="25908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3571" name="TextBox 6"/>
          <p:cNvSpPr txBox="1">
            <a:spLocks noChangeArrowheads="1"/>
          </p:cNvSpPr>
          <p:nvPr/>
        </p:nvSpPr>
        <p:spPr bwMode="auto">
          <a:xfrm rot="-5400000">
            <a:off x="7705725" y="1164223"/>
            <a:ext cx="22098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
        <p:nvSpPr>
          <p:cNvPr id="23574"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4" name="TextBox 27">
            <a:extLst>
              <a:ext uri="{FF2B5EF4-FFF2-40B4-BE49-F238E27FC236}">
                <a16:creationId xmlns:a16="http://schemas.microsoft.com/office/drawing/2014/main" id="{EEF59107-2023-4728-803E-EC1CE2B3FD6C}"/>
              </a:ext>
            </a:extLst>
          </p:cNvPr>
          <p:cNvSpPr txBox="1">
            <a:spLocks noChangeArrowheads="1"/>
          </p:cNvSpPr>
          <p:nvPr/>
        </p:nvSpPr>
        <p:spPr bwMode="auto">
          <a:xfrm>
            <a:off x="399257" y="2667000"/>
            <a:ext cx="1758815" cy="461665"/>
          </a:xfrm>
          <a:prstGeom prst="rect">
            <a:avLst/>
          </a:prstGeom>
          <a:noFill/>
          <a:ln w="9525">
            <a:noFill/>
            <a:miter lim="800000"/>
            <a:headEnd/>
            <a:tailEnd/>
          </a:ln>
        </p:spPr>
        <p:txBody>
          <a:bodyPr wrap="none">
            <a:spAutoFit/>
          </a:bodyPr>
          <a:lstStyle/>
          <a:p>
            <a:r>
              <a:rPr lang="en-US" sz="2400" b="1" dirty="0">
                <a:solidFill>
                  <a:srgbClr val="C00000"/>
                </a:solidFill>
                <a:latin typeface="Book Antiqua" pitchFamily="18" charset="0"/>
              </a:rPr>
              <a:t>Geography</a:t>
            </a:r>
            <a:endParaRPr lang="en-IN" sz="2400" b="1" dirty="0">
              <a:solidFill>
                <a:srgbClr val="C00000"/>
              </a:solidFill>
              <a:latin typeface="Book Antiqua" pitchFamily="18" charset="0"/>
            </a:endParaRPr>
          </a:p>
        </p:txBody>
      </p:sp>
      <p:sp>
        <p:nvSpPr>
          <p:cNvPr id="25" name="TextBox 27">
            <a:extLst>
              <a:ext uri="{FF2B5EF4-FFF2-40B4-BE49-F238E27FC236}">
                <a16:creationId xmlns:a16="http://schemas.microsoft.com/office/drawing/2014/main" id="{C33E2F4D-D95A-4B3A-8E10-FC4F587A43CA}"/>
              </a:ext>
            </a:extLst>
          </p:cNvPr>
          <p:cNvSpPr txBox="1">
            <a:spLocks noChangeArrowheads="1"/>
          </p:cNvSpPr>
          <p:nvPr/>
        </p:nvSpPr>
        <p:spPr bwMode="auto">
          <a:xfrm>
            <a:off x="2822909" y="4298800"/>
            <a:ext cx="1879041" cy="461665"/>
          </a:xfrm>
          <a:prstGeom prst="rect">
            <a:avLst/>
          </a:prstGeom>
          <a:noFill/>
          <a:ln w="9525">
            <a:noFill/>
            <a:miter lim="800000"/>
            <a:headEnd/>
            <a:tailEnd/>
          </a:ln>
        </p:spPr>
        <p:txBody>
          <a:bodyPr wrap="none">
            <a:spAutoFit/>
          </a:bodyPr>
          <a:lstStyle/>
          <a:p>
            <a:r>
              <a:rPr lang="en-US" sz="2400" b="1" dirty="0">
                <a:solidFill>
                  <a:srgbClr val="C00000"/>
                </a:solidFill>
                <a:latin typeface="Book Antiqua" pitchFamily="18" charset="0"/>
              </a:rPr>
              <a:t>Community</a:t>
            </a:r>
            <a:endParaRPr lang="en-IN" sz="2400" b="1" dirty="0">
              <a:solidFill>
                <a:srgbClr val="C00000"/>
              </a:solidFill>
              <a:latin typeface="Book Antiqua" pitchFamily="18" charset="0"/>
            </a:endParaRPr>
          </a:p>
        </p:txBody>
      </p:sp>
      <p:sp>
        <p:nvSpPr>
          <p:cNvPr id="27" name="TextBox 27">
            <a:extLst>
              <a:ext uri="{FF2B5EF4-FFF2-40B4-BE49-F238E27FC236}">
                <a16:creationId xmlns:a16="http://schemas.microsoft.com/office/drawing/2014/main" id="{80F8A005-7FEA-4999-B734-C53F66D1B308}"/>
              </a:ext>
            </a:extLst>
          </p:cNvPr>
          <p:cNvSpPr txBox="1">
            <a:spLocks noChangeArrowheads="1"/>
          </p:cNvSpPr>
          <p:nvPr/>
        </p:nvSpPr>
        <p:spPr bwMode="auto">
          <a:xfrm>
            <a:off x="4611329" y="1976735"/>
            <a:ext cx="1244251" cy="461665"/>
          </a:xfrm>
          <a:prstGeom prst="rect">
            <a:avLst/>
          </a:prstGeom>
          <a:noFill/>
          <a:ln w="9525">
            <a:noFill/>
            <a:miter lim="800000"/>
            <a:headEnd/>
            <a:tailEnd/>
          </a:ln>
        </p:spPr>
        <p:txBody>
          <a:bodyPr wrap="none">
            <a:spAutoFit/>
          </a:bodyPr>
          <a:lstStyle/>
          <a:p>
            <a:r>
              <a:rPr lang="en-US" sz="2400" b="1" dirty="0">
                <a:solidFill>
                  <a:srgbClr val="C00000"/>
                </a:solidFill>
                <a:latin typeface="Book Antiqua" pitchFamily="18" charset="0"/>
              </a:rPr>
              <a:t>Gender</a:t>
            </a:r>
            <a:endParaRPr lang="en-IN" sz="2400" b="1" dirty="0">
              <a:solidFill>
                <a:srgbClr val="C00000"/>
              </a:solidFill>
              <a:latin typeface="Book Antiqua" pitchFamily="18" charset="0"/>
            </a:endParaRPr>
          </a:p>
        </p:txBody>
      </p:sp>
    </p:spTree>
    <p:extLst>
      <p:ext uri="{BB962C8B-B14F-4D97-AF65-F5344CB8AC3E}">
        <p14:creationId xmlns:p14="http://schemas.microsoft.com/office/powerpoint/2010/main" val="973344551"/>
      </p:ext>
    </p:extLst>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7"/>
          <p:cNvSpPr txBox="1">
            <a:spLocks noChangeArrowheads="1"/>
          </p:cNvSpPr>
          <p:nvPr/>
        </p:nvSpPr>
        <p:spPr bwMode="auto">
          <a:xfrm>
            <a:off x="417513" y="533400"/>
            <a:ext cx="1747837" cy="461963"/>
          </a:xfrm>
          <a:prstGeom prst="rect">
            <a:avLst/>
          </a:prstGeom>
          <a:noFill/>
          <a:ln w="9525">
            <a:noFill/>
            <a:miter lim="800000"/>
            <a:headEnd/>
            <a:tailEnd/>
          </a:ln>
        </p:spPr>
        <p:txBody>
          <a:bodyPr wrap="none">
            <a:spAutoFit/>
          </a:bodyPr>
          <a:lstStyle/>
          <a:p>
            <a:r>
              <a:rPr lang="en-US" sz="2400" b="1">
                <a:solidFill>
                  <a:srgbClr val="C00000"/>
                </a:solidFill>
                <a:latin typeface="Book Antiqua" pitchFamily="18" charset="0"/>
              </a:rPr>
              <a:t>Internship </a:t>
            </a:r>
          </a:p>
        </p:txBody>
      </p:sp>
      <p:sp>
        <p:nvSpPr>
          <p:cNvPr id="26627" name="Rectangle 28"/>
          <p:cNvSpPr>
            <a:spLocks noChangeArrowheads="1"/>
          </p:cNvSpPr>
          <p:nvPr/>
        </p:nvSpPr>
        <p:spPr bwMode="auto">
          <a:xfrm>
            <a:off x="431800" y="1143000"/>
            <a:ext cx="8162925" cy="1077913"/>
          </a:xfrm>
          <a:prstGeom prst="rect">
            <a:avLst/>
          </a:prstGeom>
          <a:noFill/>
          <a:ln w="9525">
            <a:noFill/>
            <a:miter lim="800000"/>
            <a:headEnd/>
            <a:tailEnd/>
          </a:ln>
        </p:spPr>
        <p:txBody>
          <a:bodyPr>
            <a:spAutoFit/>
          </a:bodyPr>
          <a:lstStyle/>
          <a:p>
            <a:pPr marL="363538" indent="-360363" algn="just">
              <a:spcAft>
                <a:spcPts val="600"/>
              </a:spcAft>
              <a:buFont typeface="Arial" pitchFamily="34" charset="0"/>
              <a:buChar char="•"/>
              <a:tabLst>
                <a:tab pos="363538" algn="l"/>
              </a:tabLst>
            </a:pPr>
            <a:r>
              <a:rPr lang="en-US">
                <a:latin typeface="Book Antiqua" pitchFamily="18" charset="0"/>
              </a:rPr>
              <a:t>For B.ASLP  students </a:t>
            </a:r>
          </a:p>
          <a:p>
            <a:pPr marL="363538" indent="-360363" algn="just">
              <a:spcAft>
                <a:spcPts val="600"/>
              </a:spcAft>
              <a:buFont typeface="Arial" pitchFamily="34" charset="0"/>
              <a:buChar char="•"/>
              <a:tabLst>
                <a:tab pos="363538" algn="l"/>
              </a:tabLst>
            </a:pPr>
            <a:r>
              <a:rPr lang="en-US">
                <a:latin typeface="Book Antiqua" pitchFamily="18" charset="0"/>
              </a:rPr>
              <a:t>One-Year Duration </a:t>
            </a:r>
          </a:p>
          <a:p>
            <a:pPr marL="363538" indent="-360363" algn="just">
              <a:spcAft>
                <a:spcPts val="600"/>
              </a:spcAft>
              <a:buFont typeface="Arial" pitchFamily="34" charset="0"/>
              <a:buChar char="•"/>
              <a:tabLst>
                <a:tab pos="363538" algn="l"/>
              </a:tabLst>
            </a:pPr>
            <a:r>
              <a:rPr lang="en-US">
                <a:latin typeface="Book Antiqua" pitchFamily="18" charset="0"/>
              </a:rPr>
              <a:t>Postings at AIISH Clinics &amp; at reputed govt. medical institutions</a:t>
            </a:r>
          </a:p>
        </p:txBody>
      </p:sp>
      <p:sp>
        <p:nvSpPr>
          <p:cNvPr id="30" name="Rectangle 29"/>
          <p:cNvSpPr/>
          <p:nvPr/>
        </p:nvSpPr>
        <p:spPr>
          <a:xfrm flipV="1">
            <a:off x="304800" y="990600"/>
            <a:ext cx="85344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26629" name="Picture 9" descr="J:\Annual Report 2016-17\All Chapture Photos\Learn &amp; Teach\Impo 5.jpg"/>
          <p:cNvPicPr>
            <a:picLocks noChangeAspect="1" noChangeArrowheads="1"/>
          </p:cNvPicPr>
          <p:nvPr/>
        </p:nvPicPr>
        <p:blipFill>
          <a:blip r:embed="rId2" cstate="print"/>
          <a:srcRect t="23680" b="8565"/>
          <a:stretch>
            <a:fillRect/>
          </a:stretch>
        </p:blipFill>
        <p:spPr bwMode="auto">
          <a:xfrm>
            <a:off x="0" y="2286000"/>
            <a:ext cx="9144000" cy="4114800"/>
          </a:xfrm>
          <a:prstGeom prst="rect">
            <a:avLst/>
          </a:prstGeom>
          <a:noFill/>
          <a:ln w="9525">
            <a:noFill/>
            <a:miter lim="800000"/>
            <a:headEnd/>
            <a:tailEnd/>
          </a:ln>
        </p:spPr>
      </p:pic>
      <p:pic>
        <p:nvPicPr>
          <p:cNvPr id="26630" name="Picture 14" descr="backlable.png"/>
          <p:cNvPicPr>
            <a:picLocks noChangeAspect="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sp>
        <p:nvSpPr>
          <p:cNvPr id="26631" name="TextBox 31"/>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22" name="Round Diagonal Corner Rectangle 21"/>
          <p:cNvSpPr/>
          <p:nvPr/>
        </p:nvSpPr>
        <p:spPr>
          <a:xfrm rot="10800000">
            <a:off x="4800600" y="76200"/>
            <a:ext cx="43434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4" name="Round Diagonal Corner Rectangle 23"/>
          <p:cNvSpPr/>
          <p:nvPr/>
        </p:nvSpPr>
        <p:spPr>
          <a:xfrm rot="10800000">
            <a:off x="4724400" y="0"/>
            <a:ext cx="43434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6634" name="TextBox 6"/>
          <p:cNvSpPr txBox="1">
            <a:spLocks noChangeArrowheads="1"/>
          </p:cNvSpPr>
          <p:nvPr/>
        </p:nvSpPr>
        <p:spPr bwMode="auto">
          <a:xfrm>
            <a:off x="5105400" y="133350"/>
            <a:ext cx="3505200" cy="400050"/>
          </a:xfrm>
          <a:prstGeom prst="rect">
            <a:avLst/>
          </a:prstGeom>
          <a:noFill/>
          <a:ln w="9525">
            <a:noFill/>
            <a:miter lim="800000"/>
            <a:headEnd/>
            <a:tailEnd/>
          </a:ln>
        </p:spPr>
        <p:txBody>
          <a:bodyPr>
            <a:spAutoFit/>
          </a:bodyPr>
          <a:lstStyle/>
          <a:p>
            <a:pPr algn="ctr"/>
            <a:r>
              <a:rPr lang="en-US" sz="2000" b="1">
                <a:latin typeface="Titillium Web"/>
              </a:rPr>
              <a:t>Academic Highlights</a:t>
            </a:r>
          </a:p>
        </p:txBody>
      </p:sp>
      <p:sp>
        <p:nvSpPr>
          <p:cNvPr id="26635"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1047119654"/>
      </p:ext>
    </p:extLst>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descr="backlable.png"/>
          <p:cNvPicPr>
            <a:picLocks noChangeAspect="1"/>
          </p:cNvPicPr>
          <p:nvPr/>
        </p:nvPicPr>
        <p:blipFill>
          <a:blip r:embed="rId2" cstate="print"/>
          <a:srcRect/>
          <a:stretch>
            <a:fillRect/>
          </a:stretch>
        </p:blipFill>
        <p:spPr bwMode="auto">
          <a:xfrm>
            <a:off x="0" y="6019800"/>
            <a:ext cx="9144000" cy="838200"/>
          </a:xfrm>
          <a:prstGeom prst="rect">
            <a:avLst/>
          </a:prstGeom>
          <a:noFill/>
          <a:ln w="9525">
            <a:noFill/>
            <a:miter lim="800000"/>
            <a:headEnd/>
            <a:tailEnd/>
          </a:ln>
        </p:spPr>
      </p:pic>
      <p:sp>
        <p:nvSpPr>
          <p:cNvPr id="27651" name="TextBox 11"/>
          <p:cNvSpPr txBox="1">
            <a:spLocks noChangeArrowheads="1"/>
          </p:cNvSpPr>
          <p:nvPr/>
        </p:nvSpPr>
        <p:spPr bwMode="auto">
          <a:xfrm>
            <a:off x="381000" y="762000"/>
            <a:ext cx="4957763" cy="461963"/>
          </a:xfrm>
          <a:prstGeom prst="rect">
            <a:avLst/>
          </a:prstGeom>
          <a:noFill/>
          <a:ln w="9525">
            <a:noFill/>
            <a:miter lim="800000"/>
            <a:headEnd/>
            <a:tailEnd/>
          </a:ln>
        </p:spPr>
        <p:txBody>
          <a:bodyPr wrap="none">
            <a:spAutoFit/>
          </a:bodyPr>
          <a:lstStyle/>
          <a:p>
            <a:r>
              <a:rPr lang="en-US" sz="2400" b="1">
                <a:solidFill>
                  <a:srgbClr val="C00000"/>
                </a:solidFill>
                <a:latin typeface="Book Antiqua" pitchFamily="18" charset="0"/>
              </a:rPr>
              <a:t>Student Assessment &amp; Evaluation</a:t>
            </a:r>
          </a:p>
        </p:txBody>
      </p:sp>
      <p:sp>
        <p:nvSpPr>
          <p:cNvPr id="27652" name="Rectangle 20"/>
          <p:cNvSpPr>
            <a:spLocks noChangeArrowheads="1"/>
          </p:cNvSpPr>
          <p:nvPr/>
        </p:nvSpPr>
        <p:spPr bwMode="auto">
          <a:xfrm>
            <a:off x="3810000" y="2362200"/>
            <a:ext cx="4483100" cy="400050"/>
          </a:xfrm>
          <a:prstGeom prst="rect">
            <a:avLst/>
          </a:prstGeom>
          <a:noFill/>
          <a:ln w="9525">
            <a:noFill/>
            <a:miter lim="800000"/>
            <a:headEnd/>
            <a:tailEnd/>
          </a:ln>
        </p:spPr>
        <p:txBody>
          <a:bodyPr wrap="none">
            <a:spAutoFit/>
          </a:bodyPr>
          <a:lstStyle/>
          <a:p>
            <a:r>
              <a:rPr lang="en-US" sz="2000" b="1">
                <a:latin typeface="Book Antiqua" pitchFamily="18" charset="0"/>
              </a:rPr>
              <a:t>Credit Based  Choice System (CBCS)</a:t>
            </a:r>
          </a:p>
        </p:txBody>
      </p:sp>
      <p:sp>
        <p:nvSpPr>
          <p:cNvPr id="27653" name="TextBox 31"/>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3" name="Rectangle 32"/>
          <p:cNvSpPr/>
          <p:nvPr/>
        </p:nvSpPr>
        <p:spPr>
          <a:xfrm flipV="1">
            <a:off x="304800" y="1192213"/>
            <a:ext cx="85344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4" name="Pentagon 33"/>
          <p:cNvSpPr/>
          <p:nvPr/>
        </p:nvSpPr>
        <p:spPr>
          <a:xfrm>
            <a:off x="304800" y="1524000"/>
            <a:ext cx="3505200" cy="2133600"/>
          </a:xfrm>
          <a:prstGeom prst="homePlat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4" name="Content Placeholder 2"/>
          <p:cNvSpPr txBox="1">
            <a:spLocks/>
          </p:cNvSpPr>
          <p:nvPr/>
        </p:nvSpPr>
        <p:spPr>
          <a:xfrm>
            <a:off x="533400" y="1600200"/>
            <a:ext cx="2362200" cy="1905000"/>
          </a:xfrm>
          <a:prstGeom prst="rect">
            <a:avLst/>
          </a:prstGeom>
        </p:spPr>
        <p:txBody>
          <a:bodyPr>
            <a:normAutofit fontScale="92500"/>
          </a:bodyPr>
          <a:lstStyle/>
          <a:p>
            <a:pPr marL="228600" indent="-228600" eaLnBrk="0" hangingPunct="0">
              <a:spcBef>
                <a:spcPct val="20000"/>
              </a:spcBef>
              <a:buFont typeface="Arial" pitchFamily="34" charset="0"/>
              <a:buNone/>
              <a:defRPr/>
            </a:pPr>
            <a:r>
              <a:rPr lang="en-US" sz="2000" dirty="0">
                <a:latin typeface="Book Antiqua" pitchFamily="18" charset="0"/>
              </a:rPr>
              <a:t>B.ASLP</a:t>
            </a:r>
          </a:p>
          <a:p>
            <a:pPr marL="228600" indent="-228600" eaLnBrk="0" hangingPunct="0">
              <a:spcBef>
                <a:spcPct val="20000"/>
              </a:spcBef>
              <a:buFont typeface="Arial" pitchFamily="34" charset="0"/>
              <a:buNone/>
              <a:defRPr/>
            </a:pPr>
            <a:r>
              <a:rPr lang="en-US" sz="2000" dirty="0" err="1">
                <a:latin typeface="Book Antiqua" pitchFamily="18" charset="0"/>
              </a:rPr>
              <a:t>B.Ed</a:t>
            </a:r>
            <a:r>
              <a:rPr lang="en-US" sz="2000" dirty="0">
                <a:latin typeface="Book Antiqua" pitchFamily="18" charset="0"/>
              </a:rPr>
              <a:t> </a:t>
            </a:r>
            <a:r>
              <a:rPr lang="en-US" sz="2000" dirty="0" err="1">
                <a:latin typeface="Book Antiqua" pitchFamily="18" charset="0"/>
              </a:rPr>
              <a:t>Spl</a:t>
            </a:r>
            <a:r>
              <a:rPr lang="en-US" sz="2000" dirty="0">
                <a:latin typeface="Book Antiqua" pitchFamily="18" charset="0"/>
              </a:rPr>
              <a:t>. </a:t>
            </a:r>
            <a:r>
              <a:rPr lang="en-US" sz="2000" dirty="0" err="1">
                <a:latin typeface="Book Antiqua" pitchFamily="18" charset="0"/>
              </a:rPr>
              <a:t>Edu</a:t>
            </a:r>
            <a:r>
              <a:rPr lang="en-US" sz="2000" dirty="0">
                <a:latin typeface="Book Antiqua" pitchFamily="18" charset="0"/>
              </a:rPr>
              <a:t> (HI)</a:t>
            </a:r>
          </a:p>
          <a:p>
            <a:pPr marL="228600" indent="-228600" eaLnBrk="0" hangingPunct="0">
              <a:spcBef>
                <a:spcPct val="20000"/>
              </a:spcBef>
              <a:buFont typeface="Arial" pitchFamily="34" charset="0"/>
              <a:buNone/>
              <a:defRPr/>
            </a:pPr>
            <a:r>
              <a:rPr lang="en-US" sz="2000" dirty="0">
                <a:latin typeface="Book Antiqua" pitchFamily="18" charset="0"/>
              </a:rPr>
              <a:t>M.Sc. Audiology   </a:t>
            </a:r>
          </a:p>
          <a:p>
            <a:pPr marL="342900" indent="-342900" eaLnBrk="0" hangingPunct="0">
              <a:spcBef>
                <a:spcPct val="20000"/>
              </a:spcBef>
              <a:buFont typeface="Arial" pitchFamily="34" charset="0"/>
              <a:buNone/>
              <a:defRPr/>
            </a:pPr>
            <a:r>
              <a:rPr lang="en-US" sz="2000" dirty="0">
                <a:latin typeface="Book Antiqua" pitchFamily="18" charset="0"/>
              </a:rPr>
              <a:t>M.Sc. SLP</a:t>
            </a:r>
          </a:p>
          <a:p>
            <a:pPr marL="342900" indent="-342900" eaLnBrk="0" hangingPunct="0">
              <a:spcBef>
                <a:spcPct val="20000"/>
              </a:spcBef>
              <a:buFont typeface="Arial" pitchFamily="34" charset="0"/>
              <a:buNone/>
              <a:defRPr/>
            </a:pPr>
            <a:r>
              <a:rPr lang="en-US" sz="2000" dirty="0">
                <a:latin typeface="Book Antiqua" pitchFamily="18" charset="0"/>
              </a:rPr>
              <a:t>M.Ed. </a:t>
            </a:r>
            <a:r>
              <a:rPr lang="en-US" sz="2000" dirty="0" err="1">
                <a:latin typeface="Book Antiqua" pitchFamily="18" charset="0"/>
              </a:rPr>
              <a:t>Spl</a:t>
            </a:r>
            <a:r>
              <a:rPr lang="en-US" sz="2000" dirty="0">
                <a:latin typeface="Book Antiqua" pitchFamily="18" charset="0"/>
              </a:rPr>
              <a:t>. </a:t>
            </a:r>
            <a:r>
              <a:rPr lang="en-US" sz="2000" dirty="0" err="1">
                <a:latin typeface="Book Antiqua" pitchFamily="18" charset="0"/>
              </a:rPr>
              <a:t>Edu</a:t>
            </a:r>
            <a:r>
              <a:rPr lang="en-US" sz="2000" dirty="0">
                <a:latin typeface="Book Antiqua" pitchFamily="18" charset="0"/>
              </a:rPr>
              <a:t> (HI)</a:t>
            </a:r>
          </a:p>
        </p:txBody>
      </p:sp>
      <p:sp>
        <p:nvSpPr>
          <p:cNvPr id="36" name="Pentagon 35"/>
          <p:cNvSpPr/>
          <p:nvPr/>
        </p:nvSpPr>
        <p:spPr>
          <a:xfrm>
            <a:off x="304800" y="4953000"/>
            <a:ext cx="3505200" cy="685800"/>
          </a:xfrm>
          <a:prstGeom prst="homePlat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7661" name="Rectangle 18"/>
          <p:cNvSpPr>
            <a:spLocks noChangeArrowheads="1"/>
          </p:cNvSpPr>
          <p:nvPr/>
        </p:nvSpPr>
        <p:spPr bwMode="auto">
          <a:xfrm>
            <a:off x="3810000" y="5067300"/>
            <a:ext cx="5218113" cy="400050"/>
          </a:xfrm>
          <a:prstGeom prst="rect">
            <a:avLst/>
          </a:prstGeom>
          <a:noFill/>
          <a:ln w="9525">
            <a:noFill/>
            <a:miter lim="800000"/>
            <a:headEnd/>
            <a:tailEnd/>
          </a:ln>
        </p:spPr>
        <p:txBody>
          <a:bodyPr wrap="none">
            <a:spAutoFit/>
          </a:bodyPr>
          <a:lstStyle/>
          <a:p>
            <a:r>
              <a:rPr lang="en-US" sz="2000" b="1">
                <a:latin typeface="Book Antiqua" pitchFamily="18" charset="0"/>
              </a:rPr>
              <a:t>Internal Assessment &amp; Semester End Exam</a:t>
            </a:r>
          </a:p>
        </p:txBody>
      </p:sp>
      <p:sp>
        <p:nvSpPr>
          <p:cNvPr id="27662" name="Rectangle 23"/>
          <p:cNvSpPr>
            <a:spLocks noChangeArrowheads="1"/>
          </p:cNvSpPr>
          <p:nvPr/>
        </p:nvSpPr>
        <p:spPr bwMode="auto">
          <a:xfrm>
            <a:off x="533400" y="5086350"/>
            <a:ext cx="1181734" cy="400110"/>
          </a:xfrm>
          <a:prstGeom prst="rect">
            <a:avLst/>
          </a:prstGeom>
          <a:noFill/>
          <a:ln w="9525">
            <a:noFill/>
            <a:miter lim="800000"/>
            <a:headEnd/>
            <a:tailEnd/>
          </a:ln>
        </p:spPr>
        <p:txBody>
          <a:bodyPr wrap="none">
            <a:spAutoFit/>
          </a:bodyPr>
          <a:lstStyle/>
          <a:p>
            <a:r>
              <a:rPr lang="en-US" sz="2000" dirty="0">
                <a:latin typeface="Book Antiqua" pitchFamily="18" charset="0"/>
              </a:rPr>
              <a:t>Diploma</a:t>
            </a:r>
            <a:endParaRPr lang="en-US" sz="2000" dirty="0"/>
          </a:p>
        </p:txBody>
      </p:sp>
      <p:pic>
        <p:nvPicPr>
          <p:cNvPr id="27663"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27" name="Round Diagonal Corner Rectangle 26"/>
          <p:cNvSpPr/>
          <p:nvPr/>
        </p:nvSpPr>
        <p:spPr>
          <a:xfrm rot="5400000">
            <a:off x="7277100" y="1333500"/>
            <a:ext cx="30480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8" name="Round Diagonal Corner Rectangle 27"/>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7666" name="TextBox 6"/>
          <p:cNvSpPr txBox="1">
            <a:spLocks noChangeArrowheads="1"/>
          </p:cNvSpPr>
          <p:nvPr/>
        </p:nvSpPr>
        <p:spPr bwMode="auto">
          <a:xfrm rot="-5400000">
            <a:off x="7648575" y="1430923"/>
            <a:ext cx="22860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
        <p:nvSpPr>
          <p:cNvPr id="27667"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3842810107"/>
      </p:ext>
    </p:extLst>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descr="backlable.png"/>
          <p:cNvPicPr>
            <a:picLocks noChangeAspect="1"/>
          </p:cNvPicPr>
          <p:nvPr/>
        </p:nvPicPr>
        <p:blipFill>
          <a:blip r:embed="rId2" cstate="print"/>
          <a:srcRect/>
          <a:stretch>
            <a:fillRect/>
          </a:stretch>
        </p:blipFill>
        <p:spPr bwMode="auto">
          <a:xfrm>
            <a:off x="0" y="6019800"/>
            <a:ext cx="9144000" cy="838200"/>
          </a:xfrm>
          <a:prstGeom prst="rect">
            <a:avLst/>
          </a:prstGeom>
          <a:noFill/>
          <a:ln w="9525">
            <a:noFill/>
            <a:miter lim="800000"/>
            <a:headEnd/>
            <a:tailEnd/>
          </a:ln>
        </p:spPr>
      </p:pic>
      <p:sp>
        <p:nvSpPr>
          <p:cNvPr id="27651" name="TextBox 11"/>
          <p:cNvSpPr txBox="1">
            <a:spLocks noChangeArrowheads="1"/>
          </p:cNvSpPr>
          <p:nvPr/>
        </p:nvSpPr>
        <p:spPr bwMode="auto">
          <a:xfrm>
            <a:off x="302885" y="616135"/>
            <a:ext cx="2449710" cy="584775"/>
          </a:xfrm>
          <a:prstGeom prst="rect">
            <a:avLst/>
          </a:prstGeom>
          <a:noFill/>
          <a:ln w="9525">
            <a:noFill/>
            <a:miter lim="800000"/>
            <a:headEnd/>
            <a:tailEnd/>
          </a:ln>
        </p:spPr>
        <p:txBody>
          <a:bodyPr wrap="none">
            <a:spAutoFit/>
          </a:bodyPr>
          <a:lstStyle/>
          <a:p>
            <a:r>
              <a:rPr lang="en-US" sz="3200" b="1" dirty="0">
                <a:solidFill>
                  <a:srgbClr val="C00000"/>
                </a:solidFill>
                <a:latin typeface="Book Antiqua" pitchFamily="18" charset="0"/>
              </a:rPr>
              <a:t>Curriculum</a:t>
            </a:r>
            <a:r>
              <a:rPr lang="en-US" sz="2400" b="1" dirty="0">
                <a:solidFill>
                  <a:srgbClr val="C00000"/>
                </a:solidFill>
                <a:latin typeface="Book Antiqua" pitchFamily="18" charset="0"/>
              </a:rPr>
              <a:t> </a:t>
            </a:r>
          </a:p>
        </p:txBody>
      </p:sp>
      <p:sp>
        <p:nvSpPr>
          <p:cNvPr id="27652" name="Rectangle 20"/>
          <p:cNvSpPr>
            <a:spLocks noChangeArrowheads="1"/>
          </p:cNvSpPr>
          <p:nvPr/>
        </p:nvSpPr>
        <p:spPr bwMode="auto">
          <a:xfrm>
            <a:off x="266700" y="2414283"/>
            <a:ext cx="3962400" cy="400110"/>
          </a:xfrm>
          <a:prstGeom prst="rect">
            <a:avLst/>
          </a:prstGeom>
          <a:noFill/>
          <a:ln w="9525">
            <a:noFill/>
            <a:miter lim="800000"/>
            <a:headEnd/>
            <a:tailEnd/>
          </a:ln>
        </p:spPr>
        <p:txBody>
          <a:bodyPr wrap="square">
            <a:spAutoFit/>
          </a:bodyPr>
          <a:lstStyle/>
          <a:p>
            <a:r>
              <a:rPr lang="en-US" sz="2000" b="1" dirty="0">
                <a:latin typeface="Book Antiqua" pitchFamily="18" charset="0"/>
              </a:rPr>
              <a:t>Frequent revision</a:t>
            </a:r>
          </a:p>
        </p:txBody>
      </p:sp>
      <p:sp>
        <p:nvSpPr>
          <p:cNvPr id="27653" name="TextBox 31"/>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3" name="Rectangle 32"/>
          <p:cNvSpPr/>
          <p:nvPr/>
        </p:nvSpPr>
        <p:spPr>
          <a:xfrm flipV="1">
            <a:off x="304800" y="1192213"/>
            <a:ext cx="85344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27663"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27" name="Round Diagonal Corner Rectangle 26"/>
          <p:cNvSpPr/>
          <p:nvPr/>
        </p:nvSpPr>
        <p:spPr>
          <a:xfrm rot="5400000">
            <a:off x="7277100" y="1333500"/>
            <a:ext cx="30480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8" name="Round Diagonal Corner Rectangle 27"/>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7666" name="TextBox 6"/>
          <p:cNvSpPr txBox="1">
            <a:spLocks noChangeArrowheads="1"/>
          </p:cNvSpPr>
          <p:nvPr/>
        </p:nvSpPr>
        <p:spPr bwMode="auto">
          <a:xfrm rot="-5400000">
            <a:off x="7648575" y="1430923"/>
            <a:ext cx="22860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
        <p:nvSpPr>
          <p:cNvPr id="27667"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7" name="Rectangle 20">
            <a:extLst>
              <a:ext uri="{FF2B5EF4-FFF2-40B4-BE49-F238E27FC236}">
                <a16:creationId xmlns:a16="http://schemas.microsoft.com/office/drawing/2014/main" id="{D7EC3D11-6D66-4C46-9CB9-E794DFB68325}"/>
              </a:ext>
            </a:extLst>
          </p:cNvPr>
          <p:cNvSpPr>
            <a:spLocks noChangeArrowheads="1"/>
          </p:cNvSpPr>
          <p:nvPr/>
        </p:nvSpPr>
        <p:spPr bwMode="auto">
          <a:xfrm>
            <a:off x="3886200" y="2451623"/>
            <a:ext cx="3962400" cy="400110"/>
          </a:xfrm>
          <a:prstGeom prst="rect">
            <a:avLst/>
          </a:prstGeom>
          <a:noFill/>
          <a:ln w="9525">
            <a:noFill/>
            <a:miter lim="800000"/>
            <a:headEnd/>
            <a:tailEnd/>
          </a:ln>
        </p:spPr>
        <p:txBody>
          <a:bodyPr wrap="square">
            <a:spAutoFit/>
          </a:bodyPr>
          <a:lstStyle/>
          <a:p>
            <a:r>
              <a:rPr lang="en-US" sz="2000" b="1" dirty="0">
                <a:latin typeface="Book Antiqua" pitchFamily="18" charset="0"/>
              </a:rPr>
              <a:t>Support Employability Skills</a:t>
            </a:r>
          </a:p>
        </p:txBody>
      </p:sp>
      <p:sp>
        <p:nvSpPr>
          <p:cNvPr id="19" name="Rectangle 20">
            <a:extLst>
              <a:ext uri="{FF2B5EF4-FFF2-40B4-BE49-F238E27FC236}">
                <a16:creationId xmlns:a16="http://schemas.microsoft.com/office/drawing/2014/main" id="{7FA17E0F-C9A5-4B38-BD3B-E7A3C6265C6C}"/>
              </a:ext>
            </a:extLst>
          </p:cNvPr>
          <p:cNvSpPr>
            <a:spLocks noChangeArrowheads="1"/>
          </p:cNvSpPr>
          <p:nvPr/>
        </p:nvSpPr>
        <p:spPr bwMode="auto">
          <a:xfrm>
            <a:off x="1919748" y="3933795"/>
            <a:ext cx="3962400" cy="400110"/>
          </a:xfrm>
          <a:prstGeom prst="rect">
            <a:avLst/>
          </a:prstGeom>
          <a:noFill/>
          <a:ln w="9525">
            <a:noFill/>
            <a:miter lim="800000"/>
            <a:headEnd/>
            <a:tailEnd/>
          </a:ln>
        </p:spPr>
        <p:txBody>
          <a:bodyPr wrap="square">
            <a:spAutoFit/>
          </a:bodyPr>
          <a:lstStyle/>
          <a:p>
            <a:r>
              <a:rPr lang="en-US" sz="2000" b="1" dirty="0">
                <a:latin typeface="Book Antiqua" pitchFamily="18" charset="0"/>
              </a:rPr>
              <a:t>AIISH around the World</a:t>
            </a:r>
          </a:p>
        </p:txBody>
      </p:sp>
    </p:spTree>
    <p:extLst>
      <p:ext uri="{BB962C8B-B14F-4D97-AF65-F5344CB8AC3E}">
        <p14:creationId xmlns:p14="http://schemas.microsoft.com/office/powerpoint/2010/main" val="769745490"/>
      </p:ext>
    </p:extLst>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descr="backlable.png"/>
          <p:cNvPicPr>
            <a:picLocks noChangeAspect="1"/>
          </p:cNvPicPr>
          <p:nvPr/>
        </p:nvPicPr>
        <p:blipFill>
          <a:blip r:embed="rId2" cstate="print"/>
          <a:srcRect/>
          <a:stretch>
            <a:fillRect/>
          </a:stretch>
        </p:blipFill>
        <p:spPr bwMode="auto">
          <a:xfrm>
            <a:off x="0" y="6019800"/>
            <a:ext cx="9144000" cy="838200"/>
          </a:xfrm>
          <a:prstGeom prst="rect">
            <a:avLst/>
          </a:prstGeom>
          <a:noFill/>
          <a:ln w="9525">
            <a:noFill/>
            <a:miter lim="800000"/>
            <a:headEnd/>
            <a:tailEnd/>
          </a:ln>
        </p:spPr>
      </p:pic>
      <p:sp>
        <p:nvSpPr>
          <p:cNvPr id="27651" name="TextBox 11"/>
          <p:cNvSpPr txBox="1">
            <a:spLocks noChangeArrowheads="1"/>
          </p:cNvSpPr>
          <p:nvPr/>
        </p:nvSpPr>
        <p:spPr bwMode="auto">
          <a:xfrm>
            <a:off x="302885" y="616135"/>
            <a:ext cx="5375189" cy="584775"/>
          </a:xfrm>
          <a:prstGeom prst="rect">
            <a:avLst/>
          </a:prstGeom>
          <a:noFill/>
          <a:ln w="9525">
            <a:noFill/>
            <a:miter lim="800000"/>
            <a:headEnd/>
            <a:tailEnd/>
          </a:ln>
        </p:spPr>
        <p:txBody>
          <a:bodyPr wrap="none">
            <a:spAutoFit/>
          </a:bodyPr>
          <a:lstStyle/>
          <a:p>
            <a:r>
              <a:rPr lang="en-US" sz="3200" b="1" dirty="0">
                <a:solidFill>
                  <a:srgbClr val="C00000"/>
                </a:solidFill>
                <a:latin typeface="Book Antiqua" pitchFamily="18" charset="0"/>
              </a:rPr>
              <a:t>Interdisciplinary</a:t>
            </a:r>
            <a:r>
              <a:rPr lang="en-US" sz="3200" b="1" i="1" dirty="0">
                <a:solidFill>
                  <a:srgbClr val="C00000"/>
                </a:solidFill>
                <a:latin typeface="Book Antiqua" pitchFamily="18" charset="0"/>
              </a:rPr>
              <a:t> </a:t>
            </a:r>
            <a:r>
              <a:rPr lang="en-US" sz="2400" b="1" dirty="0">
                <a:solidFill>
                  <a:srgbClr val="C00000"/>
                </a:solidFill>
                <a:latin typeface="Book Antiqua" pitchFamily="18" charset="0"/>
              </a:rPr>
              <a:t> </a:t>
            </a:r>
            <a:r>
              <a:rPr lang="en-US" sz="3200" b="1" dirty="0">
                <a:solidFill>
                  <a:srgbClr val="C00000"/>
                </a:solidFill>
                <a:latin typeface="Book Antiqua" pitchFamily="18" charset="0"/>
              </a:rPr>
              <a:t>Approach</a:t>
            </a:r>
          </a:p>
        </p:txBody>
      </p:sp>
      <p:sp>
        <p:nvSpPr>
          <p:cNvPr id="27652" name="Rectangle 20"/>
          <p:cNvSpPr>
            <a:spLocks noChangeArrowheads="1"/>
          </p:cNvSpPr>
          <p:nvPr/>
        </p:nvSpPr>
        <p:spPr bwMode="auto">
          <a:xfrm>
            <a:off x="302885" y="2164970"/>
            <a:ext cx="3962400" cy="646331"/>
          </a:xfrm>
          <a:prstGeom prst="rect">
            <a:avLst/>
          </a:prstGeom>
          <a:noFill/>
          <a:ln w="9525">
            <a:noFill/>
            <a:miter lim="800000"/>
            <a:headEnd/>
            <a:tailEnd/>
          </a:ln>
        </p:spPr>
        <p:txBody>
          <a:bodyPr wrap="square">
            <a:spAutoFit/>
          </a:bodyPr>
          <a:lstStyle/>
          <a:p>
            <a:pPr algn="l"/>
            <a:r>
              <a:rPr lang="en-IN" sz="1800" b="1" i="0" u="none" strike="noStrike" baseline="0" dirty="0">
                <a:solidFill>
                  <a:srgbClr val="FF0000"/>
                </a:solidFill>
                <a:latin typeface="Bookman Old Style,Bold"/>
              </a:rPr>
              <a:t>Research Projects /</a:t>
            </a:r>
          </a:p>
          <a:p>
            <a:pPr algn="l"/>
            <a:r>
              <a:rPr lang="en-IN" sz="1800" b="1" i="0" u="none" strike="noStrike" baseline="0" dirty="0">
                <a:solidFill>
                  <a:srgbClr val="FF0000"/>
                </a:solidFill>
                <a:latin typeface="Bookman Old Style,Bold"/>
              </a:rPr>
              <a:t>Dissertations</a:t>
            </a:r>
            <a:endParaRPr lang="en-US" sz="2000" b="1" dirty="0">
              <a:solidFill>
                <a:srgbClr val="FF0000"/>
              </a:solidFill>
              <a:latin typeface="Book Antiqua" pitchFamily="18" charset="0"/>
            </a:endParaRPr>
          </a:p>
        </p:txBody>
      </p:sp>
      <p:sp>
        <p:nvSpPr>
          <p:cNvPr id="27653" name="TextBox 31"/>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3" name="Rectangle 32"/>
          <p:cNvSpPr/>
          <p:nvPr/>
        </p:nvSpPr>
        <p:spPr>
          <a:xfrm flipV="1">
            <a:off x="304800" y="1192213"/>
            <a:ext cx="85344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27663"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27" name="Round Diagonal Corner Rectangle 26"/>
          <p:cNvSpPr/>
          <p:nvPr/>
        </p:nvSpPr>
        <p:spPr>
          <a:xfrm rot="5400000">
            <a:off x="7277100" y="1333500"/>
            <a:ext cx="30480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8" name="Round Diagonal Corner Rectangle 27"/>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7666" name="TextBox 6"/>
          <p:cNvSpPr txBox="1">
            <a:spLocks noChangeArrowheads="1"/>
          </p:cNvSpPr>
          <p:nvPr/>
        </p:nvSpPr>
        <p:spPr bwMode="auto">
          <a:xfrm rot="-5400000">
            <a:off x="7648575" y="1430923"/>
            <a:ext cx="22860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
        <p:nvSpPr>
          <p:cNvPr id="27667"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7" name="Rectangle 20">
            <a:extLst>
              <a:ext uri="{FF2B5EF4-FFF2-40B4-BE49-F238E27FC236}">
                <a16:creationId xmlns:a16="http://schemas.microsoft.com/office/drawing/2014/main" id="{D7EC3D11-6D66-4C46-9CB9-E794DFB68325}"/>
              </a:ext>
            </a:extLst>
          </p:cNvPr>
          <p:cNvSpPr>
            <a:spLocks noChangeArrowheads="1"/>
          </p:cNvSpPr>
          <p:nvPr/>
        </p:nvSpPr>
        <p:spPr bwMode="auto">
          <a:xfrm>
            <a:off x="4533900" y="2097173"/>
            <a:ext cx="3962400" cy="646331"/>
          </a:xfrm>
          <a:prstGeom prst="rect">
            <a:avLst/>
          </a:prstGeom>
          <a:noFill/>
          <a:ln w="9525">
            <a:noFill/>
            <a:miter lim="800000"/>
            <a:headEnd/>
            <a:tailEnd/>
          </a:ln>
        </p:spPr>
        <p:txBody>
          <a:bodyPr wrap="square">
            <a:spAutoFit/>
          </a:bodyPr>
          <a:lstStyle/>
          <a:p>
            <a:pPr algn="l"/>
            <a:r>
              <a:rPr lang="en-IN" sz="1800" b="1" i="0" u="none" strike="noStrike" baseline="0" dirty="0">
                <a:solidFill>
                  <a:srgbClr val="FF0000"/>
                </a:solidFill>
                <a:latin typeface="Bookman Old Style,Bold"/>
              </a:rPr>
              <a:t>Elective Options in</a:t>
            </a:r>
          </a:p>
          <a:p>
            <a:pPr algn="l"/>
            <a:r>
              <a:rPr lang="en-IN" sz="1800" b="1" i="0" u="none" strike="noStrike" baseline="0" dirty="0">
                <a:solidFill>
                  <a:srgbClr val="FF0000"/>
                </a:solidFill>
                <a:latin typeface="Bookman Old Style,Bold"/>
              </a:rPr>
              <a:t>Curriculum</a:t>
            </a:r>
            <a:endParaRPr lang="en-US" sz="2000" b="1" dirty="0">
              <a:solidFill>
                <a:srgbClr val="FF0000"/>
              </a:solidFill>
              <a:latin typeface="Book Antiqua" pitchFamily="18" charset="0"/>
            </a:endParaRPr>
          </a:p>
        </p:txBody>
      </p:sp>
      <p:sp>
        <p:nvSpPr>
          <p:cNvPr id="19" name="Rectangle 20">
            <a:extLst>
              <a:ext uri="{FF2B5EF4-FFF2-40B4-BE49-F238E27FC236}">
                <a16:creationId xmlns:a16="http://schemas.microsoft.com/office/drawing/2014/main" id="{7FA17E0F-C9A5-4B38-BD3B-E7A3C6265C6C}"/>
              </a:ext>
            </a:extLst>
          </p:cNvPr>
          <p:cNvSpPr>
            <a:spLocks noChangeArrowheads="1"/>
          </p:cNvSpPr>
          <p:nvPr/>
        </p:nvSpPr>
        <p:spPr bwMode="auto">
          <a:xfrm>
            <a:off x="337298" y="4172710"/>
            <a:ext cx="3962400" cy="646331"/>
          </a:xfrm>
          <a:prstGeom prst="rect">
            <a:avLst/>
          </a:prstGeom>
          <a:noFill/>
          <a:ln w="9525">
            <a:noFill/>
            <a:miter lim="800000"/>
            <a:headEnd/>
            <a:tailEnd/>
          </a:ln>
        </p:spPr>
        <p:txBody>
          <a:bodyPr wrap="square">
            <a:spAutoFit/>
          </a:bodyPr>
          <a:lstStyle/>
          <a:p>
            <a:pPr algn="l"/>
            <a:r>
              <a:rPr lang="en-IN" sz="1800" b="1" i="0" u="none" strike="noStrike" baseline="0" dirty="0">
                <a:solidFill>
                  <a:srgbClr val="FFFFFF"/>
                </a:solidFill>
                <a:latin typeface="Bookman Old Style,Bold"/>
              </a:rPr>
              <a:t>Seminars / Conferences/</a:t>
            </a:r>
          </a:p>
          <a:p>
            <a:pPr algn="l"/>
            <a:r>
              <a:rPr lang="en-IN" sz="1800" b="1" i="0" u="none" strike="noStrike" baseline="0" dirty="0">
                <a:solidFill>
                  <a:srgbClr val="FF0000"/>
                </a:solidFill>
                <a:latin typeface="Bookman Old Style,Bold"/>
              </a:rPr>
              <a:t>Workshops/Trainings</a:t>
            </a:r>
            <a:endParaRPr lang="en-US" sz="2000" b="1" dirty="0">
              <a:solidFill>
                <a:srgbClr val="FF0000"/>
              </a:solidFill>
              <a:latin typeface="Book Antiqua" pitchFamily="18" charset="0"/>
            </a:endParaRPr>
          </a:p>
        </p:txBody>
      </p:sp>
      <p:sp>
        <p:nvSpPr>
          <p:cNvPr id="14" name="Rectangle 20">
            <a:extLst>
              <a:ext uri="{FF2B5EF4-FFF2-40B4-BE49-F238E27FC236}">
                <a16:creationId xmlns:a16="http://schemas.microsoft.com/office/drawing/2014/main" id="{AAEEEAE2-3F11-4545-8E7B-FF0238CC3077}"/>
              </a:ext>
            </a:extLst>
          </p:cNvPr>
          <p:cNvSpPr>
            <a:spLocks noChangeArrowheads="1"/>
          </p:cNvSpPr>
          <p:nvPr/>
        </p:nvSpPr>
        <p:spPr bwMode="auto">
          <a:xfrm>
            <a:off x="4821187" y="4172710"/>
            <a:ext cx="3962400" cy="923330"/>
          </a:xfrm>
          <a:prstGeom prst="rect">
            <a:avLst/>
          </a:prstGeom>
          <a:noFill/>
          <a:ln w="9525">
            <a:noFill/>
            <a:miter lim="800000"/>
            <a:headEnd/>
            <a:tailEnd/>
          </a:ln>
        </p:spPr>
        <p:txBody>
          <a:bodyPr wrap="square">
            <a:spAutoFit/>
          </a:bodyPr>
          <a:lstStyle/>
          <a:p>
            <a:pPr algn="l"/>
            <a:r>
              <a:rPr lang="en-IN" sz="1800" b="1" i="0" u="none" strike="noStrike" baseline="0" dirty="0">
                <a:solidFill>
                  <a:srgbClr val="FFFFFF"/>
                </a:solidFill>
                <a:latin typeface="Bookman Old Style,Bold"/>
              </a:rPr>
              <a:t>Seminars / Conferences/</a:t>
            </a:r>
          </a:p>
          <a:p>
            <a:pPr algn="l"/>
            <a:r>
              <a:rPr lang="en-IN" sz="1800" b="1" i="0" u="none" strike="noStrike" baseline="0" dirty="0">
                <a:solidFill>
                  <a:srgbClr val="FF0000"/>
                </a:solidFill>
                <a:latin typeface="Bookman Old Style,Bold"/>
              </a:rPr>
              <a:t>Interdisciplinary Subject in</a:t>
            </a:r>
          </a:p>
          <a:p>
            <a:pPr algn="l"/>
            <a:r>
              <a:rPr lang="en-IN" sz="1800" b="1" i="0" u="none" strike="noStrike" baseline="0" dirty="0">
                <a:solidFill>
                  <a:srgbClr val="FF0000"/>
                </a:solidFill>
                <a:latin typeface="Bookman Old Style,Bold"/>
              </a:rPr>
              <a:t>Curriculum</a:t>
            </a:r>
            <a:endParaRPr lang="en-US" sz="2000" b="1" dirty="0">
              <a:solidFill>
                <a:srgbClr val="FF0000"/>
              </a:solidFill>
              <a:latin typeface="Book Antiqua" pitchFamily="18" charset="0"/>
            </a:endParaRPr>
          </a:p>
        </p:txBody>
      </p:sp>
    </p:spTree>
    <p:extLst>
      <p:ext uri="{BB962C8B-B14F-4D97-AF65-F5344CB8AC3E}">
        <p14:creationId xmlns:p14="http://schemas.microsoft.com/office/powerpoint/2010/main" val="3289206276"/>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259339"/>
      </p:ext>
    </p:extLst>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descr="backlable.png"/>
          <p:cNvPicPr>
            <a:picLocks noChangeAspect="1"/>
          </p:cNvPicPr>
          <p:nvPr/>
        </p:nvPicPr>
        <p:blipFill>
          <a:blip r:embed="rId2" cstate="print"/>
          <a:srcRect/>
          <a:stretch>
            <a:fillRect/>
          </a:stretch>
        </p:blipFill>
        <p:spPr bwMode="auto">
          <a:xfrm>
            <a:off x="0" y="6019800"/>
            <a:ext cx="9144000" cy="838200"/>
          </a:xfrm>
          <a:prstGeom prst="rect">
            <a:avLst/>
          </a:prstGeom>
          <a:noFill/>
          <a:ln w="9525">
            <a:noFill/>
            <a:miter lim="800000"/>
            <a:headEnd/>
            <a:tailEnd/>
          </a:ln>
        </p:spPr>
      </p:pic>
      <p:sp>
        <p:nvSpPr>
          <p:cNvPr id="27651" name="TextBox 11"/>
          <p:cNvSpPr txBox="1">
            <a:spLocks noChangeArrowheads="1"/>
          </p:cNvSpPr>
          <p:nvPr/>
        </p:nvSpPr>
        <p:spPr bwMode="auto">
          <a:xfrm>
            <a:off x="302885" y="616135"/>
            <a:ext cx="4195379" cy="523220"/>
          </a:xfrm>
          <a:prstGeom prst="rect">
            <a:avLst/>
          </a:prstGeom>
          <a:noFill/>
          <a:ln w="9525">
            <a:noFill/>
            <a:miter lim="800000"/>
            <a:headEnd/>
            <a:tailEnd/>
          </a:ln>
        </p:spPr>
        <p:txBody>
          <a:bodyPr wrap="none">
            <a:spAutoFit/>
          </a:bodyPr>
          <a:lstStyle/>
          <a:p>
            <a:r>
              <a:rPr lang="en-US" sz="2800" b="1" dirty="0">
                <a:solidFill>
                  <a:srgbClr val="FF0000"/>
                </a:solidFill>
                <a:latin typeface="Book Antiqua" pitchFamily="18" charset="0"/>
              </a:rPr>
              <a:t>Curriculum Enrichment </a:t>
            </a:r>
          </a:p>
        </p:txBody>
      </p:sp>
      <p:sp>
        <p:nvSpPr>
          <p:cNvPr id="27653" name="TextBox 31"/>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3" name="Rectangle 32"/>
          <p:cNvSpPr/>
          <p:nvPr/>
        </p:nvSpPr>
        <p:spPr>
          <a:xfrm flipV="1">
            <a:off x="304800" y="1192213"/>
            <a:ext cx="85344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7661" name="Rectangle 18"/>
          <p:cNvSpPr>
            <a:spLocks noChangeArrowheads="1"/>
          </p:cNvSpPr>
          <p:nvPr/>
        </p:nvSpPr>
        <p:spPr bwMode="auto">
          <a:xfrm>
            <a:off x="3416323" y="1923643"/>
            <a:ext cx="5121742" cy="707886"/>
          </a:xfrm>
          <a:prstGeom prst="rect">
            <a:avLst/>
          </a:prstGeom>
          <a:noFill/>
          <a:ln w="9525">
            <a:noFill/>
            <a:miter lim="800000"/>
            <a:headEnd/>
            <a:tailEnd/>
          </a:ln>
        </p:spPr>
        <p:txBody>
          <a:bodyPr wrap="square">
            <a:spAutoFit/>
          </a:bodyPr>
          <a:lstStyle/>
          <a:p>
            <a:pPr algn="ctr"/>
            <a:r>
              <a:rPr lang="en-US" sz="2000" b="1" dirty="0">
                <a:solidFill>
                  <a:srgbClr val="FF0000"/>
                </a:solidFill>
                <a:latin typeface="Book Antiqua" pitchFamily="18" charset="0"/>
              </a:rPr>
              <a:t>Lectures on Environment, Human Rights, Professional ethics, Gender Equity</a:t>
            </a:r>
          </a:p>
        </p:txBody>
      </p:sp>
      <p:pic>
        <p:nvPicPr>
          <p:cNvPr id="27663"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27" name="Round Diagonal Corner Rectangle 26"/>
          <p:cNvSpPr/>
          <p:nvPr/>
        </p:nvSpPr>
        <p:spPr>
          <a:xfrm rot="5400000">
            <a:off x="7277100" y="1333500"/>
            <a:ext cx="30480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8" name="Round Diagonal Corner Rectangle 27"/>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7666" name="TextBox 6"/>
          <p:cNvSpPr txBox="1">
            <a:spLocks noChangeArrowheads="1"/>
          </p:cNvSpPr>
          <p:nvPr/>
        </p:nvSpPr>
        <p:spPr bwMode="auto">
          <a:xfrm rot="-5400000">
            <a:off x="7648575" y="1430923"/>
            <a:ext cx="22860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
        <p:nvSpPr>
          <p:cNvPr id="27667"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8" name="Rectangle 20">
            <a:extLst>
              <a:ext uri="{FF2B5EF4-FFF2-40B4-BE49-F238E27FC236}">
                <a16:creationId xmlns:a16="http://schemas.microsoft.com/office/drawing/2014/main" id="{4A68B4B1-5258-4943-B87B-2DD1EAC14578}"/>
              </a:ext>
            </a:extLst>
          </p:cNvPr>
          <p:cNvSpPr>
            <a:spLocks noChangeArrowheads="1"/>
          </p:cNvSpPr>
          <p:nvPr/>
        </p:nvSpPr>
        <p:spPr bwMode="auto">
          <a:xfrm>
            <a:off x="2051665" y="3608453"/>
            <a:ext cx="3962400" cy="400110"/>
          </a:xfrm>
          <a:prstGeom prst="rect">
            <a:avLst/>
          </a:prstGeom>
          <a:noFill/>
          <a:ln w="9525">
            <a:noFill/>
            <a:miter lim="800000"/>
            <a:headEnd/>
            <a:tailEnd/>
          </a:ln>
        </p:spPr>
        <p:txBody>
          <a:bodyPr wrap="square">
            <a:spAutoFit/>
          </a:bodyPr>
          <a:lstStyle/>
          <a:p>
            <a:r>
              <a:rPr lang="en-US" sz="2000" b="1" dirty="0">
                <a:latin typeface="Book Antiqua" pitchFamily="18" charset="0"/>
              </a:rPr>
              <a:t>Curriculum Enrichment</a:t>
            </a:r>
            <a:endParaRPr lang="en-US" sz="2000" b="1" dirty="0"/>
          </a:p>
        </p:txBody>
      </p:sp>
      <p:sp>
        <p:nvSpPr>
          <p:cNvPr id="16" name="Rectangle 20">
            <a:extLst>
              <a:ext uri="{FF2B5EF4-FFF2-40B4-BE49-F238E27FC236}">
                <a16:creationId xmlns:a16="http://schemas.microsoft.com/office/drawing/2014/main" id="{29A8EE9D-7927-4763-A748-8027A9A5E8ED}"/>
              </a:ext>
            </a:extLst>
          </p:cNvPr>
          <p:cNvSpPr>
            <a:spLocks noChangeArrowheads="1"/>
          </p:cNvSpPr>
          <p:nvPr/>
        </p:nvSpPr>
        <p:spPr bwMode="auto">
          <a:xfrm>
            <a:off x="1435123" y="4570497"/>
            <a:ext cx="3962400" cy="707886"/>
          </a:xfrm>
          <a:prstGeom prst="rect">
            <a:avLst/>
          </a:prstGeom>
          <a:noFill/>
          <a:ln w="9525">
            <a:noFill/>
            <a:miter lim="800000"/>
            <a:headEnd/>
            <a:tailEnd/>
          </a:ln>
        </p:spPr>
        <p:txBody>
          <a:bodyPr wrap="square">
            <a:spAutoFit/>
          </a:bodyPr>
          <a:lstStyle/>
          <a:p>
            <a:pPr algn="ctr"/>
            <a:r>
              <a:rPr lang="en-US" sz="2000" b="1" dirty="0">
                <a:solidFill>
                  <a:srgbClr val="FF0000"/>
                </a:solidFill>
                <a:latin typeface="Book Antiqua" pitchFamily="18" charset="0"/>
              </a:rPr>
              <a:t>Screening for </a:t>
            </a:r>
          </a:p>
          <a:p>
            <a:pPr algn="ctr"/>
            <a:r>
              <a:rPr lang="en-US" sz="2000" b="1" dirty="0">
                <a:solidFill>
                  <a:srgbClr val="FF0000"/>
                </a:solidFill>
                <a:latin typeface="Book Antiqua" pitchFamily="18" charset="0"/>
              </a:rPr>
              <a:t>communication disorders</a:t>
            </a:r>
            <a:endParaRPr lang="en-US" sz="2000" b="1" dirty="0">
              <a:solidFill>
                <a:srgbClr val="FF0000"/>
              </a:solidFill>
            </a:endParaRPr>
          </a:p>
        </p:txBody>
      </p:sp>
      <p:sp>
        <p:nvSpPr>
          <p:cNvPr id="20" name="Rectangle 20">
            <a:extLst>
              <a:ext uri="{FF2B5EF4-FFF2-40B4-BE49-F238E27FC236}">
                <a16:creationId xmlns:a16="http://schemas.microsoft.com/office/drawing/2014/main" id="{B7D0DFAF-9A6C-4730-B7BA-4F1787E391BF}"/>
              </a:ext>
            </a:extLst>
          </p:cNvPr>
          <p:cNvSpPr>
            <a:spLocks noChangeArrowheads="1"/>
          </p:cNvSpPr>
          <p:nvPr/>
        </p:nvSpPr>
        <p:spPr bwMode="auto">
          <a:xfrm>
            <a:off x="4495058" y="3941787"/>
            <a:ext cx="3962400" cy="400110"/>
          </a:xfrm>
          <a:prstGeom prst="rect">
            <a:avLst/>
          </a:prstGeom>
          <a:noFill/>
          <a:ln w="9525">
            <a:noFill/>
            <a:miter lim="800000"/>
            <a:headEnd/>
            <a:tailEnd/>
          </a:ln>
        </p:spPr>
        <p:txBody>
          <a:bodyPr wrap="square">
            <a:spAutoFit/>
          </a:bodyPr>
          <a:lstStyle/>
          <a:p>
            <a:pPr algn="r"/>
            <a:r>
              <a:rPr lang="en-US" sz="2000" b="1" dirty="0">
                <a:solidFill>
                  <a:srgbClr val="FF0000"/>
                </a:solidFill>
                <a:latin typeface="Book Antiqua" pitchFamily="18" charset="0"/>
              </a:rPr>
              <a:t>Public</a:t>
            </a:r>
            <a:r>
              <a:rPr lang="en-US" sz="2000" b="1" dirty="0">
                <a:latin typeface="Book Antiqua" pitchFamily="18" charset="0"/>
              </a:rPr>
              <a:t> </a:t>
            </a:r>
            <a:r>
              <a:rPr lang="en-US" sz="2000" b="1" dirty="0">
                <a:solidFill>
                  <a:srgbClr val="FF0000"/>
                </a:solidFill>
                <a:latin typeface="Book Antiqua" pitchFamily="18" charset="0"/>
              </a:rPr>
              <a:t>Education</a:t>
            </a:r>
            <a:endParaRPr lang="en-US" sz="2000" b="1" dirty="0">
              <a:solidFill>
                <a:srgbClr val="FF0000"/>
              </a:solidFill>
            </a:endParaRPr>
          </a:p>
        </p:txBody>
      </p:sp>
      <p:sp>
        <p:nvSpPr>
          <p:cNvPr id="21" name="Rectangle 20">
            <a:extLst>
              <a:ext uri="{FF2B5EF4-FFF2-40B4-BE49-F238E27FC236}">
                <a16:creationId xmlns:a16="http://schemas.microsoft.com/office/drawing/2014/main" id="{1FFACE43-DB82-4DE1-83FB-E441237B1422}"/>
              </a:ext>
            </a:extLst>
          </p:cNvPr>
          <p:cNvSpPr>
            <a:spLocks noChangeArrowheads="1"/>
          </p:cNvSpPr>
          <p:nvPr/>
        </p:nvSpPr>
        <p:spPr bwMode="auto">
          <a:xfrm>
            <a:off x="50800" y="2776478"/>
            <a:ext cx="3962400" cy="400110"/>
          </a:xfrm>
          <a:prstGeom prst="rect">
            <a:avLst/>
          </a:prstGeom>
          <a:noFill/>
          <a:ln w="9525">
            <a:noFill/>
            <a:miter lim="800000"/>
            <a:headEnd/>
            <a:tailEnd/>
          </a:ln>
        </p:spPr>
        <p:txBody>
          <a:bodyPr wrap="square">
            <a:spAutoFit/>
          </a:bodyPr>
          <a:lstStyle/>
          <a:p>
            <a:r>
              <a:rPr lang="en-US" sz="2000" b="1" dirty="0">
                <a:solidFill>
                  <a:srgbClr val="FF0000"/>
                </a:solidFill>
                <a:latin typeface="Book Antiqua" pitchFamily="18" charset="0"/>
              </a:rPr>
              <a:t>Outreach Activities</a:t>
            </a:r>
            <a:endParaRPr lang="en-US" sz="2000" b="1" dirty="0">
              <a:solidFill>
                <a:srgbClr val="FF0000"/>
              </a:solidFill>
            </a:endParaRPr>
          </a:p>
        </p:txBody>
      </p:sp>
      <p:sp>
        <p:nvSpPr>
          <p:cNvPr id="22" name="Rectangle 20">
            <a:extLst>
              <a:ext uri="{FF2B5EF4-FFF2-40B4-BE49-F238E27FC236}">
                <a16:creationId xmlns:a16="http://schemas.microsoft.com/office/drawing/2014/main" id="{5771FAAF-47C4-4B3A-A3C4-58F56BAA3266}"/>
              </a:ext>
            </a:extLst>
          </p:cNvPr>
          <p:cNvSpPr>
            <a:spLocks noChangeArrowheads="1"/>
          </p:cNvSpPr>
          <p:nvPr/>
        </p:nvSpPr>
        <p:spPr bwMode="auto">
          <a:xfrm>
            <a:off x="5404465" y="5004137"/>
            <a:ext cx="2596535" cy="1015663"/>
          </a:xfrm>
          <a:prstGeom prst="rect">
            <a:avLst/>
          </a:prstGeom>
          <a:noFill/>
          <a:ln w="9525">
            <a:noFill/>
            <a:miter lim="800000"/>
            <a:headEnd/>
            <a:tailEnd/>
          </a:ln>
        </p:spPr>
        <p:txBody>
          <a:bodyPr wrap="square">
            <a:spAutoFit/>
          </a:bodyPr>
          <a:lstStyle/>
          <a:p>
            <a:pPr algn="ctr"/>
            <a:r>
              <a:rPr lang="en-US" sz="2000" b="1" dirty="0">
                <a:solidFill>
                  <a:srgbClr val="FF0000"/>
                </a:solidFill>
                <a:latin typeface="Book Antiqua" pitchFamily="18" charset="0"/>
              </a:rPr>
              <a:t>Observation of </a:t>
            </a:r>
          </a:p>
          <a:p>
            <a:pPr algn="ctr"/>
            <a:r>
              <a:rPr lang="en-US" sz="2000" b="1" dirty="0">
                <a:solidFill>
                  <a:srgbClr val="FF0000"/>
                </a:solidFill>
                <a:latin typeface="Book Antiqua" pitchFamily="18" charset="0"/>
              </a:rPr>
              <a:t>commemorative days</a:t>
            </a:r>
            <a:endParaRPr lang="en-US" sz="2000" b="1" dirty="0">
              <a:solidFill>
                <a:srgbClr val="FF0000"/>
              </a:solidFill>
            </a:endParaRPr>
          </a:p>
        </p:txBody>
      </p:sp>
    </p:spTree>
    <p:extLst>
      <p:ext uri="{BB962C8B-B14F-4D97-AF65-F5344CB8AC3E}">
        <p14:creationId xmlns:p14="http://schemas.microsoft.com/office/powerpoint/2010/main" val="3744540851"/>
      </p:ext>
    </p:extLst>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descr="backlable.png"/>
          <p:cNvPicPr>
            <a:picLocks noChangeAspect="1"/>
          </p:cNvPicPr>
          <p:nvPr/>
        </p:nvPicPr>
        <p:blipFill>
          <a:blip r:embed="rId2" cstate="print"/>
          <a:srcRect/>
          <a:stretch>
            <a:fillRect/>
          </a:stretch>
        </p:blipFill>
        <p:spPr bwMode="auto">
          <a:xfrm>
            <a:off x="0" y="6019800"/>
            <a:ext cx="9144000" cy="838200"/>
          </a:xfrm>
          <a:prstGeom prst="rect">
            <a:avLst/>
          </a:prstGeom>
          <a:noFill/>
          <a:ln w="9525">
            <a:noFill/>
            <a:miter lim="800000"/>
            <a:headEnd/>
            <a:tailEnd/>
          </a:ln>
        </p:spPr>
      </p:pic>
      <p:sp>
        <p:nvSpPr>
          <p:cNvPr id="27651" name="TextBox 11"/>
          <p:cNvSpPr txBox="1">
            <a:spLocks noChangeArrowheads="1"/>
          </p:cNvSpPr>
          <p:nvPr/>
        </p:nvSpPr>
        <p:spPr bwMode="auto">
          <a:xfrm>
            <a:off x="381000" y="762000"/>
            <a:ext cx="3150221" cy="461665"/>
          </a:xfrm>
          <a:prstGeom prst="rect">
            <a:avLst/>
          </a:prstGeom>
          <a:noFill/>
          <a:ln w="9525">
            <a:noFill/>
            <a:miter lim="800000"/>
            <a:headEnd/>
            <a:tailEnd/>
          </a:ln>
        </p:spPr>
        <p:txBody>
          <a:bodyPr wrap="none">
            <a:spAutoFit/>
          </a:bodyPr>
          <a:lstStyle/>
          <a:p>
            <a:r>
              <a:rPr lang="en-US" sz="2400" b="1" dirty="0">
                <a:solidFill>
                  <a:srgbClr val="C00000"/>
                </a:solidFill>
                <a:latin typeface="Book Antiqua" pitchFamily="18" charset="0"/>
              </a:rPr>
              <a:t>Student Performance</a:t>
            </a:r>
          </a:p>
        </p:txBody>
      </p:sp>
      <p:sp>
        <p:nvSpPr>
          <p:cNvPr id="27652" name="Rectangle 20"/>
          <p:cNvSpPr>
            <a:spLocks noChangeArrowheads="1"/>
          </p:cNvSpPr>
          <p:nvPr/>
        </p:nvSpPr>
        <p:spPr bwMode="auto">
          <a:xfrm>
            <a:off x="3834074" y="2812365"/>
            <a:ext cx="4700326" cy="400110"/>
          </a:xfrm>
          <a:prstGeom prst="rect">
            <a:avLst/>
          </a:prstGeom>
          <a:noFill/>
          <a:ln w="9525">
            <a:noFill/>
            <a:miter lim="800000"/>
            <a:headEnd/>
            <a:tailEnd/>
          </a:ln>
        </p:spPr>
        <p:txBody>
          <a:bodyPr wrap="none">
            <a:spAutoFit/>
          </a:bodyPr>
          <a:lstStyle/>
          <a:p>
            <a:r>
              <a:rPr lang="en-US" sz="2000" b="1" dirty="0">
                <a:latin typeface="Book Antiqua" pitchFamily="18" charset="0"/>
              </a:rPr>
              <a:t>Average Pass percentage is above 90 %</a:t>
            </a:r>
          </a:p>
        </p:txBody>
      </p:sp>
      <p:sp>
        <p:nvSpPr>
          <p:cNvPr id="27653" name="TextBox 31"/>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3" name="Rectangle 32"/>
          <p:cNvSpPr/>
          <p:nvPr/>
        </p:nvSpPr>
        <p:spPr>
          <a:xfrm flipV="1">
            <a:off x="304800" y="1192213"/>
            <a:ext cx="85344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4" name="Pentagon 33"/>
          <p:cNvSpPr/>
          <p:nvPr/>
        </p:nvSpPr>
        <p:spPr>
          <a:xfrm>
            <a:off x="266700" y="1882478"/>
            <a:ext cx="3505200" cy="2133600"/>
          </a:xfrm>
          <a:prstGeom prst="homePlat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4" name="Content Placeholder 2"/>
          <p:cNvSpPr txBox="1">
            <a:spLocks/>
          </p:cNvSpPr>
          <p:nvPr/>
        </p:nvSpPr>
        <p:spPr>
          <a:xfrm>
            <a:off x="533400" y="1971675"/>
            <a:ext cx="2362200" cy="1905000"/>
          </a:xfrm>
          <a:prstGeom prst="rect">
            <a:avLst/>
          </a:prstGeom>
        </p:spPr>
        <p:txBody>
          <a:bodyPr>
            <a:normAutofit fontScale="92500"/>
          </a:bodyPr>
          <a:lstStyle/>
          <a:p>
            <a:pPr marL="228600" indent="-228600" eaLnBrk="0" hangingPunct="0">
              <a:spcBef>
                <a:spcPct val="20000"/>
              </a:spcBef>
              <a:buFont typeface="Arial" pitchFamily="34" charset="0"/>
              <a:buNone/>
              <a:defRPr/>
            </a:pPr>
            <a:r>
              <a:rPr lang="en-US" sz="2000" dirty="0">
                <a:latin typeface="Book Antiqua" pitchFamily="18" charset="0"/>
              </a:rPr>
              <a:t>B.ASLP</a:t>
            </a:r>
          </a:p>
          <a:p>
            <a:pPr marL="228600" indent="-228600" eaLnBrk="0" hangingPunct="0">
              <a:spcBef>
                <a:spcPct val="20000"/>
              </a:spcBef>
              <a:buFont typeface="Arial" pitchFamily="34" charset="0"/>
              <a:buNone/>
              <a:defRPr/>
            </a:pPr>
            <a:r>
              <a:rPr lang="en-US" sz="2000" dirty="0" err="1">
                <a:latin typeface="Book Antiqua" pitchFamily="18" charset="0"/>
              </a:rPr>
              <a:t>B.Ed</a:t>
            </a:r>
            <a:r>
              <a:rPr lang="en-US" sz="2000" dirty="0">
                <a:latin typeface="Book Antiqua" pitchFamily="18" charset="0"/>
              </a:rPr>
              <a:t> </a:t>
            </a:r>
            <a:r>
              <a:rPr lang="en-US" sz="2000" dirty="0" err="1">
                <a:latin typeface="Book Antiqua" pitchFamily="18" charset="0"/>
              </a:rPr>
              <a:t>Spl</a:t>
            </a:r>
            <a:r>
              <a:rPr lang="en-US" sz="2000" dirty="0">
                <a:latin typeface="Book Antiqua" pitchFamily="18" charset="0"/>
              </a:rPr>
              <a:t>. </a:t>
            </a:r>
            <a:r>
              <a:rPr lang="en-US" sz="2000" dirty="0" err="1">
                <a:latin typeface="Book Antiqua" pitchFamily="18" charset="0"/>
              </a:rPr>
              <a:t>Edu</a:t>
            </a:r>
            <a:r>
              <a:rPr lang="en-US" sz="2000" dirty="0">
                <a:latin typeface="Book Antiqua" pitchFamily="18" charset="0"/>
              </a:rPr>
              <a:t> (HI)</a:t>
            </a:r>
          </a:p>
          <a:p>
            <a:pPr marL="228600" indent="-228600" eaLnBrk="0" hangingPunct="0">
              <a:spcBef>
                <a:spcPct val="20000"/>
              </a:spcBef>
              <a:buFont typeface="Arial" pitchFamily="34" charset="0"/>
              <a:buNone/>
              <a:defRPr/>
            </a:pPr>
            <a:r>
              <a:rPr lang="en-US" sz="2000" dirty="0">
                <a:latin typeface="Book Antiqua" pitchFamily="18" charset="0"/>
              </a:rPr>
              <a:t>M.Sc. Audiology   </a:t>
            </a:r>
          </a:p>
          <a:p>
            <a:pPr marL="342900" indent="-342900" eaLnBrk="0" hangingPunct="0">
              <a:spcBef>
                <a:spcPct val="20000"/>
              </a:spcBef>
              <a:buFont typeface="Arial" pitchFamily="34" charset="0"/>
              <a:buNone/>
              <a:defRPr/>
            </a:pPr>
            <a:r>
              <a:rPr lang="en-US" sz="2000" dirty="0">
                <a:latin typeface="Book Antiqua" pitchFamily="18" charset="0"/>
              </a:rPr>
              <a:t>M.Sc. SLP</a:t>
            </a:r>
          </a:p>
          <a:p>
            <a:pPr marL="342900" indent="-342900" eaLnBrk="0" hangingPunct="0">
              <a:spcBef>
                <a:spcPct val="20000"/>
              </a:spcBef>
              <a:buFont typeface="Arial" pitchFamily="34" charset="0"/>
              <a:buNone/>
              <a:defRPr/>
            </a:pPr>
            <a:r>
              <a:rPr lang="en-US" sz="2000" dirty="0">
                <a:latin typeface="Book Antiqua" pitchFamily="18" charset="0"/>
              </a:rPr>
              <a:t>M.Ed. </a:t>
            </a:r>
            <a:r>
              <a:rPr lang="en-US" sz="2000" dirty="0" err="1">
                <a:latin typeface="Book Antiqua" pitchFamily="18" charset="0"/>
              </a:rPr>
              <a:t>Spl</a:t>
            </a:r>
            <a:r>
              <a:rPr lang="en-US" sz="2000" dirty="0">
                <a:latin typeface="Book Antiqua" pitchFamily="18" charset="0"/>
              </a:rPr>
              <a:t>. </a:t>
            </a:r>
            <a:r>
              <a:rPr lang="en-US" sz="2000" dirty="0" err="1">
                <a:latin typeface="Book Antiqua" pitchFamily="18" charset="0"/>
              </a:rPr>
              <a:t>Edu</a:t>
            </a:r>
            <a:r>
              <a:rPr lang="en-US" sz="2000" dirty="0">
                <a:latin typeface="Book Antiqua" pitchFamily="18" charset="0"/>
              </a:rPr>
              <a:t> (HI)</a:t>
            </a:r>
          </a:p>
        </p:txBody>
      </p:sp>
      <p:pic>
        <p:nvPicPr>
          <p:cNvPr id="27663"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27" name="Round Diagonal Corner Rectangle 26"/>
          <p:cNvSpPr/>
          <p:nvPr/>
        </p:nvSpPr>
        <p:spPr>
          <a:xfrm rot="5400000">
            <a:off x="7277100" y="1333500"/>
            <a:ext cx="30480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8" name="Round Diagonal Corner Rectangle 27"/>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7666" name="TextBox 6"/>
          <p:cNvSpPr txBox="1">
            <a:spLocks noChangeArrowheads="1"/>
          </p:cNvSpPr>
          <p:nvPr/>
        </p:nvSpPr>
        <p:spPr bwMode="auto">
          <a:xfrm rot="-5400000">
            <a:off x="7648575" y="1430923"/>
            <a:ext cx="22860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
        <p:nvSpPr>
          <p:cNvPr id="27667"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2964392220"/>
      </p:ext>
    </p:ext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 descr="backlable.png"/>
          <p:cNvPicPr>
            <a:picLocks noChangeAspect="1"/>
          </p:cNvPicPr>
          <p:nvPr/>
        </p:nvPicPr>
        <p:blipFill>
          <a:blip r:embed="rId2" cstate="print"/>
          <a:srcRect/>
          <a:stretch>
            <a:fillRect/>
          </a:stretch>
        </p:blipFill>
        <p:spPr bwMode="auto">
          <a:xfrm>
            <a:off x="0" y="0"/>
            <a:ext cx="9144000" cy="2514600"/>
          </a:xfrm>
          <a:prstGeom prst="rect">
            <a:avLst/>
          </a:prstGeom>
          <a:noFill/>
          <a:ln w="9525">
            <a:noFill/>
            <a:miter lim="800000"/>
            <a:headEnd/>
            <a:tailEnd/>
          </a:ln>
        </p:spPr>
      </p:pic>
      <p:sp>
        <p:nvSpPr>
          <p:cNvPr id="3075" name="TextBox 9"/>
          <p:cNvSpPr txBox="1">
            <a:spLocks noChangeArrowheads="1"/>
          </p:cNvSpPr>
          <p:nvPr/>
        </p:nvSpPr>
        <p:spPr bwMode="auto">
          <a:xfrm>
            <a:off x="304800" y="3235325"/>
            <a:ext cx="8583613" cy="2632075"/>
          </a:xfrm>
          <a:prstGeom prst="rect">
            <a:avLst/>
          </a:prstGeom>
          <a:noFill/>
          <a:ln w="9525">
            <a:noFill/>
            <a:miter lim="800000"/>
            <a:headEnd/>
            <a:tailEnd/>
          </a:ln>
        </p:spPr>
        <p:txBody>
          <a:bodyPr>
            <a:spAutoFit/>
          </a:bodyPr>
          <a:lstStyle/>
          <a:p>
            <a:pPr algn="just">
              <a:lnSpc>
                <a:spcPct val="150000"/>
              </a:lnSpc>
              <a:spcBef>
                <a:spcPts val="1200"/>
              </a:spcBef>
              <a:spcAft>
                <a:spcPts val="600"/>
              </a:spcAft>
            </a:pPr>
            <a:r>
              <a:rPr lang="en-US" sz="2200" dirty="0">
                <a:latin typeface="Book Antiqua" pitchFamily="18" charset="0"/>
              </a:rPr>
              <a:t>A fifty-four year old autonomous organization in the field of communication disorders fully funded by the Ministry of Health &amp; Family Welfare, Govt. of India. Situated in </a:t>
            </a:r>
            <a:r>
              <a:rPr lang="en-US" sz="2200" dirty="0" err="1">
                <a:latin typeface="Book Antiqua" pitchFamily="18" charset="0"/>
              </a:rPr>
              <a:t>Manasagangothri</a:t>
            </a:r>
            <a:r>
              <a:rPr lang="en-US" sz="2200" dirty="0">
                <a:latin typeface="Book Antiqua" pitchFamily="18" charset="0"/>
              </a:rPr>
              <a:t>, Mysuru, Karnataka, it is a unique institute pertaining to the field in the Asian sub-continent.</a:t>
            </a:r>
            <a:endParaRPr lang="en-IN" sz="2200" dirty="0">
              <a:latin typeface="Book Antiqua" pitchFamily="18" charset="0"/>
            </a:endParaRPr>
          </a:p>
        </p:txBody>
      </p:sp>
      <p:sp>
        <p:nvSpPr>
          <p:cNvPr id="13" name="Round Diagonal Corner Rectangle 12"/>
          <p:cNvSpPr/>
          <p:nvPr/>
        </p:nvSpPr>
        <p:spPr>
          <a:xfrm rot="10800000">
            <a:off x="533400" y="228600"/>
            <a:ext cx="3505200" cy="7620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6" name="Round Diagonal Corner Rectangle 5"/>
          <p:cNvSpPr/>
          <p:nvPr/>
        </p:nvSpPr>
        <p:spPr>
          <a:xfrm rot="10800000">
            <a:off x="457200" y="152400"/>
            <a:ext cx="3505200" cy="762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078" name="TextBox 6"/>
          <p:cNvSpPr txBox="1">
            <a:spLocks noChangeArrowheads="1"/>
          </p:cNvSpPr>
          <p:nvPr/>
        </p:nvSpPr>
        <p:spPr bwMode="auto">
          <a:xfrm>
            <a:off x="838200" y="304800"/>
            <a:ext cx="2819400" cy="554038"/>
          </a:xfrm>
          <a:prstGeom prst="rect">
            <a:avLst/>
          </a:prstGeom>
          <a:noFill/>
          <a:ln w="9525">
            <a:noFill/>
            <a:miter lim="800000"/>
            <a:headEnd/>
            <a:tailEnd/>
          </a:ln>
        </p:spPr>
        <p:txBody>
          <a:bodyPr>
            <a:spAutoFit/>
          </a:bodyPr>
          <a:lstStyle/>
          <a:p>
            <a:r>
              <a:rPr lang="en-IN" sz="3000" b="1">
                <a:latin typeface="Titillium Web"/>
              </a:rPr>
              <a:t>Introduction </a:t>
            </a:r>
            <a:endParaRPr lang="en-IN" altLang="en-US" sz="3000" b="1">
              <a:solidFill>
                <a:schemeClr val="bg1"/>
              </a:solidFill>
              <a:latin typeface="Titillium Web"/>
            </a:endParaRPr>
          </a:p>
        </p:txBody>
      </p:sp>
      <p:pic>
        <p:nvPicPr>
          <p:cNvPr id="15" name="Picture 4"/>
          <p:cNvPicPr>
            <a:picLocks noChangeAspect="1" noChangeArrowheads="1"/>
          </p:cNvPicPr>
          <p:nvPr/>
        </p:nvPicPr>
        <p:blipFill>
          <a:blip r:embed="rId3" cstate="print"/>
          <a:srcRect l="3334" t="6032" r="2499" b="5463"/>
          <a:stretch>
            <a:fillRect/>
          </a:stretch>
        </p:blipFill>
        <p:spPr bwMode="auto">
          <a:xfrm>
            <a:off x="228600" y="1749425"/>
            <a:ext cx="1600200" cy="1146175"/>
          </a:xfrm>
          <a:prstGeom prst="rect">
            <a:avLst/>
          </a:prstGeom>
          <a:ln>
            <a:noFill/>
          </a:ln>
          <a:effectLst>
            <a:outerShdw blurRad="292100" dist="139700" dir="2700000" algn="tl" rotWithShape="0">
              <a:srgbClr val="333333">
                <a:alpha val="65000"/>
              </a:srgbClr>
            </a:outerShdw>
          </a:effectLst>
        </p:spPr>
      </p:pic>
      <p:pic>
        <p:nvPicPr>
          <p:cNvPr id="16" name="Picture 2"/>
          <p:cNvPicPr>
            <a:picLocks noChangeAspect="1" noChangeArrowheads="1"/>
          </p:cNvPicPr>
          <p:nvPr/>
        </p:nvPicPr>
        <p:blipFill>
          <a:blip r:embed="rId4" cstate="print"/>
          <a:srcRect l="3030" r="15152" b="4219"/>
          <a:stretch>
            <a:fillRect/>
          </a:stretch>
        </p:blipFill>
        <p:spPr bwMode="auto">
          <a:xfrm>
            <a:off x="1981200" y="1447800"/>
            <a:ext cx="1463675" cy="1143000"/>
          </a:xfrm>
          <a:prstGeom prst="rect">
            <a:avLst/>
          </a:prstGeom>
          <a:ln>
            <a:noFill/>
          </a:ln>
          <a:effectLst>
            <a:outerShdw blurRad="292100" dist="139700" dir="2700000" algn="tl" rotWithShape="0">
              <a:srgbClr val="333333">
                <a:alpha val="65000"/>
              </a:srgbClr>
            </a:outerShdw>
          </a:effectLst>
        </p:spPr>
      </p:pic>
      <p:pic>
        <p:nvPicPr>
          <p:cNvPr id="17" name="Picture 15"/>
          <p:cNvPicPr>
            <a:picLocks noChangeAspect="1" noChangeArrowheads="1"/>
          </p:cNvPicPr>
          <p:nvPr/>
        </p:nvPicPr>
        <p:blipFill>
          <a:blip r:embed="rId5" cstate="print"/>
          <a:srcRect/>
          <a:stretch>
            <a:fillRect/>
          </a:stretch>
        </p:blipFill>
        <p:spPr>
          <a:xfrm>
            <a:off x="3657600" y="1371600"/>
            <a:ext cx="1557338" cy="1143000"/>
          </a:xfrm>
          <a:prstGeom prst="rect">
            <a:avLst/>
          </a:prstGeom>
          <a:ln>
            <a:noFill/>
          </a:ln>
          <a:effectLst>
            <a:outerShdw blurRad="292100" dist="139700" dir="2700000" algn="tl" rotWithShape="0">
              <a:srgbClr val="333333">
                <a:alpha val="65000"/>
              </a:srgbClr>
            </a:outerShdw>
          </a:effectLst>
        </p:spPr>
      </p:pic>
      <p:pic>
        <p:nvPicPr>
          <p:cNvPr id="3081" name="Picture 9" descr="H:\Deemed Uni PPT\NightViews\IMG_2388.jpg"/>
          <p:cNvPicPr>
            <a:picLocks noChangeAspect="1" noChangeArrowheads="1"/>
          </p:cNvPicPr>
          <p:nvPr/>
        </p:nvPicPr>
        <p:blipFill>
          <a:blip r:embed="rId6" cstate="print"/>
          <a:srcRect/>
          <a:stretch>
            <a:fillRect/>
          </a:stretch>
        </p:blipFill>
        <p:spPr bwMode="auto">
          <a:xfrm>
            <a:off x="5410200" y="1371600"/>
            <a:ext cx="1633538" cy="1143000"/>
          </a:xfrm>
          <a:prstGeom prst="rect">
            <a:avLst/>
          </a:prstGeom>
          <a:ln>
            <a:noFill/>
          </a:ln>
          <a:effectLst>
            <a:outerShdw blurRad="292100" dist="139700" dir="2700000" algn="tl" rotWithShape="0">
              <a:srgbClr val="333333">
                <a:alpha val="65000"/>
              </a:srgbClr>
            </a:outerShdw>
          </a:effectLst>
        </p:spPr>
      </p:pic>
      <p:pic>
        <p:nvPicPr>
          <p:cNvPr id="18" name="Picture 3" descr="H:\Deemed Uni PPT\NightViews\IMG_2413 - Copy.jpg"/>
          <p:cNvPicPr>
            <a:picLocks noChangeAspect="1" noChangeArrowheads="1"/>
          </p:cNvPicPr>
          <p:nvPr/>
        </p:nvPicPr>
        <p:blipFill>
          <a:blip r:embed="rId7" cstate="print"/>
          <a:srcRect r="3819" b="7692"/>
          <a:stretch>
            <a:fillRect/>
          </a:stretch>
        </p:blipFill>
        <p:spPr bwMode="auto">
          <a:xfrm>
            <a:off x="7239000" y="1736725"/>
            <a:ext cx="1676400" cy="1082675"/>
          </a:xfrm>
          <a:prstGeom prst="rect">
            <a:avLst/>
          </a:prstGeom>
          <a:noFill/>
          <a:effectLst>
            <a:outerShdw blurRad="50800" dist="50800" dir="5400000" algn="ctr" rotWithShape="0">
              <a:srgbClr val="000000">
                <a:alpha val="36000"/>
              </a:srgbClr>
            </a:outerShdw>
          </a:effectLst>
        </p:spPr>
      </p:pic>
      <p:pic>
        <p:nvPicPr>
          <p:cNvPr id="3084" name="Picture 14" descr="backlable.png"/>
          <p:cNvPicPr>
            <a:picLocks noChangeAspect="1"/>
          </p:cNvPicPr>
          <p:nvPr/>
        </p:nvPicPr>
        <p:blipFill>
          <a:blip r:embed="rId8" cstate="print"/>
          <a:srcRect/>
          <a:stretch>
            <a:fillRect/>
          </a:stretch>
        </p:blipFill>
        <p:spPr bwMode="auto">
          <a:xfrm>
            <a:off x="0" y="6248400"/>
            <a:ext cx="9144000" cy="609600"/>
          </a:xfrm>
          <a:prstGeom prst="rect">
            <a:avLst/>
          </a:prstGeom>
          <a:noFill/>
          <a:ln w="9525">
            <a:noFill/>
            <a:miter lim="800000"/>
            <a:headEnd/>
            <a:tailEnd/>
          </a:ln>
        </p:spPr>
      </p:pic>
      <p:sp>
        <p:nvSpPr>
          <p:cNvPr id="3085" name="TextBox 21"/>
          <p:cNvSpPr txBox="1">
            <a:spLocks noChangeArrowheads="1"/>
          </p:cNvSpPr>
          <p:nvPr/>
        </p:nvSpPr>
        <p:spPr bwMode="auto">
          <a:xfrm>
            <a:off x="304800" y="6473825"/>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086" name="TextBox 20"/>
          <p:cNvSpPr txBox="1">
            <a:spLocks noChangeArrowheads="1"/>
          </p:cNvSpPr>
          <p:nvPr/>
        </p:nvSpPr>
        <p:spPr bwMode="auto">
          <a:xfrm>
            <a:off x="8001000" y="6550025"/>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descr="backlable.png"/>
          <p:cNvPicPr>
            <a:picLocks noChangeAspect="1"/>
          </p:cNvPicPr>
          <p:nvPr/>
        </p:nvPicPr>
        <p:blipFill>
          <a:blip r:embed="rId2" cstate="print"/>
          <a:srcRect/>
          <a:stretch>
            <a:fillRect/>
          </a:stretch>
        </p:blipFill>
        <p:spPr bwMode="auto">
          <a:xfrm>
            <a:off x="0" y="6019800"/>
            <a:ext cx="9144000" cy="838200"/>
          </a:xfrm>
          <a:prstGeom prst="rect">
            <a:avLst/>
          </a:prstGeom>
          <a:noFill/>
          <a:ln w="9525">
            <a:noFill/>
            <a:miter lim="800000"/>
            <a:headEnd/>
            <a:tailEnd/>
          </a:ln>
        </p:spPr>
      </p:pic>
      <p:sp>
        <p:nvSpPr>
          <p:cNvPr id="27651" name="TextBox 11"/>
          <p:cNvSpPr txBox="1">
            <a:spLocks noChangeArrowheads="1"/>
          </p:cNvSpPr>
          <p:nvPr/>
        </p:nvSpPr>
        <p:spPr bwMode="auto">
          <a:xfrm>
            <a:off x="381000" y="762000"/>
            <a:ext cx="4919937" cy="461665"/>
          </a:xfrm>
          <a:prstGeom prst="rect">
            <a:avLst/>
          </a:prstGeom>
          <a:noFill/>
          <a:ln w="9525">
            <a:noFill/>
            <a:miter lim="800000"/>
            <a:headEnd/>
            <a:tailEnd/>
          </a:ln>
        </p:spPr>
        <p:txBody>
          <a:bodyPr wrap="none">
            <a:spAutoFit/>
          </a:bodyPr>
          <a:lstStyle/>
          <a:p>
            <a:r>
              <a:rPr lang="en-US" sz="2400" b="1" dirty="0">
                <a:solidFill>
                  <a:srgbClr val="C00000"/>
                </a:solidFill>
                <a:latin typeface="Book Antiqua" pitchFamily="18" charset="0"/>
              </a:rPr>
              <a:t>Organization of Scientific Events </a:t>
            </a:r>
          </a:p>
        </p:txBody>
      </p:sp>
      <p:sp>
        <p:nvSpPr>
          <p:cNvPr id="27653" name="TextBox 31"/>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3" name="Rectangle 32"/>
          <p:cNvSpPr/>
          <p:nvPr/>
        </p:nvSpPr>
        <p:spPr>
          <a:xfrm flipV="1">
            <a:off x="304800" y="1192213"/>
            <a:ext cx="85344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4" name="Pentagon 33"/>
          <p:cNvSpPr/>
          <p:nvPr/>
        </p:nvSpPr>
        <p:spPr>
          <a:xfrm>
            <a:off x="304800" y="1524000"/>
            <a:ext cx="3581400" cy="1015663"/>
          </a:xfrm>
          <a:prstGeom prst="homePlat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4" name="Content Placeholder 2"/>
          <p:cNvSpPr txBox="1">
            <a:spLocks/>
          </p:cNvSpPr>
          <p:nvPr/>
        </p:nvSpPr>
        <p:spPr>
          <a:xfrm>
            <a:off x="533400" y="1600200"/>
            <a:ext cx="3225800" cy="1067855"/>
          </a:xfrm>
          <a:prstGeom prst="rect">
            <a:avLst/>
          </a:prstGeom>
        </p:spPr>
        <p:txBody>
          <a:bodyPr>
            <a:normAutofit/>
          </a:bodyPr>
          <a:lstStyle/>
          <a:p>
            <a:pPr marL="228600" indent="-228600" eaLnBrk="0" hangingPunct="0">
              <a:spcBef>
                <a:spcPct val="20000"/>
              </a:spcBef>
              <a:buFont typeface="Arial" pitchFamily="34" charset="0"/>
              <a:buNone/>
              <a:defRPr/>
            </a:pPr>
            <a:r>
              <a:rPr lang="en-US" sz="2000" dirty="0">
                <a:latin typeface="Book Antiqua" pitchFamily="18" charset="0"/>
              </a:rPr>
              <a:t>Seminars/Workshops/  </a:t>
            </a:r>
          </a:p>
          <a:p>
            <a:pPr marL="228600" indent="-228600" eaLnBrk="0" hangingPunct="0">
              <a:spcBef>
                <a:spcPct val="20000"/>
              </a:spcBef>
              <a:buFont typeface="Arial" pitchFamily="34" charset="0"/>
              <a:buNone/>
              <a:defRPr/>
            </a:pPr>
            <a:r>
              <a:rPr lang="en-US" sz="2000" dirty="0">
                <a:latin typeface="Book Antiqua" pitchFamily="18" charset="0"/>
              </a:rPr>
              <a:t>Training/Guest Lectures</a:t>
            </a:r>
          </a:p>
        </p:txBody>
      </p:sp>
      <p:sp>
        <p:nvSpPr>
          <p:cNvPr id="36" name="Pentagon 35"/>
          <p:cNvSpPr/>
          <p:nvPr/>
        </p:nvSpPr>
        <p:spPr>
          <a:xfrm>
            <a:off x="304800" y="5187447"/>
            <a:ext cx="3505200" cy="685800"/>
          </a:xfrm>
          <a:prstGeom prst="homePlat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7661" name="Rectangle 18"/>
          <p:cNvSpPr>
            <a:spLocks noChangeArrowheads="1"/>
          </p:cNvSpPr>
          <p:nvPr/>
        </p:nvSpPr>
        <p:spPr bwMode="auto">
          <a:xfrm>
            <a:off x="3897898" y="5275005"/>
            <a:ext cx="4724400" cy="707886"/>
          </a:xfrm>
          <a:prstGeom prst="rect">
            <a:avLst/>
          </a:prstGeom>
          <a:noFill/>
          <a:ln w="9525">
            <a:noFill/>
            <a:miter lim="800000"/>
            <a:headEnd/>
            <a:tailEnd/>
          </a:ln>
        </p:spPr>
        <p:txBody>
          <a:bodyPr wrap="square">
            <a:spAutoFit/>
          </a:bodyPr>
          <a:lstStyle/>
          <a:p>
            <a:pPr algn="ctr"/>
            <a:r>
              <a:rPr lang="en-US" sz="2000" b="1" dirty="0">
                <a:latin typeface="Book Antiqua" pitchFamily="18" charset="0"/>
              </a:rPr>
              <a:t>Staff and Students </a:t>
            </a:r>
          </a:p>
          <a:p>
            <a:pPr algn="ctr"/>
            <a:r>
              <a:rPr lang="en-US" sz="2000" b="1" dirty="0">
                <a:latin typeface="Book Antiqua" pitchFamily="18" charset="0"/>
              </a:rPr>
              <a:t>Other professionals across the globe</a:t>
            </a:r>
          </a:p>
        </p:txBody>
      </p:sp>
      <p:sp>
        <p:nvSpPr>
          <p:cNvPr id="27662" name="Rectangle 23"/>
          <p:cNvSpPr>
            <a:spLocks noChangeArrowheads="1"/>
          </p:cNvSpPr>
          <p:nvPr/>
        </p:nvSpPr>
        <p:spPr bwMode="auto">
          <a:xfrm>
            <a:off x="609600" y="5354962"/>
            <a:ext cx="1749197" cy="400110"/>
          </a:xfrm>
          <a:prstGeom prst="rect">
            <a:avLst/>
          </a:prstGeom>
          <a:noFill/>
          <a:ln w="9525">
            <a:noFill/>
            <a:miter lim="800000"/>
            <a:headEnd/>
            <a:tailEnd/>
          </a:ln>
        </p:spPr>
        <p:txBody>
          <a:bodyPr wrap="none">
            <a:spAutoFit/>
          </a:bodyPr>
          <a:lstStyle/>
          <a:p>
            <a:r>
              <a:rPr lang="en-US" sz="2000" dirty="0">
                <a:latin typeface="Book Antiqua" pitchFamily="18" charset="0"/>
              </a:rPr>
              <a:t>Beneficiaries </a:t>
            </a:r>
            <a:endParaRPr lang="en-US" sz="2000" dirty="0"/>
          </a:p>
        </p:txBody>
      </p:sp>
      <p:pic>
        <p:nvPicPr>
          <p:cNvPr id="27663"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27" name="Round Diagonal Corner Rectangle 26"/>
          <p:cNvSpPr/>
          <p:nvPr/>
        </p:nvSpPr>
        <p:spPr>
          <a:xfrm rot="5400000">
            <a:off x="7277100" y="1333500"/>
            <a:ext cx="30480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8" name="Round Diagonal Corner Rectangle 27"/>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7666" name="TextBox 6"/>
          <p:cNvSpPr txBox="1">
            <a:spLocks noChangeArrowheads="1"/>
          </p:cNvSpPr>
          <p:nvPr/>
        </p:nvSpPr>
        <p:spPr bwMode="auto">
          <a:xfrm rot="-5400000">
            <a:off x="7648575" y="1430923"/>
            <a:ext cx="22860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
        <p:nvSpPr>
          <p:cNvPr id="27667"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7" name="Rectangle 18"/>
          <p:cNvSpPr>
            <a:spLocks noChangeArrowheads="1"/>
          </p:cNvSpPr>
          <p:nvPr/>
        </p:nvSpPr>
        <p:spPr bwMode="auto">
          <a:xfrm>
            <a:off x="4343400" y="1408120"/>
            <a:ext cx="4724400" cy="1015663"/>
          </a:xfrm>
          <a:prstGeom prst="rect">
            <a:avLst/>
          </a:prstGeom>
          <a:noFill/>
          <a:ln w="9525">
            <a:noFill/>
            <a:miter lim="800000"/>
            <a:headEnd/>
            <a:tailEnd/>
          </a:ln>
        </p:spPr>
        <p:txBody>
          <a:bodyPr wrap="square">
            <a:spAutoFit/>
          </a:bodyPr>
          <a:lstStyle/>
          <a:p>
            <a:r>
              <a:rPr lang="en-US" sz="2000" b="1" dirty="0">
                <a:latin typeface="Book Antiqua" pitchFamily="18" charset="0"/>
              </a:rPr>
              <a:t>Communication disorders and associated fields, research methodology, Academic integrity </a:t>
            </a:r>
          </a:p>
        </p:txBody>
      </p:sp>
      <p:graphicFrame>
        <p:nvGraphicFramePr>
          <p:cNvPr id="18" name="Chart 17">
            <a:extLst>
              <a:ext uri="{FF2B5EF4-FFF2-40B4-BE49-F238E27FC236}">
                <a16:creationId xmlns:a16="http://schemas.microsoft.com/office/drawing/2014/main" id="{E54EB6B3-2F85-4E8F-8391-BF0A87B03275}"/>
              </a:ext>
            </a:extLst>
          </p:cNvPr>
          <p:cNvGraphicFramePr/>
          <p:nvPr>
            <p:extLst>
              <p:ext uri="{D42A27DB-BD31-4B8C-83A1-F6EECF244321}">
                <p14:modId xmlns:p14="http://schemas.microsoft.com/office/powerpoint/2010/main" val="1324536889"/>
              </p:ext>
            </p:extLst>
          </p:nvPr>
        </p:nvGraphicFramePr>
        <p:xfrm>
          <a:off x="304800" y="2851486"/>
          <a:ext cx="7924800" cy="21687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2818094"/>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14" descr="backlable.png"/>
          <p:cNvPicPr>
            <a:picLocks noChangeAspect="1"/>
          </p:cNvPicPr>
          <p:nvPr/>
        </p:nvPicPr>
        <p:blipFill>
          <a:blip r:embed="rId2" cstate="print"/>
          <a:srcRect/>
          <a:stretch>
            <a:fillRect/>
          </a:stretch>
        </p:blipFill>
        <p:spPr bwMode="auto">
          <a:xfrm>
            <a:off x="0" y="6019800"/>
            <a:ext cx="9144000" cy="838200"/>
          </a:xfrm>
          <a:prstGeom prst="rect">
            <a:avLst/>
          </a:prstGeom>
          <a:noFill/>
          <a:ln w="9525">
            <a:noFill/>
            <a:miter lim="800000"/>
            <a:headEnd/>
            <a:tailEnd/>
          </a:ln>
        </p:spPr>
      </p:pic>
      <p:sp>
        <p:nvSpPr>
          <p:cNvPr id="37894" name="Rectangle 12"/>
          <p:cNvSpPr>
            <a:spLocks noChangeArrowheads="1"/>
          </p:cNvSpPr>
          <p:nvPr/>
        </p:nvSpPr>
        <p:spPr bwMode="auto">
          <a:xfrm rot="-5400000">
            <a:off x="110332" y="4080668"/>
            <a:ext cx="2590800" cy="830263"/>
          </a:xfrm>
          <a:prstGeom prst="rect">
            <a:avLst/>
          </a:prstGeom>
          <a:noFill/>
          <a:ln w="9525">
            <a:noFill/>
            <a:miter lim="800000"/>
            <a:headEnd/>
            <a:tailEnd/>
          </a:ln>
        </p:spPr>
        <p:txBody>
          <a:bodyPr>
            <a:spAutoFit/>
          </a:bodyPr>
          <a:lstStyle/>
          <a:p>
            <a:pPr algn="ctr"/>
            <a:r>
              <a:rPr lang="en-US" sz="2400" b="1" dirty="0">
                <a:solidFill>
                  <a:srgbClr val="002060"/>
                </a:solidFill>
                <a:latin typeface="Book Antiqua" pitchFamily="18" charset="0"/>
              </a:rPr>
              <a:t>Clinical Code of Conduct</a:t>
            </a:r>
          </a:p>
        </p:txBody>
      </p:sp>
      <p:sp>
        <p:nvSpPr>
          <p:cNvPr id="37895" name="Rectangle 13"/>
          <p:cNvSpPr>
            <a:spLocks noChangeArrowheads="1"/>
          </p:cNvSpPr>
          <p:nvPr/>
        </p:nvSpPr>
        <p:spPr bwMode="auto">
          <a:xfrm>
            <a:off x="304800" y="807247"/>
            <a:ext cx="4495800" cy="461665"/>
          </a:xfrm>
          <a:prstGeom prst="rect">
            <a:avLst/>
          </a:prstGeom>
          <a:noFill/>
          <a:ln w="9525">
            <a:noFill/>
            <a:miter lim="800000"/>
            <a:headEnd/>
            <a:tailEnd/>
          </a:ln>
        </p:spPr>
        <p:txBody>
          <a:bodyPr>
            <a:spAutoFit/>
          </a:bodyPr>
          <a:lstStyle/>
          <a:p>
            <a:r>
              <a:rPr lang="en-US" sz="2400" b="1" dirty="0">
                <a:solidFill>
                  <a:srgbClr val="002060"/>
                </a:solidFill>
                <a:latin typeface="Book Antiqua" pitchFamily="18" charset="0"/>
              </a:rPr>
              <a:t>Plagiarism Detection Facility</a:t>
            </a:r>
          </a:p>
        </p:txBody>
      </p:sp>
      <p:sp>
        <p:nvSpPr>
          <p:cNvPr id="37896" name="Rectangle 17"/>
          <p:cNvSpPr>
            <a:spLocks noChangeArrowheads="1"/>
          </p:cNvSpPr>
          <p:nvPr/>
        </p:nvSpPr>
        <p:spPr bwMode="auto">
          <a:xfrm>
            <a:off x="5410200" y="5113338"/>
            <a:ext cx="3048000" cy="830262"/>
          </a:xfrm>
          <a:prstGeom prst="rect">
            <a:avLst/>
          </a:prstGeom>
          <a:noFill/>
          <a:ln w="9525">
            <a:noFill/>
            <a:miter lim="800000"/>
            <a:headEnd/>
            <a:tailEnd/>
          </a:ln>
        </p:spPr>
        <p:txBody>
          <a:bodyPr>
            <a:spAutoFit/>
          </a:bodyPr>
          <a:lstStyle/>
          <a:p>
            <a:pPr algn="ctr"/>
            <a:r>
              <a:rPr lang="en-US" sz="2400" b="1" dirty="0">
                <a:solidFill>
                  <a:srgbClr val="002060"/>
                </a:solidFill>
                <a:latin typeface="Book Antiqua" pitchFamily="18" charset="0"/>
              </a:rPr>
              <a:t>Biometric Attendance System </a:t>
            </a:r>
          </a:p>
        </p:txBody>
      </p:sp>
      <p:pic>
        <p:nvPicPr>
          <p:cNvPr id="37897" name="Picture 2" descr="turnitin logo png ಗೆ ಚಿತ್ರದ ಫಲಿತಾಂಶ"/>
          <p:cNvPicPr>
            <a:picLocks noChangeAspect="1" noChangeArrowheads="1"/>
          </p:cNvPicPr>
          <p:nvPr/>
        </p:nvPicPr>
        <p:blipFill>
          <a:blip r:embed="rId3" cstate="print"/>
          <a:srcRect/>
          <a:stretch>
            <a:fillRect/>
          </a:stretch>
        </p:blipFill>
        <p:spPr bwMode="auto">
          <a:xfrm>
            <a:off x="1295400" y="1261307"/>
            <a:ext cx="2247900" cy="1371600"/>
          </a:xfrm>
          <a:prstGeom prst="rect">
            <a:avLst/>
          </a:prstGeom>
          <a:noFill/>
          <a:ln w="9525">
            <a:noFill/>
            <a:miter lim="800000"/>
            <a:headEnd/>
            <a:tailEnd/>
          </a:ln>
        </p:spPr>
      </p:pic>
      <p:pic>
        <p:nvPicPr>
          <p:cNvPr id="37898" name="Picture 4" descr="Biometric Attendance System  logo png ಗೆ ಚಿತ್ರದ ಫಲಿತಾಂಶ"/>
          <p:cNvPicPr>
            <a:picLocks noChangeAspect="1" noChangeArrowheads="1"/>
          </p:cNvPicPr>
          <p:nvPr/>
        </p:nvPicPr>
        <p:blipFill>
          <a:blip r:embed="rId4" cstate="print"/>
          <a:srcRect/>
          <a:stretch>
            <a:fillRect/>
          </a:stretch>
        </p:blipFill>
        <p:spPr bwMode="auto">
          <a:xfrm>
            <a:off x="5410200" y="2924175"/>
            <a:ext cx="2921000" cy="2190750"/>
          </a:xfrm>
          <a:prstGeom prst="rect">
            <a:avLst/>
          </a:prstGeom>
          <a:noFill/>
          <a:ln w="9525">
            <a:noFill/>
            <a:miter lim="800000"/>
            <a:headEnd/>
            <a:tailEnd/>
          </a:ln>
        </p:spPr>
      </p:pic>
      <p:sp>
        <p:nvSpPr>
          <p:cNvPr id="37899" name="TextBox 20"/>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37900" name="Picture 12" descr="I:\Deemed Uni PPT\1_Page_2.png"/>
          <p:cNvPicPr>
            <a:picLocks noChangeAspect="1" noChangeArrowheads="1"/>
          </p:cNvPicPr>
          <p:nvPr/>
        </p:nvPicPr>
        <p:blipFill>
          <a:blip r:embed="rId5" cstate="print"/>
          <a:srcRect t="3526" r="2583" b="4776"/>
          <a:stretch>
            <a:fillRect/>
          </a:stretch>
        </p:blipFill>
        <p:spPr bwMode="auto">
          <a:xfrm>
            <a:off x="2017713" y="2946400"/>
            <a:ext cx="2249487" cy="2997200"/>
          </a:xfrm>
          <a:prstGeom prst="rect">
            <a:avLst/>
          </a:prstGeom>
          <a:noFill/>
          <a:ln w="9525">
            <a:noFill/>
            <a:miter lim="800000"/>
            <a:headEnd/>
            <a:tailEnd/>
          </a:ln>
        </p:spPr>
      </p:pic>
      <p:cxnSp>
        <p:nvCxnSpPr>
          <p:cNvPr id="13" name="Straight Connector 12"/>
          <p:cNvCxnSpPr/>
          <p:nvPr/>
        </p:nvCxnSpPr>
        <p:spPr>
          <a:xfrm>
            <a:off x="381000" y="2743200"/>
            <a:ext cx="8382000" cy="1588"/>
          </a:xfrm>
          <a:prstGeom prst="line">
            <a:avLst/>
          </a:prstGeom>
          <a:ln w="22225">
            <a:solidFill>
              <a:srgbClr val="C1AC5F">
                <a:alpha val="46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161507" y="4307681"/>
            <a:ext cx="2971800" cy="1587"/>
          </a:xfrm>
          <a:prstGeom prst="line">
            <a:avLst/>
          </a:prstGeom>
          <a:ln w="22225">
            <a:solidFill>
              <a:srgbClr val="C1AC5F">
                <a:alpha val="46000"/>
              </a:srgbClr>
            </a:solidFill>
            <a:prstDash val="sysDash"/>
          </a:ln>
        </p:spPr>
        <p:style>
          <a:lnRef idx="1">
            <a:schemeClr val="accent1"/>
          </a:lnRef>
          <a:fillRef idx="0">
            <a:schemeClr val="accent1"/>
          </a:fillRef>
          <a:effectRef idx="0">
            <a:schemeClr val="accent1"/>
          </a:effectRef>
          <a:fontRef idx="minor">
            <a:schemeClr val="tx1"/>
          </a:fontRef>
        </p:style>
      </p:cxnSp>
      <p:sp>
        <p:nvSpPr>
          <p:cNvPr id="37903"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 name="Rectangle: Rounded Corners 1">
            <a:extLst>
              <a:ext uri="{FF2B5EF4-FFF2-40B4-BE49-F238E27FC236}">
                <a16:creationId xmlns:a16="http://schemas.microsoft.com/office/drawing/2014/main" id="{B9B33AB3-B2CB-4268-A473-117B33ED1886}"/>
              </a:ext>
            </a:extLst>
          </p:cNvPr>
          <p:cNvSpPr/>
          <p:nvPr/>
        </p:nvSpPr>
        <p:spPr>
          <a:xfrm>
            <a:off x="5473702" y="658022"/>
            <a:ext cx="2857498" cy="19543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dirty="0">
                <a:solidFill>
                  <a:srgbClr val="002060"/>
                </a:solidFill>
              </a:rPr>
              <a:t>Workshops/</a:t>
            </a:r>
          </a:p>
          <a:p>
            <a:pPr algn="ctr"/>
            <a:r>
              <a:rPr lang="en-IN" sz="2800" dirty="0">
                <a:solidFill>
                  <a:srgbClr val="002060"/>
                </a:solidFill>
              </a:rPr>
              <a:t>Training Programmes</a:t>
            </a:r>
          </a:p>
        </p:txBody>
      </p:sp>
      <p:sp>
        <p:nvSpPr>
          <p:cNvPr id="18" name="Round Diagonal Corner Rectangle 26">
            <a:extLst>
              <a:ext uri="{FF2B5EF4-FFF2-40B4-BE49-F238E27FC236}">
                <a16:creationId xmlns:a16="http://schemas.microsoft.com/office/drawing/2014/main" id="{3762BA48-7B12-470E-9C78-708589040A1A}"/>
              </a:ext>
            </a:extLst>
          </p:cNvPr>
          <p:cNvSpPr/>
          <p:nvPr/>
        </p:nvSpPr>
        <p:spPr>
          <a:xfrm rot="5400000">
            <a:off x="7277100" y="1333500"/>
            <a:ext cx="30480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9" name="TextBox 6">
            <a:extLst>
              <a:ext uri="{FF2B5EF4-FFF2-40B4-BE49-F238E27FC236}">
                <a16:creationId xmlns:a16="http://schemas.microsoft.com/office/drawing/2014/main" id="{102F0F8B-C0C4-4F4E-AA32-3EE68A0F7617}"/>
              </a:ext>
            </a:extLst>
          </p:cNvPr>
          <p:cNvSpPr txBox="1">
            <a:spLocks noChangeArrowheads="1"/>
          </p:cNvSpPr>
          <p:nvPr/>
        </p:nvSpPr>
        <p:spPr bwMode="auto">
          <a:xfrm rot="-5400000">
            <a:off x="7648575" y="1430923"/>
            <a:ext cx="22860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
        <p:nvSpPr>
          <p:cNvPr id="20" name="TextBox 19">
            <a:extLst>
              <a:ext uri="{FF2B5EF4-FFF2-40B4-BE49-F238E27FC236}">
                <a16:creationId xmlns:a16="http://schemas.microsoft.com/office/drawing/2014/main" id="{779A668F-BDCF-47E0-949B-2C3A3AD2CCD4}"/>
              </a:ext>
            </a:extLst>
          </p:cNvPr>
          <p:cNvSpPr txBox="1"/>
          <p:nvPr/>
        </p:nvSpPr>
        <p:spPr>
          <a:xfrm>
            <a:off x="235954" y="196357"/>
            <a:ext cx="5631446" cy="461665"/>
          </a:xfrm>
          <a:prstGeom prst="rect">
            <a:avLst/>
          </a:prstGeom>
          <a:noFill/>
        </p:spPr>
        <p:txBody>
          <a:bodyPr wrap="square">
            <a:spAutoFit/>
          </a:bodyPr>
          <a:lstStyle/>
          <a:p>
            <a:r>
              <a:rPr lang="en-US" sz="2400" b="1" dirty="0">
                <a:solidFill>
                  <a:srgbClr val="FF0000"/>
                </a:solidFill>
                <a:latin typeface="Titillium Web"/>
              </a:rPr>
              <a:t>Maintenance of Academic Integrity</a:t>
            </a:r>
          </a:p>
        </p:txBody>
      </p:sp>
    </p:spTree>
    <p:extLst>
      <p:ext uri="{BB962C8B-B14F-4D97-AF65-F5344CB8AC3E}">
        <p14:creationId xmlns:p14="http://schemas.microsoft.com/office/powerpoint/2010/main" val="111991747"/>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4" descr="backlable.png"/>
          <p:cNvPicPr>
            <a:picLocks noChangeAspect="1"/>
          </p:cNvPicPr>
          <p:nvPr/>
        </p:nvPicPr>
        <p:blipFill>
          <a:blip r:embed="rId2" cstate="print"/>
          <a:srcRect/>
          <a:stretch>
            <a:fillRect/>
          </a:stretch>
        </p:blipFill>
        <p:spPr bwMode="auto">
          <a:xfrm>
            <a:off x="0" y="6225810"/>
            <a:ext cx="9144000" cy="632189"/>
          </a:xfrm>
          <a:prstGeom prst="rect">
            <a:avLst/>
          </a:prstGeom>
          <a:noFill/>
          <a:ln w="9525">
            <a:noFill/>
            <a:miter lim="800000"/>
            <a:headEnd/>
            <a:tailEnd/>
          </a:ln>
        </p:spPr>
      </p:pic>
      <p:sp>
        <p:nvSpPr>
          <p:cNvPr id="35843" name="Rectangle 12"/>
          <p:cNvSpPr>
            <a:spLocks noChangeArrowheads="1"/>
          </p:cNvSpPr>
          <p:nvPr/>
        </p:nvSpPr>
        <p:spPr bwMode="auto">
          <a:xfrm>
            <a:off x="5257800" y="3292500"/>
            <a:ext cx="2743200" cy="400110"/>
          </a:xfrm>
          <a:prstGeom prst="rect">
            <a:avLst/>
          </a:prstGeom>
          <a:noFill/>
          <a:ln w="9525">
            <a:noFill/>
            <a:miter lim="800000"/>
            <a:headEnd/>
            <a:tailEnd/>
          </a:ln>
        </p:spPr>
        <p:txBody>
          <a:bodyPr>
            <a:spAutoFit/>
          </a:bodyPr>
          <a:lstStyle/>
          <a:p>
            <a:pPr algn="ctr"/>
            <a:r>
              <a:rPr lang="en-US" sz="2000" b="1" dirty="0">
                <a:solidFill>
                  <a:srgbClr val="C00000"/>
                </a:solidFill>
                <a:latin typeface="Book Antiqua" pitchFamily="18" charset="0"/>
              </a:rPr>
              <a:t>Invited talk delivered</a:t>
            </a:r>
          </a:p>
        </p:txBody>
      </p:sp>
      <p:sp>
        <p:nvSpPr>
          <p:cNvPr id="19" name="Rectangle 18"/>
          <p:cNvSpPr/>
          <p:nvPr/>
        </p:nvSpPr>
        <p:spPr>
          <a:xfrm rot="16200000" flipV="1">
            <a:off x="3151231" y="4792349"/>
            <a:ext cx="2535268" cy="45719"/>
          </a:xfrm>
          <a:prstGeom prst="rect">
            <a:avLst/>
          </a:prstGeom>
          <a:solidFill>
            <a:srgbClr val="C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35847" name="TextBox 6"/>
          <p:cNvSpPr txBox="1">
            <a:spLocks noChangeArrowheads="1"/>
          </p:cNvSpPr>
          <p:nvPr/>
        </p:nvSpPr>
        <p:spPr bwMode="auto">
          <a:xfrm>
            <a:off x="-808925" y="-33005"/>
            <a:ext cx="7239000" cy="554038"/>
          </a:xfrm>
          <a:prstGeom prst="rect">
            <a:avLst/>
          </a:prstGeom>
          <a:noFill/>
          <a:ln w="9525">
            <a:noFill/>
            <a:miter lim="800000"/>
            <a:headEnd/>
            <a:tailEnd/>
          </a:ln>
        </p:spPr>
        <p:txBody>
          <a:bodyPr>
            <a:spAutoFit/>
          </a:bodyPr>
          <a:lstStyle/>
          <a:p>
            <a:pPr algn="ctr"/>
            <a:r>
              <a:rPr lang="en-US" sz="3000" b="1" dirty="0">
                <a:solidFill>
                  <a:srgbClr val="FF0000"/>
                </a:solidFill>
                <a:latin typeface="Titillium Web"/>
              </a:rPr>
              <a:t>Faculty Strength/contribution </a:t>
            </a:r>
            <a:endParaRPr lang="en-US" sz="3000" dirty="0">
              <a:solidFill>
                <a:srgbClr val="FF0000"/>
              </a:solidFill>
              <a:latin typeface="Titillium Web"/>
            </a:endParaRPr>
          </a:p>
        </p:txBody>
      </p:sp>
      <p:sp>
        <p:nvSpPr>
          <p:cNvPr id="35848" name="TextBox 20"/>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5852"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graphicFrame>
        <p:nvGraphicFramePr>
          <p:cNvPr id="6" name="Chart 5"/>
          <p:cNvGraphicFramePr/>
          <p:nvPr>
            <p:extLst>
              <p:ext uri="{D42A27DB-BD31-4B8C-83A1-F6EECF244321}">
                <p14:modId xmlns:p14="http://schemas.microsoft.com/office/powerpoint/2010/main" val="4115897742"/>
              </p:ext>
            </p:extLst>
          </p:nvPr>
        </p:nvGraphicFramePr>
        <p:xfrm>
          <a:off x="4817798" y="3811069"/>
          <a:ext cx="3703638" cy="2378868"/>
        </p:xfrm>
        <a:graphic>
          <a:graphicData uri="http://schemas.openxmlformats.org/drawingml/2006/chart">
            <c:chart xmlns:c="http://schemas.openxmlformats.org/drawingml/2006/chart" xmlns:r="http://schemas.openxmlformats.org/officeDocument/2006/relationships" r:id="rId3"/>
          </a:graphicData>
        </a:graphic>
      </p:graphicFrame>
      <p:sp>
        <p:nvSpPr>
          <p:cNvPr id="13" name="Parallelogram 12">
            <a:extLst>
              <a:ext uri="{FF2B5EF4-FFF2-40B4-BE49-F238E27FC236}">
                <a16:creationId xmlns:a16="http://schemas.microsoft.com/office/drawing/2014/main" id="{1A51D8AF-1401-4027-9F57-E1F6B00F5AFD}"/>
              </a:ext>
            </a:extLst>
          </p:cNvPr>
          <p:cNvSpPr/>
          <p:nvPr/>
        </p:nvSpPr>
        <p:spPr>
          <a:xfrm>
            <a:off x="309708" y="2832832"/>
            <a:ext cx="4495800" cy="228600"/>
          </a:xfrm>
          <a:prstGeom prst="parallelogram">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4" name="Rectangle 13">
            <a:extLst>
              <a:ext uri="{FF2B5EF4-FFF2-40B4-BE49-F238E27FC236}">
                <a16:creationId xmlns:a16="http://schemas.microsoft.com/office/drawing/2014/main" id="{31F11E65-C57C-49E6-8381-ECA30BD3EE06}"/>
              </a:ext>
            </a:extLst>
          </p:cNvPr>
          <p:cNvSpPr/>
          <p:nvPr/>
        </p:nvSpPr>
        <p:spPr>
          <a:xfrm>
            <a:off x="656288" y="1773257"/>
            <a:ext cx="381000" cy="1143000"/>
          </a:xfrm>
          <a:prstGeom prst="rect">
            <a:avLst/>
          </a:prstGeom>
        </p:spPr>
        <p:style>
          <a:lnRef idx="0">
            <a:schemeClr val="accent2"/>
          </a:lnRef>
          <a:fillRef idx="3">
            <a:schemeClr val="accent2"/>
          </a:fillRef>
          <a:effectRef idx="3">
            <a:schemeClr val="accent2"/>
          </a:effectRef>
          <a:fontRef idx="minor">
            <a:schemeClr val="lt1"/>
          </a:fontRef>
        </p:style>
        <p:txBody>
          <a:bodyPr vert="vert270" anchor="ctr"/>
          <a:lstStyle/>
          <a:p>
            <a:pPr algn="ctr">
              <a:defRPr/>
            </a:pPr>
            <a:endParaRPr lang="en-US" b="1" dirty="0">
              <a:latin typeface="Book Antiqua" pitchFamily="18" charset="0"/>
            </a:endParaRPr>
          </a:p>
          <a:p>
            <a:pPr algn="ctr">
              <a:defRPr/>
            </a:pPr>
            <a:r>
              <a:rPr lang="en-US" b="1" dirty="0">
                <a:latin typeface="Book Antiqua" pitchFamily="18" charset="0"/>
              </a:rPr>
              <a:t>2015-16</a:t>
            </a:r>
          </a:p>
          <a:p>
            <a:pPr algn="ctr">
              <a:defRPr/>
            </a:pPr>
            <a:endParaRPr lang="en-US" b="1" dirty="0">
              <a:latin typeface="Book Antiqua" pitchFamily="18" charset="0"/>
            </a:endParaRPr>
          </a:p>
        </p:txBody>
      </p:sp>
      <p:sp>
        <p:nvSpPr>
          <p:cNvPr id="17" name="Oval 16">
            <a:extLst>
              <a:ext uri="{FF2B5EF4-FFF2-40B4-BE49-F238E27FC236}">
                <a16:creationId xmlns:a16="http://schemas.microsoft.com/office/drawing/2014/main" id="{0587AA25-9DC4-4A8B-86AE-E820DBF81110}"/>
              </a:ext>
            </a:extLst>
          </p:cNvPr>
          <p:cNvSpPr/>
          <p:nvPr/>
        </p:nvSpPr>
        <p:spPr>
          <a:xfrm>
            <a:off x="538308" y="1299207"/>
            <a:ext cx="609600" cy="5334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dirty="0">
                <a:latin typeface="Book Antiqua" pitchFamily="18" charset="0"/>
              </a:rPr>
              <a:t>14</a:t>
            </a:r>
          </a:p>
        </p:txBody>
      </p:sp>
      <p:sp>
        <p:nvSpPr>
          <p:cNvPr id="18" name="Rectangle 17">
            <a:extLst>
              <a:ext uri="{FF2B5EF4-FFF2-40B4-BE49-F238E27FC236}">
                <a16:creationId xmlns:a16="http://schemas.microsoft.com/office/drawing/2014/main" id="{608C272F-02B7-45F1-B381-5AE0FFCFA303}"/>
              </a:ext>
            </a:extLst>
          </p:cNvPr>
          <p:cNvSpPr/>
          <p:nvPr/>
        </p:nvSpPr>
        <p:spPr>
          <a:xfrm>
            <a:off x="1481583" y="1773257"/>
            <a:ext cx="381000" cy="1143000"/>
          </a:xfrm>
          <a:prstGeom prst="rect">
            <a:avLst/>
          </a:prstGeom>
        </p:spPr>
        <p:style>
          <a:lnRef idx="0">
            <a:schemeClr val="accent1"/>
          </a:lnRef>
          <a:fillRef idx="3">
            <a:schemeClr val="accent1"/>
          </a:fillRef>
          <a:effectRef idx="3">
            <a:schemeClr val="accent1"/>
          </a:effectRef>
          <a:fontRef idx="minor">
            <a:schemeClr val="lt1"/>
          </a:fontRef>
        </p:style>
        <p:txBody>
          <a:bodyPr vert="vert270" anchor="ctr"/>
          <a:lstStyle/>
          <a:p>
            <a:pPr algn="ctr">
              <a:defRPr/>
            </a:pPr>
            <a:r>
              <a:rPr lang="en-US" b="1" dirty="0">
                <a:latin typeface="Book Antiqua" pitchFamily="18" charset="0"/>
              </a:rPr>
              <a:t>2016-17</a:t>
            </a:r>
          </a:p>
        </p:txBody>
      </p:sp>
      <p:sp>
        <p:nvSpPr>
          <p:cNvPr id="20" name="Oval 19">
            <a:extLst>
              <a:ext uri="{FF2B5EF4-FFF2-40B4-BE49-F238E27FC236}">
                <a16:creationId xmlns:a16="http://schemas.microsoft.com/office/drawing/2014/main" id="{5F21EE52-7629-425B-B51B-7D55C0C3882C}"/>
              </a:ext>
            </a:extLst>
          </p:cNvPr>
          <p:cNvSpPr/>
          <p:nvPr/>
        </p:nvSpPr>
        <p:spPr>
          <a:xfrm>
            <a:off x="1376508" y="1308832"/>
            <a:ext cx="609600" cy="5334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a:latin typeface="Book Antiqua" pitchFamily="18" charset="0"/>
              </a:rPr>
              <a:t>14</a:t>
            </a:r>
          </a:p>
        </p:txBody>
      </p:sp>
      <p:sp>
        <p:nvSpPr>
          <p:cNvPr id="21" name="Rectangle 20">
            <a:extLst>
              <a:ext uri="{FF2B5EF4-FFF2-40B4-BE49-F238E27FC236}">
                <a16:creationId xmlns:a16="http://schemas.microsoft.com/office/drawing/2014/main" id="{A3DE6825-10FC-4819-AD4D-8C94CC939297}"/>
              </a:ext>
            </a:extLst>
          </p:cNvPr>
          <p:cNvSpPr/>
          <p:nvPr/>
        </p:nvSpPr>
        <p:spPr>
          <a:xfrm>
            <a:off x="2319783" y="1468457"/>
            <a:ext cx="381000" cy="1447800"/>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vert="vert270" anchor="ctr"/>
          <a:lstStyle/>
          <a:p>
            <a:pPr algn="ctr">
              <a:defRPr/>
            </a:pPr>
            <a:r>
              <a:rPr lang="en-US" b="1" dirty="0">
                <a:latin typeface="Book Antiqua" pitchFamily="18" charset="0"/>
              </a:rPr>
              <a:t>2017-18</a:t>
            </a:r>
          </a:p>
        </p:txBody>
      </p:sp>
      <p:sp>
        <p:nvSpPr>
          <p:cNvPr id="22" name="Oval 21">
            <a:extLst>
              <a:ext uri="{FF2B5EF4-FFF2-40B4-BE49-F238E27FC236}">
                <a16:creationId xmlns:a16="http://schemas.microsoft.com/office/drawing/2014/main" id="{EE0242FA-002C-4FF0-9748-3B3EC49925DC}"/>
              </a:ext>
            </a:extLst>
          </p:cNvPr>
          <p:cNvSpPr/>
          <p:nvPr/>
        </p:nvSpPr>
        <p:spPr>
          <a:xfrm>
            <a:off x="2205883" y="1011257"/>
            <a:ext cx="609600" cy="533400"/>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dirty="0">
                <a:latin typeface="Book Antiqua" pitchFamily="18" charset="0"/>
              </a:rPr>
              <a:t>16</a:t>
            </a:r>
          </a:p>
        </p:txBody>
      </p:sp>
      <p:sp>
        <p:nvSpPr>
          <p:cNvPr id="23" name="Rectangle 22">
            <a:extLst>
              <a:ext uri="{FF2B5EF4-FFF2-40B4-BE49-F238E27FC236}">
                <a16:creationId xmlns:a16="http://schemas.microsoft.com/office/drawing/2014/main" id="{3A016BE6-D02D-4700-8028-5C36F85FB217}"/>
              </a:ext>
            </a:extLst>
          </p:cNvPr>
          <p:cNvSpPr/>
          <p:nvPr/>
        </p:nvSpPr>
        <p:spPr>
          <a:xfrm>
            <a:off x="3167608" y="1468457"/>
            <a:ext cx="381000" cy="144780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vert="vert270" anchor="ctr"/>
          <a:lstStyle/>
          <a:p>
            <a:pPr algn="ctr">
              <a:defRPr/>
            </a:pPr>
            <a:r>
              <a:rPr lang="en-US" b="1" dirty="0">
                <a:latin typeface="Book Antiqua" pitchFamily="18" charset="0"/>
              </a:rPr>
              <a:t>2018-19</a:t>
            </a:r>
          </a:p>
        </p:txBody>
      </p:sp>
      <p:sp>
        <p:nvSpPr>
          <p:cNvPr id="24" name="Oval 23">
            <a:extLst>
              <a:ext uri="{FF2B5EF4-FFF2-40B4-BE49-F238E27FC236}">
                <a16:creationId xmlns:a16="http://schemas.microsoft.com/office/drawing/2014/main" id="{6683705B-CDD7-4799-B9FE-6C4F238E05CB}"/>
              </a:ext>
            </a:extLst>
          </p:cNvPr>
          <p:cNvSpPr/>
          <p:nvPr/>
        </p:nvSpPr>
        <p:spPr>
          <a:xfrm>
            <a:off x="3062533" y="1011257"/>
            <a:ext cx="609600" cy="533400"/>
          </a:xfrm>
          <a:prstGeom prst="ellipse">
            <a:avLst/>
          </a:prstGeom>
          <a:solidFill>
            <a:srgbClr val="7030A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dirty="0">
                <a:latin typeface="Book Antiqua" pitchFamily="18" charset="0"/>
              </a:rPr>
              <a:t>16</a:t>
            </a:r>
          </a:p>
        </p:txBody>
      </p:sp>
      <p:sp>
        <p:nvSpPr>
          <p:cNvPr id="25" name="Rectangle 24">
            <a:extLst>
              <a:ext uri="{FF2B5EF4-FFF2-40B4-BE49-F238E27FC236}">
                <a16:creationId xmlns:a16="http://schemas.microsoft.com/office/drawing/2014/main" id="{CE7833F5-6D50-4B80-B3BA-3AD0C7706BA7}"/>
              </a:ext>
            </a:extLst>
          </p:cNvPr>
          <p:cNvSpPr/>
          <p:nvPr/>
        </p:nvSpPr>
        <p:spPr>
          <a:xfrm>
            <a:off x="4015433" y="1228633"/>
            <a:ext cx="381000" cy="167640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vert="vert270" anchor="ctr"/>
          <a:lstStyle/>
          <a:p>
            <a:pPr algn="ctr">
              <a:defRPr/>
            </a:pPr>
            <a:r>
              <a:rPr lang="en-US" b="1" dirty="0">
                <a:latin typeface="Book Antiqua" pitchFamily="18" charset="0"/>
              </a:rPr>
              <a:t>2019-2020</a:t>
            </a:r>
          </a:p>
        </p:txBody>
      </p:sp>
      <p:sp>
        <p:nvSpPr>
          <p:cNvPr id="26" name="Oval 25">
            <a:extLst>
              <a:ext uri="{FF2B5EF4-FFF2-40B4-BE49-F238E27FC236}">
                <a16:creationId xmlns:a16="http://schemas.microsoft.com/office/drawing/2014/main" id="{E066953A-4782-43A1-9210-657B04652132}"/>
              </a:ext>
            </a:extLst>
          </p:cNvPr>
          <p:cNvSpPr/>
          <p:nvPr/>
        </p:nvSpPr>
        <p:spPr>
          <a:xfrm>
            <a:off x="3910358" y="677582"/>
            <a:ext cx="609600" cy="617621"/>
          </a:xfrm>
          <a:prstGeom prst="ellipse">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dirty="0">
                <a:latin typeface="Book Antiqua" pitchFamily="18" charset="0"/>
              </a:rPr>
              <a:t>17</a:t>
            </a:r>
          </a:p>
        </p:txBody>
      </p:sp>
      <p:sp>
        <p:nvSpPr>
          <p:cNvPr id="27" name="Rectangle 12">
            <a:extLst>
              <a:ext uri="{FF2B5EF4-FFF2-40B4-BE49-F238E27FC236}">
                <a16:creationId xmlns:a16="http://schemas.microsoft.com/office/drawing/2014/main" id="{927D5084-D94E-4BAF-969F-DD405F5C8765}"/>
              </a:ext>
            </a:extLst>
          </p:cNvPr>
          <p:cNvSpPr>
            <a:spLocks noChangeArrowheads="1"/>
          </p:cNvSpPr>
          <p:nvPr/>
        </p:nvSpPr>
        <p:spPr bwMode="auto">
          <a:xfrm>
            <a:off x="5077217" y="1414907"/>
            <a:ext cx="3555506" cy="1015663"/>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b="1" dirty="0">
                <a:solidFill>
                  <a:srgbClr val="002060"/>
                </a:solidFill>
                <a:latin typeface="Book Antiqua" pitchFamily="18" charset="0"/>
              </a:rPr>
              <a:t>Professors</a:t>
            </a:r>
          </a:p>
          <a:p>
            <a:pPr marL="342900" indent="-342900">
              <a:buFont typeface="Arial" panose="020B0604020202020204" pitchFamily="34" charset="0"/>
              <a:buChar char="•"/>
            </a:pPr>
            <a:r>
              <a:rPr lang="en-US" sz="2000" b="1" dirty="0">
                <a:solidFill>
                  <a:srgbClr val="002060"/>
                </a:solidFill>
                <a:latin typeface="Book Antiqua" pitchFamily="18" charset="0"/>
              </a:rPr>
              <a:t>Associate Prof./Readers</a:t>
            </a:r>
          </a:p>
          <a:p>
            <a:pPr marL="342900" indent="-342900">
              <a:buFont typeface="Arial" panose="020B0604020202020204" pitchFamily="34" charset="0"/>
              <a:buChar char="•"/>
            </a:pPr>
            <a:r>
              <a:rPr lang="en-US" sz="2000" b="1" dirty="0">
                <a:solidFill>
                  <a:srgbClr val="002060"/>
                </a:solidFill>
                <a:latin typeface="Book Antiqua" pitchFamily="18" charset="0"/>
              </a:rPr>
              <a:t>Asst. Professors</a:t>
            </a:r>
          </a:p>
        </p:txBody>
      </p:sp>
      <p:sp>
        <p:nvSpPr>
          <p:cNvPr id="28" name="Rectangle 12">
            <a:extLst>
              <a:ext uri="{FF2B5EF4-FFF2-40B4-BE49-F238E27FC236}">
                <a16:creationId xmlns:a16="http://schemas.microsoft.com/office/drawing/2014/main" id="{AB8EBA8E-FD4C-44A9-B6D5-94BD7072B603}"/>
              </a:ext>
            </a:extLst>
          </p:cNvPr>
          <p:cNvSpPr>
            <a:spLocks noChangeArrowheads="1"/>
          </p:cNvSpPr>
          <p:nvPr/>
        </p:nvSpPr>
        <p:spPr bwMode="auto">
          <a:xfrm>
            <a:off x="414449" y="3671265"/>
            <a:ext cx="3817924" cy="2554545"/>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b="1" dirty="0">
                <a:solidFill>
                  <a:srgbClr val="002060"/>
                </a:solidFill>
                <a:latin typeface="Book Antiqua" pitchFamily="18" charset="0"/>
              </a:rPr>
              <a:t>Research at various levels</a:t>
            </a:r>
          </a:p>
          <a:p>
            <a:pPr marL="342900" indent="-342900">
              <a:buFont typeface="Arial" panose="020B0604020202020204" pitchFamily="34" charset="0"/>
              <a:buChar char="•"/>
            </a:pPr>
            <a:r>
              <a:rPr lang="en-US" sz="2000" b="1" dirty="0">
                <a:solidFill>
                  <a:srgbClr val="002060"/>
                </a:solidFill>
                <a:latin typeface="Book Antiqua" pitchFamily="18" charset="0"/>
              </a:rPr>
              <a:t>Scholarly review</a:t>
            </a:r>
          </a:p>
          <a:p>
            <a:pPr marL="342900" indent="-342900">
              <a:buFont typeface="Arial" panose="020B0604020202020204" pitchFamily="34" charset="0"/>
              <a:buChar char="•"/>
            </a:pPr>
            <a:r>
              <a:rPr lang="en-US" sz="2000" b="1" dirty="0">
                <a:solidFill>
                  <a:srgbClr val="002060"/>
                </a:solidFill>
                <a:latin typeface="Book Antiqua" pitchFamily="18" charset="0"/>
              </a:rPr>
              <a:t>Mentoring</a:t>
            </a:r>
          </a:p>
          <a:p>
            <a:pPr marL="342900" indent="-342900">
              <a:buFont typeface="Arial" panose="020B0604020202020204" pitchFamily="34" charset="0"/>
              <a:buChar char="•"/>
            </a:pPr>
            <a:r>
              <a:rPr lang="en-US" sz="2000" b="1" dirty="0">
                <a:solidFill>
                  <a:srgbClr val="002060"/>
                </a:solidFill>
                <a:latin typeface="Book Antiqua" pitchFamily="18" charset="0"/>
              </a:rPr>
              <a:t>Expert Talks</a:t>
            </a:r>
          </a:p>
          <a:p>
            <a:pPr marL="342900" indent="-342900">
              <a:buFont typeface="Arial" panose="020B0604020202020204" pitchFamily="34" charset="0"/>
              <a:buChar char="•"/>
            </a:pPr>
            <a:r>
              <a:rPr lang="en-US" sz="2000" b="1" dirty="0">
                <a:solidFill>
                  <a:srgbClr val="002060"/>
                </a:solidFill>
                <a:latin typeface="Book Antiqua" pitchFamily="18" charset="0"/>
              </a:rPr>
              <a:t>Clinical Care</a:t>
            </a:r>
          </a:p>
          <a:p>
            <a:pPr marL="342900" indent="-342900">
              <a:buFont typeface="Arial" panose="020B0604020202020204" pitchFamily="34" charset="0"/>
              <a:buChar char="•"/>
            </a:pPr>
            <a:r>
              <a:rPr lang="en-US" sz="2000" b="1" dirty="0">
                <a:solidFill>
                  <a:srgbClr val="002060"/>
                </a:solidFill>
                <a:latin typeface="Book Antiqua" pitchFamily="18" charset="0"/>
              </a:rPr>
              <a:t>Outreach Services </a:t>
            </a:r>
          </a:p>
          <a:p>
            <a:pPr marL="342900" indent="-342900">
              <a:buFont typeface="Arial" panose="020B0604020202020204" pitchFamily="34" charset="0"/>
              <a:buChar char="•"/>
            </a:pPr>
            <a:r>
              <a:rPr lang="en-US" sz="2000" b="1" dirty="0">
                <a:solidFill>
                  <a:srgbClr val="002060"/>
                </a:solidFill>
                <a:latin typeface="Book Antiqua" pitchFamily="18" charset="0"/>
              </a:rPr>
              <a:t>Public Education</a:t>
            </a:r>
          </a:p>
          <a:p>
            <a:pPr marL="342900" indent="-342900">
              <a:buFont typeface="Arial" panose="020B0604020202020204" pitchFamily="34" charset="0"/>
              <a:buChar char="•"/>
            </a:pPr>
            <a:r>
              <a:rPr lang="en-US" sz="2000" b="1" dirty="0">
                <a:solidFill>
                  <a:srgbClr val="002060"/>
                </a:solidFill>
                <a:latin typeface="Book Antiqua" pitchFamily="18" charset="0"/>
              </a:rPr>
              <a:t>Corporate Activities</a:t>
            </a:r>
          </a:p>
        </p:txBody>
      </p:sp>
      <p:sp>
        <p:nvSpPr>
          <p:cNvPr id="29" name="Round Diagonal Corner Rectangle 27">
            <a:extLst>
              <a:ext uri="{FF2B5EF4-FFF2-40B4-BE49-F238E27FC236}">
                <a16:creationId xmlns:a16="http://schemas.microsoft.com/office/drawing/2014/main" id="{17ED95B3-91B1-4696-8BC5-06D50809262A}"/>
              </a:ext>
            </a:extLst>
          </p:cNvPr>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0" name="TextBox 6">
            <a:extLst>
              <a:ext uri="{FF2B5EF4-FFF2-40B4-BE49-F238E27FC236}">
                <a16:creationId xmlns:a16="http://schemas.microsoft.com/office/drawing/2014/main" id="{2A3CF4D7-7297-411E-9E4C-8E03139F5166}"/>
              </a:ext>
            </a:extLst>
          </p:cNvPr>
          <p:cNvSpPr txBox="1">
            <a:spLocks noChangeArrowheads="1"/>
          </p:cNvSpPr>
          <p:nvPr/>
        </p:nvSpPr>
        <p:spPr bwMode="auto">
          <a:xfrm rot="-5400000">
            <a:off x="7648575" y="1430923"/>
            <a:ext cx="22860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
        <p:nvSpPr>
          <p:cNvPr id="31" name="Rectangle 30">
            <a:extLst>
              <a:ext uri="{FF2B5EF4-FFF2-40B4-BE49-F238E27FC236}">
                <a16:creationId xmlns:a16="http://schemas.microsoft.com/office/drawing/2014/main" id="{1D2E7B01-D7E9-454F-8936-6D66C087FF3A}"/>
              </a:ext>
            </a:extLst>
          </p:cNvPr>
          <p:cNvSpPr/>
          <p:nvPr/>
        </p:nvSpPr>
        <p:spPr>
          <a:xfrm rot="10800000" flipV="1">
            <a:off x="414449" y="3547574"/>
            <a:ext cx="4004416" cy="59428"/>
          </a:xfrm>
          <a:prstGeom prst="rect">
            <a:avLst/>
          </a:prstGeom>
          <a:solidFill>
            <a:srgbClr val="C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32" name="Rectangle 31">
            <a:extLst>
              <a:ext uri="{FF2B5EF4-FFF2-40B4-BE49-F238E27FC236}">
                <a16:creationId xmlns:a16="http://schemas.microsoft.com/office/drawing/2014/main" id="{846E55D1-1EA3-4703-9D4F-6A823F88BEFE}"/>
              </a:ext>
            </a:extLst>
          </p:cNvPr>
          <p:cNvSpPr/>
          <p:nvPr/>
        </p:nvSpPr>
        <p:spPr>
          <a:xfrm rot="16200000" flipV="1">
            <a:off x="3789334" y="1784114"/>
            <a:ext cx="2535268" cy="45719"/>
          </a:xfrm>
          <a:prstGeom prst="rect">
            <a:avLst/>
          </a:prstGeom>
          <a:solidFill>
            <a:srgbClr val="C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33" name="Rectangle 32">
            <a:extLst>
              <a:ext uri="{FF2B5EF4-FFF2-40B4-BE49-F238E27FC236}">
                <a16:creationId xmlns:a16="http://schemas.microsoft.com/office/drawing/2014/main" id="{50FC2F95-7140-4F0D-BC3E-C61053A8B492}"/>
              </a:ext>
            </a:extLst>
          </p:cNvPr>
          <p:cNvSpPr/>
          <p:nvPr/>
        </p:nvSpPr>
        <p:spPr>
          <a:xfrm rot="10800000" flipV="1">
            <a:off x="5077217" y="3043041"/>
            <a:ext cx="3459135" cy="45719"/>
          </a:xfrm>
          <a:prstGeom prst="rect">
            <a:avLst/>
          </a:prstGeom>
          <a:solidFill>
            <a:srgbClr val="C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Tree>
    <p:extLst>
      <p:ext uri="{BB962C8B-B14F-4D97-AF65-F5344CB8AC3E}">
        <p14:creationId xmlns:p14="http://schemas.microsoft.com/office/powerpoint/2010/main" val="1006355493"/>
      </p:ext>
    </p:extLst>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36867" name="Content Placeholder 2"/>
          <p:cNvSpPr txBox="1">
            <a:spLocks/>
          </p:cNvSpPr>
          <p:nvPr/>
        </p:nvSpPr>
        <p:spPr bwMode="auto">
          <a:xfrm>
            <a:off x="533400" y="2971800"/>
            <a:ext cx="5791200" cy="838200"/>
          </a:xfrm>
          <a:prstGeom prst="rect">
            <a:avLst/>
          </a:prstGeom>
          <a:noFill/>
          <a:ln w="9525">
            <a:noFill/>
            <a:miter lim="800000"/>
            <a:headEnd/>
            <a:tailEnd/>
          </a:ln>
        </p:spPr>
        <p:txBody>
          <a:bodyPr/>
          <a:lstStyle/>
          <a:p>
            <a:pPr algn="just"/>
            <a:r>
              <a:rPr lang="en-US" sz="2400" b="1" dirty="0">
                <a:solidFill>
                  <a:srgbClr val="C00000"/>
                </a:solidFill>
                <a:latin typeface="Book Antiqua" pitchFamily="18" charset="0"/>
              </a:rPr>
              <a:t>Sponsorship for attending professional events with duty leave, TA/DA</a:t>
            </a:r>
          </a:p>
        </p:txBody>
      </p:sp>
      <p:sp>
        <p:nvSpPr>
          <p:cNvPr id="36868" name="TextBox 8"/>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6869" name="Content Placeholder 2"/>
          <p:cNvSpPr txBox="1">
            <a:spLocks/>
          </p:cNvSpPr>
          <p:nvPr/>
        </p:nvSpPr>
        <p:spPr bwMode="auto">
          <a:xfrm>
            <a:off x="2743200" y="4953000"/>
            <a:ext cx="5410200" cy="533400"/>
          </a:xfrm>
          <a:prstGeom prst="rect">
            <a:avLst/>
          </a:prstGeom>
          <a:noFill/>
          <a:ln w="9525">
            <a:noFill/>
            <a:miter lim="800000"/>
            <a:headEnd/>
            <a:tailEnd/>
          </a:ln>
        </p:spPr>
        <p:txBody>
          <a:bodyPr/>
          <a:lstStyle/>
          <a:p>
            <a:pPr marL="449263" indent="-449263">
              <a:lnSpc>
                <a:spcPct val="150000"/>
              </a:lnSpc>
              <a:tabLst>
                <a:tab pos="449263" algn="l"/>
              </a:tabLst>
            </a:pPr>
            <a:r>
              <a:rPr lang="en-US" sz="2400" b="1">
                <a:solidFill>
                  <a:srgbClr val="C00000"/>
                </a:solidFill>
                <a:latin typeface="Book Antiqua" pitchFamily="18" charset="0"/>
              </a:rPr>
              <a:t>Assessment Promotion Scheme </a:t>
            </a:r>
          </a:p>
        </p:txBody>
      </p:sp>
      <p:cxnSp>
        <p:nvCxnSpPr>
          <p:cNvPr id="11" name="Straight Connector 10"/>
          <p:cNvCxnSpPr>
            <a:endCxn id="40968" idx="1"/>
          </p:cNvCxnSpPr>
          <p:nvPr/>
        </p:nvCxnSpPr>
        <p:spPr>
          <a:xfrm>
            <a:off x="609600" y="3810000"/>
            <a:ext cx="5943600" cy="1588"/>
          </a:xfrm>
          <a:prstGeom prst="line">
            <a:avLst/>
          </a:prstGeom>
          <a:ln w="25400">
            <a:solidFill>
              <a:srgbClr val="C1AC5F">
                <a:alpha val="46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62200" y="5594350"/>
            <a:ext cx="6400800" cy="44450"/>
          </a:xfrm>
          <a:prstGeom prst="line">
            <a:avLst/>
          </a:prstGeom>
          <a:ln w="25400">
            <a:solidFill>
              <a:srgbClr val="C1AC5F">
                <a:alpha val="46000"/>
              </a:srgbClr>
            </a:solidFill>
            <a:prstDash val="sysDash"/>
          </a:ln>
        </p:spPr>
        <p:style>
          <a:lnRef idx="1">
            <a:schemeClr val="accent1"/>
          </a:lnRef>
          <a:fillRef idx="0">
            <a:schemeClr val="accent1"/>
          </a:fillRef>
          <a:effectRef idx="0">
            <a:schemeClr val="accent1"/>
          </a:effectRef>
          <a:fontRef idx="minor">
            <a:schemeClr val="tx1"/>
          </a:fontRef>
        </p:style>
      </p:cxnSp>
      <p:pic>
        <p:nvPicPr>
          <p:cNvPr id="36872" name="Picture 9" descr="I:\Deemed Uni PPT\sponcers.png"/>
          <p:cNvPicPr>
            <a:picLocks noChangeAspect="1" noChangeArrowheads="1"/>
          </p:cNvPicPr>
          <p:nvPr/>
        </p:nvPicPr>
        <p:blipFill>
          <a:blip r:embed="rId3" cstate="print"/>
          <a:srcRect/>
          <a:stretch>
            <a:fillRect/>
          </a:stretch>
        </p:blipFill>
        <p:spPr bwMode="auto">
          <a:xfrm>
            <a:off x="6553200" y="2743200"/>
            <a:ext cx="2133600" cy="2133600"/>
          </a:xfrm>
          <a:prstGeom prst="rect">
            <a:avLst/>
          </a:prstGeom>
          <a:noFill/>
          <a:ln w="9525">
            <a:noFill/>
            <a:miter lim="800000"/>
            <a:headEnd/>
            <a:tailEnd/>
          </a:ln>
        </p:spPr>
      </p:pic>
      <p:pic>
        <p:nvPicPr>
          <p:cNvPr id="36873" name="Picture 8" descr="I:\Deemed Uni PPT\promotions.png"/>
          <p:cNvPicPr>
            <a:picLocks noChangeAspect="1" noChangeArrowheads="1"/>
          </p:cNvPicPr>
          <p:nvPr/>
        </p:nvPicPr>
        <p:blipFill>
          <a:blip r:embed="rId4" cstate="print"/>
          <a:srcRect/>
          <a:stretch>
            <a:fillRect/>
          </a:stretch>
        </p:blipFill>
        <p:spPr bwMode="auto">
          <a:xfrm>
            <a:off x="838200" y="4038600"/>
            <a:ext cx="1631950" cy="1905000"/>
          </a:xfrm>
          <a:prstGeom prst="rect">
            <a:avLst/>
          </a:prstGeom>
          <a:noFill/>
          <a:ln w="9525">
            <a:noFill/>
            <a:miter lim="800000"/>
            <a:headEnd/>
            <a:tailEnd/>
          </a:ln>
        </p:spPr>
      </p:pic>
      <p:sp>
        <p:nvSpPr>
          <p:cNvPr id="36874" name="Rectangle 9"/>
          <p:cNvSpPr>
            <a:spLocks noChangeArrowheads="1"/>
          </p:cNvSpPr>
          <p:nvPr/>
        </p:nvSpPr>
        <p:spPr bwMode="auto">
          <a:xfrm>
            <a:off x="3967316" y="1117708"/>
            <a:ext cx="4495800" cy="1230313"/>
          </a:xfrm>
          <a:prstGeom prst="rect">
            <a:avLst/>
          </a:prstGeom>
          <a:noFill/>
          <a:ln w="9525">
            <a:noFill/>
            <a:miter lim="800000"/>
            <a:headEnd/>
            <a:tailEnd/>
          </a:ln>
        </p:spPr>
        <p:txBody>
          <a:bodyPr>
            <a:spAutoFit/>
          </a:bodyPr>
          <a:lstStyle/>
          <a:p>
            <a:pPr algn="just">
              <a:spcAft>
                <a:spcPts val="1200"/>
              </a:spcAft>
            </a:pPr>
            <a:r>
              <a:rPr lang="en-US" sz="2400" b="1" dirty="0">
                <a:solidFill>
                  <a:srgbClr val="C00000"/>
                </a:solidFill>
                <a:latin typeface="Book Antiqua" pitchFamily="18" charset="0"/>
              </a:rPr>
              <a:t>Staff enrichment </a:t>
            </a:r>
            <a:r>
              <a:rPr lang="en-US" sz="2400" b="1" dirty="0" err="1">
                <a:solidFill>
                  <a:srgbClr val="C00000"/>
                </a:solidFill>
                <a:latin typeface="Book Antiqua" pitchFamily="18" charset="0"/>
              </a:rPr>
              <a:t>programme</a:t>
            </a:r>
            <a:endParaRPr lang="en-US" sz="2400" b="1" dirty="0">
              <a:solidFill>
                <a:srgbClr val="C00000"/>
              </a:solidFill>
              <a:latin typeface="Book Antiqua" pitchFamily="18" charset="0"/>
            </a:endParaRPr>
          </a:p>
          <a:p>
            <a:pPr algn="just">
              <a:spcAft>
                <a:spcPts val="1200"/>
              </a:spcAft>
            </a:pPr>
            <a:r>
              <a:rPr lang="en-US" sz="2000" dirty="0">
                <a:latin typeface="Book Antiqua" pitchFamily="18" charset="0"/>
              </a:rPr>
              <a:t>On recent advances on the profession to meet continuing  education needs</a:t>
            </a:r>
          </a:p>
        </p:txBody>
      </p:sp>
      <p:sp>
        <p:nvSpPr>
          <p:cNvPr id="36875" name="Rectangle 10"/>
          <p:cNvSpPr>
            <a:spLocks noChangeArrowheads="1"/>
          </p:cNvSpPr>
          <p:nvPr/>
        </p:nvSpPr>
        <p:spPr bwMode="auto">
          <a:xfrm>
            <a:off x="609600" y="1143000"/>
            <a:ext cx="3048000" cy="923925"/>
          </a:xfrm>
          <a:prstGeom prst="rect">
            <a:avLst/>
          </a:prstGeom>
          <a:noFill/>
          <a:ln w="9525">
            <a:noFill/>
            <a:miter lim="800000"/>
            <a:headEnd/>
            <a:tailEnd/>
          </a:ln>
        </p:spPr>
        <p:txBody>
          <a:bodyPr>
            <a:spAutoFit/>
          </a:bodyPr>
          <a:lstStyle/>
          <a:p>
            <a:pPr>
              <a:spcAft>
                <a:spcPts val="1200"/>
              </a:spcAft>
            </a:pPr>
            <a:r>
              <a:rPr lang="en-US" sz="2400" b="1" dirty="0">
                <a:solidFill>
                  <a:srgbClr val="C00000"/>
                </a:solidFill>
                <a:latin typeface="Book Antiqua" pitchFamily="18" charset="0"/>
              </a:rPr>
              <a:t>Faculty calibration  </a:t>
            </a:r>
          </a:p>
          <a:p>
            <a:pPr>
              <a:spcAft>
                <a:spcPts val="1200"/>
              </a:spcAft>
            </a:pPr>
            <a:r>
              <a:rPr lang="en-US" sz="2000" dirty="0">
                <a:latin typeface="Book Antiqua" pitchFamily="18" charset="0"/>
              </a:rPr>
              <a:t>As per the ISO 9001-2015 </a:t>
            </a:r>
          </a:p>
        </p:txBody>
      </p:sp>
      <p:cxnSp>
        <p:nvCxnSpPr>
          <p:cNvPr id="22" name="Straight Connector 21"/>
          <p:cNvCxnSpPr/>
          <p:nvPr/>
        </p:nvCxnSpPr>
        <p:spPr>
          <a:xfrm>
            <a:off x="609600" y="2589213"/>
            <a:ext cx="8077200" cy="1587"/>
          </a:xfrm>
          <a:prstGeom prst="line">
            <a:avLst/>
          </a:prstGeom>
          <a:ln w="25400">
            <a:solidFill>
              <a:srgbClr val="C1AC5F">
                <a:alpha val="46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V="1">
            <a:off x="3009900" y="1712913"/>
            <a:ext cx="1752600" cy="0"/>
          </a:xfrm>
          <a:prstGeom prst="line">
            <a:avLst/>
          </a:prstGeom>
          <a:ln w="25400">
            <a:solidFill>
              <a:srgbClr val="C1AC5F">
                <a:alpha val="46000"/>
              </a:srgbClr>
            </a:solidFill>
            <a:prstDash val="sysDash"/>
          </a:ln>
        </p:spPr>
        <p:style>
          <a:lnRef idx="1">
            <a:schemeClr val="accent1"/>
          </a:lnRef>
          <a:fillRef idx="0">
            <a:schemeClr val="accent1"/>
          </a:fillRef>
          <a:effectRef idx="0">
            <a:schemeClr val="accent1"/>
          </a:effectRef>
          <a:fontRef idx="minor">
            <a:schemeClr val="tx1"/>
          </a:fontRef>
        </p:style>
      </p:cxnSp>
      <p:sp>
        <p:nvSpPr>
          <p:cNvPr id="36880" name="TextBox 6"/>
          <p:cNvSpPr txBox="1">
            <a:spLocks noChangeArrowheads="1"/>
          </p:cNvSpPr>
          <p:nvPr/>
        </p:nvSpPr>
        <p:spPr bwMode="auto">
          <a:xfrm>
            <a:off x="304800" y="142845"/>
            <a:ext cx="5578269" cy="523220"/>
          </a:xfrm>
          <a:prstGeom prst="rect">
            <a:avLst/>
          </a:prstGeom>
          <a:noFill/>
          <a:ln w="9525">
            <a:noFill/>
            <a:miter lim="800000"/>
            <a:headEnd/>
            <a:tailEnd/>
          </a:ln>
        </p:spPr>
        <p:txBody>
          <a:bodyPr wrap="square">
            <a:spAutoFit/>
          </a:bodyPr>
          <a:lstStyle/>
          <a:p>
            <a:r>
              <a:rPr lang="en-US" sz="2800" b="1" dirty="0">
                <a:solidFill>
                  <a:srgbClr val="FF0000"/>
                </a:solidFill>
                <a:latin typeface="Titillium Web"/>
              </a:rPr>
              <a:t>Faculty Recharge</a:t>
            </a:r>
            <a:endParaRPr lang="en-US" sz="2800" dirty="0">
              <a:solidFill>
                <a:srgbClr val="FF0000"/>
              </a:solidFill>
              <a:latin typeface="Titillium Web"/>
            </a:endParaRPr>
          </a:p>
        </p:txBody>
      </p:sp>
      <p:sp>
        <p:nvSpPr>
          <p:cNvPr id="36881"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8" name="Round Diagonal Corner Rectangle 27">
            <a:extLst>
              <a:ext uri="{FF2B5EF4-FFF2-40B4-BE49-F238E27FC236}">
                <a16:creationId xmlns:a16="http://schemas.microsoft.com/office/drawing/2014/main" id="{51AC87F6-BB0D-4CBA-8870-C3CDC27CFDCA}"/>
              </a:ext>
            </a:extLst>
          </p:cNvPr>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0" name="TextBox 6">
            <a:extLst>
              <a:ext uri="{FF2B5EF4-FFF2-40B4-BE49-F238E27FC236}">
                <a16:creationId xmlns:a16="http://schemas.microsoft.com/office/drawing/2014/main" id="{37E72D21-9EB4-40D8-A18C-3F353F030769}"/>
              </a:ext>
            </a:extLst>
          </p:cNvPr>
          <p:cNvSpPr txBox="1">
            <a:spLocks noChangeArrowheads="1"/>
          </p:cNvSpPr>
          <p:nvPr/>
        </p:nvSpPr>
        <p:spPr bwMode="auto">
          <a:xfrm rot="-5400000">
            <a:off x="7648575" y="1430923"/>
            <a:ext cx="22860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Tree>
    <p:extLst>
      <p:ext uri="{BB962C8B-B14F-4D97-AF65-F5344CB8AC3E}">
        <p14:creationId xmlns:p14="http://schemas.microsoft.com/office/powerpoint/2010/main" val="1088182644"/>
      </p:ext>
    </p:extLst>
  </p:cSld>
  <p:clrMapOvr>
    <a:masterClrMapping/>
  </p:clrMapOvr>
  <p:transition advClick="0"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36868" name="TextBox 8"/>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6874" name="Rectangle 9"/>
          <p:cNvSpPr>
            <a:spLocks noChangeArrowheads="1"/>
          </p:cNvSpPr>
          <p:nvPr/>
        </p:nvSpPr>
        <p:spPr bwMode="auto">
          <a:xfrm>
            <a:off x="3967316" y="1117708"/>
            <a:ext cx="4495800" cy="369332"/>
          </a:xfrm>
          <a:prstGeom prst="rect">
            <a:avLst/>
          </a:prstGeom>
          <a:noFill/>
          <a:ln w="9525">
            <a:noFill/>
            <a:miter lim="800000"/>
            <a:headEnd/>
            <a:tailEnd/>
          </a:ln>
        </p:spPr>
        <p:txBody>
          <a:bodyPr>
            <a:spAutoFit/>
          </a:bodyPr>
          <a:lstStyle/>
          <a:p>
            <a:pPr algn="l"/>
            <a:r>
              <a:rPr lang="en-IN" sz="1800" b="1" i="0" u="none" strike="noStrike" baseline="0" dirty="0">
                <a:latin typeface="Bookman Old Style,Bold"/>
              </a:rPr>
              <a:t>From Employers</a:t>
            </a:r>
            <a:endParaRPr lang="en-US" sz="2400" b="1" dirty="0">
              <a:solidFill>
                <a:srgbClr val="C00000"/>
              </a:solidFill>
              <a:latin typeface="Book Antiqua" pitchFamily="18" charset="0"/>
            </a:endParaRPr>
          </a:p>
        </p:txBody>
      </p:sp>
      <p:sp>
        <p:nvSpPr>
          <p:cNvPr id="36875" name="Rectangle 10"/>
          <p:cNvSpPr>
            <a:spLocks noChangeArrowheads="1"/>
          </p:cNvSpPr>
          <p:nvPr/>
        </p:nvSpPr>
        <p:spPr bwMode="auto">
          <a:xfrm>
            <a:off x="609600" y="1143000"/>
            <a:ext cx="3048000" cy="400110"/>
          </a:xfrm>
          <a:prstGeom prst="rect">
            <a:avLst/>
          </a:prstGeom>
          <a:noFill/>
          <a:ln w="9525">
            <a:noFill/>
            <a:miter lim="800000"/>
            <a:headEnd/>
            <a:tailEnd/>
          </a:ln>
        </p:spPr>
        <p:txBody>
          <a:bodyPr>
            <a:spAutoFit/>
          </a:bodyPr>
          <a:lstStyle/>
          <a:p>
            <a:pPr>
              <a:spcAft>
                <a:spcPts val="1200"/>
              </a:spcAft>
            </a:pPr>
            <a:r>
              <a:rPr lang="en-IN" sz="1800" b="1" i="0" u="none" strike="noStrike" baseline="0" dirty="0">
                <a:latin typeface="Bookman Old Style,Bold"/>
              </a:rPr>
              <a:t>From Parents</a:t>
            </a:r>
            <a:r>
              <a:rPr lang="en-US" sz="2000" dirty="0">
                <a:latin typeface="Book Antiqua" pitchFamily="18" charset="0"/>
              </a:rPr>
              <a:t> </a:t>
            </a:r>
          </a:p>
        </p:txBody>
      </p:sp>
      <p:sp>
        <p:nvSpPr>
          <p:cNvPr id="36880" name="TextBox 6"/>
          <p:cNvSpPr txBox="1">
            <a:spLocks noChangeArrowheads="1"/>
          </p:cNvSpPr>
          <p:nvPr/>
        </p:nvSpPr>
        <p:spPr bwMode="auto">
          <a:xfrm>
            <a:off x="304800" y="142845"/>
            <a:ext cx="5578269" cy="523220"/>
          </a:xfrm>
          <a:prstGeom prst="rect">
            <a:avLst/>
          </a:prstGeom>
          <a:noFill/>
          <a:ln w="9525">
            <a:noFill/>
            <a:miter lim="800000"/>
            <a:headEnd/>
            <a:tailEnd/>
          </a:ln>
        </p:spPr>
        <p:txBody>
          <a:bodyPr wrap="square">
            <a:spAutoFit/>
          </a:bodyPr>
          <a:lstStyle/>
          <a:p>
            <a:r>
              <a:rPr lang="en-US" sz="2800" b="1" dirty="0">
                <a:solidFill>
                  <a:srgbClr val="FF0000"/>
                </a:solidFill>
                <a:latin typeface="Titillium Web"/>
              </a:rPr>
              <a:t>Feedback &amp; Evaluation</a:t>
            </a:r>
            <a:endParaRPr lang="en-US" sz="2800" dirty="0">
              <a:solidFill>
                <a:srgbClr val="FF0000"/>
              </a:solidFill>
              <a:latin typeface="Titillium Web"/>
            </a:endParaRPr>
          </a:p>
        </p:txBody>
      </p:sp>
      <p:sp>
        <p:nvSpPr>
          <p:cNvPr id="36881"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8" name="Round Diagonal Corner Rectangle 27">
            <a:extLst>
              <a:ext uri="{FF2B5EF4-FFF2-40B4-BE49-F238E27FC236}">
                <a16:creationId xmlns:a16="http://schemas.microsoft.com/office/drawing/2014/main" id="{51AC87F6-BB0D-4CBA-8870-C3CDC27CFDCA}"/>
              </a:ext>
            </a:extLst>
          </p:cNvPr>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0" name="TextBox 6">
            <a:extLst>
              <a:ext uri="{FF2B5EF4-FFF2-40B4-BE49-F238E27FC236}">
                <a16:creationId xmlns:a16="http://schemas.microsoft.com/office/drawing/2014/main" id="{37E72D21-9EB4-40D8-A18C-3F353F030769}"/>
              </a:ext>
            </a:extLst>
          </p:cNvPr>
          <p:cNvSpPr txBox="1">
            <a:spLocks noChangeArrowheads="1"/>
          </p:cNvSpPr>
          <p:nvPr/>
        </p:nvSpPr>
        <p:spPr bwMode="auto">
          <a:xfrm rot="-5400000">
            <a:off x="7648575" y="1430923"/>
            <a:ext cx="2286000" cy="338554"/>
          </a:xfrm>
          <a:prstGeom prst="rect">
            <a:avLst/>
          </a:prstGeom>
          <a:noFill/>
          <a:ln w="9525">
            <a:noFill/>
            <a:miter lim="800000"/>
            <a:headEnd/>
            <a:tailEnd/>
          </a:ln>
        </p:spPr>
        <p:txBody>
          <a:bodyPr>
            <a:spAutoFit/>
          </a:bodyPr>
          <a:lstStyle/>
          <a:p>
            <a:pPr algn="ctr"/>
            <a:r>
              <a:rPr lang="en-US" sz="1600" b="1" dirty="0">
                <a:latin typeface="Titillium Web"/>
              </a:rPr>
              <a:t>Academic Highlights</a:t>
            </a:r>
          </a:p>
        </p:txBody>
      </p:sp>
      <p:sp>
        <p:nvSpPr>
          <p:cNvPr id="21" name="Rectangle 9">
            <a:extLst>
              <a:ext uri="{FF2B5EF4-FFF2-40B4-BE49-F238E27FC236}">
                <a16:creationId xmlns:a16="http://schemas.microsoft.com/office/drawing/2014/main" id="{E46520AE-34D7-41CA-85A5-F89E9751DFC5}"/>
              </a:ext>
            </a:extLst>
          </p:cNvPr>
          <p:cNvSpPr>
            <a:spLocks noChangeArrowheads="1"/>
          </p:cNvSpPr>
          <p:nvPr/>
        </p:nvSpPr>
        <p:spPr bwMode="auto">
          <a:xfrm>
            <a:off x="503135" y="2564944"/>
            <a:ext cx="4495800" cy="369332"/>
          </a:xfrm>
          <a:prstGeom prst="rect">
            <a:avLst/>
          </a:prstGeom>
          <a:noFill/>
          <a:ln w="9525">
            <a:noFill/>
            <a:miter lim="800000"/>
            <a:headEnd/>
            <a:tailEnd/>
          </a:ln>
        </p:spPr>
        <p:txBody>
          <a:bodyPr>
            <a:spAutoFit/>
          </a:bodyPr>
          <a:lstStyle/>
          <a:p>
            <a:pPr algn="l"/>
            <a:r>
              <a:rPr lang="en-IN" sz="1800" b="1" i="0" u="none" strike="noStrike" baseline="0" dirty="0">
                <a:latin typeface="Bookman Old Style,Bold"/>
              </a:rPr>
              <a:t>From Alumni</a:t>
            </a:r>
            <a:endParaRPr lang="en-US" sz="2400" b="1" dirty="0">
              <a:solidFill>
                <a:srgbClr val="C00000"/>
              </a:solidFill>
              <a:latin typeface="Book Antiqua" pitchFamily="18" charset="0"/>
            </a:endParaRPr>
          </a:p>
        </p:txBody>
      </p:sp>
      <p:sp>
        <p:nvSpPr>
          <p:cNvPr id="23" name="Rectangle 9">
            <a:extLst>
              <a:ext uri="{FF2B5EF4-FFF2-40B4-BE49-F238E27FC236}">
                <a16:creationId xmlns:a16="http://schemas.microsoft.com/office/drawing/2014/main" id="{7BC80B74-45A8-4CD6-AD7B-077F8658C8BC}"/>
              </a:ext>
            </a:extLst>
          </p:cNvPr>
          <p:cNvSpPr>
            <a:spLocks noChangeArrowheads="1"/>
          </p:cNvSpPr>
          <p:nvPr/>
        </p:nvSpPr>
        <p:spPr bwMode="auto">
          <a:xfrm>
            <a:off x="4041058" y="2491163"/>
            <a:ext cx="4495800" cy="369332"/>
          </a:xfrm>
          <a:prstGeom prst="rect">
            <a:avLst/>
          </a:prstGeom>
          <a:noFill/>
          <a:ln w="9525">
            <a:noFill/>
            <a:miter lim="800000"/>
            <a:headEnd/>
            <a:tailEnd/>
          </a:ln>
        </p:spPr>
        <p:txBody>
          <a:bodyPr>
            <a:spAutoFit/>
          </a:bodyPr>
          <a:lstStyle/>
          <a:p>
            <a:pPr algn="l"/>
            <a:r>
              <a:rPr lang="en-IN" sz="1800" b="1" i="0" u="none" strike="noStrike" baseline="0" dirty="0">
                <a:latin typeface="Bookman Old Style,Bold"/>
              </a:rPr>
              <a:t>From Students</a:t>
            </a:r>
            <a:endParaRPr lang="en-US" sz="2400" b="1" dirty="0">
              <a:solidFill>
                <a:srgbClr val="C00000"/>
              </a:solidFill>
              <a:latin typeface="Book Antiqua" pitchFamily="18" charset="0"/>
            </a:endParaRPr>
          </a:p>
        </p:txBody>
      </p:sp>
      <p:sp>
        <p:nvSpPr>
          <p:cNvPr id="24" name="Rectangle 9">
            <a:extLst>
              <a:ext uri="{FF2B5EF4-FFF2-40B4-BE49-F238E27FC236}">
                <a16:creationId xmlns:a16="http://schemas.microsoft.com/office/drawing/2014/main" id="{10567E69-829B-4308-A6A1-A87D2D0033CE}"/>
              </a:ext>
            </a:extLst>
          </p:cNvPr>
          <p:cNvSpPr>
            <a:spLocks noChangeArrowheads="1"/>
          </p:cNvSpPr>
          <p:nvPr/>
        </p:nvSpPr>
        <p:spPr bwMode="auto">
          <a:xfrm>
            <a:off x="846034" y="4177496"/>
            <a:ext cx="4495800" cy="369332"/>
          </a:xfrm>
          <a:prstGeom prst="rect">
            <a:avLst/>
          </a:prstGeom>
          <a:noFill/>
          <a:ln w="9525">
            <a:noFill/>
            <a:miter lim="800000"/>
            <a:headEnd/>
            <a:tailEnd/>
          </a:ln>
        </p:spPr>
        <p:txBody>
          <a:bodyPr>
            <a:spAutoFit/>
          </a:bodyPr>
          <a:lstStyle/>
          <a:p>
            <a:pPr algn="l"/>
            <a:r>
              <a:rPr lang="en-IN" sz="1800" b="1" i="0" u="none" strike="noStrike" baseline="0" dirty="0">
                <a:latin typeface="Bookman Old Style,Bold"/>
              </a:rPr>
              <a:t>Alumni Meet</a:t>
            </a:r>
            <a:endParaRPr lang="en-US" sz="2400" b="1" dirty="0">
              <a:solidFill>
                <a:srgbClr val="C00000"/>
              </a:solidFill>
              <a:latin typeface="Book Antiqua" pitchFamily="18" charset="0"/>
            </a:endParaRPr>
          </a:p>
        </p:txBody>
      </p:sp>
      <p:sp>
        <p:nvSpPr>
          <p:cNvPr id="25" name="Rectangle 9">
            <a:extLst>
              <a:ext uri="{FF2B5EF4-FFF2-40B4-BE49-F238E27FC236}">
                <a16:creationId xmlns:a16="http://schemas.microsoft.com/office/drawing/2014/main" id="{697BA7BD-C603-4806-AFD2-5BB590BB2863}"/>
              </a:ext>
            </a:extLst>
          </p:cNvPr>
          <p:cNvSpPr>
            <a:spLocks noChangeArrowheads="1"/>
          </p:cNvSpPr>
          <p:nvPr/>
        </p:nvSpPr>
        <p:spPr bwMode="auto">
          <a:xfrm>
            <a:off x="4572000" y="4160662"/>
            <a:ext cx="4495800" cy="369332"/>
          </a:xfrm>
          <a:prstGeom prst="rect">
            <a:avLst/>
          </a:prstGeom>
          <a:noFill/>
          <a:ln w="9525">
            <a:noFill/>
            <a:miter lim="800000"/>
            <a:headEnd/>
            <a:tailEnd/>
          </a:ln>
        </p:spPr>
        <p:txBody>
          <a:bodyPr>
            <a:spAutoFit/>
          </a:bodyPr>
          <a:lstStyle/>
          <a:p>
            <a:pPr algn="l"/>
            <a:r>
              <a:rPr lang="en-IN" sz="1800" b="1" i="0" u="none" strike="noStrike" baseline="0" dirty="0">
                <a:latin typeface="Bookman Old Style,Bold"/>
              </a:rPr>
              <a:t>Parents Meet</a:t>
            </a:r>
            <a:endParaRPr lang="en-US" sz="2400" b="1" dirty="0">
              <a:solidFill>
                <a:srgbClr val="C00000"/>
              </a:solidFill>
              <a:latin typeface="Book Antiqua" pitchFamily="18" charset="0"/>
            </a:endParaRPr>
          </a:p>
        </p:txBody>
      </p:sp>
      <p:sp>
        <p:nvSpPr>
          <p:cNvPr id="26" name="Rectangle 9">
            <a:extLst>
              <a:ext uri="{FF2B5EF4-FFF2-40B4-BE49-F238E27FC236}">
                <a16:creationId xmlns:a16="http://schemas.microsoft.com/office/drawing/2014/main" id="{DDB4E2FD-E1F1-4CE7-B822-C735BA6AFF12}"/>
              </a:ext>
            </a:extLst>
          </p:cNvPr>
          <p:cNvSpPr>
            <a:spLocks noChangeArrowheads="1"/>
          </p:cNvSpPr>
          <p:nvPr/>
        </p:nvSpPr>
        <p:spPr bwMode="auto">
          <a:xfrm>
            <a:off x="609600" y="5071694"/>
            <a:ext cx="4495800" cy="369332"/>
          </a:xfrm>
          <a:prstGeom prst="rect">
            <a:avLst/>
          </a:prstGeom>
          <a:noFill/>
          <a:ln w="9525">
            <a:noFill/>
            <a:miter lim="800000"/>
            <a:headEnd/>
            <a:tailEnd/>
          </a:ln>
        </p:spPr>
        <p:txBody>
          <a:bodyPr>
            <a:spAutoFit/>
          </a:bodyPr>
          <a:lstStyle/>
          <a:p>
            <a:pPr algn="l"/>
            <a:r>
              <a:rPr lang="en-IN" sz="1800" b="1" i="0" u="none" strike="noStrike" baseline="0" dirty="0">
                <a:latin typeface="Bookman Old Style,Bold"/>
              </a:rPr>
              <a:t>Faculty Evaluation</a:t>
            </a:r>
            <a:endParaRPr lang="en-US" sz="2400" b="1" dirty="0">
              <a:solidFill>
                <a:srgbClr val="C00000"/>
              </a:solidFill>
              <a:latin typeface="Book Antiqua" pitchFamily="18" charset="0"/>
            </a:endParaRPr>
          </a:p>
        </p:txBody>
      </p:sp>
      <p:sp>
        <p:nvSpPr>
          <p:cNvPr id="27" name="Rectangle 9">
            <a:extLst>
              <a:ext uri="{FF2B5EF4-FFF2-40B4-BE49-F238E27FC236}">
                <a16:creationId xmlns:a16="http://schemas.microsoft.com/office/drawing/2014/main" id="{027B18C3-E6AA-43FB-B02B-73C28DCB4660}"/>
              </a:ext>
            </a:extLst>
          </p:cNvPr>
          <p:cNvSpPr>
            <a:spLocks noChangeArrowheads="1"/>
          </p:cNvSpPr>
          <p:nvPr/>
        </p:nvSpPr>
        <p:spPr bwMode="auto">
          <a:xfrm>
            <a:off x="4990332" y="5190205"/>
            <a:ext cx="4495800" cy="646331"/>
          </a:xfrm>
          <a:prstGeom prst="rect">
            <a:avLst/>
          </a:prstGeom>
          <a:noFill/>
          <a:ln w="9525">
            <a:noFill/>
            <a:miter lim="800000"/>
            <a:headEnd/>
            <a:tailEnd/>
          </a:ln>
        </p:spPr>
        <p:txBody>
          <a:bodyPr>
            <a:spAutoFit/>
          </a:bodyPr>
          <a:lstStyle/>
          <a:p>
            <a:pPr algn="l"/>
            <a:r>
              <a:rPr lang="en-IN" sz="1800" b="1" i="0" u="none" strike="noStrike" baseline="0" dirty="0">
                <a:latin typeface="Bookman Old Style,Bold"/>
              </a:rPr>
              <a:t>Feedback Analysis &amp; </a:t>
            </a:r>
          </a:p>
          <a:p>
            <a:pPr algn="l"/>
            <a:r>
              <a:rPr lang="en-IN" sz="1800" b="1" i="0" u="none" strike="noStrike" baseline="0" dirty="0">
                <a:latin typeface="Bookman Old Style,Bold"/>
              </a:rPr>
              <a:t>Corrective Measures</a:t>
            </a:r>
            <a:endParaRPr lang="en-US" sz="2400" b="1" dirty="0">
              <a:solidFill>
                <a:srgbClr val="C00000"/>
              </a:solidFill>
              <a:latin typeface="Book Antiqua" pitchFamily="18" charset="0"/>
            </a:endParaRPr>
          </a:p>
        </p:txBody>
      </p:sp>
    </p:spTree>
    <p:extLst>
      <p:ext uri="{BB962C8B-B14F-4D97-AF65-F5344CB8AC3E}">
        <p14:creationId xmlns:p14="http://schemas.microsoft.com/office/powerpoint/2010/main" val="1166701211"/>
      </p:ext>
    </p:extLst>
  </p:cSld>
  <p:clrMapOvr>
    <a:masterClrMapping/>
  </p:clrMapOvr>
  <p:transition advClick="0"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38915" name="TextBox 20"/>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17" name="Picture 16" descr="37061521-sky-wallpaper.jpg"/>
          <p:cNvPicPr>
            <a:picLocks noChangeAspect="1"/>
          </p:cNvPicPr>
          <p:nvPr/>
        </p:nvPicPr>
        <p:blipFill>
          <a:blip r:embed="rId3" cstate="print">
            <a:duotone>
              <a:schemeClr val="accent5">
                <a:shade val="45000"/>
                <a:satMod val="135000"/>
              </a:schemeClr>
              <a:prstClr val="white"/>
            </a:duotone>
          </a:blip>
          <a:srcRect t="5063"/>
          <a:stretch>
            <a:fillRect/>
          </a:stretch>
        </p:blipFill>
        <p:spPr>
          <a:xfrm>
            <a:off x="0" y="0"/>
            <a:ext cx="9144000" cy="6324600"/>
          </a:xfrm>
          <a:prstGeom prst="rect">
            <a:avLst/>
          </a:prstGeom>
        </p:spPr>
      </p:pic>
      <p:sp>
        <p:nvSpPr>
          <p:cNvPr id="15" name="Round Diagonal Corner Rectangle 14"/>
          <p:cNvSpPr/>
          <p:nvPr/>
        </p:nvSpPr>
        <p:spPr>
          <a:xfrm rot="10800000">
            <a:off x="381000" y="1219200"/>
            <a:ext cx="8458200" cy="1447800"/>
          </a:xfrm>
          <a:prstGeom prst="round2DiagRect">
            <a:avLst>
              <a:gd name="adj1" fmla="val 0"/>
              <a:gd name="adj2" fmla="val 50000"/>
            </a:avLst>
          </a:prstGeom>
          <a:solidFill>
            <a:srgbClr val="FFFF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6" name="Round Diagonal Corner Rectangle 15"/>
          <p:cNvSpPr/>
          <p:nvPr/>
        </p:nvSpPr>
        <p:spPr>
          <a:xfrm rot="10800000">
            <a:off x="228600" y="1066800"/>
            <a:ext cx="8458200" cy="1528763"/>
          </a:xfrm>
          <a:prstGeom prst="round2DiagRect">
            <a:avLst>
              <a:gd name="adj1" fmla="val 0"/>
              <a:gd name="adj2" fmla="val 50000"/>
            </a:avLst>
          </a:prstGeom>
          <a:solidFill>
            <a:srgbClr val="FFFFC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8919" name="Content Placeholder 2"/>
          <p:cNvSpPr txBox="1">
            <a:spLocks/>
          </p:cNvSpPr>
          <p:nvPr/>
        </p:nvSpPr>
        <p:spPr bwMode="auto">
          <a:xfrm>
            <a:off x="838200" y="1066800"/>
            <a:ext cx="7543800" cy="1447800"/>
          </a:xfrm>
          <a:prstGeom prst="rect">
            <a:avLst/>
          </a:prstGeom>
          <a:noFill/>
          <a:ln w="9525">
            <a:noFill/>
            <a:miter lim="800000"/>
            <a:headEnd/>
            <a:tailEnd/>
          </a:ln>
        </p:spPr>
        <p:txBody>
          <a:bodyPr/>
          <a:lstStyle/>
          <a:p>
            <a:pPr algn="ctr" eaLnBrk="0" hangingPunct="0">
              <a:lnSpc>
                <a:spcPct val="150000"/>
              </a:lnSpc>
              <a:spcAft>
                <a:spcPts val="600"/>
              </a:spcAft>
              <a:buFont typeface="Arial" pitchFamily="34" charset="0"/>
              <a:buNone/>
            </a:pPr>
            <a:r>
              <a:rPr lang="en-US" sz="2000" b="1">
                <a:latin typeface="Book Antiqua" pitchFamily="18" charset="0"/>
              </a:rPr>
              <a:t>Promotes research on Communication and its Disorders  with special reference to  clinically relevant applied research on Causes, Control and Prevention of Communication Disorders</a:t>
            </a:r>
          </a:p>
        </p:txBody>
      </p:sp>
      <p:sp>
        <p:nvSpPr>
          <p:cNvPr id="8" name="Round Diagonal Corner Rectangle 7"/>
          <p:cNvSpPr/>
          <p:nvPr/>
        </p:nvSpPr>
        <p:spPr>
          <a:xfrm rot="10800000">
            <a:off x="533400" y="76200"/>
            <a:ext cx="4648200" cy="6858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9" name="Round Diagonal Corner Rectangle 8"/>
          <p:cNvSpPr/>
          <p:nvPr/>
        </p:nvSpPr>
        <p:spPr>
          <a:xfrm rot="10800000">
            <a:off x="457200" y="0"/>
            <a:ext cx="4648200" cy="6858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8922" name="TextBox 6"/>
          <p:cNvSpPr txBox="1">
            <a:spLocks noChangeArrowheads="1"/>
          </p:cNvSpPr>
          <p:nvPr/>
        </p:nvSpPr>
        <p:spPr bwMode="auto">
          <a:xfrm>
            <a:off x="609600" y="85725"/>
            <a:ext cx="3886200" cy="554038"/>
          </a:xfrm>
          <a:prstGeom prst="rect">
            <a:avLst/>
          </a:prstGeom>
          <a:noFill/>
          <a:ln w="9525">
            <a:noFill/>
            <a:miter lim="800000"/>
            <a:headEnd/>
            <a:tailEnd/>
          </a:ln>
        </p:spPr>
        <p:txBody>
          <a:bodyPr>
            <a:spAutoFit/>
          </a:bodyPr>
          <a:lstStyle/>
          <a:p>
            <a:pPr algn="ctr"/>
            <a:r>
              <a:rPr lang="en-US" sz="3000" b="1">
                <a:latin typeface="Titillium Web"/>
              </a:rPr>
              <a:t>Research Highlights</a:t>
            </a:r>
          </a:p>
        </p:txBody>
      </p:sp>
      <p:sp>
        <p:nvSpPr>
          <p:cNvPr id="38923" name="Rectangle 9"/>
          <p:cNvSpPr>
            <a:spLocks noChangeArrowheads="1"/>
          </p:cNvSpPr>
          <p:nvPr/>
        </p:nvSpPr>
        <p:spPr bwMode="auto">
          <a:xfrm>
            <a:off x="5600700" y="3048000"/>
            <a:ext cx="3238500" cy="1016000"/>
          </a:xfrm>
          <a:prstGeom prst="rect">
            <a:avLst/>
          </a:prstGeom>
          <a:noFill/>
          <a:ln w="9525">
            <a:noFill/>
            <a:miter lim="800000"/>
            <a:headEnd/>
            <a:tailEnd/>
          </a:ln>
        </p:spPr>
        <p:txBody>
          <a:bodyPr>
            <a:spAutoFit/>
          </a:bodyPr>
          <a:lstStyle/>
          <a:p>
            <a:pPr algn="ctr"/>
            <a:r>
              <a:rPr lang="en-US" sz="2000" b="1">
                <a:latin typeface="Book Antiqua" pitchFamily="18" charset="0"/>
              </a:rPr>
              <a:t>Govt. of India Funding Agencies &amp; International Organizations </a:t>
            </a:r>
          </a:p>
        </p:txBody>
      </p:sp>
      <p:sp>
        <p:nvSpPr>
          <p:cNvPr id="38924" name="TextBox 17"/>
          <p:cNvSpPr txBox="1">
            <a:spLocks noChangeArrowheads="1"/>
          </p:cNvSpPr>
          <p:nvPr/>
        </p:nvSpPr>
        <p:spPr bwMode="auto">
          <a:xfrm>
            <a:off x="5867400" y="4865688"/>
            <a:ext cx="2667000" cy="708025"/>
          </a:xfrm>
          <a:prstGeom prst="rect">
            <a:avLst/>
          </a:prstGeom>
          <a:noFill/>
          <a:ln w="9525">
            <a:noFill/>
            <a:miter lim="800000"/>
            <a:headEnd/>
            <a:tailEnd/>
          </a:ln>
        </p:spPr>
        <p:txBody>
          <a:bodyPr>
            <a:spAutoFit/>
          </a:bodyPr>
          <a:lstStyle/>
          <a:p>
            <a:pPr algn="ctr"/>
            <a:r>
              <a:rPr lang="en-US" sz="2000" b="1">
                <a:latin typeface="Book Antiqua" pitchFamily="18" charset="0"/>
              </a:rPr>
              <a:t>Institute from AIISH Research Fund</a:t>
            </a:r>
            <a:endParaRPr lang="en-IN" sz="2000" b="1"/>
          </a:p>
        </p:txBody>
      </p:sp>
      <p:sp>
        <p:nvSpPr>
          <p:cNvPr id="22" name="Pentagon 21"/>
          <p:cNvSpPr/>
          <p:nvPr/>
        </p:nvSpPr>
        <p:spPr>
          <a:xfrm>
            <a:off x="304800" y="3276600"/>
            <a:ext cx="5181600" cy="838200"/>
          </a:xfrm>
          <a:prstGeom prst="homePlate">
            <a:avLst/>
          </a:prstGeom>
          <a:solidFill>
            <a:schemeClr val="accent3">
              <a:lumMod val="60000"/>
              <a:lumOff val="40000"/>
            </a:schemeClr>
          </a:solidFill>
          <a:ln>
            <a:noFill/>
          </a:ln>
          <a:scene3d>
            <a:camera prst="orthographicFront"/>
            <a:lightRig rig="threePt" dir="t"/>
          </a:scene3d>
          <a:sp3d>
            <a:bevelT w="1016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8928" name="TextBox 11"/>
          <p:cNvSpPr txBox="1">
            <a:spLocks noChangeArrowheads="1"/>
          </p:cNvSpPr>
          <p:nvPr/>
        </p:nvSpPr>
        <p:spPr bwMode="auto">
          <a:xfrm>
            <a:off x="533400" y="3505200"/>
            <a:ext cx="3587750" cy="400050"/>
          </a:xfrm>
          <a:prstGeom prst="rect">
            <a:avLst/>
          </a:prstGeom>
          <a:noFill/>
          <a:ln w="9525">
            <a:noFill/>
            <a:miter lim="800000"/>
            <a:headEnd/>
            <a:tailEnd/>
          </a:ln>
        </p:spPr>
        <p:txBody>
          <a:bodyPr wrap="none">
            <a:spAutoFit/>
          </a:bodyPr>
          <a:lstStyle/>
          <a:p>
            <a:r>
              <a:rPr lang="en-US" sz="2000" b="1">
                <a:latin typeface="Book Antiqua" pitchFamily="18" charset="0"/>
              </a:rPr>
              <a:t>Extramural Research Projects</a:t>
            </a:r>
            <a:endParaRPr lang="en-IN" sz="2000" b="1"/>
          </a:p>
        </p:txBody>
      </p:sp>
      <p:sp>
        <p:nvSpPr>
          <p:cNvPr id="23" name="Rounded Rectangle 22"/>
          <p:cNvSpPr/>
          <p:nvPr/>
        </p:nvSpPr>
        <p:spPr>
          <a:xfrm>
            <a:off x="5562600" y="2971800"/>
            <a:ext cx="3276600" cy="1143000"/>
          </a:xfrm>
          <a:prstGeom prst="roundRect">
            <a:avLst/>
          </a:prstGeom>
          <a:no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4" name="Pentagon 23"/>
          <p:cNvSpPr/>
          <p:nvPr/>
        </p:nvSpPr>
        <p:spPr>
          <a:xfrm>
            <a:off x="304800" y="4876800"/>
            <a:ext cx="5181600" cy="838200"/>
          </a:xfrm>
          <a:prstGeom prst="homePlate">
            <a:avLst/>
          </a:prstGeom>
          <a:solidFill>
            <a:schemeClr val="accent3">
              <a:lumMod val="60000"/>
              <a:lumOff val="40000"/>
            </a:schemeClr>
          </a:solidFill>
          <a:ln>
            <a:noFill/>
          </a:ln>
          <a:scene3d>
            <a:camera prst="orthographicFront"/>
            <a:lightRig rig="threePt" dir="t"/>
          </a:scene3d>
          <a:sp3d>
            <a:bevelT w="1016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5" name="Rounded Rectangle 24"/>
          <p:cNvSpPr/>
          <p:nvPr/>
        </p:nvSpPr>
        <p:spPr>
          <a:xfrm>
            <a:off x="5562600" y="4648200"/>
            <a:ext cx="3276600" cy="1143000"/>
          </a:xfrm>
          <a:prstGeom prst="roundRect">
            <a:avLst/>
          </a:prstGeom>
          <a:no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8934" name="TextBox 13"/>
          <p:cNvSpPr txBox="1">
            <a:spLocks noChangeArrowheads="1"/>
          </p:cNvSpPr>
          <p:nvPr/>
        </p:nvSpPr>
        <p:spPr bwMode="auto">
          <a:xfrm>
            <a:off x="533400" y="5105400"/>
            <a:ext cx="3559175" cy="400050"/>
          </a:xfrm>
          <a:prstGeom prst="rect">
            <a:avLst/>
          </a:prstGeom>
          <a:noFill/>
          <a:ln w="9525">
            <a:noFill/>
            <a:miter lim="800000"/>
            <a:headEnd/>
            <a:tailEnd/>
          </a:ln>
        </p:spPr>
        <p:txBody>
          <a:bodyPr wrap="none">
            <a:spAutoFit/>
          </a:bodyPr>
          <a:lstStyle/>
          <a:p>
            <a:r>
              <a:rPr lang="en-US" sz="2000" b="1">
                <a:latin typeface="Book Antiqua" pitchFamily="18" charset="0"/>
              </a:rPr>
              <a:t>Intramural Research Projects</a:t>
            </a:r>
            <a:endParaRPr lang="en-IN" sz="2000" b="1"/>
          </a:p>
        </p:txBody>
      </p:sp>
      <p:sp>
        <p:nvSpPr>
          <p:cNvPr id="20" name="Rectangle 19"/>
          <p:cNvSpPr/>
          <p:nvPr/>
        </p:nvSpPr>
        <p:spPr>
          <a:xfrm>
            <a:off x="4191000" y="2895600"/>
            <a:ext cx="685800" cy="3200400"/>
          </a:xfrm>
          <a:prstGeom prst="rect">
            <a:avLst/>
          </a:prstGeom>
          <a:solidFill>
            <a:srgbClr val="6A8D61"/>
          </a:solidFill>
          <a:ln>
            <a:noFill/>
          </a:ln>
          <a:scene3d>
            <a:camera prst="orthographicFront"/>
            <a:lightRig rig="threePt" dir="t"/>
          </a:scene3d>
          <a:sp3d>
            <a:bevelT w="1206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8938" name="TextBox 18"/>
          <p:cNvSpPr txBox="1">
            <a:spLocks noChangeArrowheads="1"/>
          </p:cNvSpPr>
          <p:nvPr/>
        </p:nvSpPr>
        <p:spPr bwMode="auto">
          <a:xfrm rot="-5400000">
            <a:off x="3868738" y="4184650"/>
            <a:ext cx="1319212" cy="369888"/>
          </a:xfrm>
          <a:prstGeom prst="rect">
            <a:avLst/>
          </a:prstGeom>
          <a:noFill/>
          <a:ln w="9525">
            <a:noFill/>
            <a:miter lim="800000"/>
            <a:headEnd/>
            <a:tailEnd/>
          </a:ln>
        </p:spPr>
        <p:txBody>
          <a:bodyPr wrap="none">
            <a:spAutoFit/>
          </a:bodyPr>
          <a:lstStyle/>
          <a:p>
            <a:r>
              <a:rPr lang="en-US" b="1">
                <a:solidFill>
                  <a:schemeClr val="bg1"/>
                </a:solidFill>
                <a:latin typeface="Book Antiqua" pitchFamily="18" charset="0"/>
              </a:rPr>
              <a:t>Funded by</a:t>
            </a:r>
            <a:endParaRPr lang="en-IN" b="1">
              <a:solidFill>
                <a:schemeClr val="bg1"/>
              </a:solidFill>
            </a:endParaRPr>
          </a:p>
        </p:txBody>
      </p:sp>
      <p:sp>
        <p:nvSpPr>
          <p:cNvPr id="38939"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3954820777"/>
      </p:ext>
    </p:extLst>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4" descr="backlable.png"/>
          <p:cNvPicPr>
            <a:picLocks noChangeAspect="1"/>
          </p:cNvPicPr>
          <p:nvPr/>
        </p:nvPicPr>
        <p:blipFill>
          <a:blip r:embed="rId2" cstate="print"/>
          <a:srcRect/>
          <a:stretch>
            <a:fillRect/>
          </a:stretch>
        </p:blipFill>
        <p:spPr bwMode="auto">
          <a:xfrm>
            <a:off x="0" y="6096000"/>
            <a:ext cx="9144000" cy="762000"/>
          </a:xfrm>
          <a:prstGeom prst="rect">
            <a:avLst/>
          </a:prstGeom>
          <a:noFill/>
          <a:ln w="9525">
            <a:noFill/>
            <a:miter lim="800000"/>
            <a:headEnd/>
            <a:tailEnd/>
          </a:ln>
        </p:spPr>
      </p:pic>
      <p:sp>
        <p:nvSpPr>
          <p:cNvPr id="39939"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9940" name="Content Placeholder 2"/>
          <p:cNvSpPr txBox="1">
            <a:spLocks/>
          </p:cNvSpPr>
          <p:nvPr/>
        </p:nvSpPr>
        <p:spPr bwMode="auto">
          <a:xfrm>
            <a:off x="2032000" y="1477963"/>
            <a:ext cx="4953000" cy="4495800"/>
          </a:xfrm>
          <a:prstGeom prst="rect">
            <a:avLst/>
          </a:prstGeom>
          <a:noFill/>
          <a:ln w="9525">
            <a:noFill/>
            <a:miter lim="800000"/>
            <a:headEnd/>
            <a:tailEnd/>
          </a:ln>
        </p:spPr>
        <p:txBody>
          <a:bodyPr/>
          <a:lstStyle/>
          <a:p>
            <a:pPr algn="ctr" eaLnBrk="0" hangingPunct="0">
              <a:lnSpc>
                <a:spcPct val="250000"/>
              </a:lnSpc>
              <a:spcBef>
                <a:spcPct val="20000"/>
              </a:spcBef>
              <a:buFont typeface="Arial" pitchFamily="34" charset="0"/>
              <a:buNone/>
            </a:pPr>
            <a:r>
              <a:rPr lang="en-US">
                <a:latin typeface="Book Antiqua" pitchFamily="18" charset="0"/>
              </a:rPr>
              <a:t>Department of Bio Technology </a:t>
            </a:r>
          </a:p>
          <a:p>
            <a:pPr algn="ctr" eaLnBrk="0" hangingPunct="0">
              <a:lnSpc>
                <a:spcPct val="250000"/>
              </a:lnSpc>
              <a:spcBef>
                <a:spcPct val="20000"/>
              </a:spcBef>
              <a:buFont typeface="Arial" pitchFamily="34" charset="0"/>
              <a:buNone/>
            </a:pPr>
            <a:r>
              <a:rPr lang="en-US">
                <a:latin typeface="Book Antiqua" pitchFamily="18" charset="0"/>
              </a:rPr>
              <a:t>Department of Science &amp; Technology </a:t>
            </a:r>
          </a:p>
          <a:p>
            <a:pPr algn="ctr" eaLnBrk="0" hangingPunct="0">
              <a:lnSpc>
                <a:spcPct val="250000"/>
              </a:lnSpc>
              <a:spcBef>
                <a:spcPct val="20000"/>
              </a:spcBef>
              <a:buFont typeface="Arial" pitchFamily="34" charset="0"/>
              <a:buNone/>
            </a:pPr>
            <a:r>
              <a:rPr lang="en-US">
                <a:latin typeface="Book Antiqua" pitchFamily="18" charset="0"/>
              </a:rPr>
              <a:t>Indian Council of Medical Research</a:t>
            </a:r>
          </a:p>
          <a:p>
            <a:pPr algn="ctr" eaLnBrk="0" hangingPunct="0">
              <a:lnSpc>
                <a:spcPct val="250000"/>
              </a:lnSpc>
              <a:spcBef>
                <a:spcPct val="20000"/>
              </a:spcBef>
              <a:buFont typeface="Arial" pitchFamily="34" charset="0"/>
              <a:buNone/>
            </a:pPr>
            <a:r>
              <a:rPr lang="en-US">
                <a:latin typeface="Book Antiqua" pitchFamily="18" charset="0"/>
              </a:rPr>
              <a:t>University Grants Commission</a:t>
            </a:r>
          </a:p>
          <a:p>
            <a:pPr algn="ctr" eaLnBrk="0" hangingPunct="0">
              <a:lnSpc>
                <a:spcPct val="250000"/>
              </a:lnSpc>
              <a:spcBef>
                <a:spcPct val="20000"/>
              </a:spcBef>
              <a:buFont typeface="Arial" pitchFamily="34" charset="0"/>
              <a:buNone/>
            </a:pPr>
            <a:r>
              <a:rPr lang="en-US">
                <a:latin typeface="Book Antiqua" pitchFamily="18" charset="0"/>
              </a:rPr>
              <a:t>UNICEF</a:t>
            </a:r>
          </a:p>
          <a:p>
            <a:pPr algn="ctr" eaLnBrk="0" hangingPunct="0">
              <a:lnSpc>
                <a:spcPct val="250000"/>
              </a:lnSpc>
              <a:spcBef>
                <a:spcPct val="20000"/>
              </a:spcBef>
              <a:buFont typeface="Arial" pitchFamily="34" charset="0"/>
              <a:buNone/>
            </a:pPr>
            <a:r>
              <a:rPr lang="en-US">
                <a:latin typeface="Book Antiqua" pitchFamily="18" charset="0"/>
              </a:rPr>
              <a:t>World Health Organization</a:t>
            </a:r>
          </a:p>
        </p:txBody>
      </p:sp>
      <p:pic>
        <p:nvPicPr>
          <p:cNvPr id="39941" name="Picture 4" descr="government of india png ಗೆ ಚಿತ್ರದ ಫಲಿತಾಂಶ"/>
          <p:cNvPicPr>
            <a:picLocks noChangeAspect="1" noChangeArrowheads="1"/>
          </p:cNvPicPr>
          <p:nvPr/>
        </p:nvPicPr>
        <p:blipFill>
          <a:blip r:embed="rId3" cstate="print"/>
          <a:srcRect/>
          <a:stretch>
            <a:fillRect/>
          </a:stretch>
        </p:blipFill>
        <p:spPr bwMode="auto">
          <a:xfrm>
            <a:off x="6248400" y="1676400"/>
            <a:ext cx="442913" cy="639763"/>
          </a:xfrm>
          <a:prstGeom prst="rect">
            <a:avLst/>
          </a:prstGeom>
          <a:noFill/>
          <a:ln w="9525">
            <a:noFill/>
            <a:miter lim="800000"/>
            <a:headEnd/>
            <a:tailEnd/>
          </a:ln>
        </p:spPr>
      </p:pic>
      <p:pic>
        <p:nvPicPr>
          <p:cNvPr id="39942" name="Picture 4" descr="government of india png ಗೆ ಚಿತ್ರದ ಫಲಿತಾಂಶ"/>
          <p:cNvPicPr>
            <a:picLocks noChangeAspect="1" noChangeArrowheads="1"/>
          </p:cNvPicPr>
          <p:nvPr/>
        </p:nvPicPr>
        <p:blipFill>
          <a:blip r:embed="rId3" cstate="print"/>
          <a:srcRect/>
          <a:stretch>
            <a:fillRect/>
          </a:stretch>
        </p:blipFill>
        <p:spPr bwMode="auto">
          <a:xfrm>
            <a:off x="2133600" y="2362200"/>
            <a:ext cx="442913" cy="639763"/>
          </a:xfrm>
          <a:prstGeom prst="rect">
            <a:avLst/>
          </a:prstGeom>
          <a:noFill/>
          <a:ln w="9525">
            <a:noFill/>
            <a:miter lim="800000"/>
            <a:headEnd/>
            <a:tailEnd/>
          </a:ln>
        </p:spPr>
      </p:pic>
      <p:pic>
        <p:nvPicPr>
          <p:cNvPr id="39943" name="Picture 6" descr="Indian Council of Medical Research png ಗೆ ಚಿತ್ರದ ಫಲಿತಾಂಶ"/>
          <p:cNvPicPr>
            <a:picLocks noChangeAspect="1" noChangeArrowheads="1"/>
          </p:cNvPicPr>
          <p:nvPr/>
        </p:nvPicPr>
        <p:blipFill>
          <a:blip r:embed="rId4" cstate="print"/>
          <a:srcRect/>
          <a:stretch>
            <a:fillRect/>
          </a:stretch>
        </p:blipFill>
        <p:spPr bwMode="auto">
          <a:xfrm>
            <a:off x="6400800" y="3124200"/>
            <a:ext cx="639763" cy="639763"/>
          </a:xfrm>
          <a:prstGeom prst="rect">
            <a:avLst/>
          </a:prstGeom>
          <a:noFill/>
          <a:ln w="9525">
            <a:noFill/>
            <a:miter lim="800000"/>
            <a:headEnd/>
            <a:tailEnd/>
          </a:ln>
        </p:spPr>
      </p:pic>
      <p:pic>
        <p:nvPicPr>
          <p:cNvPr id="39944" name="Picture 6" descr="Image result for UGC logo png"/>
          <p:cNvPicPr>
            <a:picLocks noChangeAspect="1" noChangeArrowheads="1"/>
          </p:cNvPicPr>
          <p:nvPr/>
        </p:nvPicPr>
        <p:blipFill>
          <a:blip r:embed="rId5" cstate="print"/>
          <a:srcRect b="15385"/>
          <a:stretch>
            <a:fillRect/>
          </a:stretch>
        </p:blipFill>
        <p:spPr bwMode="auto">
          <a:xfrm>
            <a:off x="2209800" y="3886200"/>
            <a:ext cx="611188" cy="639763"/>
          </a:xfrm>
          <a:prstGeom prst="rect">
            <a:avLst/>
          </a:prstGeom>
          <a:noFill/>
          <a:ln w="9525">
            <a:noFill/>
            <a:miter lim="800000"/>
            <a:headEnd/>
            <a:tailEnd/>
          </a:ln>
        </p:spPr>
      </p:pic>
      <p:pic>
        <p:nvPicPr>
          <p:cNvPr id="39945" name="Picture 8" descr="UNICEF png ಗೆ ಚಿತ್ರದ ಫಲಿತಾಂಶ"/>
          <p:cNvPicPr>
            <a:picLocks noChangeAspect="1" noChangeArrowheads="1"/>
          </p:cNvPicPr>
          <p:nvPr/>
        </p:nvPicPr>
        <p:blipFill>
          <a:blip r:embed="rId6" cstate="print"/>
          <a:srcRect/>
          <a:stretch>
            <a:fillRect/>
          </a:stretch>
        </p:blipFill>
        <p:spPr bwMode="auto">
          <a:xfrm>
            <a:off x="5075238" y="4648200"/>
            <a:ext cx="639762" cy="639763"/>
          </a:xfrm>
          <a:prstGeom prst="rect">
            <a:avLst/>
          </a:prstGeom>
          <a:noFill/>
          <a:ln w="9525">
            <a:noFill/>
            <a:miter lim="800000"/>
            <a:headEnd/>
            <a:tailEnd/>
          </a:ln>
        </p:spPr>
      </p:pic>
      <p:pic>
        <p:nvPicPr>
          <p:cNvPr id="39946" name="Picture 12" descr="Image result for who logo png"/>
          <p:cNvPicPr>
            <a:picLocks noChangeAspect="1" noChangeArrowheads="1"/>
          </p:cNvPicPr>
          <p:nvPr/>
        </p:nvPicPr>
        <p:blipFill>
          <a:blip r:embed="rId7" cstate="print"/>
          <a:srcRect/>
          <a:stretch>
            <a:fillRect/>
          </a:stretch>
        </p:blipFill>
        <p:spPr bwMode="auto">
          <a:xfrm>
            <a:off x="2438400" y="5334000"/>
            <a:ext cx="561975" cy="639763"/>
          </a:xfrm>
          <a:prstGeom prst="rect">
            <a:avLst/>
          </a:prstGeom>
          <a:noFill/>
          <a:ln w="9525">
            <a:noFill/>
            <a:miter lim="800000"/>
            <a:headEnd/>
            <a:tailEnd/>
          </a:ln>
        </p:spPr>
      </p:pic>
      <p:sp>
        <p:nvSpPr>
          <p:cNvPr id="39947" name="TextBox 24"/>
          <p:cNvSpPr txBox="1">
            <a:spLocks noChangeArrowheads="1"/>
          </p:cNvSpPr>
          <p:nvPr/>
        </p:nvSpPr>
        <p:spPr bwMode="auto">
          <a:xfrm>
            <a:off x="457200" y="715963"/>
            <a:ext cx="5713413" cy="461962"/>
          </a:xfrm>
          <a:prstGeom prst="rect">
            <a:avLst/>
          </a:prstGeom>
          <a:noFill/>
          <a:ln w="9525">
            <a:noFill/>
            <a:miter lim="800000"/>
            <a:headEnd/>
            <a:tailEnd/>
          </a:ln>
        </p:spPr>
        <p:txBody>
          <a:bodyPr wrap="none">
            <a:spAutoFit/>
          </a:bodyPr>
          <a:lstStyle/>
          <a:p>
            <a:r>
              <a:rPr lang="en-US" sz="2400" b="1">
                <a:solidFill>
                  <a:srgbClr val="C00000"/>
                </a:solidFill>
                <a:latin typeface="Book Antiqua" pitchFamily="18" charset="0"/>
              </a:rPr>
              <a:t>Extramural Research Funding Agencies</a:t>
            </a:r>
            <a:endParaRPr lang="en-IN" sz="2400"/>
          </a:p>
        </p:txBody>
      </p:sp>
      <p:sp>
        <p:nvSpPr>
          <p:cNvPr id="26" name="Rectangle 25"/>
          <p:cNvSpPr/>
          <p:nvPr/>
        </p:nvSpPr>
        <p:spPr>
          <a:xfrm flipV="1">
            <a:off x="304800" y="11731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39949" name="Picture 14" descr="backlable.png"/>
          <p:cNvPicPr>
            <a:picLocks noChangeAspect="1"/>
          </p:cNvPicPr>
          <p:nvPr/>
        </p:nvPicPr>
        <p:blipFill>
          <a:blip r:embed="rId8" cstate="print"/>
          <a:srcRect/>
          <a:stretch>
            <a:fillRect/>
          </a:stretch>
        </p:blipFill>
        <p:spPr bwMode="auto">
          <a:xfrm>
            <a:off x="0" y="0"/>
            <a:ext cx="9144000" cy="533400"/>
          </a:xfrm>
          <a:prstGeom prst="rect">
            <a:avLst/>
          </a:prstGeom>
          <a:noFill/>
          <a:ln w="9525">
            <a:noFill/>
            <a:miter lim="800000"/>
            <a:headEnd/>
            <a:tailEnd/>
          </a:ln>
        </p:spPr>
      </p:pic>
      <p:sp>
        <p:nvSpPr>
          <p:cNvPr id="17" name="Round Diagonal Corner Rectangle 16"/>
          <p:cNvSpPr/>
          <p:nvPr/>
        </p:nvSpPr>
        <p:spPr>
          <a:xfrm rot="5400000">
            <a:off x="7338218" y="1591930"/>
            <a:ext cx="2849564"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8" name="Round Diagonal Corner Rectangle 17"/>
          <p:cNvSpPr/>
          <p:nvPr/>
        </p:nvSpPr>
        <p:spPr>
          <a:xfrm rot="5400000">
            <a:off x="7208043" y="1309252"/>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9952" name="TextBox 6"/>
          <p:cNvSpPr txBox="1">
            <a:spLocks noChangeArrowheads="1"/>
          </p:cNvSpPr>
          <p:nvPr/>
        </p:nvSpPr>
        <p:spPr bwMode="auto">
          <a:xfrm rot="-5400000">
            <a:off x="7583717" y="1517850"/>
            <a:ext cx="2568115" cy="400110"/>
          </a:xfrm>
          <a:prstGeom prst="rect">
            <a:avLst/>
          </a:prstGeom>
          <a:noFill/>
          <a:ln w="9525">
            <a:noFill/>
            <a:miter lim="800000"/>
            <a:headEnd/>
            <a:tailEnd/>
          </a:ln>
        </p:spPr>
        <p:txBody>
          <a:bodyPr wrap="square">
            <a:spAutoFit/>
          </a:bodyPr>
          <a:lstStyle/>
          <a:p>
            <a:pPr algn="ctr"/>
            <a:r>
              <a:rPr lang="en-US" sz="2000" b="1" dirty="0">
                <a:latin typeface="Titillium Web"/>
              </a:rPr>
              <a:t>Research Highlights</a:t>
            </a:r>
          </a:p>
        </p:txBody>
      </p:sp>
      <p:sp>
        <p:nvSpPr>
          <p:cNvPr id="39953"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853549775"/>
      </p:ext>
    </p:extLst>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40963"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40964" name="Rectangle 10"/>
          <p:cNvSpPr>
            <a:spLocks noChangeArrowheads="1"/>
          </p:cNvSpPr>
          <p:nvPr/>
        </p:nvSpPr>
        <p:spPr bwMode="auto">
          <a:xfrm>
            <a:off x="990600" y="4343400"/>
            <a:ext cx="2133600" cy="923925"/>
          </a:xfrm>
          <a:prstGeom prst="rect">
            <a:avLst/>
          </a:prstGeom>
          <a:noFill/>
          <a:ln w="9525">
            <a:noFill/>
            <a:miter lim="800000"/>
            <a:headEnd/>
            <a:tailEnd/>
          </a:ln>
        </p:spPr>
        <p:txBody>
          <a:bodyPr>
            <a:spAutoFit/>
          </a:bodyPr>
          <a:lstStyle/>
          <a:p>
            <a:pPr algn="ctr"/>
            <a:r>
              <a:rPr lang="en-US" b="1">
                <a:solidFill>
                  <a:srgbClr val="C00000"/>
                </a:solidFill>
                <a:latin typeface="Book Antiqua" pitchFamily="18" charset="0"/>
              </a:rPr>
              <a:t>Completed Funded Research Projects in 5 Years </a:t>
            </a:r>
          </a:p>
        </p:txBody>
      </p:sp>
      <p:sp>
        <p:nvSpPr>
          <p:cNvPr id="40965" name="TextBox 6"/>
          <p:cNvSpPr txBox="1">
            <a:spLocks noChangeArrowheads="1"/>
          </p:cNvSpPr>
          <p:nvPr/>
        </p:nvSpPr>
        <p:spPr bwMode="auto">
          <a:xfrm>
            <a:off x="457200" y="285750"/>
            <a:ext cx="4267200" cy="461963"/>
          </a:xfrm>
          <a:prstGeom prst="rect">
            <a:avLst/>
          </a:prstGeom>
          <a:noFill/>
          <a:ln w="9525">
            <a:noFill/>
            <a:miter lim="800000"/>
            <a:headEnd/>
            <a:tailEnd/>
          </a:ln>
        </p:spPr>
        <p:txBody>
          <a:bodyPr>
            <a:spAutoFit/>
          </a:bodyPr>
          <a:lstStyle/>
          <a:p>
            <a:pPr algn="ctr"/>
            <a:r>
              <a:rPr lang="en-US" sz="2400" b="1">
                <a:solidFill>
                  <a:srgbClr val="C00000"/>
                </a:solidFill>
                <a:latin typeface="Book Antiqua" pitchFamily="18" charset="0"/>
              </a:rPr>
              <a:t>Funded Research Projects</a:t>
            </a:r>
          </a:p>
        </p:txBody>
      </p:sp>
      <p:cxnSp>
        <p:nvCxnSpPr>
          <p:cNvPr id="12" name="Straight Connector 11"/>
          <p:cNvCxnSpPr/>
          <p:nvPr/>
        </p:nvCxnSpPr>
        <p:spPr>
          <a:xfrm>
            <a:off x="381000" y="3351213"/>
            <a:ext cx="8382000" cy="1587"/>
          </a:xfrm>
          <a:prstGeom prst="line">
            <a:avLst/>
          </a:prstGeom>
          <a:ln w="22225">
            <a:solidFill>
              <a:srgbClr val="C1AC5F">
                <a:alpha val="46000"/>
              </a:srgbClr>
            </a:solidFill>
            <a:prstDash val="sysDash"/>
          </a:ln>
        </p:spPr>
        <p:style>
          <a:lnRef idx="1">
            <a:schemeClr val="accent1"/>
          </a:lnRef>
          <a:fillRef idx="0">
            <a:schemeClr val="accent1"/>
          </a:fillRef>
          <a:effectRef idx="0">
            <a:schemeClr val="accent1"/>
          </a:effectRef>
          <a:fontRef idx="minor">
            <a:schemeClr val="tx1"/>
          </a:fontRef>
        </p:style>
      </p:cxnSp>
      <p:sp>
        <p:nvSpPr>
          <p:cNvPr id="11" name="Round Diagonal Corner Rectangle 10"/>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3" name="Round Diagonal Corner Rectangle 12"/>
          <p:cNvSpPr/>
          <p:nvPr/>
        </p:nvSpPr>
        <p:spPr>
          <a:xfrm rot="5400000">
            <a:off x="7429500" y="1181100"/>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0970" name="TextBox 6"/>
          <p:cNvSpPr txBox="1">
            <a:spLocks noChangeArrowheads="1"/>
          </p:cNvSpPr>
          <p:nvPr/>
        </p:nvSpPr>
        <p:spPr bwMode="auto">
          <a:xfrm rot="-5400000">
            <a:off x="7686675" y="1362075"/>
            <a:ext cx="2362200" cy="400050"/>
          </a:xfrm>
          <a:prstGeom prst="rect">
            <a:avLst/>
          </a:prstGeom>
          <a:noFill/>
          <a:ln w="9525">
            <a:noFill/>
            <a:miter lim="800000"/>
            <a:headEnd/>
            <a:tailEnd/>
          </a:ln>
        </p:spPr>
        <p:txBody>
          <a:bodyPr>
            <a:spAutoFit/>
          </a:bodyPr>
          <a:lstStyle/>
          <a:p>
            <a:pPr algn="ctr"/>
            <a:r>
              <a:rPr lang="en-US" sz="2000" b="1">
                <a:latin typeface="Titillium Web"/>
              </a:rPr>
              <a:t>Research Highlights</a:t>
            </a:r>
          </a:p>
        </p:txBody>
      </p:sp>
      <p:sp>
        <p:nvSpPr>
          <p:cNvPr id="15" name="Rectangle 14"/>
          <p:cNvSpPr/>
          <p:nvPr/>
        </p:nvSpPr>
        <p:spPr>
          <a:xfrm flipV="1">
            <a:off x="304800" y="7159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6" name="Round Diagonal Corner Rectangle 15"/>
          <p:cNvSpPr/>
          <p:nvPr/>
        </p:nvSpPr>
        <p:spPr>
          <a:xfrm>
            <a:off x="685800" y="914400"/>
            <a:ext cx="7086600" cy="2362200"/>
          </a:xfrm>
          <a:prstGeom prst="round2DiagRect">
            <a:avLst/>
          </a:prstGeom>
          <a:solidFill>
            <a:schemeClr val="accent4">
              <a:lumMod val="40000"/>
              <a:lumOff val="60000"/>
            </a:schemeClr>
          </a:solidFill>
          <a:ln>
            <a:noFill/>
          </a:ln>
          <a:scene3d>
            <a:camera prst="orthographicFront"/>
            <a:lightRig rig="threePt" dir="t"/>
          </a:scene3d>
          <a:sp3d>
            <a:bevelT w="22225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40975" name="Content Placeholder 2"/>
          <p:cNvSpPr txBox="1">
            <a:spLocks/>
          </p:cNvSpPr>
          <p:nvPr/>
        </p:nvSpPr>
        <p:spPr bwMode="auto">
          <a:xfrm>
            <a:off x="838200" y="990600"/>
            <a:ext cx="6781800" cy="2185988"/>
          </a:xfrm>
          <a:prstGeom prst="rect">
            <a:avLst/>
          </a:prstGeom>
          <a:noFill/>
          <a:ln w="9525">
            <a:noFill/>
            <a:miter lim="800000"/>
            <a:headEnd/>
            <a:tailEnd/>
          </a:ln>
        </p:spPr>
        <p:txBody>
          <a:bodyPr/>
          <a:lstStyle/>
          <a:p>
            <a:pPr algn="ctr" eaLnBrk="0" hangingPunct="0">
              <a:spcBef>
                <a:spcPct val="20000"/>
              </a:spcBef>
              <a:buFont typeface="Arial" pitchFamily="34" charset="0"/>
              <a:buNone/>
              <a:defRPr/>
            </a:pPr>
            <a:endParaRPr lang="en-US" sz="3000" dirty="0">
              <a:latin typeface="Book Antiqua" pitchFamily="18" charset="0"/>
            </a:endParaRPr>
          </a:p>
          <a:p>
            <a:pPr algn="ctr" eaLnBrk="0" hangingPunct="0">
              <a:spcBef>
                <a:spcPct val="20000"/>
              </a:spcBef>
              <a:buFont typeface="Arial" pitchFamily="34" charset="0"/>
              <a:buNone/>
              <a:defRPr/>
            </a:pPr>
            <a:r>
              <a:rPr lang="en-US" sz="3000" dirty="0">
                <a:solidFill>
                  <a:srgbClr val="FF0000"/>
                </a:solidFill>
                <a:latin typeface="Book Antiqua" pitchFamily="18" charset="0"/>
              </a:rPr>
              <a:t>AIISH-Funded Research</a:t>
            </a:r>
          </a:p>
          <a:p>
            <a:pPr algn="ctr" eaLnBrk="0" hangingPunct="0">
              <a:spcBef>
                <a:spcPct val="20000"/>
              </a:spcBef>
              <a:buFont typeface="Arial" pitchFamily="34" charset="0"/>
              <a:buNone/>
              <a:defRPr/>
            </a:pPr>
            <a:r>
              <a:rPr lang="en-US" sz="3000" dirty="0">
                <a:solidFill>
                  <a:schemeClr val="accent6">
                    <a:lumMod val="50000"/>
                  </a:schemeClr>
                </a:solidFill>
                <a:latin typeface="Book Antiqua" pitchFamily="18" charset="0"/>
              </a:rPr>
              <a:t>Extramural Research</a:t>
            </a:r>
          </a:p>
        </p:txBody>
      </p:sp>
      <p:sp>
        <p:nvSpPr>
          <p:cNvPr id="40979"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graphicFrame>
        <p:nvGraphicFramePr>
          <p:cNvPr id="4" name="Chart 3"/>
          <p:cNvGraphicFramePr/>
          <p:nvPr/>
        </p:nvGraphicFramePr>
        <p:xfrm>
          <a:off x="3429000" y="3581400"/>
          <a:ext cx="4419600" cy="2578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5275665"/>
      </p:ext>
    </p:extLst>
  </p:cSld>
  <p:clrMapOvr>
    <a:masterClrMapping/>
  </p:clrMapOvr>
  <p:transition advClick="0"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40963"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dirty="0">
                <a:solidFill>
                  <a:srgbClr val="C00000"/>
                </a:solidFill>
                <a:latin typeface="Book Antiqua" pitchFamily="18" charset="0"/>
              </a:rPr>
              <a:t>All India Institute of Speech and Hearing</a:t>
            </a:r>
            <a:endParaRPr lang="en-IN" sz="1400" dirty="0">
              <a:solidFill>
                <a:srgbClr val="C00000"/>
              </a:solidFill>
            </a:endParaRPr>
          </a:p>
        </p:txBody>
      </p:sp>
      <p:sp>
        <p:nvSpPr>
          <p:cNvPr id="40964" name="Rectangle 10"/>
          <p:cNvSpPr>
            <a:spLocks noChangeArrowheads="1"/>
          </p:cNvSpPr>
          <p:nvPr/>
        </p:nvSpPr>
        <p:spPr bwMode="auto">
          <a:xfrm>
            <a:off x="2032000" y="1403713"/>
            <a:ext cx="5257800" cy="830997"/>
          </a:xfrm>
          <a:prstGeom prst="rect">
            <a:avLst/>
          </a:prstGeom>
          <a:noFill/>
          <a:ln w="9525">
            <a:noFill/>
            <a:miter lim="800000"/>
            <a:headEnd/>
            <a:tailEnd/>
          </a:ln>
        </p:spPr>
        <p:txBody>
          <a:bodyPr wrap="square">
            <a:spAutoFit/>
          </a:bodyPr>
          <a:lstStyle/>
          <a:p>
            <a:pPr algn="ctr"/>
            <a:r>
              <a:rPr lang="en-US" sz="2400" b="1" dirty="0">
                <a:solidFill>
                  <a:srgbClr val="3333FF"/>
                </a:solidFill>
                <a:latin typeface="Book Antiqua" pitchFamily="18" charset="0"/>
              </a:rPr>
              <a:t>AIISH-Research Fund: Amount Spent in 5 Years</a:t>
            </a:r>
          </a:p>
        </p:txBody>
      </p:sp>
      <p:sp>
        <p:nvSpPr>
          <p:cNvPr id="40965" name="TextBox 6"/>
          <p:cNvSpPr txBox="1">
            <a:spLocks noChangeArrowheads="1"/>
          </p:cNvSpPr>
          <p:nvPr/>
        </p:nvSpPr>
        <p:spPr bwMode="auto">
          <a:xfrm>
            <a:off x="457200" y="285750"/>
            <a:ext cx="4267200" cy="461963"/>
          </a:xfrm>
          <a:prstGeom prst="rect">
            <a:avLst/>
          </a:prstGeom>
          <a:noFill/>
          <a:ln w="9525">
            <a:noFill/>
            <a:miter lim="800000"/>
            <a:headEnd/>
            <a:tailEnd/>
          </a:ln>
        </p:spPr>
        <p:txBody>
          <a:bodyPr>
            <a:spAutoFit/>
          </a:bodyPr>
          <a:lstStyle/>
          <a:p>
            <a:pPr algn="ctr"/>
            <a:r>
              <a:rPr lang="en-US" sz="2400" b="1">
                <a:solidFill>
                  <a:srgbClr val="C00000"/>
                </a:solidFill>
                <a:latin typeface="Book Antiqua" pitchFamily="18" charset="0"/>
              </a:rPr>
              <a:t>Funded Research Projects</a:t>
            </a:r>
          </a:p>
        </p:txBody>
      </p:sp>
      <p:sp>
        <p:nvSpPr>
          <p:cNvPr id="11" name="Round Diagonal Corner Rectangle 10"/>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3" name="Round Diagonal Corner Rectangle 12"/>
          <p:cNvSpPr/>
          <p:nvPr/>
        </p:nvSpPr>
        <p:spPr>
          <a:xfrm rot="5400000">
            <a:off x="7010400" y="1600200"/>
            <a:ext cx="37338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0970" name="TextBox 6"/>
          <p:cNvSpPr txBox="1">
            <a:spLocks noChangeArrowheads="1"/>
          </p:cNvSpPr>
          <p:nvPr/>
        </p:nvSpPr>
        <p:spPr bwMode="auto">
          <a:xfrm rot="-5400000">
            <a:off x="7344777" y="1703972"/>
            <a:ext cx="3045995" cy="400050"/>
          </a:xfrm>
          <a:prstGeom prst="rect">
            <a:avLst/>
          </a:prstGeom>
          <a:noFill/>
          <a:ln w="9525">
            <a:noFill/>
            <a:miter lim="800000"/>
            <a:headEnd/>
            <a:tailEnd/>
          </a:ln>
        </p:spPr>
        <p:txBody>
          <a:bodyPr wrap="square">
            <a:spAutoFit/>
          </a:bodyPr>
          <a:lstStyle/>
          <a:p>
            <a:pPr algn="ctr"/>
            <a:r>
              <a:rPr lang="en-US" sz="2000" b="1">
                <a:latin typeface="Titillium Web"/>
              </a:rPr>
              <a:t>Research Highlights</a:t>
            </a:r>
          </a:p>
        </p:txBody>
      </p:sp>
      <p:sp>
        <p:nvSpPr>
          <p:cNvPr id="15" name="Rectangle 14"/>
          <p:cNvSpPr/>
          <p:nvPr/>
        </p:nvSpPr>
        <p:spPr>
          <a:xfrm flipV="1">
            <a:off x="304800" y="7159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40979"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rgbClr val="C00000"/>
                </a:solidFill>
                <a:latin typeface="Book Antiqua" pitchFamily="18" charset="0"/>
              </a:rPr>
              <a:t>2021-22</a:t>
            </a:r>
            <a:endParaRPr lang="en-IN" sz="1400" dirty="0">
              <a:solidFill>
                <a:srgbClr val="C00000"/>
              </a:solidFill>
            </a:endParaRPr>
          </a:p>
        </p:txBody>
      </p:sp>
      <p:graphicFrame>
        <p:nvGraphicFramePr>
          <p:cNvPr id="4" name="Chart 3"/>
          <p:cNvGraphicFramePr/>
          <p:nvPr>
            <p:extLst>
              <p:ext uri="{D42A27DB-BD31-4B8C-83A1-F6EECF244321}">
                <p14:modId xmlns:p14="http://schemas.microsoft.com/office/powerpoint/2010/main" val="2324517014"/>
              </p:ext>
            </p:extLst>
          </p:nvPr>
        </p:nvGraphicFramePr>
        <p:xfrm>
          <a:off x="2061497" y="2743200"/>
          <a:ext cx="4419600" cy="2578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5357160"/>
      </p:ext>
    </p:extLst>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609600" y="666750"/>
            <a:ext cx="4267200" cy="461963"/>
          </a:xfrm>
          <a:prstGeom prst="rect">
            <a:avLst/>
          </a:prstGeom>
          <a:noFill/>
          <a:ln w="9525">
            <a:noFill/>
            <a:miter lim="800000"/>
            <a:headEnd/>
            <a:tailEnd/>
          </a:ln>
        </p:spPr>
        <p:txBody>
          <a:bodyPr>
            <a:spAutoFit/>
          </a:bodyPr>
          <a:lstStyle/>
          <a:p>
            <a:r>
              <a:rPr lang="en-US" sz="2400" b="1">
                <a:solidFill>
                  <a:srgbClr val="C00000"/>
                </a:solidFill>
                <a:latin typeface="Book Antiqua" pitchFamily="18" charset="0"/>
              </a:rPr>
              <a:t>Doctoral  Research </a:t>
            </a:r>
          </a:p>
        </p:txBody>
      </p:sp>
      <p:pic>
        <p:nvPicPr>
          <p:cNvPr id="41987"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41988"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41989" name="Content Placeholder 2"/>
          <p:cNvSpPr txBox="1">
            <a:spLocks/>
          </p:cNvSpPr>
          <p:nvPr/>
        </p:nvSpPr>
        <p:spPr bwMode="auto">
          <a:xfrm>
            <a:off x="609600" y="1371600"/>
            <a:ext cx="6934200" cy="1752600"/>
          </a:xfrm>
          <a:prstGeom prst="rect">
            <a:avLst/>
          </a:prstGeom>
          <a:noFill/>
          <a:ln w="9525">
            <a:noFill/>
            <a:miter lim="800000"/>
            <a:headEnd/>
            <a:tailEnd/>
          </a:ln>
        </p:spPr>
        <p:txBody>
          <a:bodyPr/>
          <a:lstStyle/>
          <a:p>
            <a:pPr marL="363538" indent="-363538" eaLnBrk="0" hangingPunct="0">
              <a:buFont typeface="Arial" pitchFamily="34" charset="0"/>
              <a:buNone/>
              <a:tabLst>
                <a:tab pos="363538" algn="l"/>
              </a:tabLst>
            </a:pPr>
            <a:r>
              <a:rPr lang="en-US" b="1" dirty="0">
                <a:latin typeface="Baskerville Old Face" pitchFamily="18" charset="0"/>
              </a:rPr>
              <a:t>Main areas of research</a:t>
            </a:r>
          </a:p>
          <a:p>
            <a:pPr marL="363538" indent="-363538" eaLnBrk="0" hangingPunct="0">
              <a:buFont typeface="Arial" pitchFamily="34" charset="0"/>
              <a:buNone/>
              <a:tabLst>
                <a:tab pos="363538" algn="l"/>
              </a:tabLst>
            </a:pPr>
            <a:r>
              <a:rPr lang="en-US" dirty="0">
                <a:latin typeface="Baskerville Old Face" pitchFamily="18" charset="0"/>
              </a:rPr>
              <a:t>Speech, language, hearing sciences, and disorders, Clinical Linguistics and Special Education</a:t>
            </a:r>
          </a:p>
          <a:p>
            <a:pPr marL="363538" indent="-363538" eaLnBrk="0" hangingPunct="0">
              <a:buFont typeface="Arial" pitchFamily="34" charset="0"/>
              <a:buNone/>
              <a:tabLst>
                <a:tab pos="363538" algn="l"/>
              </a:tabLst>
            </a:pPr>
            <a:endParaRPr lang="en-US" b="1" dirty="0">
              <a:latin typeface="Baskerville Old Face" pitchFamily="18" charset="0"/>
            </a:endParaRPr>
          </a:p>
          <a:p>
            <a:pPr marL="363538" indent="-363538" eaLnBrk="0" hangingPunct="0">
              <a:buFont typeface="Arial" pitchFamily="34" charset="0"/>
              <a:buNone/>
              <a:tabLst>
                <a:tab pos="363538" algn="l"/>
              </a:tabLst>
            </a:pPr>
            <a:r>
              <a:rPr lang="en-US" b="1" dirty="0">
                <a:latin typeface="Baskerville Old Face" pitchFamily="18" charset="0"/>
              </a:rPr>
              <a:t>Types </a:t>
            </a:r>
          </a:p>
          <a:p>
            <a:pPr marL="363538" indent="-363538" eaLnBrk="0" hangingPunct="0">
              <a:buFont typeface="Arial" pitchFamily="34" charset="0"/>
              <a:buAutoNum type="alphaLcPeriod"/>
              <a:tabLst>
                <a:tab pos="363538" algn="l"/>
              </a:tabLst>
            </a:pPr>
            <a:r>
              <a:rPr lang="en-US" dirty="0">
                <a:latin typeface="Baskerville Old Face" pitchFamily="18" charset="0"/>
              </a:rPr>
              <a:t>Part-time - </a:t>
            </a:r>
            <a:r>
              <a:rPr lang="en-US" i="1" dirty="0">
                <a:latin typeface="Baskerville Old Face" pitchFamily="18" charset="0"/>
              </a:rPr>
              <a:t>for working professionals </a:t>
            </a:r>
            <a:endParaRPr lang="en-US" dirty="0">
              <a:latin typeface="Baskerville Old Face" pitchFamily="18" charset="0"/>
            </a:endParaRPr>
          </a:p>
          <a:p>
            <a:pPr marL="363538" indent="-363538" eaLnBrk="0" hangingPunct="0">
              <a:buFont typeface="Arial" pitchFamily="34" charset="0"/>
              <a:buAutoNum type="alphaLcPeriod"/>
              <a:tabLst>
                <a:tab pos="363538" algn="l"/>
              </a:tabLst>
            </a:pPr>
            <a:r>
              <a:rPr lang="en-US" dirty="0">
                <a:latin typeface="Baskerville Old Face" pitchFamily="18" charset="0"/>
              </a:rPr>
              <a:t>Fulltime -</a:t>
            </a:r>
            <a:r>
              <a:rPr lang="en-US" i="1" dirty="0">
                <a:latin typeface="Baskerville Old Face" pitchFamily="18" charset="0"/>
              </a:rPr>
              <a:t>with fellowship</a:t>
            </a:r>
          </a:p>
        </p:txBody>
      </p:sp>
      <p:pic>
        <p:nvPicPr>
          <p:cNvPr id="41992"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1" name="Round Diagonal Corner Rectangle 10"/>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2" name="Round Diagonal Corner Rectangle 11"/>
          <p:cNvSpPr/>
          <p:nvPr/>
        </p:nvSpPr>
        <p:spPr>
          <a:xfrm rot="5400000">
            <a:off x="7429500" y="1181100"/>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1995" name="TextBox 6"/>
          <p:cNvSpPr txBox="1">
            <a:spLocks noChangeArrowheads="1"/>
          </p:cNvSpPr>
          <p:nvPr/>
        </p:nvSpPr>
        <p:spPr bwMode="auto">
          <a:xfrm rot="-5400000">
            <a:off x="7686675" y="1362075"/>
            <a:ext cx="2362200" cy="400050"/>
          </a:xfrm>
          <a:prstGeom prst="rect">
            <a:avLst/>
          </a:prstGeom>
          <a:noFill/>
          <a:ln w="9525">
            <a:noFill/>
            <a:miter lim="800000"/>
            <a:headEnd/>
            <a:tailEnd/>
          </a:ln>
        </p:spPr>
        <p:txBody>
          <a:bodyPr>
            <a:spAutoFit/>
          </a:bodyPr>
          <a:lstStyle/>
          <a:p>
            <a:pPr algn="ctr"/>
            <a:r>
              <a:rPr lang="en-US" sz="2000" b="1">
                <a:latin typeface="Titillium Web"/>
              </a:rPr>
              <a:t>Research Highlights</a:t>
            </a:r>
          </a:p>
        </p:txBody>
      </p:sp>
      <p:sp>
        <p:nvSpPr>
          <p:cNvPr id="14" name="Rectangle 13"/>
          <p:cNvSpPr/>
          <p:nvPr/>
        </p:nvSpPr>
        <p:spPr>
          <a:xfrm flipV="1">
            <a:off x="304800" y="10969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41997"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7" name="Pentagon 16"/>
          <p:cNvSpPr/>
          <p:nvPr/>
        </p:nvSpPr>
        <p:spPr>
          <a:xfrm>
            <a:off x="1181100" y="4542263"/>
            <a:ext cx="2819400" cy="1524000"/>
          </a:xfrm>
          <a:prstGeom prst="homePlat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8" name="TextBox 6"/>
          <p:cNvSpPr txBox="1">
            <a:spLocks noChangeArrowheads="1"/>
          </p:cNvSpPr>
          <p:nvPr/>
        </p:nvSpPr>
        <p:spPr bwMode="auto">
          <a:xfrm>
            <a:off x="114300" y="3542061"/>
            <a:ext cx="4343400" cy="461963"/>
          </a:xfrm>
          <a:prstGeom prst="rect">
            <a:avLst/>
          </a:prstGeom>
          <a:noFill/>
          <a:ln w="9525">
            <a:noFill/>
            <a:miter lim="800000"/>
            <a:headEnd/>
            <a:tailEnd/>
          </a:ln>
        </p:spPr>
        <p:txBody>
          <a:bodyPr>
            <a:spAutoFit/>
          </a:bodyPr>
          <a:lstStyle/>
          <a:p>
            <a:pPr algn="ctr"/>
            <a:r>
              <a:rPr lang="en-US" sz="2400" b="1" dirty="0">
                <a:solidFill>
                  <a:srgbClr val="C00000"/>
                </a:solidFill>
                <a:latin typeface="Book Antiqua" pitchFamily="18" charset="0"/>
              </a:rPr>
              <a:t>Postgraduate Research</a:t>
            </a:r>
          </a:p>
        </p:txBody>
      </p:sp>
      <p:sp>
        <p:nvSpPr>
          <p:cNvPr id="19" name="Rectangle 18"/>
          <p:cNvSpPr/>
          <p:nvPr/>
        </p:nvSpPr>
        <p:spPr>
          <a:xfrm flipV="1">
            <a:off x="304800" y="4032599"/>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0" name="TextBox 28"/>
          <p:cNvSpPr txBox="1">
            <a:spLocks noChangeArrowheads="1"/>
          </p:cNvSpPr>
          <p:nvPr/>
        </p:nvSpPr>
        <p:spPr bwMode="auto">
          <a:xfrm>
            <a:off x="1181100" y="4704188"/>
            <a:ext cx="2133600" cy="1200150"/>
          </a:xfrm>
          <a:prstGeom prst="rect">
            <a:avLst/>
          </a:prstGeom>
          <a:noFill/>
          <a:ln w="9525">
            <a:noFill/>
            <a:miter lim="800000"/>
            <a:headEnd/>
            <a:tailEnd/>
          </a:ln>
        </p:spPr>
        <p:txBody>
          <a:bodyPr>
            <a:spAutoFit/>
          </a:bodyPr>
          <a:lstStyle/>
          <a:p>
            <a:pPr algn="ctr"/>
            <a:r>
              <a:rPr lang="en-US" b="1" dirty="0">
                <a:latin typeface="Book Antiqua" pitchFamily="18" charset="0"/>
              </a:rPr>
              <a:t>Part of Postgraduate Degree </a:t>
            </a:r>
            <a:r>
              <a:rPr lang="en-US" b="1" dirty="0" err="1">
                <a:latin typeface="Book Antiqua" pitchFamily="18" charset="0"/>
              </a:rPr>
              <a:t>Programmes</a:t>
            </a:r>
            <a:endParaRPr lang="en-IN" b="1" dirty="0"/>
          </a:p>
        </p:txBody>
      </p:sp>
      <p:sp>
        <p:nvSpPr>
          <p:cNvPr id="21" name="Rounded Rectangle 20"/>
          <p:cNvSpPr/>
          <p:nvPr/>
        </p:nvSpPr>
        <p:spPr>
          <a:xfrm>
            <a:off x="4191000" y="4457700"/>
            <a:ext cx="3352800" cy="1600200"/>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3" name="Content Placeholder 2"/>
          <p:cNvSpPr txBox="1">
            <a:spLocks/>
          </p:cNvSpPr>
          <p:nvPr/>
        </p:nvSpPr>
        <p:spPr bwMode="auto">
          <a:xfrm>
            <a:off x="4457700" y="4558061"/>
            <a:ext cx="2895600" cy="1295400"/>
          </a:xfrm>
          <a:prstGeom prst="rect">
            <a:avLst/>
          </a:prstGeom>
          <a:noFill/>
          <a:ln w="9525">
            <a:noFill/>
            <a:miter lim="800000"/>
            <a:headEnd/>
            <a:tailEnd/>
          </a:ln>
        </p:spPr>
        <p:txBody>
          <a:bodyPr/>
          <a:lstStyle/>
          <a:p>
            <a:pPr>
              <a:spcAft>
                <a:spcPts val="600"/>
              </a:spcAft>
              <a:tabLst>
                <a:tab pos="623888" algn="l"/>
              </a:tabLst>
            </a:pPr>
            <a:r>
              <a:rPr lang="en-US" sz="2400" dirty="0">
                <a:latin typeface="Book Antiqua" pitchFamily="18" charset="0"/>
              </a:rPr>
              <a:t>M. Sc. Audiology</a:t>
            </a:r>
          </a:p>
          <a:p>
            <a:pPr>
              <a:spcAft>
                <a:spcPts val="600"/>
              </a:spcAft>
              <a:tabLst>
                <a:tab pos="623888" algn="l"/>
              </a:tabLst>
            </a:pPr>
            <a:r>
              <a:rPr lang="en-US" sz="2400" dirty="0">
                <a:latin typeface="Book Antiqua" pitchFamily="18" charset="0"/>
              </a:rPr>
              <a:t>M. Sc. SLP</a:t>
            </a:r>
          </a:p>
          <a:p>
            <a:pPr>
              <a:spcAft>
                <a:spcPts val="600"/>
              </a:spcAft>
              <a:tabLst>
                <a:tab pos="623888" algn="l"/>
              </a:tabLst>
            </a:pPr>
            <a:r>
              <a:rPr lang="en-US" sz="2400" dirty="0">
                <a:latin typeface="Book Antiqua" pitchFamily="18" charset="0"/>
              </a:rPr>
              <a:t>MS. Ed.</a:t>
            </a:r>
          </a:p>
        </p:txBody>
      </p:sp>
    </p:spTree>
    <p:extLst>
      <p:ext uri="{BB962C8B-B14F-4D97-AF65-F5344CB8AC3E}">
        <p14:creationId xmlns:p14="http://schemas.microsoft.com/office/powerpoint/2010/main" val="2162008021"/>
      </p:ext>
    </p:extLst>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backlable.png"/>
          <p:cNvPicPr>
            <a:picLocks noChangeAspect="1"/>
          </p:cNvPicPr>
          <p:nvPr/>
        </p:nvPicPr>
        <p:blipFill>
          <a:blip r:embed="rId2" cstate="print"/>
          <a:srcRect/>
          <a:stretch>
            <a:fillRect/>
          </a:stretch>
        </p:blipFill>
        <p:spPr bwMode="auto">
          <a:xfrm>
            <a:off x="0" y="0"/>
            <a:ext cx="9144000" cy="838200"/>
          </a:xfrm>
          <a:prstGeom prst="rect">
            <a:avLst/>
          </a:prstGeom>
          <a:noFill/>
          <a:ln w="9525">
            <a:noFill/>
            <a:miter lim="800000"/>
            <a:headEnd/>
            <a:tailEnd/>
          </a:ln>
        </p:spPr>
      </p:pic>
      <p:sp>
        <p:nvSpPr>
          <p:cNvPr id="13" name="Rectangle 12"/>
          <p:cNvSpPr/>
          <p:nvPr/>
        </p:nvSpPr>
        <p:spPr>
          <a:xfrm>
            <a:off x="76200" y="1371600"/>
            <a:ext cx="84582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4100" name="Picture 14" descr="backlable.png"/>
          <p:cNvPicPr>
            <a:picLocks noChangeAspect="1"/>
          </p:cNvPicPr>
          <p:nvPr/>
        </p:nvPicPr>
        <p:blipFill>
          <a:blip r:embed="rId3" cstate="print"/>
          <a:srcRect/>
          <a:stretch>
            <a:fillRect/>
          </a:stretch>
        </p:blipFill>
        <p:spPr bwMode="auto">
          <a:xfrm>
            <a:off x="0" y="6477000"/>
            <a:ext cx="9144000" cy="381000"/>
          </a:xfrm>
          <a:prstGeom prst="rect">
            <a:avLst/>
          </a:prstGeom>
          <a:noFill/>
          <a:ln w="9525">
            <a:noFill/>
            <a:miter lim="800000"/>
            <a:headEnd/>
            <a:tailEnd/>
          </a:ln>
        </p:spPr>
      </p:pic>
      <p:sp>
        <p:nvSpPr>
          <p:cNvPr id="4101" name="TextBox 20"/>
          <p:cNvSpPr txBox="1">
            <a:spLocks noChangeArrowheads="1"/>
          </p:cNvSpPr>
          <p:nvPr/>
        </p:nvSpPr>
        <p:spPr bwMode="auto">
          <a:xfrm>
            <a:off x="304800" y="6550025"/>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4102" name="TextBox 6"/>
          <p:cNvSpPr txBox="1">
            <a:spLocks noChangeArrowheads="1"/>
          </p:cNvSpPr>
          <p:nvPr/>
        </p:nvSpPr>
        <p:spPr bwMode="auto">
          <a:xfrm>
            <a:off x="381000" y="914400"/>
            <a:ext cx="4495800" cy="461963"/>
          </a:xfrm>
          <a:prstGeom prst="rect">
            <a:avLst/>
          </a:prstGeom>
          <a:noFill/>
          <a:ln w="9525">
            <a:noFill/>
            <a:miter lim="800000"/>
            <a:headEnd/>
            <a:tailEnd/>
          </a:ln>
        </p:spPr>
        <p:txBody>
          <a:bodyPr>
            <a:spAutoFit/>
          </a:bodyPr>
          <a:lstStyle/>
          <a:p>
            <a:r>
              <a:rPr lang="en-US" sz="2400" b="1">
                <a:solidFill>
                  <a:srgbClr val="C00000"/>
                </a:solidFill>
                <a:latin typeface="Book Antiqua" pitchFamily="18" charset="0"/>
              </a:rPr>
              <a:t>Vision, Mission, Objectives</a:t>
            </a:r>
            <a:endParaRPr lang="en-IN" altLang="en-US" sz="2400" b="1">
              <a:solidFill>
                <a:srgbClr val="C00000"/>
              </a:solidFill>
              <a:latin typeface="Book Antiqua" pitchFamily="18" charset="0"/>
            </a:endParaRPr>
          </a:p>
        </p:txBody>
      </p:sp>
      <p:sp>
        <p:nvSpPr>
          <p:cNvPr id="18" name="Rounded Rectangle 17"/>
          <p:cNvSpPr/>
          <p:nvPr/>
        </p:nvSpPr>
        <p:spPr>
          <a:xfrm>
            <a:off x="152400" y="1600200"/>
            <a:ext cx="4267200" cy="29718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6" name="TextBox 9"/>
          <p:cNvSpPr txBox="1">
            <a:spLocks noChangeArrowheads="1"/>
          </p:cNvSpPr>
          <p:nvPr/>
        </p:nvSpPr>
        <p:spPr bwMode="auto">
          <a:xfrm>
            <a:off x="152400" y="1676400"/>
            <a:ext cx="4343400" cy="2616200"/>
          </a:xfrm>
          <a:prstGeom prst="rect">
            <a:avLst/>
          </a:prstGeom>
          <a:noFill/>
          <a:ln w="9525">
            <a:noFill/>
            <a:miter lim="800000"/>
            <a:headEnd/>
            <a:tailEnd/>
          </a:ln>
        </p:spPr>
        <p:txBody>
          <a:bodyPr>
            <a:spAutoFit/>
          </a:bodyPr>
          <a:lstStyle/>
          <a:p>
            <a:pPr algn="ctr">
              <a:spcAft>
                <a:spcPts val="1800"/>
              </a:spcAft>
              <a:defRPr/>
            </a:pPr>
            <a:r>
              <a:rPr lang="en-US" sz="2400" b="1" dirty="0">
                <a:solidFill>
                  <a:schemeClr val="accent6">
                    <a:lumMod val="75000"/>
                  </a:schemeClr>
                </a:solidFill>
                <a:latin typeface="Book Antiqua" pitchFamily="18" charset="0"/>
              </a:rPr>
              <a:t>Vision:</a:t>
            </a:r>
            <a:r>
              <a:rPr lang="en-US" sz="2200" dirty="0">
                <a:solidFill>
                  <a:schemeClr val="accent6">
                    <a:lumMod val="75000"/>
                  </a:schemeClr>
                </a:solidFill>
                <a:latin typeface="Book Antiqua" pitchFamily="18" charset="0"/>
              </a:rPr>
              <a:t> </a:t>
            </a:r>
            <a:r>
              <a:rPr lang="en-US" sz="2000" dirty="0">
                <a:latin typeface="Book Antiqua" pitchFamily="18" charset="0"/>
              </a:rPr>
              <a:t>To be a world-class institution for human resource development, conducting need-based research, striving for excellence in clinical services, creating awareness and public education in the field of communication disorders.</a:t>
            </a:r>
          </a:p>
        </p:txBody>
      </p:sp>
      <p:sp>
        <p:nvSpPr>
          <p:cNvPr id="21" name="Rounded Rectangle 20"/>
          <p:cNvSpPr/>
          <p:nvPr/>
        </p:nvSpPr>
        <p:spPr>
          <a:xfrm>
            <a:off x="685800" y="4724400"/>
            <a:ext cx="7772400" cy="16764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2" name="TextBox 9"/>
          <p:cNvSpPr txBox="1">
            <a:spLocks noChangeArrowheads="1"/>
          </p:cNvSpPr>
          <p:nvPr/>
        </p:nvSpPr>
        <p:spPr bwMode="auto">
          <a:xfrm>
            <a:off x="1066800" y="4876800"/>
            <a:ext cx="7162800" cy="1384300"/>
          </a:xfrm>
          <a:prstGeom prst="rect">
            <a:avLst/>
          </a:prstGeom>
          <a:noFill/>
          <a:ln w="9525">
            <a:noFill/>
            <a:miter lim="800000"/>
            <a:headEnd/>
            <a:tailEnd/>
          </a:ln>
        </p:spPr>
        <p:txBody>
          <a:bodyPr>
            <a:spAutoFit/>
          </a:bodyPr>
          <a:lstStyle/>
          <a:p>
            <a:pPr algn="ctr">
              <a:spcAft>
                <a:spcPts val="1200"/>
              </a:spcAft>
              <a:defRPr/>
            </a:pPr>
            <a:r>
              <a:rPr lang="en-US" sz="2400" b="1" dirty="0">
                <a:solidFill>
                  <a:schemeClr val="accent6">
                    <a:lumMod val="75000"/>
                  </a:schemeClr>
                </a:solidFill>
                <a:latin typeface="Book Antiqua" pitchFamily="18" charset="0"/>
              </a:rPr>
              <a:t>Objectives: </a:t>
            </a:r>
            <a:r>
              <a:rPr lang="en-US" sz="2000" dirty="0">
                <a:latin typeface="Book Antiqua" pitchFamily="18" charset="0"/>
              </a:rPr>
              <a:t>Manpower generation in the area of communication and its disorders, conducting research, rendering clinical services and educating the public on issues related to communication disorders.</a:t>
            </a:r>
          </a:p>
        </p:txBody>
      </p:sp>
      <p:sp>
        <p:nvSpPr>
          <p:cNvPr id="23" name="Rounded Rectangle 22"/>
          <p:cNvSpPr/>
          <p:nvPr/>
        </p:nvSpPr>
        <p:spPr>
          <a:xfrm>
            <a:off x="4572000" y="1600200"/>
            <a:ext cx="4038600" cy="29718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0" name="TextBox 9"/>
          <p:cNvSpPr txBox="1">
            <a:spLocks noChangeArrowheads="1"/>
          </p:cNvSpPr>
          <p:nvPr/>
        </p:nvSpPr>
        <p:spPr bwMode="auto">
          <a:xfrm>
            <a:off x="4648200" y="1676400"/>
            <a:ext cx="3886200" cy="2924175"/>
          </a:xfrm>
          <a:prstGeom prst="rect">
            <a:avLst/>
          </a:prstGeom>
          <a:noFill/>
          <a:ln w="9525">
            <a:noFill/>
            <a:miter lim="800000"/>
            <a:headEnd/>
            <a:tailEnd/>
          </a:ln>
        </p:spPr>
        <p:txBody>
          <a:bodyPr>
            <a:spAutoFit/>
          </a:bodyPr>
          <a:lstStyle/>
          <a:p>
            <a:pPr algn="ctr">
              <a:spcAft>
                <a:spcPts val="1800"/>
              </a:spcAft>
              <a:defRPr/>
            </a:pPr>
            <a:r>
              <a:rPr lang="en-US" sz="2400" b="1" dirty="0">
                <a:solidFill>
                  <a:schemeClr val="accent6">
                    <a:lumMod val="75000"/>
                  </a:schemeClr>
                </a:solidFill>
                <a:latin typeface="Book Antiqua" pitchFamily="18" charset="0"/>
              </a:rPr>
              <a:t>Mission:</a:t>
            </a:r>
            <a:r>
              <a:rPr lang="en-US" sz="2400" dirty="0">
                <a:latin typeface="Book Antiqua" pitchFamily="18" charset="0"/>
              </a:rPr>
              <a:t> </a:t>
            </a:r>
            <a:r>
              <a:rPr lang="en-IN" sz="2000" dirty="0">
                <a:latin typeface="Book Antiqua" pitchFamily="18" charset="0"/>
              </a:rPr>
              <a:t>To promote, sustain and provide globally-competitive, compassionate, ethically sound human resource, quality education, original research, clinical services, and public awareness in the field of communication disorders</a:t>
            </a:r>
            <a:r>
              <a:rPr lang="en-US" sz="2000" dirty="0">
                <a:latin typeface="Book Antiqua" pitchFamily="18" charset="0"/>
              </a:rPr>
              <a:t>.</a:t>
            </a:r>
          </a:p>
        </p:txBody>
      </p:sp>
      <p:sp>
        <p:nvSpPr>
          <p:cNvPr id="4" name="Round Diagonal Corner Rectangle 3"/>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 name="Round Diagonal Corner Rectangle 4"/>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111" name="TextBox 6"/>
          <p:cNvSpPr txBox="1">
            <a:spLocks noChangeArrowheads="1"/>
          </p:cNvSpPr>
          <p:nvPr/>
        </p:nvSpPr>
        <p:spPr bwMode="auto">
          <a:xfrm rot="-5400000">
            <a:off x="8252618" y="903080"/>
            <a:ext cx="1382713" cy="338554"/>
          </a:xfrm>
          <a:prstGeom prst="rect">
            <a:avLst/>
          </a:prstGeom>
          <a:noFill/>
          <a:ln w="9525">
            <a:noFill/>
            <a:miter lim="800000"/>
            <a:headEnd/>
            <a:tailEnd/>
          </a:ln>
        </p:spPr>
        <p:txBody>
          <a:bodyPr>
            <a:spAutoFit/>
          </a:bodyPr>
          <a:lstStyle/>
          <a:p>
            <a:r>
              <a:rPr lang="en-US" sz="1600" b="1" dirty="0">
                <a:latin typeface="Titillium Web"/>
              </a:rPr>
              <a:t>Introduction</a:t>
            </a:r>
            <a:endParaRPr lang="en-IN" altLang="en-US" sz="1600" b="1" dirty="0">
              <a:solidFill>
                <a:schemeClr val="bg1"/>
              </a:solidFill>
              <a:latin typeface="Titillium Web"/>
            </a:endParaRPr>
          </a:p>
        </p:txBody>
      </p:sp>
      <p:sp>
        <p:nvSpPr>
          <p:cNvPr id="4112" name="TextBox 20"/>
          <p:cNvSpPr txBox="1">
            <a:spLocks noChangeArrowheads="1"/>
          </p:cNvSpPr>
          <p:nvPr/>
        </p:nvSpPr>
        <p:spPr bwMode="auto">
          <a:xfrm>
            <a:off x="8001000" y="6550025"/>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6"/>
          <p:cNvSpPr txBox="1">
            <a:spLocks noChangeArrowheads="1"/>
          </p:cNvSpPr>
          <p:nvPr/>
        </p:nvSpPr>
        <p:spPr bwMode="auto">
          <a:xfrm>
            <a:off x="304800" y="533400"/>
            <a:ext cx="4724400" cy="461963"/>
          </a:xfrm>
          <a:prstGeom prst="rect">
            <a:avLst/>
          </a:prstGeom>
          <a:noFill/>
          <a:ln w="9525">
            <a:noFill/>
            <a:miter lim="800000"/>
            <a:headEnd/>
            <a:tailEnd/>
          </a:ln>
        </p:spPr>
        <p:txBody>
          <a:bodyPr>
            <a:spAutoFit/>
          </a:bodyPr>
          <a:lstStyle/>
          <a:p>
            <a:pPr algn="ctr"/>
            <a:r>
              <a:rPr lang="en-US" sz="2400" b="1" dirty="0">
                <a:solidFill>
                  <a:srgbClr val="C00000"/>
                </a:solidFill>
                <a:latin typeface="Book Antiqua" pitchFamily="18" charset="0"/>
              </a:rPr>
              <a:t>Scientific Publications</a:t>
            </a:r>
          </a:p>
        </p:txBody>
      </p:sp>
      <p:pic>
        <p:nvPicPr>
          <p:cNvPr id="46083" name="Picture 14" descr="backlable.png"/>
          <p:cNvPicPr>
            <a:picLocks noChangeAspect="1"/>
          </p:cNvPicPr>
          <p:nvPr/>
        </p:nvPicPr>
        <p:blipFill>
          <a:blip r:embed="rId2" cstate="print"/>
          <a:srcRect/>
          <a:stretch>
            <a:fillRect/>
          </a:stretch>
        </p:blipFill>
        <p:spPr bwMode="auto">
          <a:xfrm>
            <a:off x="0" y="6248400"/>
            <a:ext cx="9144000" cy="609600"/>
          </a:xfrm>
          <a:prstGeom prst="rect">
            <a:avLst/>
          </a:prstGeom>
          <a:noFill/>
          <a:ln w="9525">
            <a:noFill/>
            <a:miter lim="800000"/>
            <a:headEnd/>
            <a:tailEnd/>
          </a:ln>
        </p:spPr>
      </p:pic>
      <p:sp>
        <p:nvSpPr>
          <p:cNvPr id="46084"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46087" name="Picture 14" descr="backlable.png"/>
          <p:cNvPicPr>
            <a:picLocks noChangeAspect="1"/>
          </p:cNvPicPr>
          <p:nvPr/>
        </p:nvPicPr>
        <p:blipFill>
          <a:blip r:embed="rId3" cstate="print"/>
          <a:srcRect/>
          <a:stretch>
            <a:fillRect/>
          </a:stretch>
        </p:blipFill>
        <p:spPr bwMode="auto">
          <a:xfrm>
            <a:off x="0" y="0"/>
            <a:ext cx="9144000" cy="457200"/>
          </a:xfrm>
          <a:prstGeom prst="rect">
            <a:avLst/>
          </a:prstGeom>
          <a:noFill/>
          <a:ln w="9525">
            <a:noFill/>
            <a:miter lim="800000"/>
            <a:headEnd/>
            <a:tailEnd/>
          </a:ln>
        </p:spPr>
      </p:pic>
      <p:sp>
        <p:nvSpPr>
          <p:cNvPr id="11" name="Rectangle 10"/>
          <p:cNvSpPr/>
          <p:nvPr/>
        </p:nvSpPr>
        <p:spPr>
          <a:xfrm flipV="1">
            <a:off x="304800" y="10207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dirty="0"/>
              <a:t>v</a:t>
            </a:r>
          </a:p>
        </p:txBody>
      </p:sp>
      <p:sp>
        <p:nvSpPr>
          <p:cNvPr id="12" name="Round Diagonal Corner Rectangle 11"/>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3" name="Round Diagonal Corner Rectangle 12"/>
          <p:cNvSpPr/>
          <p:nvPr/>
        </p:nvSpPr>
        <p:spPr>
          <a:xfrm rot="5400000">
            <a:off x="7200900" y="1409700"/>
            <a:ext cx="33528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6091" name="TextBox 6"/>
          <p:cNvSpPr txBox="1">
            <a:spLocks noChangeArrowheads="1"/>
          </p:cNvSpPr>
          <p:nvPr/>
        </p:nvSpPr>
        <p:spPr bwMode="auto">
          <a:xfrm rot="-5400000">
            <a:off x="7343775" y="1398657"/>
            <a:ext cx="3048000" cy="707886"/>
          </a:xfrm>
          <a:prstGeom prst="rect">
            <a:avLst/>
          </a:prstGeom>
          <a:noFill/>
          <a:ln w="9525">
            <a:noFill/>
            <a:miter lim="800000"/>
            <a:headEnd/>
            <a:tailEnd/>
          </a:ln>
        </p:spPr>
        <p:txBody>
          <a:bodyPr wrap="square">
            <a:spAutoFit/>
          </a:bodyPr>
          <a:lstStyle/>
          <a:p>
            <a:pPr algn="ctr"/>
            <a:r>
              <a:rPr lang="en-US" sz="2000" b="1" dirty="0">
                <a:latin typeface="Titillium Web"/>
              </a:rPr>
              <a:t>Research</a:t>
            </a:r>
          </a:p>
          <a:p>
            <a:pPr algn="ctr"/>
            <a:r>
              <a:rPr lang="en-US" sz="2000" b="1" dirty="0">
                <a:latin typeface="Titillium Web"/>
              </a:rPr>
              <a:t> Highlights</a:t>
            </a:r>
          </a:p>
        </p:txBody>
      </p:sp>
      <p:sp>
        <p:nvSpPr>
          <p:cNvPr id="17" name="Parallelogram 16"/>
          <p:cNvSpPr/>
          <p:nvPr/>
        </p:nvSpPr>
        <p:spPr>
          <a:xfrm>
            <a:off x="228600" y="1219200"/>
            <a:ext cx="8001000" cy="1143000"/>
          </a:xfrm>
          <a:prstGeom prst="parallelogram">
            <a:avLst/>
          </a:prstGeom>
          <a:solidFill>
            <a:schemeClr val="accent5">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8" name="Parallelogram 17"/>
          <p:cNvSpPr/>
          <p:nvPr/>
        </p:nvSpPr>
        <p:spPr>
          <a:xfrm>
            <a:off x="381000" y="1295400"/>
            <a:ext cx="8001000" cy="1143000"/>
          </a:xfrm>
          <a:prstGeom prst="parallelogram">
            <a:avLst/>
          </a:prstGeom>
          <a:solidFill>
            <a:schemeClr val="accent5">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46094" name="Content Placeholder 2"/>
          <p:cNvSpPr txBox="1">
            <a:spLocks/>
          </p:cNvSpPr>
          <p:nvPr/>
        </p:nvSpPr>
        <p:spPr bwMode="auto">
          <a:xfrm>
            <a:off x="762000" y="1371600"/>
            <a:ext cx="7086600" cy="838200"/>
          </a:xfrm>
          <a:prstGeom prst="rect">
            <a:avLst/>
          </a:prstGeom>
          <a:noFill/>
          <a:ln w="9525">
            <a:noFill/>
            <a:miter lim="800000"/>
            <a:headEnd/>
            <a:tailEnd/>
          </a:ln>
        </p:spPr>
        <p:txBody>
          <a:bodyPr/>
          <a:lstStyle/>
          <a:p>
            <a:pPr algn="just"/>
            <a:r>
              <a:rPr lang="en-US" sz="2400" dirty="0">
                <a:solidFill>
                  <a:schemeClr val="bg1"/>
                </a:solidFill>
                <a:latin typeface="Book Antiqua" pitchFamily="18" charset="0"/>
              </a:rPr>
              <a:t>National and International Journals </a:t>
            </a:r>
          </a:p>
        </p:txBody>
      </p:sp>
      <p:sp>
        <p:nvSpPr>
          <p:cNvPr id="46095"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9" name="Rectangle 18"/>
          <p:cNvSpPr/>
          <p:nvPr/>
        </p:nvSpPr>
        <p:spPr>
          <a:xfrm flipV="1">
            <a:off x="369198" y="4811974"/>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0" name="Parallelogram 19"/>
          <p:cNvSpPr/>
          <p:nvPr/>
        </p:nvSpPr>
        <p:spPr>
          <a:xfrm>
            <a:off x="446916" y="2778386"/>
            <a:ext cx="6324600" cy="685800"/>
          </a:xfrm>
          <a:prstGeom prst="parallelogram">
            <a:avLst/>
          </a:prstGeom>
          <a:solidFill>
            <a:schemeClr val="accent6">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1" name="Parallelogram 20"/>
          <p:cNvSpPr/>
          <p:nvPr/>
        </p:nvSpPr>
        <p:spPr>
          <a:xfrm>
            <a:off x="369198" y="2666869"/>
            <a:ext cx="6324600" cy="685800"/>
          </a:xfrm>
          <a:prstGeom prst="parallelogram">
            <a:avLst/>
          </a:prstGeom>
          <a:solidFill>
            <a:srgbClr val="FFDA65">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2" name="Content Placeholder 2"/>
          <p:cNvSpPr txBox="1">
            <a:spLocks/>
          </p:cNvSpPr>
          <p:nvPr/>
        </p:nvSpPr>
        <p:spPr bwMode="auto">
          <a:xfrm>
            <a:off x="915918" y="2894274"/>
            <a:ext cx="5562600" cy="533400"/>
          </a:xfrm>
          <a:prstGeom prst="rect">
            <a:avLst/>
          </a:prstGeom>
          <a:noFill/>
          <a:ln w="9525">
            <a:noFill/>
            <a:miter lim="800000"/>
            <a:headEnd/>
            <a:tailEnd/>
          </a:ln>
        </p:spPr>
        <p:txBody>
          <a:bodyPr/>
          <a:lstStyle/>
          <a:p>
            <a:pPr algn="just"/>
            <a:r>
              <a:rPr lang="en-US" sz="2400" dirty="0">
                <a:latin typeface="Book Antiqua" pitchFamily="18" charset="0"/>
              </a:rPr>
              <a:t>Scientific books</a:t>
            </a:r>
          </a:p>
        </p:txBody>
      </p:sp>
      <p:sp>
        <p:nvSpPr>
          <p:cNvPr id="2" name="TextBox 1"/>
          <p:cNvSpPr txBox="1"/>
          <p:nvPr/>
        </p:nvSpPr>
        <p:spPr>
          <a:xfrm>
            <a:off x="446916" y="3733800"/>
            <a:ext cx="7706484"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Contributors: Faculty, Technical Staff and Students</a:t>
            </a:r>
          </a:p>
        </p:txBody>
      </p:sp>
    </p:spTree>
    <p:extLst>
      <p:ext uri="{BB962C8B-B14F-4D97-AF65-F5344CB8AC3E}">
        <p14:creationId xmlns:p14="http://schemas.microsoft.com/office/powerpoint/2010/main" val="3648846096"/>
      </p:ext>
    </p:extLst>
  </p:cSld>
  <p:clrMapOvr>
    <a:masterClrMapping/>
  </p:clrMapOvr>
  <p:transition advClick="0"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6"/>
          <p:cNvSpPr txBox="1">
            <a:spLocks noChangeArrowheads="1"/>
          </p:cNvSpPr>
          <p:nvPr/>
        </p:nvSpPr>
        <p:spPr bwMode="auto">
          <a:xfrm>
            <a:off x="381000" y="666750"/>
            <a:ext cx="4648200" cy="461665"/>
          </a:xfrm>
          <a:prstGeom prst="rect">
            <a:avLst/>
          </a:prstGeom>
          <a:noFill/>
          <a:ln w="9525">
            <a:noFill/>
            <a:miter lim="800000"/>
            <a:headEnd/>
            <a:tailEnd/>
          </a:ln>
        </p:spPr>
        <p:txBody>
          <a:bodyPr>
            <a:spAutoFit/>
          </a:bodyPr>
          <a:lstStyle/>
          <a:p>
            <a:r>
              <a:rPr lang="en-US" sz="2400" b="1" dirty="0">
                <a:solidFill>
                  <a:srgbClr val="C00000"/>
                </a:solidFill>
                <a:latin typeface="Book Antiqua" pitchFamily="18" charset="0"/>
              </a:rPr>
              <a:t>Scientific Presentations</a:t>
            </a:r>
          </a:p>
        </p:txBody>
      </p:sp>
      <p:pic>
        <p:nvPicPr>
          <p:cNvPr id="48131" name="Picture 14" descr="backlable.png"/>
          <p:cNvPicPr>
            <a:picLocks noChangeAspect="1"/>
          </p:cNvPicPr>
          <p:nvPr/>
        </p:nvPicPr>
        <p:blipFill>
          <a:blip r:embed="rId2" cstate="print"/>
          <a:srcRect/>
          <a:stretch>
            <a:fillRect/>
          </a:stretch>
        </p:blipFill>
        <p:spPr bwMode="auto">
          <a:xfrm>
            <a:off x="0" y="6248400"/>
            <a:ext cx="9144000" cy="609600"/>
          </a:xfrm>
          <a:prstGeom prst="rect">
            <a:avLst/>
          </a:prstGeom>
          <a:noFill/>
          <a:ln w="9525">
            <a:noFill/>
            <a:miter lim="800000"/>
            <a:headEnd/>
            <a:tailEnd/>
          </a:ln>
        </p:spPr>
      </p:pic>
      <p:sp>
        <p:nvSpPr>
          <p:cNvPr id="48132"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48133" name="Picture 2" descr="Scientific Presentations png ಗೆ ಚಿತ್ರದ ಫಲಿತಾಂಶ"/>
          <p:cNvPicPr>
            <a:picLocks noChangeAspect="1" noChangeArrowheads="1"/>
          </p:cNvPicPr>
          <p:nvPr/>
        </p:nvPicPr>
        <p:blipFill>
          <a:blip r:embed="rId3" cstate="print"/>
          <a:srcRect/>
          <a:stretch>
            <a:fillRect/>
          </a:stretch>
        </p:blipFill>
        <p:spPr bwMode="auto">
          <a:xfrm>
            <a:off x="3086100" y="2944192"/>
            <a:ext cx="2971800" cy="2670175"/>
          </a:xfrm>
          <a:prstGeom prst="rect">
            <a:avLst/>
          </a:prstGeom>
          <a:noFill/>
          <a:ln w="9525">
            <a:noFill/>
            <a:miter lim="800000"/>
            <a:headEnd/>
            <a:tailEnd/>
          </a:ln>
        </p:spPr>
      </p:pic>
      <p:pic>
        <p:nvPicPr>
          <p:cNvPr id="48136" name="Picture 14" descr="backlable.png"/>
          <p:cNvPicPr>
            <a:picLocks noChangeAspect="1"/>
          </p:cNvPicPr>
          <p:nvPr/>
        </p:nvPicPr>
        <p:blipFill>
          <a:blip r:embed="rId4" cstate="print"/>
          <a:srcRect/>
          <a:stretch>
            <a:fillRect/>
          </a:stretch>
        </p:blipFill>
        <p:spPr bwMode="auto">
          <a:xfrm>
            <a:off x="0" y="0"/>
            <a:ext cx="9144000" cy="533400"/>
          </a:xfrm>
          <a:prstGeom prst="rect">
            <a:avLst/>
          </a:prstGeom>
          <a:noFill/>
          <a:ln w="9525">
            <a:noFill/>
            <a:miter lim="800000"/>
            <a:headEnd/>
            <a:tailEnd/>
          </a:ln>
        </p:spPr>
      </p:pic>
      <p:sp>
        <p:nvSpPr>
          <p:cNvPr id="12" name="Rectangle 11"/>
          <p:cNvSpPr/>
          <p:nvPr/>
        </p:nvSpPr>
        <p:spPr>
          <a:xfrm flipV="1">
            <a:off x="304800" y="1219200"/>
            <a:ext cx="83058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3" name="Round Diagonal Corner Rectangle 12"/>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rot="5400000">
            <a:off x="7010400" y="1600200"/>
            <a:ext cx="37338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8140" name="TextBox 6"/>
          <p:cNvSpPr txBox="1">
            <a:spLocks noChangeArrowheads="1"/>
          </p:cNvSpPr>
          <p:nvPr/>
        </p:nvSpPr>
        <p:spPr bwMode="auto">
          <a:xfrm rot="-5400000">
            <a:off x="7267575" y="1781145"/>
            <a:ext cx="3200400" cy="400110"/>
          </a:xfrm>
          <a:prstGeom prst="rect">
            <a:avLst/>
          </a:prstGeom>
          <a:noFill/>
          <a:ln w="9525">
            <a:noFill/>
            <a:miter lim="800000"/>
            <a:headEnd/>
            <a:tailEnd/>
          </a:ln>
        </p:spPr>
        <p:txBody>
          <a:bodyPr wrap="square">
            <a:spAutoFit/>
          </a:bodyPr>
          <a:lstStyle/>
          <a:p>
            <a:r>
              <a:rPr lang="en-US" sz="2000" b="1" dirty="0">
                <a:latin typeface="Titillium Web"/>
              </a:rPr>
              <a:t>Research Highlights</a:t>
            </a:r>
          </a:p>
        </p:txBody>
      </p:sp>
      <p:sp>
        <p:nvSpPr>
          <p:cNvPr id="18" name="Parallelogram 17"/>
          <p:cNvSpPr/>
          <p:nvPr/>
        </p:nvSpPr>
        <p:spPr>
          <a:xfrm>
            <a:off x="304800" y="1371600"/>
            <a:ext cx="7924800" cy="1066800"/>
          </a:xfrm>
          <a:prstGeom prst="parallelogram">
            <a:avLst/>
          </a:prstGeom>
          <a:solidFill>
            <a:schemeClr val="tx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9" name="Parallelogram 18"/>
          <p:cNvSpPr/>
          <p:nvPr/>
        </p:nvSpPr>
        <p:spPr>
          <a:xfrm>
            <a:off x="457200" y="1447800"/>
            <a:ext cx="7924800" cy="1066800"/>
          </a:xfrm>
          <a:prstGeom prst="parallelogram">
            <a:avLst/>
          </a:prstGeom>
          <a:solidFill>
            <a:schemeClr val="tx2">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srgbClr val="A87518"/>
              </a:solidFill>
            </a:endParaRPr>
          </a:p>
        </p:txBody>
      </p:sp>
      <p:sp>
        <p:nvSpPr>
          <p:cNvPr id="48143" name="Content Placeholder 2"/>
          <p:cNvSpPr txBox="1">
            <a:spLocks/>
          </p:cNvSpPr>
          <p:nvPr/>
        </p:nvSpPr>
        <p:spPr bwMode="auto">
          <a:xfrm>
            <a:off x="838200" y="1524000"/>
            <a:ext cx="7086600" cy="838200"/>
          </a:xfrm>
          <a:prstGeom prst="rect">
            <a:avLst/>
          </a:prstGeom>
          <a:noFill/>
          <a:ln w="9525">
            <a:noFill/>
            <a:miter lim="800000"/>
            <a:headEnd/>
            <a:tailEnd/>
          </a:ln>
        </p:spPr>
        <p:txBody>
          <a:bodyPr/>
          <a:lstStyle/>
          <a:p>
            <a:pPr algn="just" eaLnBrk="0" hangingPunct="0">
              <a:spcBef>
                <a:spcPct val="20000"/>
              </a:spcBef>
            </a:pPr>
            <a:r>
              <a:rPr lang="en-US" sz="2400" dirty="0">
                <a:latin typeface="Book Antiqua" pitchFamily="18" charset="0"/>
              </a:rPr>
              <a:t>Scientific paper presentations in National and International Conferences &amp; Seminars</a:t>
            </a:r>
          </a:p>
        </p:txBody>
      </p:sp>
      <p:sp>
        <p:nvSpPr>
          <p:cNvPr id="48144"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 name="TextBox 1"/>
          <p:cNvSpPr txBox="1"/>
          <p:nvPr/>
        </p:nvSpPr>
        <p:spPr>
          <a:xfrm>
            <a:off x="457200" y="3276600"/>
            <a:ext cx="2133600" cy="1200329"/>
          </a:xfrm>
          <a:prstGeom prst="rect">
            <a:avLst/>
          </a:prstGeom>
          <a:noFill/>
        </p:spPr>
        <p:txBody>
          <a:bodyPr wrap="square" rtlCol="0">
            <a:spAutoFit/>
          </a:bodyPr>
          <a:lstStyle/>
          <a:p>
            <a:r>
              <a:rPr lang="en-IN" dirty="0">
                <a:latin typeface="Cambria" panose="02040503050406030204" pitchFamily="18" charset="0"/>
                <a:ea typeface="Cambria" panose="02040503050406030204" pitchFamily="18" charset="0"/>
              </a:rPr>
              <a:t>ISHACON</a:t>
            </a:r>
          </a:p>
          <a:p>
            <a:r>
              <a:rPr lang="en-IN" dirty="0">
                <a:latin typeface="Cambria" panose="02040503050406030204" pitchFamily="18" charset="0"/>
                <a:ea typeface="Cambria" panose="02040503050406030204" pitchFamily="18" charset="0"/>
              </a:rPr>
              <a:t>CIGICON</a:t>
            </a:r>
          </a:p>
          <a:p>
            <a:r>
              <a:rPr lang="en-IN" dirty="0">
                <a:latin typeface="Cambria" panose="02040503050406030204" pitchFamily="18" charset="0"/>
                <a:ea typeface="Cambria" panose="02040503050406030204" pitchFamily="18" charset="0"/>
              </a:rPr>
              <a:t>Voice India society</a:t>
            </a:r>
          </a:p>
          <a:p>
            <a:r>
              <a:rPr lang="en-IN" dirty="0">
                <a:latin typeface="Cambria" panose="02040503050406030204" pitchFamily="18" charset="0"/>
                <a:ea typeface="Cambria" panose="02040503050406030204" pitchFamily="18" charset="0"/>
              </a:rPr>
              <a:t>NSA</a:t>
            </a:r>
          </a:p>
        </p:txBody>
      </p:sp>
    </p:spTree>
    <p:extLst>
      <p:ext uri="{BB962C8B-B14F-4D97-AF65-F5344CB8AC3E}">
        <p14:creationId xmlns:p14="http://schemas.microsoft.com/office/powerpoint/2010/main" val="1702564289"/>
      </p:ext>
    </p:extLst>
  </p:cSld>
  <p:clrMapOvr>
    <a:masterClrMapping/>
  </p:clrMapOvr>
  <p:transition advClick="0"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4" descr="backlable.png"/>
          <p:cNvPicPr>
            <a:picLocks noChangeAspect="1"/>
          </p:cNvPicPr>
          <p:nvPr/>
        </p:nvPicPr>
        <p:blipFill>
          <a:blip r:embed="rId2" cstate="print"/>
          <a:srcRect/>
          <a:stretch>
            <a:fillRect/>
          </a:stretch>
        </p:blipFill>
        <p:spPr bwMode="auto">
          <a:xfrm>
            <a:off x="0" y="6248400"/>
            <a:ext cx="9144000" cy="609600"/>
          </a:xfrm>
          <a:prstGeom prst="rect">
            <a:avLst/>
          </a:prstGeom>
          <a:noFill/>
          <a:ln w="9525">
            <a:noFill/>
            <a:miter lim="800000"/>
            <a:headEnd/>
            <a:tailEnd/>
          </a:ln>
        </p:spPr>
      </p:pic>
      <p:sp>
        <p:nvSpPr>
          <p:cNvPr id="44035"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44036" name="Content Placeholder 2"/>
          <p:cNvSpPr txBox="1">
            <a:spLocks/>
          </p:cNvSpPr>
          <p:nvPr/>
        </p:nvSpPr>
        <p:spPr bwMode="auto">
          <a:xfrm>
            <a:off x="341777" y="4100513"/>
            <a:ext cx="4724400" cy="1905000"/>
          </a:xfrm>
          <a:prstGeom prst="rect">
            <a:avLst/>
          </a:prstGeom>
          <a:noFill/>
          <a:ln w="9525">
            <a:noFill/>
            <a:miter lim="800000"/>
            <a:headEnd/>
            <a:tailEnd/>
          </a:ln>
        </p:spPr>
        <p:txBody>
          <a:bodyPr/>
          <a:lstStyle/>
          <a:p>
            <a:pPr marL="363538" indent="-363538" algn="just" eaLnBrk="0" hangingPunct="0">
              <a:spcAft>
                <a:spcPts val="1800"/>
              </a:spcAft>
              <a:buFont typeface="Arial" pitchFamily="34" charset="0"/>
              <a:buNone/>
              <a:tabLst>
                <a:tab pos="363538" algn="l"/>
              </a:tabLst>
            </a:pPr>
            <a:r>
              <a:rPr lang="en-US" b="1" dirty="0">
                <a:latin typeface="Book Antiqua" pitchFamily="18" charset="0"/>
              </a:rPr>
              <a:t>1.  	Student Research at AIISH: Audiology</a:t>
            </a:r>
          </a:p>
          <a:p>
            <a:pPr marL="363538" indent="-363538" algn="just" eaLnBrk="0" hangingPunct="0">
              <a:spcAft>
                <a:spcPts val="1800"/>
              </a:spcAft>
              <a:buFont typeface="Arial" pitchFamily="34" charset="0"/>
              <a:buNone/>
              <a:tabLst>
                <a:tab pos="363538" algn="l"/>
              </a:tabLst>
            </a:pPr>
            <a:r>
              <a:rPr lang="en-US" b="1" dirty="0">
                <a:latin typeface="Book Antiqua" pitchFamily="18" charset="0"/>
              </a:rPr>
              <a:t>2. 	Student Research at AIISH: Speech-Language  Pathology</a:t>
            </a:r>
          </a:p>
          <a:p>
            <a:pPr marL="363538" indent="-363538" algn="just" eaLnBrk="0" hangingPunct="0">
              <a:spcAft>
                <a:spcPts val="1800"/>
              </a:spcAft>
              <a:buFont typeface="Arial" pitchFamily="34" charset="0"/>
              <a:buNone/>
              <a:tabLst>
                <a:tab pos="363538" algn="l"/>
              </a:tabLst>
            </a:pPr>
            <a:r>
              <a:rPr lang="en-US" b="1" dirty="0">
                <a:latin typeface="Book Antiqua" pitchFamily="18" charset="0"/>
              </a:rPr>
              <a:t>3. Student Research at AIISH: Special Education</a:t>
            </a:r>
          </a:p>
        </p:txBody>
      </p:sp>
      <p:pic>
        <p:nvPicPr>
          <p:cNvPr id="44037" name="Picture 8" descr="I:\Deemed Uni PPT\1_Page_3.png"/>
          <p:cNvPicPr>
            <a:picLocks noChangeAspect="1" noChangeArrowheads="1"/>
          </p:cNvPicPr>
          <p:nvPr/>
        </p:nvPicPr>
        <p:blipFill>
          <a:blip r:embed="rId3" cstate="print"/>
          <a:srcRect/>
          <a:stretch>
            <a:fillRect/>
          </a:stretch>
        </p:blipFill>
        <p:spPr bwMode="auto">
          <a:xfrm>
            <a:off x="6858000" y="1288257"/>
            <a:ext cx="990600" cy="1401762"/>
          </a:xfrm>
          <a:prstGeom prst="rect">
            <a:avLst/>
          </a:prstGeom>
          <a:noFill/>
          <a:ln w="9525">
            <a:noFill/>
            <a:miter lim="800000"/>
            <a:headEnd/>
            <a:tailEnd/>
          </a:ln>
        </p:spPr>
      </p:pic>
      <p:pic>
        <p:nvPicPr>
          <p:cNvPr id="44038" name="Picture 9" descr="I:\Deemed Uni PPT\1_Page_6.png"/>
          <p:cNvPicPr>
            <a:picLocks noChangeAspect="1" noChangeArrowheads="1"/>
          </p:cNvPicPr>
          <p:nvPr/>
        </p:nvPicPr>
        <p:blipFill>
          <a:blip r:embed="rId4" cstate="print"/>
          <a:srcRect/>
          <a:stretch>
            <a:fillRect/>
          </a:stretch>
        </p:blipFill>
        <p:spPr bwMode="auto">
          <a:xfrm>
            <a:off x="5791200" y="3581400"/>
            <a:ext cx="914400" cy="1295400"/>
          </a:xfrm>
          <a:prstGeom prst="rect">
            <a:avLst/>
          </a:prstGeom>
          <a:noFill/>
          <a:ln w="9525">
            <a:noFill/>
            <a:miter lim="800000"/>
            <a:headEnd/>
            <a:tailEnd/>
          </a:ln>
        </p:spPr>
      </p:pic>
      <p:pic>
        <p:nvPicPr>
          <p:cNvPr id="44039" name="Picture 11" descr="I:\Deemed Uni PPT\1_Page_4.png"/>
          <p:cNvPicPr>
            <a:picLocks noChangeAspect="1" noChangeArrowheads="1"/>
          </p:cNvPicPr>
          <p:nvPr/>
        </p:nvPicPr>
        <p:blipFill>
          <a:blip r:embed="rId5" cstate="print"/>
          <a:srcRect/>
          <a:stretch>
            <a:fillRect/>
          </a:stretch>
        </p:blipFill>
        <p:spPr bwMode="auto">
          <a:xfrm>
            <a:off x="6858000" y="4038600"/>
            <a:ext cx="914400" cy="1292225"/>
          </a:xfrm>
          <a:prstGeom prst="rect">
            <a:avLst/>
          </a:prstGeom>
          <a:noFill/>
          <a:ln w="9525">
            <a:noFill/>
            <a:miter lim="800000"/>
            <a:headEnd/>
            <a:tailEnd/>
          </a:ln>
        </p:spPr>
      </p:pic>
      <p:pic>
        <p:nvPicPr>
          <p:cNvPr id="44040" name="Picture 12" descr="I:\Deemed Uni PPT\1_Page_5.png"/>
          <p:cNvPicPr>
            <a:picLocks noChangeAspect="1" noChangeArrowheads="1"/>
          </p:cNvPicPr>
          <p:nvPr/>
        </p:nvPicPr>
        <p:blipFill>
          <a:blip r:embed="rId6" cstate="print"/>
          <a:srcRect/>
          <a:stretch>
            <a:fillRect/>
          </a:stretch>
        </p:blipFill>
        <p:spPr bwMode="auto">
          <a:xfrm>
            <a:off x="7924800" y="4648200"/>
            <a:ext cx="960438" cy="1357313"/>
          </a:xfrm>
          <a:prstGeom prst="rect">
            <a:avLst/>
          </a:prstGeom>
          <a:noFill/>
          <a:ln w="9525">
            <a:noFill/>
            <a:miter lim="800000"/>
            <a:headEnd/>
            <a:tailEnd/>
          </a:ln>
        </p:spPr>
      </p:pic>
      <p:pic>
        <p:nvPicPr>
          <p:cNvPr id="44041" name="Picture 14" descr="backlable.png"/>
          <p:cNvPicPr>
            <a:picLocks noChangeAspect="1"/>
          </p:cNvPicPr>
          <p:nvPr/>
        </p:nvPicPr>
        <p:blipFill>
          <a:blip r:embed="rId7" cstate="print"/>
          <a:srcRect/>
          <a:stretch>
            <a:fillRect/>
          </a:stretch>
        </p:blipFill>
        <p:spPr bwMode="auto">
          <a:xfrm>
            <a:off x="0" y="0"/>
            <a:ext cx="9144000" cy="533400"/>
          </a:xfrm>
          <a:prstGeom prst="rect">
            <a:avLst/>
          </a:prstGeom>
          <a:noFill/>
          <a:ln w="9525">
            <a:noFill/>
            <a:miter lim="800000"/>
            <a:headEnd/>
            <a:tailEnd/>
          </a:ln>
        </p:spPr>
      </p:pic>
      <p:sp>
        <p:nvSpPr>
          <p:cNvPr id="44045" name="TextBox 6"/>
          <p:cNvSpPr txBox="1">
            <a:spLocks noChangeArrowheads="1"/>
          </p:cNvSpPr>
          <p:nvPr/>
        </p:nvSpPr>
        <p:spPr bwMode="auto">
          <a:xfrm>
            <a:off x="118857" y="742071"/>
            <a:ext cx="6172200" cy="461963"/>
          </a:xfrm>
          <a:prstGeom prst="rect">
            <a:avLst/>
          </a:prstGeom>
          <a:noFill/>
          <a:ln w="9525">
            <a:noFill/>
            <a:miter lim="800000"/>
            <a:headEnd/>
            <a:tailEnd/>
          </a:ln>
        </p:spPr>
        <p:txBody>
          <a:bodyPr>
            <a:spAutoFit/>
          </a:bodyPr>
          <a:lstStyle/>
          <a:p>
            <a:r>
              <a:rPr lang="en-US" sz="2400" b="1" dirty="0">
                <a:solidFill>
                  <a:srgbClr val="C00000"/>
                </a:solidFill>
                <a:latin typeface="Book Antiqua" pitchFamily="18" charset="0"/>
              </a:rPr>
              <a:t>Publication of Scientific Journals</a:t>
            </a:r>
          </a:p>
        </p:txBody>
      </p:sp>
      <p:sp>
        <p:nvSpPr>
          <p:cNvPr id="18" name="Rectangle 17"/>
          <p:cNvSpPr/>
          <p:nvPr/>
        </p:nvSpPr>
        <p:spPr>
          <a:xfrm flipV="1">
            <a:off x="304800" y="11731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9" name="TextBox 18"/>
          <p:cNvSpPr txBox="1"/>
          <p:nvPr/>
        </p:nvSpPr>
        <p:spPr>
          <a:xfrm>
            <a:off x="110158" y="1448633"/>
            <a:ext cx="5187639" cy="400110"/>
          </a:xfrm>
          <a:prstGeom prst="rect">
            <a:avLst/>
          </a:prstGeom>
          <a:noFill/>
        </p:spPr>
        <p:txBody>
          <a:bodyPr wrap="none">
            <a:spAutoFit/>
          </a:bodyPr>
          <a:lstStyle/>
          <a:p>
            <a:pPr>
              <a:defRPr/>
            </a:pPr>
            <a:r>
              <a:rPr lang="en-US" sz="2000" b="1" u="sng" dirty="0">
                <a:solidFill>
                  <a:srgbClr val="FF0000"/>
                </a:solidFill>
                <a:latin typeface="Book Antiqua" pitchFamily="18" charset="0"/>
              </a:rPr>
              <a:t>Peer-reviewed National Scientific Journal </a:t>
            </a:r>
          </a:p>
        </p:txBody>
      </p:sp>
      <p:sp>
        <p:nvSpPr>
          <p:cNvPr id="20" name="TextBox 19"/>
          <p:cNvSpPr txBox="1"/>
          <p:nvPr/>
        </p:nvSpPr>
        <p:spPr>
          <a:xfrm>
            <a:off x="34413" y="3722145"/>
            <a:ext cx="5860900" cy="400110"/>
          </a:xfrm>
          <a:prstGeom prst="rect">
            <a:avLst/>
          </a:prstGeom>
          <a:noFill/>
        </p:spPr>
        <p:txBody>
          <a:bodyPr wrap="none">
            <a:spAutoFit/>
          </a:bodyPr>
          <a:lstStyle/>
          <a:p>
            <a:pPr>
              <a:defRPr/>
            </a:pPr>
            <a:r>
              <a:rPr lang="en-US" sz="2000" b="1" u="sng" dirty="0">
                <a:solidFill>
                  <a:srgbClr val="FF0000"/>
                </a:solidFill>
                <a:latin typeface="Book Antiqua" pitchFamily="18" charset="0"/>
              </a:rPr>
              <a:t>Postgraduate Research based Scientific Journals</a:t>
            </a:r>
            <a:endParaRPr lang="en-IN" sz="2000" b="1" u="sng" dirty="0">
              <a:solidFill>
                <a:srgbClr val="FF0000"/>
              </a:solidFill>
            </a:endParaRPr>
          </a:p>
        </p:txBody>
      </p:sp>
      <p:sp>
        <p:nvSpPr>
          <p:cNvPr id="44049" name="TextBox 20"/>
          <p:cNvSpPr txBox="1">
            <a:spLocks noChangeArrowheads="1"/>
          </p:cNvSpPr>
          <p:nvPr/>
        </p:nvSpPr>
        <p:spPr bwMode="auto">
          <a:xfrm>
            <a:off x="249237" y="1952520"/>
            <a:ext cx="5715000" cy="646113"/>
          </a:xfrm>
          <a:prstGeom prst="rect">
            <a:avLst/>
          </a:prstGeom>
          <a:noFill/>
          <a:ln w="9525">
            <a:noFill/>
            <a:miter lim="800000"/>
            <a:headEnd/>
            <a:tailEnd/>
          </a:ln>
        </p:spPr>
        <p:txBody>
          <a:bodyPr>
            <a:spAutoFit/>
          </a:bodyPr>
          <a:lstStyle/>
          <a:p>
            <a:pPr algn="just"/>
            <a:r>
              <a:rPr lang="en-US" b="1" dirty="0">
                <a:latin typeface="Book Antiqua" pitchFamily="18" charset="0"/>
              </a:rPr>
              <a:t>The Journal of All India Institute of Speech and Hearing (JAIISH) </a:t>
            </a:r>
            <a:endParaRPr lang="en-IN" b="1" dirty="0"/>
          </a:p>
        </p:txBody>
      </p:sp>
      <p:sp>
        <p:nvSpPr>
          <p:cNvPr id="44051"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 name="Rectangle 1"/>
          <p:cNvSpPr/>
          <p:nvPr/>
        </p:nvSpPr>
        <p:spPr>
          <a:xfrm>
            <a:off x="228600" y="2643783"/>
            <a:ext cx="8077200" cy="646331"/>
          </a:xfrm>
          <a:prstGeom prst="rect">
            <a:avLst/>
          </a:prstGeom>
        </p:spPr>
        <p:txBody>
          <a:bodyPr wrap="square">
            <a:spAutoFit/>
          </a:bodyPr>
          <a:lstStyle/>
          <a:p>
            <a:r>
              <a:rPr lang="en-IN" b="1" dirty="0">
                <a:solidFill>
                  <a:schemeClr val="tx2"/>
                </a:solidFill>
                <a:latin typeface="Book Antiqua" panose="02040602050305030304" pitchFamily="18" charset="0"/>
              </a:rPr>
              <a:t>Current issue</a:t>
            </a:r>
            <a:r>
              <a:rPr lang="en-IN" dirty="0">
                <a:solidFill>
                  <a:schemeClr val="tx2"/>
                </a:solidFill>
                <a:latin typeface="Book Antiqua" panose="02040602050305030304" pitchFamily="18" charset="0"/>
              </a:rPr>
              <a:t>: </a:t>
            </a:r>
            <a:r>
              <a:rPr lang="en-IN" dirty="0">
                <a:solidFill>
                  <a:srgbClr val="3333FF"/>
                </a:solidFill>
                <a:latin typeface="Book Antiqua" panose="02040602050305030304" pitchFamily="18" charset="0"/>
              </a:rPr>
              <a:t>Wolters Kluwer - </a:t>
            </a:r>
            <a:r>
              <a:rPr lang="en-IN" u="sng" dirty="0" err="1">
                <a:solidFill>
                  <a:schemeClr val="tx2"/>
                </a:solidFill>
                <a:latin typeface="Book Antiqua" panose="02040602050305030304" pitchFamily="18" charset="0"/>
                <a:hlinkClick r:id="rId8"/>
              </a:rPr>
              <a:t>Medknow</a:t>
            </a:r>
            <a:r>
              <a:rPr lang="en-IN" u="sng" dirty="0">
                <a:solidFill>
                  <a:schemeClr val="tx2"/>
                </a:solidFill>
                <a:latin typeface="Book Antiqua" panose="02040602050305030304" pitchFamily="18" charset="0"/>
              </a:rPr>
              <a:t>-</a:t>
            </a:r>
            <a:r>
              <a:rPr lang="en-IN" u="sng" dirty="0">
                <a:solidFill>
                  <a:schemeClr val="tx2"/>
                </a:solidFill>
                <a:latin typeface="Book Antiqua" panose="02040602050305030304" pitchFamily="18" charset="0"/>
                <a:hlinkClick r:id="rId9"/>
              </a:rPr>
              <a:t>https://www.jaiish.com/</a:t>
            </a:r>
            <a:endParaRPr lang="en-IN" u="sng" dirty="0">
              <a:solidFill>
                <a:schemeClr val="tx2"/>
              </a:solidFill>
              <a:latin typeface="Book Antiqua" panose="02040602050305030304" pitchFamily="18" charset="0"/>
            </a:endParaRPr>
          </a:p>
          <a:p>
            <a:r>
              <a:rPr lang="en-IN" b="1" dirty="0">
                <a:solidFill>
                  <a:schemeClr val="tx2"/>
                </a:solidFill>
                <a:latin typeface="Book Antiqua" panose="02040602050305030304" pitchFamily="18" charset="0"/>
              </a:rPr>
              <a:t>Back volumes</a:t>
            </a:r>
            <a:r>
              <a:rPr lang="en-IN" dirty="0">
                <a:solidFill>
                  <a:schemeClr val="tx2"/>
                </a:solidFill>
                <a:latin typeface="Book Antiqua" panose="02040602050305030304" pitchFamily="18" charset="0"/>
              </a:rPr>
              <a:t>: </a:t>
            </a:r>
            <a:r>
              <a:rPr lang="en-IN" dirty="0">
                <a:solidFill>
                  <a:srgbClr val="3333FF"/>
                </a:solidFill>
                <a:latin typeface="Book Antiqua" panose="02040602050305030304" pitchFamily="18" charset="0"/>
              </a:rPr>
              <a:t>www.aiish.ac.in</a:t>
            </a:r>
          </a:p>
        </p:txBody>
      </p:sp>
      <p:sp>
        <p:nvSpPr>
          <p:cNvPr id="21" name="Round Diagonal Corner Rectangle 13">
            <a:extLst>
              <a:ext uri="{FF2B5EF4-FFF2-40B4-BE49-F238E27FC236}">
                <a16:creationId xmlns:a16="http://schemas.microsoft.com/office/drawing/2014/main" id="{33B04715-D6B9-4226-9DF2-91DE1EB342C2}"/>
              </a:ext>
            </a:extLst>
          </p:cNvPr>
          <p:cNvSpPr/>
          <p:nvPr/>
        </p:nvSpPr>
        <p:spPr>
          <a:xfrm rot="5400000">
            <a:off x="7310643" y="1946173"/>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2" name="TextBox 6">
            <a:extLst>
              <a:ext uri="{FF2B5EF4-FFF2-40B4-BE49-F238E27FC236}">
                <a16:creationId xmlns:a16="http://schemas.microsoft.com/office/drawing/2014/main" id="{7E444A8C-CE1D-408F-A60C-D02AD059E24D}"/>
              </a:ext>
            </a:extLst>
          </p:cNvPr>
          <p:cNvSpPr txBox="1">
            <a:spLocks noChangeArrowheads="1"/>
          </p:cNvSpPr>
          <p:nvPr/>
        </p:nvSpPr>
        <p:spPr bwMode="auto">
          <a:xfrm rot="-5400000">
            <a:off x="7429500" y="2185988"/>
            <a:ext cx="2362200" cy="400050"/>
          </a:xfrm>
          <a:prstGeom prst="rect">
            <a:avLst/>
          </a:prstGeom>
          <a:noFill/>
          <a:ln w="9525">
            <a:noFill/>
            <a:miter lim="800000"/>
            <a:headEnd/>
            <a:tailEnd/>
          </a:ln>
        </p:spPr>
        <p:txBody>
          <a:bodyPr>
            <a:spAutoFit/>
          </a:bodyPr>
          <a:lstStyle/>
          <a:p>
            <a:pPr algn="ctr"/>
            <a:r>
              <a:rPr lang="en-US" sz="2000" b="1" dirty="0">
                <a:latin typeface="Titillium Web"/>
              </a:rPr>
              <a:t>Research Highlights</a:t>
            </a:r>
          </a:p>
        </p:txBody>
      </p:sp>
    </p:spTree>
    <p:extLst>
      <p:ext uri="{BB962C8B-B14F-4D97-AF65-F5344CB8AC3E}">
        <p14:creationId xmlns:p14="http://schemas.microsoft.com/office/powerpoint/2010/main" val="168686720"/>
      </p:ext>
    </p:extLst>
  </p:cSld>
  <p:clrMapOvr>
    <a:masterClrMapping/>
  </p:clrMapOvr>
  <p:transition advClick="0"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6"/>
          <p:cNvSpPr txBox="1">
            <a:spLocks noChangeArrowheads="1"/>
          </p:cNvSpPr>
          <p:nvPr/>
        </p:nvSpPr>
        <p:spPr bwMode="auto">
          <a:xfrm>
            <a:off x="435077" y="638146"/>
            <a:ext cx="4953000" cy="523220"/>
          </a:xfrm>
          <a:prstGeom prst="rect">
            <a:avLst/>
          </a:prstGeom>
          <a:noFill/>
          <a:ln w="9525">
            <a:noFill/>
            <a:miter lim="800000"/>
            <a:headEnd/>
            <a:tailEnd/>
          </a:ln>
        </p:spPr>
        <p:txBody>
          <a:bodyPr>
            <a:spAutoFit/>
          </a:bodyPr>
          <a:lstStyle/>
          <a:p>
            <a:r>
              <a:rPr lang="en-US" sz="2800" b="1" dirty="0">
                <a:solidFill>
                  <a:srgbClr val="C00000"/>
                </a:solidFill>
                <a:latin typeface="Book Antiqua" pitchFamily="18" charset="0"/>
              </a:rPr>
              <a:t>Other Scientific Publications</a:t>
            </a:r>
          </a:p>
        </p:txBody>
      </p:sp>
      <p:pic>
        <p:nvPicPr>
          <p:cNvPr id="45059" name="Picture 14" descr="backlable.png"/>
          <p:cNvPicPr>
            <a:picLocks noChangeAspect="1"/>
          </p:cNvPicPr>
          <p:nvPr/>
        </p:nvPicPr>
        <p:blipFill>
          <a:blip r:embed="rId2" cstate="print"/>
          <a:srcRect/>
          <a:stretch>
            <a:fillRect/>
          </a:stretch>
        </p:blipFill>
        <p:spPr bwMode="auto">
          <a:xfrm>
            <a:off x="0" y="6248400"/>
            <a:ext cx="9144000" cy="609600"/>
          </a:xfrm>
          <a:prstGeom prst="rect">
            <a:avLst/>
          </a:prstGeom>
          <a:noFill/>
          <a:ln w="9525">
            <a:noFill/>
            <a:miter lim="800000"/>
            <a:headEnd/>
            <a:tailEnd/>
          </a:ln>
        </p:spPr>
      </p:pic>
      <p:sp>
        <p:nvSpPr>
          <p:cNvPr id="45060"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10" name="Picture 2" descr="electronic books png ಗೆ ಚಿತ್ರದ ಫಲಿತಾಂಶ"/>
          <p:cNvPicPr>
            <a:picLocks noChangeAspect="1" noChangeArrowheads="1"/>
          </p:cNvPicPr>
          <p:nvPr/>
        </p:nvPicPr>
        <p:blipFill>
          <a:blip r:embed="rId3" cstate="print"/>
          <a:srcRect l="5645" r="7796"/>
          <a:stretch>
            <a:fillRect/>
          </a:stretch>
        </p:blipFill>
        <p:spPr bwMode="auto">
          <a:xfrm>
            <a:off x="4438650" y="3511912"/>
            <a:ext cx="4248150" cy="2216150"/>
          </a:xfrm>
          <a:prstGeom prst="rect">
            <a:avLst/>
          </a:prstGeom>
          <a:ln>
            <a:noFill/>
          </a:ln>
          <a:effectLst>
            <a:outerShdw blurRad="292100" dist="139700" dir="2700000" algn="tl" rotWithShape="0">
              <a:srgbClr val="333333">
                <a:alpha val="65000"/>
              </a:srgbClr>
            </a:outerShdw>
          </a:effectLst>
        </p:spPr>
      </p:pic>
      <p:pic>
        <p:nvPicPr>
          <p:cNvPr id="45062" name="Picture 14" descr="backlable.png"/>
          <p:cNvPicPr>
            <a:picLocks noChangeAspect="1"/>
          </p:cNvPicPr>
          <p:nvPr/>
        </p:nvPicPr>
        <p:blipFill>
          <a:blip r:embed="rId4" cstate="print"/>
          <a:srcRect/>
          <a:stretch>
            <a:fillRect/>
          </a:stretch>
        </p:blipFill>
        <p:spPr bwMode="auto">
          <a:xfrm>
            <a:off x="0" y="0"/>
            <a:ext cx="9144000" cy="533400"/>
          </a:xfrm>
          <a:prstGeom prst="rect">
            <a:avLst/>
          </a:prstGeom>
          <a:noFill/>
          <a:ln w="9525">
            <a:noFill/>
            <a:miter lim="800000"/>
            <a:headEnd/>
            <a:tailEnd/>
          </a:ln>
        </p:spPr>
      </p:pic>
      <p:sp>
        <p:nvSpPr>
          <p:cNvPr id="17" name="Rectangle 16"/>
          <p:cNvSpPr/>
          <p:nvPr/>
        </p:nvSpPr>
        <p:spPr>
          <a:xfrm flipV="1">
            <a:off x="304800" y="11731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2" name="Round Diagonal Corner Rectangle 11"/>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3" name="Round Diagonal Corner Rectangle 12"/>
          <p:cNvSpPr/>
          <p:nvPr/>
        </p:nvSpPr>
        <p:spPr>
          <a:xfrm rot="5400000">
            <a:off x="7429500" y="1181100"/>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5066" name="TextBox 6"/>
          <p:cNvSpPr txBox="1">
            <a:spLocks noChangeArrowheads="1"/>
          </p:cNvSpPr>
          <p:nvPr/>
        </p:nvSpPr>
        <p:spPr bwMode="auto">
          <a:xfrm rot="-5400000">
            <a:off x="7686675" y="1362075"/>
            <a:ext cx="2362200" cy="400050"/>
          </a:xfrm>
          <a:prstGeom prst="rect">
            <a:avLst/>
          </a:prstGeom>
          <a:noFill/>
          <a:ln w="9525">
            <a:noFill/>
            <a:miter lim="800000"/>
            <a:headEnd/>
            <a:tailEnd/>
          </a:ln>
        </p:spPr>
        <p:txBody>
          <a:bodyPr>
            <a:spAutoFit/>
          </a:bodyPr>
          <a:lstStyle/>
          <a:p>
            <a:pPr algn="ctr"/>
            <a:r>
              <a:rPr lang="en-US" sz="2000" b="1" dirty="0">
                <a:latin typeface="Titillium Web"/>
              </a:rPr>
              <a:t>Research Highlights</a:t>
            </a:r>
          </a:p>
        </p:txBody>
      </p:sp>
      <p:pic>
        <p:nvPicPr>
          <p:cNvPr id="45067" name="Picture 11" descr="J:\Mr. Shivaprasad M Graphic Designer (GD) 12-12-12\Aiish &amp; TCPD Documents\All Books, cd JPEG pic\Level - 5 coverpage.jpg"/>
          <p:cNvPicPr>
            <a:picLocks noChangeAspect="1" noChangeArrowheads="1"/>
          </p:cNvPicPr>
          <p:nvPr/>
        </p:nvPicPr>
        <p:blipFill>
          <a:blip r:embed="rId5" cstate="print"/>
          <a:srcRect/>
          <a:stretch>
            <a:fillRect/>
          </a:stretch>
        </p:blipFill>
        <p:spPr bwMode="auto">
          <a:xfrm>
            <a:off x="5622925" y="1498600"/>
            <a:ext cx="1311275" cy="1795463"/>
          </a:xfrm>
          <a:prstGeom prst="rect">
            <a:avLst/>
          </a:prstGeom>
          <a:noFill/>
          <a:ln w="9525">
            <a:noFill/>
            <a:miter lim="800000"/>
            <a:headEnd/>
            <a:tailEnd/>
          </a:ln>
        </p:spPr>
      </p:pic>
      <p:pic>
        <p:nvPicPr>
          <p:cNvPr id="45068" name="Picture 10" descr="J:\Mr. Shivaprasad M Graphic Designer (GD) 12-12-12\Aiish &amp; TCPD Documents\All Books, cd JPEG pic\Cover page.jpg"/>
          <p:cNvPicPr>
            <a:picLocks noChangeAspect="1" noChangeArrowheads="1"/>
          </p:cNvPicPr>
          <p:nvPr/>
        </p:nvPicPr>
        <p:blipFill>
          <a:blip r:embed="rId6" cstate="print"/>
          <a:srcRect/>
          <a:stretch>
            <a:fillRect/>
          </a:stretch>
        </p:blipFill>
        <p:spPr bwMode="auto">
          <a:xfrm rot="-1073683">
            <a:off x="4506913" y="1657350"/>
            <a:ext cx="1312862" cy="1765300"/>
          </a:xfrm>
          <a:prstGeom prst="rect">
            <a:avLst/>
          </a:prstGeom>
          <a:noFill/>
          <a:ln w="9525">
            <a:noFill/>
            <a:miter lim="800000"/>
            <a:headEnd/>
            <a:tailEnd/>
          </a:ln>
        </p:spPr>
      </p:pic>
      <p:pic>
        <p:nvPicPr>
          <p:cNvPr id="45069" name="Picture 12" descr="J:\Mr. Shivaprasad M Graphic Designer (GD) 12-12-12\Aiish &amp; TCPD Documents\All Books, cd JPEG pic\cover page1.jpg"/>
          <p:cNvPicPr>
            <a:picLocks noChangeAspect="1" noChangeArrowheads="1"/>
          </p:cNvPicPr>
          <p:nvPr/>
        </p:nvPicPr>
        <p:blipFill>
          <a:blip r:embed="rId7" cstate="print"/>
          <a:srcRect/>
          <a:stretch>
            <a:fillRect/>
          </a:stretch>
        </p:blipFill>
        <p:spPr bwMode="auto">
          <a:xfrm rot="482730">
            <a:off x="6896100" y="1581150"/>
            <a:ext cx="1295400" cy="1731963"/>
          </a:xfrm>
          <a:prstGeom prst="rect">
            <a:avLst/>
          </a:prstGeom>
          <a:noFill/>
          <a:ln w="9525">
            <a:noFill/>
            <a:miter lim="800000"/>
            <a:headEnd/>
            <a:tailEnd/>
          </a:ln>
        </p:spPr>
      </p:pic>
      <p:sp>
        <p:nvSpPr>
          <p:cNvPr id="18" name="Rounded Rectangle 17"/>
          <p:cNvSpPr/>
          <p:nvPr/>
        </p:nvSpPr>
        <p:spPr>
          <a:xfrm>
            <a:off x="322854" y="1985975"/>
            <a:ext cx="3429000" cy="1981200"/>
          </a:xfrm>
          <a:prstGeom prst="roundRect">
            <a:avLst/>
          </a:prstGeom>
          <a:solidFill>
            <a:schemeClr val="accent2">
              <a:lumMod val="60000"/>
              <a:lumOff val="4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9" name="Rounded Rectangle 18"/>
          <p:cNvSpPr/>
          <p:nvPr/>
        </p:nvSpPr>
        <p:spPr>
          <a:xfrm>
            <a:off x="575187" y="1974120"/>
            <a:ext cx="3429000" cy="1981200"/>
          </a:xfrm>
          <a:prstGeom prst="roundRect">
            <a:avLst/>
          </a:prstGeom>
          <a:solidFill>
            <a:schemeClr val="accent2">
              <a:lumMod val="60000"/>
              <a:lumOff val="4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45072" name="Content Placeholder 2"/>
          <p:cNvSpPr txBox="1">
            <a:spLocks/>
          </p:cNvSpPr>
          <p:nvPr/>
        </p:nvSpPr>
        <p:spPr bwMode="auto">
          <a:xfrm>
            <a:off x="636717" y="2073275"/>
            <a:ext cx="3124200" cy="1676400"/>
          </a:xfrm>
          <a:prstGeom prst="rect">
            <a:avLst/>
          </a:prstGeom>
          <a:noFill/>
          <a:ln w="9525">
            <a:noFill/>
            <a:miter lim="800000"/>
            <a:headEnd/>
            <a:tailEnd/>
          </a:ln>
        </p:spPr>
        <p:txBody>
          <a:bodyPr/>
          <a:lstStyle/>
          <a:p>
            <a:pPr eaLnBrk="0" hangingPunct="0">
              <a:spcAft>
                <a:spcPts val="1200"/>
              </a:spcAft>
              <a:buFont typeface="Arial" pitchFamily="34" charset="0"/>
              <a:buNone/>
            </a:pPr>
            <a:r>
              <a:rPr lang="en-US" dirty="0">
                <a:latin typeface="Book Antiqua" pitchFamily="18" charset="0"/>
              </a:rPr>
              <a:t>Professional learning books</a:t>
            </a:r>
          </a:p>
          <a:p>
            <a:pPr eaLnBrk="0" hangingPunct="0">
              <a:spcAft>
                <a:spcPts val="1200"/>
              </a:spcAft>
              <a:buFont typeface="Arial" pitchFamily="34" charset="0"/>
              <a:buNone/>
            </a:pPr>
            <a:r>
              <a:rPr lang="en-US" dirty="0">
                <a:latin typeface="Book Antiqua" pitchFamily="18" charset="0"/>
              </a:rPr>
              <a:t>Public Education books </a:t>
            </a:r>
          </a:p>
          <a:p>
            <a:pPr eaLnBrk="0" hangingPunct="0">
              <a:spcAft>
                <a:spcPts val="1200"/>
              </a:spcAft>
              <a:buFont typeface="Arial" pitchFamily="34" charset="0"/>
              <a:buNone/>
            </a:pPr>
            <a:r>
              <a:rPr lang="en-US" dirty="0">
                <a:latin typeface="Book Antiqua" pitchFamily="18" charset="0"/>
              </a:rPr>
              <a:t>Public Education pamphlets</a:t>
            </a:r>
          </a:p>
          <a:p>
            <a:pPr eaLnBrk="0" hangingPunct="0">
              <a:spcAft>
                <a:spcPts val="1200"/>
              </a:spcAft>
              <a:buFont typeface="Arial" pitchFamily="34" charset="0"/>
              <a:buNone/>
            </a:pPr>
            <a:r>
              <a:rPr lang="en-US" dirty="0">
                <a:latin typeface="Book Antiqua" pitchFamily="18" charset="0"/>
              </a:rPr>
              <a:t>Test &amp; Therapy materials</a:t>
            </a:r>
          </a:p>
        </p:txBody>
      </p:sp>
      <p:sp>
        <p:nvSpPr>
          <p:cNvPr id="21" name="Rounded Rectangle 20"/>
          <p:cNvSpPr/>
          <p:nvPr/>
        </p:nvSpPr>
        <p:spPr>
          <a:xfrm>
            <a:off x="590141" y="4113286"/>
            <a:ext cx="3429000" cy="1981200"/>
          </a:xfrm>
          <a:prstGeom prst="roundRect">
            <a:avLst/>
          </a:prstGeom>
          <a:solidFill>
            <a:srgbClr val="A388C6">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2" name="Rounded Rectangle 21"/>
          <p:cNvSpPr/>
          <p:nvPr/>
        </p:nvSpPr>
        <p:spPr>
          <a:xfrm>
            <a:off x="422787" y="4129088"/>
            <a:ext cx="3581400" cy="1981200"/>
          </a:xfrm>
          <a:prstGeom prst="roundRect">
            <a:avLst/>
          </a:prstGeom>
          <a:solidFill>
            <a:srgbClr val="A388C6">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45075" name="TextBox 19"/>
          <p:cNvSpPr txBox="1">
            <a:spLocks noChangeArrowheads="1"/>
          </p:cNvSpPr>
          <p:nvPr/>
        </p:nvSpPr>
        <p:spPr bwMode="auto">
          <a:xfrm>
            <a:off x="949325" y="4129088"/>
            <a:ext cx="2479675" cy="1662112"/>
          </a:xfrm>
          <a:prstGeom prst="rect">
            <a:avLst/>
          </a:prstGeom>
          <a:noFill/>
          <a:ln w="9525">
            <a:noFill/>
            <a:miter lim="800000"/>
            <a:headEnd/>
            <a:tailEnd/>
          </a:ln>
        </p:spPr>
        <p:txBody>
          <a:bodyPr>
            <a:spAutoFit/>
          </a:bodyPr>
          <a:lstStyle/>
          <a:p>
            <a:pPr marL="261938" indent="-261938" eaLnBrk="0" hangingPunct="0">
              <a:spcAft>
                <a:spcPts val="1200"/>
              </a:spcAft>
              <a:tabLst>
                <a:tab pos="261938" algn="l"/>
              </a:tabLst>
            </a:pPr>
            <a:r>
              <a:rPr lang="en-US" b="1" dirty="0">
                <a:latin typeface="Book Antiqua" pitchFamily="18" charset="0"/>
              </a:rPr>
              <a:t>Format of Publication</a:t>
            </a:r>
          </a:p>
          <a:p>
            <a:pPr marL="261938" indent="-261938" eaLnBrk="0" hangingPunct="0">
              <a:spcAft>
                <a:spcPts val="1200"/>
              </a:spcAft>
              <a:buFont typeface="Arial" pitchFamily="34" charset="0"/>
              <a:buNone/>
              <a:tabLst>
                <a:tab pos="261938" algn="l"/>
              </a:tabLst>
            </a:pPr>
            <a:r>
              <a:rPr lang="en-US" dirty="0">
                <a:latin typeface="Book Antiqua" pitchFamily="18" charset="0"/>
              </a:rPr>
              <a:t>	Print</a:t>
            </a:r>
          </a:p>
          <a:p>
            <a:pPr marL="261938" indent="-261938" eaLnBrk="0" hangingPunct="0">
              <a:spcAft>
                <a:spcPts val="1200"/>
              </a:spcAft>
              <a:buFont typeface="Arial" pitchFamily="34" charset="0"/>
              <a:buNone/>
              <a:tabLst>
                <a:tab pos="261938" algn="l"/>
              </a:tabLst>
            </a:pPr>
            <a:r>
              <a:rPr lang="en-US" dirty="0">
                <a:latin typeface="Book Antiqua" pitchFamily="18" charset="0"/>
              </a:rPr>
              <a:t>	Electronic</a:t>
            </a:r>
          </a:p>
          <a:p>
            <a:pPr marL="261938" indent="-261938" eaLnBrk="0" hangingPunct="0">
              <a:spcAft>
                <a:spcPts val="1200"/>
              </a:spcAft>
              <a:buFont typeface="Arial" pitchFamily="34" charset="0"/>
              <a:buNone/>
              <a:tabLst>
                <a:tab pos="261938" algn="l"/>
              </a:tabLst>
            </a:pPr>
            <a:r>
              <a:rPr lang="en-US" dirty="0">
                <a:latin typeface="Book Antiqua" pitchFamily="18" charset="0"/>
              </a:rPr>
              <a:t>    	Print + Electronic</a:t>
            </a:r>
            <a:endParaRPr lang="en-IN" dirty="0"/>
          </a:p>
        </p:txBody>
      </p:sp>
      <p:sp>
        <p:nvSpPr>
          <p:cNvPr id="45076"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3" name="TextBox 6"/>
          <p:cNvSpPr txBox="1">
            <a:spLocks noChangeArrowheads="1"/>
          </p:cNvSpPr>
          <p:nvPr/>
        </p:nvSpPr>
        <p:spPr bwMode="auto">
          <a:xfrm>
            <a:off x="435077" y="1318368"/>
            <a:ext cx="3962400" cy="461962"/>
          </a:xfrm>
          <a:prstGeom prst="rect">
            <a:avLst/>
          </a:prstGeom>
          <a:noFill/>
          <a:ln w="9525">
            <a:noFill/>
            <a:miter lim="800000"/>
            <a:headEnd/>
            <a:tailEnd/>
          </a:ln>
        </p:spPr>
        <p:txBody>
          <a:bodyPr wrap="square">
            <a:spAutoFit/>
          </a:bodyPr>
          <a:lstStyle/>
          <a:p>
            <a:r>
              <a:rPr lang="en-US" sz="2400" b="1" dirty="0">
                <a:latin typeface="Book Antiqua" pitchFamily="18" charset="0"/>
              </a:rPr>
              <a:t>Product Development Cell</a:t>
            </a:r>
          </a:p>
        </p:txBody>
      </p:sp>
    </p:spTree>
    <p:extLst>
      <p:ext uri="{BB962C8B-B14F-4D97-AF65-F5344CB8AC3E}">
        <p14:creationId xmlns:p14="http://schemas.microsoft.com/office/powerpoint/2010/main" val="757708003"/>
      </p:ext>
    </p:extLst>
  </p:cSld>
  <p:clrMapOvr>
    <a:masterClrMapping/>
  </p:clrMapOvr>
  <p:transition advClick="0" advTm="3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6"/>
          <p:cNvSpPr txBox="1">
            <a:spLocks noChangeArrowheads="1"/>
          </p:cNvSpPr>
          <p:nvPr/>
        </p:nvSpPr>
        <p:spPr bwMode="auto">
          <a:xfrm>
            <a:off x="381000" y="666750"/>
            <a:ext cx="4648200" cy="461665"/>
          </a:xfrm>
          <a:prstGeom prst="rect">
            <a:avLst/>
          </a:prstGeom>
          <a:noFill/>
          <a:ln w="9525">
            <a:noFill/>
            <a:miter lim="800000"/>
            <a:headEnd/>
            <a:tailEnd/>
          </a:ln>
        </p:spPr>
        <p:txBody>
          <a:bodyPr>
            <a:spAutoFit/>
          </a:bodyPr>
          <a:lstStyle/>
          <a:p>
            <a:r>
              <a:rPr lang="en-US" sz="2400" b="1" dirty="0">
                <a:solidFill>
                  <a:srgbClr val="C00000"/>
                </a:solidFill>
                <a:latin typeface="Book Antiqua" pitchFamily="18" charset="0"/>
              </a:rPr>
              <a:t>Research Governance</a:t>
            </a:r>
          </a:p>
        </p:txBody>
      </p:sp>
      <p:pic>
        <p:nvPicPr>
          <p:cNvPr id="48131" name="Picture 14" descr="backlable.png"/>
          <p:cNvPicPr>
            <a:picLocks noChangeAspect="1"/>
          </p:cNvPicPr>
          <p:nvPr/>
        </p:nvPicPr>
        <p:blipFill>
          <a:blip r:embed="rId2" cstate="print"/>
          <a:srcRect/>
          <a:stretch>
            <a:fillRect/>
          </a:stretch>
        </p:blipFill>
        <p:spPr bwMode="auto">
          <a:xfrm>
            <a:off x="0" y="6248400"/>
            <a:ext cx="9144000" cy="609600"/>
          </a:xfrm>
          <a:prstGeom prst="rect">
            <a:avLst/>
          </a:prstGeom>
          <a:noFill/>
          <a:ln w="9525">
            <a:noFill/>
            <a:miter lim="800000"/>
            <a:headEnd/>
            <a:tailEnd/>
          </a:ln>
        </p:spPr>
      </p:pic>
      <p:sp>
        <p:nvSpPr>
          <p:cNvPr id="48132"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48136"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2" name="Rectangle 11"/>
          <p:cNvSpPr/>
          <p:nvPr/>
        </p:nvSpPr>
        <p:spPr>
          <a:xfrm flipV="1">
            <a:off x="304800" y="1219200"/>
            <a:ext cx="83058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3" name="Round Diagonal Corner Rectangle 12"/>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rot="5400000">
            <a:off x="7010400" y="1600200"/>
            <a:ext cx="37338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8140" name="TextBox 6"/>
          <p:cNvSpPr txBox="1">
            <a:spLocks noChangeArrowheads="1"/>
          </p:cNvSpPr>
          <p:nvPr/>
        </p:nvSpPr>
        <p:spPr bwMode="auto">
          <a:xfrm rot="-5400000">
            <a:off x="7267575" y="1781145"/>
            <a:ext cx="3200400" cy="400110"/>
          </a:xfrm>
          <a:prstGeom prst="rect">
            <a:avLst/>
          </a:prstGeom>
          <a:noFill/>
          <a:ln w="9525">
            <a:noFill/>
            <a:miter lim="800000"/>
            <a:headEnd/>
            <a:tailEnd/>
          </a:ln>
        </p:spPr>
        <p:txBody>
          <a:bodyPr wrap="square">
            <a:spAutoFit/>
          </a:bodyPr>
          <a:lstStyle/>
          <a:p>
            <a:r>
              <a:rPr lang="en-US" sz="2000" b="1" dirty="0">
                <a:latin typeface="Titillium Web"/>
              </a:rPr>
              <a:t>Research Highlights</a:t>
            </a:r>
          </a:p>
        </p:txBody>
      </p:sp>
      <p:sp>
        <p:nvSpPr>
          <p:cNvPr id="18" name="Parallelogram 17"/>
          <p:cNvSpPr/>
          <p:nvPr/>
        </p:nvSpPr>
        <p:spPr>
          <a:xfrm>
            <a:off x="304800" y="1371600"/>
            <a:ext cx="7924800" cy="2514600"/>
          </a:xfrm>
          <a:prstGeom prst="parallelogram">
            <a:avLst/>
          </a:prstGeom>
          <a:solidFill>
            <a:schemeClr val="tx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9" name="Parallelogram 18"/>
          <p:cNvSpPr/>
          <p:nvPr/>
        </p:nvSpPr>
        <p:spPr>
          <a:xfrm>
            <a:off x="457200" y="1447800"/>
            <a:ext cx="7924800" cy="2362200"/>
          </a:xfrm>
          <a:prstGeom prst="parallelogram">
            <a:avLst/>
          </a:prstGeom>
          <a:solidFill>
            <a:schemeClr val="tx2">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srgbClr val="A87518"/>
              </a:solidFill>
            </a:endParaRPr>
          </a:p>
        </p:txBody>
      </p:sp>
      <p:sp>
        <p:nvSpPr>
          <p:cNvPr id="48143" name="Content Placeholder 2"/>
          <p:cNvSpPr txBox="1">
            <a:spLocks/>
          </p:cNvSpPr>
          <p:nvPr/>
        </p:nvSpPr>
        <p:spPr bwMode="auto">
          <a:xfrm>
            <a:off x="838200" y="1523999"/>
            <a:ext cx="7086600" cy="2423815"/>
          </a:xfrm>
          <a:prstGeom prst="rect">
            <a:avLst/>
          </a:prstGeom>
          <a:noFill/>
          <a:ln w="9525">
            <a:noFill/>
            <a:miter lim="800000"/>
            <a:headEnd/>
            <a:tailEnd/>
          </a:ln>
        </p:spPr>
        <p:txBody>
          <a:bodyPr/>
          <a:lstStyle/>
          <a:p>
            <a:pPr algn="just" eaLnBrk="0" hangingPunct="0">
              <a:spcBef>
                <a:spcPct val="20000"/>
              </a:spcBef>
            </a:pPr>
            <a:r>
              <a:rPr lang="en-US" sz="2400" dirty="0">
                <a:latin typeface="Book Antiqua" pitchFamily="18" charset="0"/>
              </a:rPr>
              <a:t>Center for Research Development</a:t>
            </a:r>
          </a:p>
          <a:p>
            <a:pPr algn="just" eaLnBrk="0" hangingPunct="0">
              <a:spcBef>
                <a:spcPct val="20000"/>
              </a:spcBef>
            </a:pPr>
            <a:r>
              <a:rPr lang="en-US" sz="2400" dirty="0">
                <a:latin typeface="Book Antiqua" pitchFamily="18" charset="0"/>
              </a:rPr>
              <a:t>Research Coordination Section</a:t>
            </a:r>
          </a:p>
          <a:p>
            <a:pPr algn="just" eaLnBrk="0" hangingPunct="0">
              <a:spcBef>
                <a:spcPct val="20000"/>
              </a:spcBef>
            </a:pPr>
            <a:r>
              <a:rPr lang="en-US" sz="2400" dirty="0">
                <a:latin typeface="Book Antiqua" pitchFamily="18" charset="0"/>
              </a:rPr>
              <a:t>Research Ethics Committee</a:t>
            </a:r>
          </a:p>
          <a:p>
            <a:pPr algn="just" eaLnBrk="0" hangingPunct="0">
              <a:spcBef>
                <a:spcPct val="20000"/>
              </a:spcBef>
            </a:pPr>
            <a:r>
              <a:rPr lang="en-US" sz="2400" dirty="0">
                <a:latin typeface="Book Antiqua" pitchFamily="18" charset="0"/>
              </a:rPr>
              <a:t>Research Evaluation Committee</a:t>
            </a:r>
          </a:p>
          <a:p>
            <a:pPr algn="just" eaLnBrk="0" hangingPunct="0">
              <a:spcBef>
                <a:spcPct val="20000"/>
              </a:spcBef>
            </a:pPr>
            <a:r>
              <a:rPr lang="en-US" sz="2400" dirty="0">
                <a:latin typeface="Book Antiqua" pitchFamily="18" charset="0"/>
              </a:rPr>
              <a:t>Dean Research</a:t>
            </a:r>
          </a:p>
          <a:p>
            <a:pPr algn="just" eaLnBrk="0" hangingPunct="0">
              <a:spcBef>
                <a:spcPct val="20000"/>
              </a:spcBef>
            </a:pPr>
            <a:endParaRPr lang="en-US" sz="2400" dirty="0">
              <a:latin typeface="Book Antiqua" pitchFamily="18" charset="0"/>
            </a:endParaRPr>
          </a:p>
        </p:txBody>
      </p:sp>
      <p:sp>
        <p:nvSpPr>
          <p:cNvPr id="48144" name="TextBox 20"/>
          <p:cNvSpPr txBox="1">
            <a:spLocks noChangeArrowheads="1"/>
          </p:cNvSpPr>
          <p:nvPr/>
        </p:nvSpPr>
        <p:spPr bwMode="auto">
          <a:xfrm>
            <a:off x="8001000" y="6477000"/>
            <a:ext cx="782638"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2017-18</a:t>
            </a:r>
            <a:endParaRPr lang="en-IN" sz="1400">
              <a:solidFill>
                <a:schemeClr val="bg1"/>
              </a:solidFill>
            </a:endParaRPr>
          </a:p>
        </p:txBody>
      </p:sp>
    </p:spTree>
    <p:extLst>
      <p:ext uri="{BB962C8B-B14F-4D97-AF65-F5344CB8AC3E}">
        <p14:creationId xmlns:p14="http://schemas.microsoft.com/office/powerpoint/2010/main" val="2563909339"/>
      </p:ext>
    </p:extLst>
  </p:cSld>
  <p:clrMapOvr>
    <a:masterClrMapping/>
  </p:clrMapOvr>
  <p:transition advClick="0" advTm="3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7061521-sky-wallpaper.jpg"/>
          <p:cNvPicPr>
            <a:picLocks noChangeAspect="1"/>
          </p:cNvPicPr>
          <p:nvPr/>
        </p:nvPicPr>
        <p:blipFill>
          <a:blip r:embed="rId2" cstate="print">
            <a:duotone>
              <a:schemeClr val="accent5">
                <a:shade val="45000"/>
                <a:satMod val="135000"/>
              </a:schemeClr>
              <a:prstClr val="white"/>
            </a:duotone>
          </a:blip>
          <a:srcRect t="5063"/>
          <a:stretch>
            <a:fillRect/>
          </a:stretch>
        </p:blipFill>
        <p:spPr>
          <a:xfrm>
            <a:off x="0" y="0"/>
            <a:ext cx="9144000" cy="6324600"/>
          </a:xfrm>
          <a:prstGeom prst="rect">
            <a:avLst/>
          </a:prstGeom>
        </p:spPr>
      </p:pic>
      <p:pic>
        <p:nvPicPr>
          <p:cNvPr id="10246" name="Picture 14" descr="backlable.png"/>
          <p:cNvPicPr>
            <a:picLocks noChangeAspect="1"/>
          </p:cNvPicPr>
          <p:nvPr/>
        </p:nvPicPr>
        <p:blipFill>
          <a:blip r:embed="rId3" cstate="print">
            <a:duotone>
              <a:prstClr val="black"/>
              <a:schemeClr val="accent5">
                <a:tint val="45000"/>
                <a:satMod val="400000"/>
              </a:schemeClr>
            </a:duotone>
          </a:blip>
          <a:srcRect/>
          <a:stretch>
            <a:fillRect/>
          </a:stretch>
        </p:blipFill>
        <p:spPr bwMode="auto">
          <a:xfrm>
            <a:off x="0" y="6096000"/>
            <a:ext cx="9144000" cy="762000"/>
          </a:xfrm>
          <a:prstGeom prst="rect">
            <a:avLst/>
          </a:prstGeom>
          <a:noFill/>
          <a:ln w="9525">
            <a:noFill/>
            <a:miter lim="800000"/>
            <a:headEnd/>
            <a:tailEnd/>
          </a:ln>
        </p:spPr>
      </p:pic>
      <p:sp>
        <p:nvSpPr>
          <p:cNvPr id="8196" name="Content Placeholder 2"/>
          <p:cNvSpPr txBox="1">
            <a:spLocks/>
          </p:cNvSpPr>
          <p:nvPr/>
        </p:nvSpPr>
        <p:spPr bwMode="auto">
          <a:xfrm>
            <a:off x="381000" y="152400"/>
            <a:ext cx="2743200" cy="381000"/>
          </a:xfrm>
          <a:prstGeom prst="rect">
            <a:avLst/>
          </a:prstGeom>
          <a:noFill/>
          <a:ln w="9525">
            <a:noFill/>
            <a:miter lim="800000"/>
            <a:headEnd/>
            <a:tailEnd/>
          </a:ln>
        </p:spPr>
        <p:txBody>
          <a:bodyPr/>
          <a:lstStyle/>
          <a:p>
            <a:pPr>
              <a:spcAft>
                <a:spcPts val="1200"/>
              </a:spcAft>
            </a:pPr>
            <a:r>
              <a:rPr lang="en-US" sz="2400" b="1" dirty="0">
                <a:solidFill>
                  <a:srgbClr val="C00000"/>
                </a:solidFill>
                <a:latin typeface="Book Antiqua" pitchFamily="18" charset="0"/>
              </a:rPr>
              <a:t>Research Labs</a:t>
            </a:r>
          </a:p>
        </p:txBody>
      </p:sp>
      <p:sp>
        <p:nvSpPr>
          <p:cNvPr id="8197" name="TextBox 12"/>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8" name="Round Diagonal Corner Rectangle 37"/>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9" name="Round Diagonal Corner Rectangle 38"/>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200" name="TextBox 6"/>
          <p:cNvSpPr txBox="1">
            <a:spLocks noChangeArrowheads="1"/>
          </p:cNvSpPr>
          <p:nvPr/>
        </p:nvSpPr>
        <p:spPr bwMode="auto">
          <a:xfrm rot="-5400000">
            <a:off x="7762875" y="1011823"/>
            <a:ext cx="2362200" cy="338554"/>
          </a:xfrm>
          <a:prstGeom prst="rect">
            <a:avLst/>
          </a:prstGeom>
          <a:noFill/>
          <a:ln w="9525">
            <a:noFill/>
            <a:miter lim="800000"/>
            <a:headEnd/>
            <a:tailEnd/>
          </a:ln>
        </p:spPr>
        <p:txBody>
          <a:bodyPr>
            <a:spAutoFit/>
          </a:bodyPr>
          <a:lstStyle/>
          <a:p>
            <a:r>
              <a:rPr lang="en-US" sz="1600" b="1" dirty="0">
                <a:latin typeface="Titillium Web"/>
              </a:rPr>
              <a:t>Research highlights</a:t>
            </a:r>
            <a:endParaRPr lang="en-IN" altLang="en-US" sz="1600" b="1" dirty="0">
              <a:solidFill>
                <a:schemeClr val="bg1"/>
              </a:solidFill>
              <a:latin typeface="Titillium Web"/>
            </a:endParaRPr>
          </a:p>
        </p:txBody>
      </p:sp>
      <p:sp>
        <p:nvSpPr>
          <p:cNvPr id="61" name="Rectangle 60"/>
          <p:cNvSpPr/>
          <p:nvPr/>
        </p:nvSpPr>
        <p:spPr>
          <a:xfrm>
            <a:off x="152400" y="5562600"/>
            <a:ext cx="22860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cxnSp>
        <p:nvCxnSpPr>
          <p:cNvPr id="66" name="Straight Connector 65"/>
          <p:cNvCxnSpPr>
            <a:endCxn id="8229" idx="0"/>
          </p:cNvCxnSpPr>
          <p:nvPr/>
        </p:nvCxnSpPr>
        <p:spPr>
          <a:xfrm>
            <a:off x="5486400" y="2895600"/>
            <a:ext cx="1892300" cy="2286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0" idx="6"/>
            <a:endCxn id="0" idx="1"/>
          </p:cNvCxnSpPr>
          <p:nvPr/>
        </p:nvCxnSpPr>
        <p:spPr>
          <a:xfrm flipV="1">
            <a:off x="5562600" y="2552700"/>
            <a:ext cx="381000" cy="1905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334000" y="1905000"/>
            <a:ext cx="838200" cy="5715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H="1" flipV="1">
            <a:off x="4953000" y="1447800"/>
            <a:ext cx="1143000" cy="8382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8244" idx="2"/>
          </p:cNvCxnSpPr>
          <p:nvPr/>
        </p:nvCxnSpPr>
        <p:spPr>
          <a:xfrm rot="5400000" flipH="1" flipV="1">
            <a:off x="4514057" y="1037431"/>
            <a:ext cx="1693862" cy="9683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V="1">
            <a:off x="4525963" y="2163762"/>
            <a:ext cx="381000" cy="1587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V="1">
            <a:off x="3848100" y="1714500"/>
            <a:ext cx="1066800" cy="3810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a:off x="2819400" y="1295400"/>
            <a:ext cx="1600200" cy="12192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0800000">
            <a:off x="2590800" y="1981200"/>
            <a:ext cx="1752600" cy="6096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0800000">
            <a:off x="3657600" y="2590800"/>
            <a:ext cx="533400" cy="7778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0" idx="2"/>
          </p:cNvCxnSpPr>
          <p:nvPr/>
        </p:nvCxnSpPr>
        <p:spPr>
          <a:xfrm rot="10800000" flipV="1">
            <a:off x="609600" y="2743200"/>
            <a:ext cx="3429000" cy="3048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flipV="1">
            <a:off x="3886200" y="2895600"/>
            <a:ext cx="228600" cy="762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flipV="1">
            <a:off x="3200400" y="3048000"/>
            <a:ext cx="1295400" cy="6858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0800000" flipV="1">
            <a:off x="2590800" y="3124200"/>
            <a:ext cx="1981200" cy="12954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endCxn id="8293" idx="0"/>
          </p:cNvCxnSpPr>
          <p:nvPr/>
        </p:nvCxnSpPr>
        <p:spPr>
          <a:xfrm rot="10800000" flipV="1">
            <a:off x="3009900" y="3124200"/>
            <a:ext cx="1866900" cy="18288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5400000">
            <a:off x="4780757" y="3256756"/>
            <a:ext cx="304800" cy="3968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endCxn id="8294" idx="0"/>
          </p:cNvCxnSpPr>
          <p:nvPr/>
        </p:nvCxnSpPr>
        <p:spPr>
          <a:xfrm rot="10800000" flipV="1">
            <a:off x="1308100" y="3124200"/>
            <a:ext cx="3492500" cy="244951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endCxn id="8298" idx="0"/>
          </p:cNvCxnSpPr>
          <p:nvPr/>
        </p:nvCxnSpPr>
        <p:spPr>
          <a:xfrm rot="5400000">
            <a:off x="3254375" y="3940175"/>
            <a:ext cx="2438400" cy="80645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6200000" flipH="1">
            <a:off x="4419600" y="3733800"/>
            <a:ext cx="2362200" cy="11430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4991100" y="3162300"/>
            <a:ext cx="1676400" cy="14478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8306" idx="0"/>
          </p:cNvCxnSpPr>
          <p:nvPr/>
        </p:nvCxnSpPr>
        <p:spPr>
          <a:xfrm>
            <a:off x="5181600" y="3048000"/>
            <a:ext cx="1906588" cy="16764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0" idx="5"/>
            <a:endCxn id="8233" idx="0"/>
          </p:cNvCxnSpPr>
          <p:nvPr/>
        </p:nvCxnSpPr>
        <p:spPr>
          <a:xfrm rot="16200000" flipH="1">
            <a:off x="5936456" y="2415382"/>
            <a:ext cx="873125" cy="206851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6019800" y="3124200"/>
            <a:ext cx="28956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229" name="TextBox 36"/>
          <p:cNvSpPr txBox="1">
            <a:spLocks noChangeArrowheads="1"/>
          </p:cNvSpPr>
          <p:nvPr/>
        </p:nvSpPr>
        <p:spPr bwMode="auto">
          <a:xfrm>
            <a:off x="6324600" y="3124200"/>
            <a:ext cx="2106613"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Speech physiology</a:t>
            </a:r>
            <a:endParaRPr lang="en-IN">
              <a:solidFill>
                <a:srgbClr val="FFFF00"/>
              </a:solidFill>
            </a:endParaRPr>
          </a:p>
        </p:txBody>
      </p:sp>
      <p:sp>
        <p:nvSpPr>
          <p:cNvPr id="56" name="Rectangle 55"/>
          <p:cNvSpPr/>
          <p:nvPr/>
        </p:nvSpPr>
        <p:spPr>
          <a:xfrm>
            <a:off x="5943600" y="3886200"/>
            <a:ext cx="28956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233" name="TextBox 20"/>
          <p:cNvSpPr txBox="1">
            <a:spLocks noChangeArrowheads="1"/>
          </p:cNvSpPr>
          <p:nvPr/>
        </p:nvSpPr>
        <p:spPr bwMode="auto">
          <a:xfrm>
            <a:off x="6096000" y="3886200"/>
            <a:ext cx="2622550"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Electrical brain imaging</a:t>
            </a:r>
            <a:endParaRPr lang="en-IN">
              <a:solidFill>
                <a:srgbClr val="FFFF00"/>
              </a:solidFill>
            </a:endParaRPr>
          </a:p>
        </p:txBody>
      </p:sp>
      <p:sp>
        <p:nvSpPr>
          <p:cNvPr id="49" name="Rectangle 48"/>
          <p:cNvSpPr/>
          <p:nvPr/>
        </p:nvSpPr>
        <p:spPr>
          <a:xfrm>
            <a:off x="5943600" y="2362200"/>
            <a:ext cx="25146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237" name="TextBox 28"/>
          <p:cNvSpPr txBox="1">
            <a:spLocks noChangeArrowheads="1"/>
          </p:cNvSpPr>
          <p:nvPr/>
        </p:nvSpPr>
        <p:spPr bwMode="auto">
          <a:xfrm>
            <a:off x="6172200" y="2362200"/>
            <a:ext cx="1981200"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Language science</a:t>
            </a:r>
            <a:endParaRPr lang="en-IN">
              <a:solidFill>
                <a:srgbClr val="FFFF00"/>
              </a:solidFill>
            </a:endParaRPr>
          </a:p>
        </p:txBody>
      </p:sp>
      <p:sp>
        <p:nvSpPr>
          <p:cNvPr id="47" name="Rectangle 46"/>
          <p:cNvSpPr/>
          <p:nvPr/>
        </p:nvSpPr>
        <p:spPr>
          <a:xfrm>
            <a:off x="6172200" y="1676400"/>
            <a:ext cx="22098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64" name="Rectangle 63"/>
          <p:cNvSpPr/>
          <p:nvPr/>
        </p:nvSpPr>
        <p:spPr>
          <a:xfrm>
            <a:off x="3200400" y="304800"/>
            <a:ext cx="51054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244" name="TextBox 25"/>
          <p:cNvSpPr txBox="1">
            <a:spLocks noChangeArrowheads="1"/>
          </p:cNvSpPr>
          <p:nvPr/>
        </p:nvSpPr>
        <p:spPr bwMode="auto">
          <a:xfrm>
            <a:off x="3733800" y="304800"/>
            <a:ext cx="4222750"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Forensic speech science and technology</a:t>
            </a:r>
            <a:endParaRPr lang="en-IN">
              <a:solidFill>
                <a:srgbClr val="FFFF00"/>
              </a:solidFill>
            </a:endParaRPr>
          </a:p>
        </p:txBody>
      </p:sp>
      <p:sp>
        <p:nvSpPr>
          <p:cNvPr id="44" name="Rectangle 43"/>
          <p:cNvSpPr/>
          <p:nvPr/>
        </p:nvSpPr>
        <p:spPr>
          <a:xfrm>
            <a:off x="5791200" y="990600"/>
            <a:ext cx="24384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8248" name="TextBox 16"/>
          <p:cNvSpPr txBox="1">
            <a:spLocks noChangeArrowheads="1"/>
          </p:cNvSpPr>
          <p:nvPr/>
        </p:nvSpPr>
        <p:spPr bwMode="auto">
          <a:xfrm>
            <a:off x="5943600" y="1001713"/>
            <a:ext cx="2224088" cy="369887"/>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Audiology practical</a:t>
            </a:r>
            <a:endParaRPr lang="en-IN">
              <a:solidFill>
                <a:srgbClr val="FFFF00"/>
              </a:solidFill>
            </a:endParaRPr>
          </a:p>
        </p:txBody>
      </p:sp>
      <p:sp>
        <p:nvSpPr>
          <p:cNvPr id="8249" name="TextBox 14"/>
          <p:cNvSpPr txBox="1">
            <a:spLocks noChangeArrowheads="1"/>
          </p:cNvSpPr>
          <p:nvPr/>
        </p:nvSpPr>
        <p:spPr bwMode="auto">
          <a:xfrm>
            <a:off x="6324600" y="1676400"/>
            <a:ext cx="1881188"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Acoustic  testing</a:t>
            </a:r>
            <a:endParaRPr lang="en-IN">
              <a:solidFill>
                <a:srgbClr val="FFFF00"/>
              </a:solidFill>
            </a:endParaRPr>
          </a:p>
        </p:txBody>
      </p:sp>
      <p:sp>
        <p:nvSpPr>
          <p:cNvPr id="43" name="Rectangle 42"/>
          <p:cNvSpPr/>
          <p:nvPr/>
        </p:nvSpPr>
        <p:spPr>
          <a:xfrm>
            <a:off x="3200400" y="990600"/>
            <a:ext cx="22860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8253" name="TextBox 33"/>
          <p:cNvSpPr txBox="1">
            <a:spLocks noChangeArrowheads="1"/>
          </p:cNvSpPr>
          <p:nvPr/>
        </p:nvSpPr>
        <p:spPr bwMode="auto">
          <a:xfrm>
            <a:off x="3429000" y="990600"/>
            <a:ext cx="1741488"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Psychoacoustic</a:t>
            </a:r>
            <a:endParaRPr lang="en-IN">
              <a:solidFill>
                <a:srgbClr val="FFFF00"/>
              </a:solidFill>
            </a:endParaRPr>
          </a:p>
        </p:txBody>
      </p:sp>
      <p:sp>
        <p:nvSpPr>
          <p:cNvPr id="46" name="Rectangle 45"/>
          <p:cNvSpPr/>
          <p:nvPr/>
        </p:nvSpPr>
        <p:spPr>
          <a:xfrm>
            <a:off x="3429000" y="1676400"/>
            <a:ext cx="22860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8257" name="TextBox 15"/>
          <p:cNvSpPr txBox="1">
            <a:spLocks noChangeArrowheads="1"/>
          </p:cNvSpPr>
          <p:nvPr/>
        </p:nvSpPr>
        <p:spPr bwMode="auto">
          <a:xfrm>
            <a:off x="3733800" y="1676400"/>
            <a:ext cx="1643063"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Articulograph</a:t>
            </a:r>
            <a:endParaRPr lang="en-IN">
              <a:solidFill>
                <a:srgbClr val="FFFF00"/>
              </a:solidFill>
            </a:endParaRPr>
          </a:p>
        </p:txBody>
      </p:sp>
      <p:sp>
        <p:nvSpPr>
          <p:cNvPr id="13" name="Oval 12"/>
          <p:cNvSpPr/>
          <p:nvPr/>
        </p:nvSpPr>
        <p:spPr>
          <a:xfrm>
            <a:off x="4038600" y="2362200"/>
            <a:ext cx="1524000" cy="762000"/>
          </a:xfrm>
          <a:prstGeom prst="ellipse">
            <a:avLst/>
          </a:prstGeom>
          <a:solidFill>
            <a:schemeClr val="tx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8261" name="Content Placeholder 2"/>
          <p:cNvSpPr txBox="1">
            <a:spLocks/>
          </p:cNvSpPr>
          <p:nvPr/>
        </p:nvSpPr>
        <p:spPr bwMode="auto">
          <a:xfrm>
            <a:off x="4343400" y="2514600"/>
            <a:ext cx="1066800" cy="381000"/>
          </a:xfrm>
          <a:prstGeom prst="rect">
            <a:avLst/>
          </a:prstGeom>
          <a:noFill/>
          <a:ln w="9525">
            <a:noFill/>
            <a:miter lim="800000"/>
            <a:headEnd/>
            <a:tailEnd/>
          </a:ln>
        </p:spPr>
        <p:txBody>
          <a:bodyPr/>
          <a:lstStyle/>
          <a:p>
            <a:pPr algn="just">
              <a:spcAft>
                <a:spcPts val="1200"/>
              </a:spcAft>
            </a:pPr>
            <a:r>
              <a:rPr lang="en-US" sz="2400" b="1">
                <a:solidFill>
                  <a:schemeClr val="bg1"/>
                </a:solidFill>
                <a:latin typeface="Book Antiqua" pitchFamily="18" charset="0"/>
              </a:rPr>
              <a:t>24 No.</a:t>
            </a:r>
            <a:endParaRPr lang="en-IN" sz="2400" b="1">
              <a:solidFill>
                <a:schemeClr val="bg1"/>
              </a:solidFill>
              <a:latin typeface="Book Antiqua" pitchFamily="18" charset="0"/>
            </a:endParaRPr>
          </a:p>
        </p:txBody>
      </p:sp>
      <p:sp>
        <p:nvSpPr>
          <p:cNvPr id="41" name="Rectangle 40"/>
          <p:cNvSpPr/>
          <p:nvPr/>
        </p:nvSpPr>
        <p:spPr>
          <a:xfrm>
            <a:off x="533400" y="990600"/>
            <a:ext cx="22860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8265" name="TextBox 18"/>
          <p:cNvSpPr txBox="1">
            <a:spLocks noChangeArrowheads="1"/>
          </p:cNvSpPr>
          <p:nvPr/>
        </p:nvSpPr>
        <p:spPr bwMode="auto">
          <a:xfrm>
            <a:off x="609600" y="990600"/>
            <a:ext cx="2119313"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Central prosthetics</a:t>
            </a:r>
            <a:endParaRPr lang="en-IN">
              <a:solidFill>
                <a:srgbClr val="FFFF00"/>
              </a:solidFill>
            </a:endParaRPr>
          </a:p>
        </p:txBody>
      </p:sp>
      <p:sp>
        <p:nvSpPr>
          <p:cNvPr id="45" name="Rectangle 44"/>
          <p:cNvSpPr/>
          <p:nvPr/>
        </p:nvSpPr>
        <p:spPr>
          <a:xfrm>
            <a:off x="609600" y="1600200"/>
            <a:ext cx="22860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8269" name="TextBox 23"/>
          <p:cNvSpPr txBox="1">
            <a:spLocks noChangeArrowheads="1"/>
          </p:cNvSpPr>
          <p:nvPr/>
        </p:nvSpPr>
        <p:spPr bwMode="auto">
          <a:xfrm>
            <a:off x="990600" y="1600200"/>
            <a:ext cx="1631950"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Epidemiology</a:t>
            </a:r>
            <a:endParaRPr lang="en-IN">
              <a:solidFill>
                <a:srgbClr val="FFFF00"/>
              </a:solidFill>
            </a:endParaRPr>
          </a:p>
        </p:txBody>
      </p:sp>
      <p:sp>
        <p:nvSpPr>
          <p:cNvPr id="53" name="Rectangle 52"/>
          <p:cNvSpPr/>
          <p:nvPr/>
        </p:nvSpPr>
        <p:spPr>
          <a:xfrm>
            <a:off x="381000" y="3733800"/>
            <a:ext cx="12192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273" name="TextBox 24"/>
          <p:cNvSpPr txBox="1">
            <a:spLocks noChangeArrowheads="1"/>
          </p:cNvSpPr>
          <p:nvPr/>
        </p:nvSpPr>
        <p:spPr bwMode="auto">
          <a:xfrm>
            <a:off x="457200" y="3733800"/>
            <a:ext cx="995363"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Fluency</a:t>
            </a:r>
            <a:endParaRPr lang="en-IN">
              <a:solidFill>
                <a:srgbClr val="FFFF00"/>
              </a:solidFill>
            </a:endParaRPr>
          </a:p>
        </p:txBody>
      </p:sp>
      <p:sp>
        <p:nvSpPr>
          <p:cNvPr id="48" name="Rectangle 47"/>
          <p:cNvSpPr/>
          <p:nvPr/>
        </p:nvSpPr>
        <p:spPr>
          <a:xfrm>
            <a:off x="228600" y="2286000"/>
            <a:ext cx="35052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8277" name="TextBox 35"/>
          <p:cNvSpPr txBox="1">
            <a:spLocks noChangeArrowheads="1"/>
          </p:cNvSpPr>
          <p:nvPr/>
        </p:nvSpPr>
        <p:spPr bwMode="auto">
          <a:xfrm>
            <a:off x="381000" y="2286000"/>
            <a:ext cx="3214688"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Speech &amp; language pathology</a:t>
            </a:r>
            <a:endParaRPr lang="en-IN">
              <a:solidFill>
                <a:srgbClr val="FFFF00"/>
              </a:solidFill>
            </a:endParaRPr>
          </a:p>
        </p:txBody>
      </p:sp>
      <p:sp>
        <p:nvSpPr>
          <p:cNvPr id="52" name="Rectangle 51"/>
          <p:cNvSpPr/>
          <p:nvPr/>
        </p:nvSpPr>
        <p:spPr>
          <a:xfrm>
            <a:off x="228600" y="3048000"/>
            <a:ext cx="18288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281" name="TextBox 32"/>
          <p:cNvSpPr txBox="1">
            <a:spLocks noChangeArrowheads="1"/>
          </p:cNvSpPr>
          <p:nvPr/>
        </p:nvSpPr>
        <p:spPr bwMode="auto">
          <a:xfrm>
            <a:off x="533400" y="3048000"/>
            <a:ext cx="1036638"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Prosody</a:t>
            </a:r>
            <a:endParaRPr lang="en-IN">
              <a:solidFill>
                <a:srgbClr val="FFFF00"/>
              </a:solidFill>
            </a:endParaRPr>
          </a:p>
        </p:txBody>
      </p:sp>
      <p:sp>
        <p:nvSpPr>
          <p:cNvPr id="55" name="Rectangle 54"/>
          <p:cNvSpPr/>
          <p:nvPr/>
        </p:nvSpPr>
        <p:spPr>
          <a:xfrm>
            <a:off x="3962400" y="3429000"/>
            <a:ext cx="17526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285" name="TextBox 31"/>
          <p:cNvSpPr txBox="1">
            <a:spLocks noChangeArrowheads="1"/>
          </p:cNvSpPr>
          <p:nvPr/>
        </p:nvSpPr>
        <p:spPr bwMode="auto">
          <a:xfrm>
            <a:off x="4189413" y="3429000"/>
            <a:ext cx="1296987"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Phonology</a:t>
            </a:r>
            <a:endParaRPr lang="en-IN">
              <a:solidFill>
                <a:srgbClr val="FFFF00"/>
              </a:solidFill>
            </a:endParaRPr>
          </a:p>
        </p:txBody>
      </p:sp>
      <p:sp>
        <p:nvSpPr>
          <p:cNvPr id="58" name="Rectangle 57"/>
          <p:cNvSpPr/>
          <p:nvPr/>
        </p:nvSpPr>
        <p:spPr>
          <a:xfrm>
            <a:off x="3581400" y="4114800"/>
            <a:ext cx="20574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289" name="TextBox 29"/>
          <p:cNvSpPr txBox="1">
            <a:spLocks noChangeArrowheads="1"/>
          </p:cNvSpPr>
          <p:nvPr/>
        </p:nvSpPr>
        <p:spPr bwMode="auto">
          <a:xfrm>
            <a:off x="3657600" y="4114800"/>
            <a:ext cx="1952625"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English language</a:t>
            </a:r>
            <a:endParaRPr lang="en-IN">
              <a:solidFill>
                <a:srgbClr val="FFFF00"/>
              </a:solidFill>
            </a:endParaRPr>
          </a:p>
        </p:txBody>
      </p:sp>
      <p:sp>
        <p:nvSpPr>
          <p:cNvPr id="59" name="Rectangle 58"/>
          <p:cNvSpPr/>
          <p:nvPr/>
        </p:nvSpPr>
        <p:spPr>
          <a:xfrm>
            <a:off x="762000" y="4953000"/>
            <a:ext cx="42672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293" name="Content Placeholder 2"/>
          <p:cNvSpPr txBox="1">
            <a:spLocks/>
          </p:cNvSpPr>
          <p:nvPr/>
        </p:nvSpPr>
        <p:spPr bwMode="auto">
          <a:xfrm>
            <a:off x="1219200" y="4953000"/>
            <a:ext cx="3581400" cy="381000"/>
          </a:xfrm>
          <a:prstGeom prst="rect">
            <a:avLst/>
          </a:prstGeom>
          <a:noFill/>
          <a:ln w="9525">
            <a:noFill/>
            <a:miter lim="800000"/>
            <a:headEnd/>
            <a:tailEnd/>
          </a:ln>
        </p:spPr>
        <p:txBody>
          <a:bodyPr/>
          <a:lstStyle/>
          <a:p>
            <a:pPr algn="just">
              <a:spcAft>
                <a:spcPts val="1200"/>
              </a:spcAft>
            </a:pPr>
            <a:r>
              <a:rPr lang="en-US">
                <a:solidFill>
                  <a:srgbClr val="FFFF00"/>
                </a:solidFill>
                <a:latin typeface="Book Antiqua" pitchFamily="18" charset="0"/>
              </a:rPr>
              <a:t>Speech science and swallowing</a:t>
            </a:r>
            <a:endParaRPr lang="en-IN">
              <a:solidFill>
                <a:srgbClr val="FFFF00"/>
              </a:solidFill>
              <a:latin typeface="Book Antiqua" pitchFamily="18" charset="0"/>
            </a:endParaRPr>
          </a:p>
        </p:txBody>
      </p:sp>
      <p:sp>
        <p:nvSpPr>
          <p:cNvPr id="8294" name="TextBox 27"/>
          <p:cNvSpPr txBox="1">
            <a:spLocks noChangeArrowheads="1"/>
          </p:cNvSpPr>
          <p:nvPr/>
        </p:nvSpPr>
        <p:spPr bwMode="auto">
          <a:xfrm>
            <a:off x="381000" y="5573713"/>
            <a:ext cx="1855788" cy="369887"/>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Human genetics</a:t>
            </a:r>
            <a:endParaRPr lang="en-IN">
              <a:solidFill>
                <a:srgbClr val="FFFF00"/>
              </a:solidFill>
            </a:endParaRPr>
          </a:p>
        </p:txBody>
      </p:sp>
      <p:sp>
        <p:nvSpPr>
          <p:cNvPr id="62" name="Rectangle 61"/>
          <p:cNvSpPr/>
          <p:nvPr/>
        </p:nvSpPr>
        <p:spPr>
          <a:xfrm>
            <a:off x="2819400" y="5562600"/>
            <a:ext cx="25146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298" name="TextBox 22"/>
          <p:cNvSpPr txBox="1">
            <a:spLocks noChangeArrowheads="1"/>
          </p:cNvSpPr>
          <p:nvPr/>
        </p:nvSpPr>
        <p:spPr bwMode="auto">
          <a:xfrm>
            <a:off x="3048000" y="5562600"/>
            <a:ext cx="2044700"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Electrophysiology</a:t>
            </a:r>
            <a:endParaRPr lang="en-IN">
              <a:solidFill>
                <a:srgbClr val="FFFF00"/>
              </a:solidFill>
            </a:endParaRPr>
          </a:p>
        </p:txBody>
      </p:sp>
      <p:sp>
        <p:nvSpPr>
          <p:cNvPr id="60" name="Rectangle 59"/>
          <p:cNvSpPr/>
          <p:nvPr/>
        </p:nvSpPr>
        <p:spPr>
          <a:xfrm>
            <a:off x="381000" y="4419600"/>
            <a:ext cx="28956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302" name="TextBox 30"/>
          <p:cNvSpPr txBox="1">
            <a:spLocks noChangeArrowheads="1"/>
          </p:cNvSpPr>
          <p:nvPr/>
        </p:nvSpPr>
        <p:spPr bwMode="auto">
          <a:xfrm>
            <a:off x="830263" y="4419600"/>
            <a:ext cx="1989137"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Neurophysiology</a:t>
            </a:r>
            <a:endParaRPr lang="en-IN">
              <a:solidFill>
                <a:srgbClr val="FFFF00"/>
              </a:solidFill>
            </a:endParaRPr>
          </a:p>
        </p:txBody>
      </p:sp>
      <p:sp>
        <p:nvSpPr>
          <p:cNvPr id="57" name="Rectangle 56"/>
          <p:cNvSpPr/>
          <p:nvPr/>
        </p:nvSpPr>
        <p:spPr>
          <a:xfrm>
            <a:off x="5486400" y="4724400"/>
            <a:ext cx="31242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306" name="TextBox 34"/>
          <p:cNvSpPr txBox="1">
            <a:spLocks noChangeArrowheads="1"/>
          </p:cNvSpPr>
          <p:nvPr/>
        </p:nvSpPr>
        <p:spPr bwMode="auto">
          <a:xfrm>
            <a:off x="5638800" y="4724400"/>
            <a:ext cx="2900363"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Rehabilitation engineering</a:t>
            </a:r>
            <a:endParaRPr lang="en-IN">
              <a:solidFill>
                <a:srgbClr val="FFFF00"/>
              </a:solidFill>
            </a:endParaRPr>
          </a:p>
        </p:txBody>
      </p:sp>
      <p:sp>
        <p:nvSpPr>
          <p:cNvPr id="63" name="Rectangle 62"/>
          <p:cNvSpPr/>
          <p:nvPr/>
        </p:nvSpPr>
        <p:spPr>
          <a:xfrm>
            <a:off x="5562600" y="5486400"/>
            <a:ext cx="34290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310" name="TextBox 21"/>
          <p:cNvSpPr txBox="1">
            <a:spLocks noChangeArrowheads="1"/>
          </p:cNvSpPr>
          <p:nvPr/>
        </p:nvSpPr>
        <p:spPr bwMode="auto">
          <a:xfrm>
            <a:off x="5638800" y="5486400"/>
            <a:ext cx="3216275"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Electronics &amp; instrumentation</a:t>
            </a:r>
            <a:endParaRPr lang="en-IN">
              <a:solidFill>
                <a:srgbClr val="FFFF00"/>
              </a:solidFill>
            </a:endParaRPr>
          </a:p>
        </p:txBody>
      </p:sp>
      <p:cxnSp>
        <p:nvCxnSpPr>
          <p:cNvPr id="171" name="Straight Connector 170"/>
          <p:cNvCxnSpPr>
            <a:endCxn id="0" idx="3"/>
          </p:cNvCxnSpPr>
          <p:nvPr/>
        </p:nvCxnSpPr>
        <p:spPr>
          <a:xfrm rot="10800000" flipV="1">
            <a:off x="1600200" y="2971800"/>
            <a:ext cx="2667000" cy="9525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1981200" y="3733800"/>
            <a:ext cx="13716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315" name="TextBox 19"/>
          <p:cNvSpPr txBox="1">
            <a:spLocks noChangeArrowheads="1"/>
          </p:cNvSpPr>
          <p:nvPr/>
        </p:nvSpPr>
        <p:spPr bwMode="auto">
          <a:xfrm>
            <a:off x="2057400" y="3733800"/>
            <a:ext cx="1125538"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Electrical</a:t>
            </a:r>
            <a:endParaRPr lang="en-IN">
              <a:solidFill>
                <a:srgbClr val="FFFF00"/>
              </a:solidFill>
            </a:endParaRPr>
          </a:p>
        </p:txBody>
      </p:sp>
      <p:sp>
        <p:nvSpPr>
          <p:cNvPr id="51" name="Rectangle 50"/>
          <p:cNvSpPr/>
          <p:nvPr/>
        </p:nvSpPr>
        <p:spPr>
          <a:xfrm>
            <a:off x="2286000" y="2971800"/>
            <a:ext cx="1600200" cy="381000"/>
          </a:xfrm>
          <a:prstGeom prst="rect">
            <a:avLst/>
          </a:prstGeom>
          <a:solidFill>
            <a:schemeClr val="bg2">
              <a:lumMod val="25000"/>
            </a:schemeClr>
          </a:solidFill>
          <a:ln>
            <a:noFill/>
          </a:ln>
          <a:scene3d>
            <a:camera prst="orthographicFront"/>
            <a:lightRig rig="balanced"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319" name="TextBox 26"/>
          <p:cNvSpPr txBox="1">
            <a:spLocks noChangeArrowheads="1"/>
          </p:cNvSpPr>
          <p:nvPr/>
        </p:nvSpPr>
        <p:spPr bwMode="auto">
          <a:xfrm>
            <a:off x="2403475" y="2971800"/>
            <a:ext cx="1406525" cy="369888"/>
          </a:xfrm>
          <a:prstGeom prst="rect">
            <a:avLst/>
          </a:prstGeom>
          <a:noFill/>
          <a:ln w="9525">
            <a:noFill/>
            <a:miter lim="800000"/>
            <a:headEnd/>
            <a:tailEnd/>
          </a:ln>
        </p:spPr>
        <p:txBody>
          <a:bodyPr wrap="none">
            <a:spAutoFit/>
          </a:bodyPr>
          <a:lstStyle/>
          <a:p>
            <a:r>
              <a:rPr lang="en-US">
                <a:solidFill>
                  <a:srgbClr val="FFFF00"/>
                </a:solidFill>
                <a:latin typeface="Book Antiqua" pitchFamily="18" charset="0"/>
              </a:rPr>
              <a:t>Hearing aid</a:t>
            </a:r>
            <a:endParaRPr lang="en-IN">
              <a:solidFill>
                <a:srgbClr val="FFFF00"/>
              </a:solidFill>
            </a:endParaRPr>
          </a:p>
        </p:txBody>
      </p:sp>
      <p:sp>
        <p:nvSpPr>
          <p:cNvPr id="832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cSld>
  <p:clrMapOvr>
    <a:masterClrMapping/>
  </p:clrMapOvr>
  <p:transition advClick="0"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Diagonal Corner Rectangle 14"/>
          <p:cNvSpPr/>
          <p:nvPr/>
        </p:nvSpPr>
        <p:spPr>
          <a:xfrm rot="10800000">
            <a:off x="3657600" y="76200"/>
            <a:ext cx="5486400" cy="6858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6" name="Round Diagonal Corner Rectangle 15"/>
          <p:cNvSpPr/>
          <p:nvPr/>
        </p:nvSpPr>
        <p:spPr>
          <a:xfrm rot="10800000">
            <a:off x="3581400" y="0"/>
            <a:ext cx="5486400" cy="6858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8676" name="TextBox 6"/>
          <p:cNvSpPr txBox="1">
            <a:spLocks noChangeArrowheads="1"/>
          </p:cNvSpPr>
          <p:nvPr/>
        </p:nvSpPr>
        <p:spPr bwMode="auto">
          <a:xfrm>
            <a:off x="3886200" y="76200"/>
            <a:ext cx="5029200" cy="554038"/>
          </a:xfrm>
          <a:prstGeom prst="rect">
            <a:avLst/>
          </a:prstGeom>
          <a:noFill/>
          <a:ln w="9525">
            <a:noFill/>
            <a:miter lim="800000"/>
            <a:headEnd/>
            <a:tailEnd/>
          </a:ln>
        </p:spPr>
        <p:txBody>
          <a:bodyPr>
            <a:spAutoFit/>
          </a:bodyPr>
          <a:lstStyle/>
          <a:p>
            <a:pPr algn="ctr"/>
            <a:r>
              <a:rPr lang="en-US" sz="3000" b="1">
                <a:latin typeface="Titillium Web"/>
              </a:rPr>
              <a:t>Student Support Services</a:t>
            </a:r>
          </a:p>
        </p:txBody>
      </p:sp>
      <p:pic>
        <p:nvPicPr>
          <p:cNvPr id="28677" name="Picture 14" descr="backlable.png"/>
          <p:cNvPicPr>
            <a:picLocks noChangeAspect="1"/>
          </p:cNvPicPr>
          <p:nvPr/>
        </p:nvPicPr>
        <p:blipFill>
          <a:blip r:embed="rId2" cstate="print"/>
          <a:srcRect/>
          <a:stretch>
            <a:fillRect/>
          </a:stretch>
        </p:blipFill>
        <p:spPr bwMode="auto">
          <a:xfrm>
            <a:off x="0" y="6096000"/>
            <a:ext cx="9144000" cy="762000"/>
          </a:xfrm>
          <a:prstGeom prst="rect">
            <a:avLst/>
          </a:prstGeom>
          <a:noFill/>
          <a:ln w="9525">
            <a:noFill/>
            <a:miter lim="800000"/>
            <a:headEnd/>
            <a:tailEnd/>
          </a:ln>
        </p:spPr>
      </p:pic>
      <p:sp>
        <p:nvSpPr>
          <p:cNvPr id="28678" name="TextBox 21"/>
          <p:cNvSpPr txBox="1">
            <a:spLocks noChangeArrowheads="1"/>
          </p:cNvSpPr>
          <p:nvPr/>
        </p:nvSpPr>
        <p:spPr bwMode="auto">
          <a:xfrm>
            <a:off x="381000" y="914400"/>
            <a:ext cx="3121367" cy="461665"/>
          </a:xfrm>
          <a:prstGeom prst="rect">
            <a:avLst/>
          </a:prstGeom>
          <a:noFill/>
          <a:ln w="9525">
            <a:noFill/>
            <a:miter lim="800000"/>
            <a:headEnd/>
            <a:tailEnd/>
          </a:ln>
        </p:spPr>
        <p:txBody>
          <a:bodyPr wrap="none">
            <a:spAutoFit/>
          </a:bodyPr>
          <a:lstStyle/>
          <a:p>
            <a:r>
              <a:rPr lang="en-US" sz="2400" b="1" dirty="0">
                <a:solidFill>
                  <a:srgbClr val="C00000"/>
                </a:solidFill>
                <a:latin typeface="Book Antiqua" pitchFamily="18" charset="0"/>
              </a:rPr>
              <a:t>Educational  Stipend</a:t>
            </a:r>
          </a:p>
        </p:txBody>
      </p:sp>
      <p:sp>
        <p:nvSpPr>
          <p:cNvPr id="25" name="Rectangle 24"/>
          <p:cNvSpPr/>
          <p:nvPr/>
        </p:nvSpPr>
        <p:spPr>
          <a:xfrm flipV="1">
            <a:off x="304800" y="1344613"/>
            <a:ext cx="85344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8680" name="Content Placeholder 2"/>
          <p:cNvSpPr txBox="1">
            <a:spLocks/>
          </p:cNvSpPr>
          <p:nvPr/>
        </p:nvSpPr>
        <p:spPr bwMode="auto">
          <a:xfrm>
            <a:off x="457200" y="1524000"/>
            <a:ext cx="8229600" cy="533400"/>
          </a:xfrm>
          <a:prstGeom prst="rect">
            <a:avLst/>
          </a:prstGeom>
          <a:noFill/>
          <a:ln w="9525">
            <a:noFill/>
            <a:miter lim="800000"/>
            <a:headEnd/>
            <a:tailEnd/>
          </a:ln>
        </p:spPr>
        <p:txBody>
          <a:bodyPr/>
          <a:lstStyle/>
          <a:p>
            <a:pPr algn="ctr" eaLnBrk="0" hangingPunct="0">
              <a:spcBef>
                <a:spcPct val="20000"/>
              </a:spcBef>
              <a:buFont typeface="Arial" pitchFamily="34" charset="0"/>
              <a:buNone/>
            </a:pPr>
            <a:r>
              <a:rPr lang="en-US" dirty="0">
                <a:latin typeface="Book Antiqua" pitchFamily="18" charset="0"/>
              </a:rPr>
              <a:t>Educational  Stipend in five years (Total amount </a:t>
            </a:r>
            <a:r>
              <a:rPr lang="en-US" sz="2000" b="1" dirty="0">
                <a:latin typeface="Rupee Foradian" panose="020B0603030804020204" pitchFamily="34" charset="0"/>
              </a:rPr>
              <a:t>`37,79,463</a:t>
            </a:r>
            <a:r>
              <a:rPr lang="en-US" dirty="0">
                <a:latin typeface="Book Antiqua" pitchFamily="18" charset="0"/>
              </a:rPr>
              <a:t>)</a:t>
            </a:r>
          </a:p>
        </p:txBody>
      </p:sp>
      <p:sp>
        <p:nvSpPr>
          <p:cNvPr id="28681" name="TextBox 30"/>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28683"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graphicFrame>
        <p:nvGraphicFramePr>
          <p:cNvPr id="3" name="Diagram 2"/>
          <p:cNvGraphicFramePr/>
          <p:nvPr/>
        </p:nvGraphicFramePr>
        <p:xfrm>
          <a:off x="1600200" y="194139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248400" y="2286000"/>
            <a:ext cx="1371600" cy="400110"/>
          </a:xfrm>
          <a:prstGeom prst="rect">
            <a:avLst/>
          </a:prstGeom>
          <a:noFill/>
        </p:spPr>
        <p:txBody>
          <a:bodyPr wrap="square" rtlCol="0">
            <a:spAutoFit/>
          </a:bodyPr>
          <a:lstStyle/>
          <a:p>
            <a:r>
              <a:rPr lang="en-IN" dirty="0">
                <a:latin typeface="Rupee Foradian" panose="020B0603030804020204" pitchFamily="34" charset="0"/>
              </a:rPr>
              <a:t>` </a:t>
            </a:r>
            <a:r>
              <a:rPr lang="en-IN" sz="2000" dirty="0">
                <a:latin typeface="Times New Roman" panose="02020603050405020304" pitchFamily="18" charset="0"/>
                <a:cs typeface="Times New Roman" panose="02020603050405020304" pitchFamily="18" charset="0"/>
              </a:rPr>
              <a:t>3,29,950</a:t>
            </a:r>
          </a:p>
        </p:txBody>
      </p:sp>
      <p:sp>
        <p:nvSpPr>
          <p:cNvPr id="6" name="TextBox 5"/>
          <p:cNvSpPr txBox="1"/>
          <p:nvPr/>
        </p:nvSpPr>
        <p:spPr>
          <a:xfrm>
            <a:off x="6248400" y="3077955"/>
            <a:ext cx="1333500" cy="400110"/>
          </a:xfrm>
          <a:prstGeom prst="rect">
            <a:avLst/>
          </a:prstGeom>
          <a:noFill/>
        </p:spPr>
        <p:txBody>
          <a:bodyPr wrap="square" rtlCol="0">
            <a:spAutoFit/>
          </a:bodyPr>
          <a:lstStyle/>
          <a:p>
            <a:r>
              <a:rPr lang="en-IN" dirty="0">
                <a:latin typeface="Rupee Foradian" panose="020B0603030804020204" pitchFamily="34" charset="0"/>
              </a:rPr>
              <a:t>`</a:t>
            </a:r>
            <a:r>
              <a:rPr lang="en-IN" sz="2000" dirty="0">
                <a:latin typeface="Times New Roman" panose="02020603050405020304" pitchFamily="18" charset="0"/>
                <a:cs typeface="Times New Roman" panose="02020603050405020304" pitchFamily="18" charset="0"/>
              </a:rPr>
              <a:t>5,65,065</a:t>
            </a:r>
          </a:p>
        </p:txBody>
      </p:sp>
      <p:sp>
        <p:nvSpPr>
          <p:cNvPr id="7" name="TextBox 6"/>
          <p:cNvSpPr txBox="1"/>
          <p:nvPr/>
        </p:nvSpPr>
        <p:spPr>
          <a:xfrm>
            <a:off x="6248400" y="3887361"/>
            <a:ext cx="1524000" cy="369332"/>
          </a:xfrm>
          <a:prstGeom prst="rect">
            <a:avLst/>
          </a:prstGeom>
          <a:noFill/>
        </p:spPr>
        <p:txBody>
          <a:bodyPr wrap="square" rtlCol="0">
            <a:spAutoFit/>
          </a:bodyPr>
          <a:lstStyle/>
          <a:p>
            <a:r>
              <a:rPr lang="en-IN" dirty="0">
                <a:latin typeface="Rupee Foradian" panose="020B0603030804020204" pitchFamily="34" charset="0"/>
              </a:rPr>
              <a:t>`</a:t>
            </a:r>
            <a:r>
              <a:rPr lang="en-IN" dirty="0">
                <a:latin typeface="Times New Roman" panose="02020603050405020304" pitchFamily="18" charset="0"/>
                <a:cs typeface="Times New Roman" panose="02020603050405020304" pitchFamily="18" charset="0"/>
              </a:rPr>
              <a:t>10,05,014</a:t>
            </a:r>
          </a:p>
        </p:txBody>
      </p:sp>
      <p:sp>
        <p:nvSpPr>
          <p:cNvPr id="8" name="TextBox 7"/>
          <p:cNvSpPr txBox="1"/>
          <p:nvPr/>
        </p:nvSpPr>
        <p:spPr>
          <a:xfrm>
            <a:off x="6248400" y="4668838"/>
            <a:ext cx="1524000" cy="400110"/>
          </a:xfrm>
          <a:prstGeom prst="rect">
            <a:avLst/>
          </a:prstGeom>
          <a:noFill/>
        </p:spPr>
        <p:txBody>
          <a:bodyPr wrap="square" rtlCol="0">
            <a:spAutoFit/>
          </a:bodyPr>
          <a:lstStyle/>
          <a:p>
            <a:r>
              <a:rPr lang="en-IN" dirty="0">
                <a:latin typeface="Rupee Foradian" panose="020B0603030804020204" pitchFamily="34" charset="0"/>
              </a:rPr>
              <a:t>`</a:t>
            </a:r>
            <a:r>
              <a:rPr lang="en-IN" sz="2000" dirty="0">
                <a:latin typeface="Times New Roman" panose="02020603050405020304" pitchFamily="18" charset="0"/>
                <a:cs typeface="Times New Roman" panose="02020603050405020304" pitchFamily="18" charset="0"/>
              </a:rPr>
              <a:t>11,06,135</a:t>
            </a:r>
          </a:p>
        </p:txBody>
      </p:sp>
      <p:sp>
        <p:nvSpPr>
          <p:cNvPr id="9" name="TextBox 8"/>
          <p:cNvSpPr txBox="1"/>
          <p:nvPr/>
        </p:nvSpPr>
        <p:spPr>
          <a:xfrm>
            <a:off x="6248400" y="5587007"/>
            <a:ext cx="1333500" cy="400110"/>
          </a:xfrm>
          <a:prstGeom prst="rect">
            <a:avLst/>
          </a:prstGeom>
          <a:noFill/>
        </p:spPr>
        <p:txBody>
          <a:bodyPr wrap="square" rtlCol="0">
            <a:spAutoFit/>
          </a:bodyPr>
          <a:lstStyle/>
          <a:p>
            <a:r>
              <a:rPr lang="en-IN" dirty="0">
                <a:latin typeface="Rupee Foradian" panose="020B0603030804020204" pitchFamily="34" charset="0"/>
              </a:rPr>
              <a:t>`</a:t>
            </a:r>
            <a:r>
              <a:rPr lang="en-IN" sz="2000" dirty="0">
                <a:latin typeface="Times New Roman" panose="02020603050405020304" pitchFamily="18" charset="0"/>
                <a:cs typeface="Times New Roman" panose="02020603050405020304" pitchFamily="18" charset="0"/>
              </a:rPr>
              <a:t>7,73,299</a:t>
            </a:r>
          </a:p>
        </p:txBody>
      </p:sp>
    </p:spTree>
    <p:extLst>
      <p:ext uri="{BB962C8B-B14F-4D97-AF65-F5344CB8AC3E}">
        <p14:creationId xmlns:p14="http://schemas.microsoft.com/office/powerpoint/2010/main" val="103613320"/>
      </p:ext>
    </p:extLst>
  </p:cSld>
  <p:clrMapOvr>
    <a:masterClrMapping/>
  </p:clrMapOvr>
  <p:transition advClick="0"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4" descr="backlable.png"/>
          <p:cNvPicPr>
            <a:picLocks noChangeAspect="1"/>
          </p:cNvPicPr>
          <p:nvPr/>
        </p:nvPicPr>
        <p:blipFill>
          <a:blip r:embed="rId2" cstate="print"/>
          <a:srcRect/>
          <a:stretch>
            <a:fillRect/>
          </a:stretch>
        </p:blipFill>
        <p:spPr bwMode="auto">
          <a:xfrm>
            <a:off x="0" y="6096000"/>
            <a:ext cx="9144000" cy="762000"/>
          </a:xfrm>
          <a:prstGeom prst="rect">
            <a:avLst/>
          </a:prstGeom>
          <a:noFill/>
          <a:ln w="9525">
            <a:noFill/>
            <a:miter lim="800000"/>
            <a:headEnd/>
            <a:tailEnd/>
          </a:ln>
        </p:spPr>
      </p:pic>
      <p:sp>
        <p:nvSpPr>
          <p:cNvPr id="39939"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9940" name="Content Placeholder 2"/>
          <p:cNvSpPr txBox="1">
            <a:spLocks/>
          </p:cNvSpPr>
          <p:nvPr/>
        </p:nvSpPr>
        <p:spPr bwMode="auto">
          <a:xfrm>
            <a:off x="492124" y="1495425"/>
            <a:ext cx="7508876" cy="4295775"/>
          </a:xfrm>
          <a:prstGeom prst="rect">
            <a:avLst/>
          </a:prstGeom>
          <a:noFill/>
          <a:ln w="9525">
            <a:noFill/>
            <a:miter lim="800000"/>
            <a:headEnd/>
            <a:tailEnd/>
          </a:ln>
        </p:spPr>
        <p:txBody>
          <a:bodyPr/>
          <a:lstStyle/>
          <a:p>
            <a:pPr lvl="1">
              <a:lnSpc>
                <a:spcPct val="80000"/>
              </a:lnSpc>
            </a:pPr>
            <a:endParaRPr lang="en-GB" altLang="en-US" sz="1800" dirty="0">
              <a:latin typeface="Arial" charset="0"/>
              <a:ea typeface="ＭＳ Ｐゴシック" pitchFamily="34" charset="-128"/>
              <a:cs typeface="Arial" charset="0"/>
            </a:endParaRPr>
          </a:p>
          <a:p>
            <a:pPr lvl="1">
              <a:lnSpc>
                <a:spcPct val="80000"/>
              </a:lnSpc>
            </a:pPr>
            <a:endParaRPr lang="en-GB" altLang="en-US" dirty="0">
              <a:latin typeface="Arial" charset="0"/>
              <a:ea typeface="ＭＳ Ｐゴシック" pitchFamily="34" charset="-128"/>
              <a:cs typeface="Arial" charset="0"/>
            </a:endParaRPr>
          </a:p>
          <a:p>
            <a:pPr lvl="1">
              <a:lnSpc>
                <a:spcPct val="80000"/>
              </a:lnSpc>
            </a:pPr>
            <a:endParaRPr lang="en-GB" altLang="en-US" sz="1800" dirty="0">
              <a:latin typeface="Arial" charset="0"/>
              <a:ea typeface="ＭＳ Ｐゴシック" pitchFamily="34" charset="-128"/>
              <a:cs typeface="Arial" charset="0"/>
            </a:endParaRPr>
          </a:p>
          <a:p>
            <a:pPr lvl="1">
              <a:lnSpc>
                <a:spcPct val="80000"/>
              </a:lnSpc>
            </a:pPr>
            <a:endParaRPr lang="en-GB" altLang="en-US" dirty="0">
              <a:latin typeface="Arial" charset="0"/>
              <a:ea typeface="ＭＳ Ｐゴシック" pitchFamily="34" charset="-128"/>
              <a:cs typeface="Arial" charset="0"/>
            </a:endParaRPr>
          </a:p>
          <a:p>
            <a:pPr lvl="1">
              <a:lnSpc>
                <a:spcPct val="80000"/>
              </a:lnSpc>
            </a:pPr>
            <a:endParaRPr lang="en-GB" altLang="en-US" sz="1800" dirty="0">
              <a:latin typeface="Arial" charset="0"/>
              <a:ea typeface="ＭＳ Ｐゴシック" pitchFamily="34" charset="-128"/>
              <a:cs typeface="Arial" charset="0"/>
            </a:endParaRPr>
          </a:p>
          <a:p>
            <a:pPr lvl="1">
              <a:lnSpc>
                <a:spcPct val="80000"/>
              </a:lnSpc>
            </a:pPr>
            <a:endParaRPr lang="en-GB" altLang="en-US" sz="1800" dirty="0">
              <a:latin typeface="Arial" charset="0"/>
              <a:ea typeface="ＭＳ Ｐゴシック" pitchFamily="34" charset="-128"/>
              <a:cs typeface="Arial" charset="0"/>
            </a:endParaRPr>
          </a:p>
          <a:p>
            <a:pPr lvl="1">
              <a:lnSpc>
                <a:spcPct val="80000"/>
              </a:lnSpc>
            </a:pPr>
            <a:endParaRPr lang="en-GB" altLang="en-US" dirty="0">
              <a:latin typeface="Arial" charset="0"/>
              <a:ea typeface="ＭＳ Ｐゴシック" pitchFamily="34" charset="-128"/>
              <a:cs typeface="Arial" charset="0"/>
            </a:endParaRPr>
          </a:p>
          <a:p>
            <a:pPr lvl="1" algn="ctr">
              <a:lnSpc>
                <a:spcPct val="80000"/>
              </a:lnSpc>
            </a:pPr>
            <a:r>
              <a:rPr lang="en-GB" altLang="en-US" sz="1800" b="1" dirty="0">
                <a:solidFill>
                  <a:srgbClr val="FF0000"/>
                </a:solidFill>
                <a:latin typeface="Arial" charset="0"/>
                <a:ea typeface="ＭＳ Ｐゴシック" pitchFamily="34" charset="-128"/>
                <a:cs typeface="Arial" charset="0"/>
              </a:rPr>
              <a:t>[[To get from Academic Section]]</a:t>
            </a:r>
          </a:p>
        </p:txBody>
      </p:sp>
      <p:sp>
        <p:nvSpPr>
          <p:cNvPr id="26" name="Rectangle 25"/>
          <p:cNvSpPr/>
          <p:nvPr/>
        </p:nvSpPr>
        <p:spPr>
          <a:xfrm flipV="1">
            <a:off x="304800" y="11731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39949"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7" name="Round Diagonal Corner Rectangle 16"/>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8" name="Round Diagonal Corner Rectangle 17"/>
          <p:cNvSpPr/>
          <p:nvPr/>
        </p:nvSpPr>
        <p:spPr>
          <a:xfrm rot="5400000">
            <a:off x="7429500" y="1181100"/>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9952" name="TextBox 6"/>
          <p:cNvSpPr txBox="1">
            <a:spLocks noChangeArrowheads="1"/>
          </p:cNvSpPr>
          <p:nvPr/>
        </p:nvSpPr>
        <p:spPr bwMode="auto">
          <a:xfrm rot="-5400000">
            <a:off x="7686675" y="1208157"/>
            <a:ext cx="2362200" cy="707886"/>
          </a:xfrm>
          <a:prstGeom prst="rect">
            <a:avLst/>
          </a:prstGeom>
          <a:noFill/>
          <a:ln w="9525">
            <a:noFill/>
            <a:miter lim="800000"/>
            <a:headEnd/>
            <a:tailEnd/>
          </a:ln>
        </p:spPr>
        <p:txBody>
          <a:bodyPr>
            <a:spAutoFit/>
          </a:bodyPr>
          <a:lstStyle/>
          <a:p>
            <a:pPr algn="ctr"/>
            <a:r>
              <a:rPr lang="en-US" sz="2000" b="1" dirty="0">
                <a:latin typeface="Titillium Web"/>
              </a:rPr>
              <a:t>Student Support Services</a:t>
            </a:r>
          </a:p>
        </p:txBody>
      </p:sp>
      <p:sp>
        <p:nvSpPr>
          <p:cNvPr id="39953"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3" name="TextBox 12">
            <a:extLst>
              <a:ext uri="{FF2B5EF4-FFF2-40B4-BE49-F238E27FC236}">
                <a16:creationId xmlns:a16="http://schemas.microsoft.com/office/drawing/2014/main" id="{15C5F1C6-CE5E-4859-92A1-7881C73BEF6B}"/>
              </a:ext>
            </a:extLst>
          </p:cNvPr>
          <p:cNvSpPr txBox="1"/>
          <p:nvPr/>
        </p:nvSpPr>
        <p:spPr>
          <a:xfrm>
            <a:off x="492124" y="741961"/>
            <a:ext cx="7051674" cy="437043"/>
          </a:xfrm>
          <a:prstGeom prst="rect">
            <a:avLst/>
          </a:prstGeom>
          <a:noFill/>
        </p:spPr>
        <p:txBody>
          <a:bodyPr wrap="square">
            <a:spAutoFit/>
          </a:bodyPr>
          <a:lstStyle/>
          <a:p>
            <a:pPr>
              <a:lnSpc>
                <a:spcPct val="80000"/>
              </a:lnSpc>
            </a:pPr>
            <a:r>
              <a:rPr lang="en-GB" altLang="en-US" sz="2800" dirty="0">
                <a:solidFill>
                  <a:srgbClr val="FF0000"/>
                </a:solidFill>
                <a:latin typeface="Arial" charset="0"/>
                <a:ea typeface="ＭＳ Ｐゴシック" pitchFamily="34" charset="-128"/>
                <a:cs typeface="Arial" charset="0"/>
              </a:rPr>
              <a:t>New Student Orientation</a:t>
            </a:r>
          </a:p>
        </p:txBody>
      </p:sp>
    </p:spTree>
    <p:extLst>
      <p:ext uri="{BB962C8B-B14F-4D97-AF65-F5344CB8AC3E}">
        <p14:creationId xmlns:p14="http://schemas.microsoft.com/office/powerpoint/2010/main" val="574738085"/>
      </p:ext>
    </p:extLst>
  </p:cSld>
  <p:clrMapOvr>
    <a:masterClrMapping/>
  </p:clrMapOvr>
  <p:transition advClick="0"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1"/>
          <p:cNvSpPr txBox="1">
            <a:spLocks noChangeArrowheads="1"/>
          </p:cNvSpPr>
          <p:nvPr/>
        </p:nvSpPr>
        <p:spPr bwMode="auto">
          <a:xfrm>
            <a:off x="228600" y="561220"/>
            <a:ext cx="6661150" cy="461963"/>
          </a:xfrm>
          <a:prstGeom prst="rect">
            <a:avLst/>
          </a:prstGeom>
          <a:noFill/>
          <a:ln w="9525">
            <a:noFill/>
            <a:miter lim="800000"/>
            <a:headEnd/>
            <a:tailEnd/>
          </a:ln>
        </p:spPr>
        <p:txBody>
          <a:bodyPr wrap="none">
            <a:spAutoFit/>
          </a:bodyPr>
          <a:lstStyle/>
          <a:p>
            <a:r>
              <a:rPr lang="en-US" sz="2400" b="1" dirty="0">
                <a:solidFill>
                  <a:srgbClr val="C00000"/>
                </a:solidFill>
                <a:latin typeface="Book Antiqua" pitchFamily="18" charset="0"/>
              </a:rPr>
              <a:t>Enhancement of Clinical  &amp; Research Acumen</a:t>
            </a:r>
          </a:p>
        </p:txBody>
      </p:sp>
      <p:sp>
        <p:nvSpPr>
          <p:cNvPr id="11" name="Rectangle 10"/>
          <p:cNvSpPr/>
          <p:nvPr/>
        </p:nvSpPr>
        <p:spPr>
          <a:xfrm flipV="1">
            <a:off x="304800" y="974765"/>
            <a:ext cx="85344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31748"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31749" name="TextBox 25"/>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21" name="Rounded Rectangle 20"/>
          <p:cNvSpPr/>
          <p:nvPr/>
        </p:nvSpPr>
        <p:spPr>
          <a:xfrm>
            <a:off x="331924" y="1787053"/>
            <a:ext cx="3352800" cy="838200"/>
          </a:xfrm>
          <a:prstGeom prst="roundRect">
            <a:avLst/>
          </a:prstGeom>
          <a:solidFill>
            <a:schemeClr val="bg2">
              <a:lumMod val="50000"/>
            </a:schemeClr>
          </a:solidFill>
          <a:ln>
            <a:noFill/>
          </a:ln>
          <a:scene3d>
            <a:camera prst="orthographicFront"/>
            <a:lightRig rig="threePt" dir="t"/>
          </a:scene3d>
          <a:sp3d>
            <a:bevelT w="1460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1760" name="TextBox 13"/>
          <p:cNvSpPr txBox="1">
            <a:spLocks noChangeArrowheads="1"/>
          </p:cNvSpPr>
          <p:nvPr/>
        </p:nvSpPr>
        <p:spPr bwMode="auto">
          <a:xfrm>
            <a:off x="411572" y="1999053"/>
            <a:ext cx="3193503" cy="461665"/>
          </a:xfrm>
          <a:prstGeom prst="rect">
            <a:avLst/>
          </a:prstGeom>
          <a:noFill/>
          <a:ln w="9525">
            <a:noFill/>
            <a:miter lim="800000"/>
            <a:headEnd/>
            <a:tailEnd/>
          </a:ln>
        </p:spPr>
        <p:txBody>
          <a:bodyPr wrap="none">
            <a:spAutoFit/>
          </a:bodyPr>
          <a:lstStyle/>
          <a:p>
            <a:r>
              <a:rPr lang="en-US" sz="2400" b="1" dirty="0">
                <a:solidFill>
                  <a:srgbClr val="66CCFF"/>
                </a:solidFill>
                <a:latin typeface="Book Antiqua" pitchFamily="18" charset="0"/>
              </a:rPr>
              <a:t>Clinical Conferences </a:t>
            </a:r>
          </a:p>
        </p:txBody>
      </p:sp>
      <p:sp>
        <p:nvSpPr>
          <p:cNvPr id="22" name="Rounded Rectangle 21"/>
          <p:cNvSpPr/>
          <p:nvPr/>
        </p:nvSpPr>
        <p:spPr>
          <a:xfrm>
            <a:off x="4599124" y="1787053"/>
            <a:ext cx="3352800" cy="838200"/>
          </a:xfrm>
          <a:prstGeom prst="roundRect">
            <a:avLst/>
          </a:prstGeom>
          <a:solidFill>
            <a:schemeClr val="bg2">
              <a:lumMod val="50000"/>
            </a:schemeClr>
          </a:solidFill>
          <a:ln>
            <a:noFill/>
          </a:ln>
          <a:scene3d>
            <a:camera prst="orthographicFront"/>
            <a:lightRig rig="threePt" dir="t"/>
          </a:scene3d>
          <a:sp3d>
            <a:bevelT w="1460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1764" name="TextBox 22"/>
          <p:cNvSpPr txBox="1">
            <a:spLocks noChangeArrowheads="1"/>
          </p:cNvSpPr>
          <p:nvPr/>
        </p:nvSpPr>
        <p:spPr bwMode="auto">
          <a:xfrm>
            <a:off x="5335724" y="1993844"/>
            <a:ext cx="2218877" cy="461665"/>
          </a:xfrm>
          <a:prstGeom prst="rect">
            <a:avLst/>
          </a:prstGeom>
          <a:noFill/>
          <a:ln w="9525">
            <a:noFill/>
            <a:miter lim="800000"/>
            <a:headEnd/>
            <a:tailEnd/>
          </a:ln>
        </p:spPr>
        <p:txBody>
          <a:bodyPr wrap="none">
            <a:spAutoFit/>
          </a:bodyPr>
          <a:lstStyle/>
          <a:p>
            <a:r>
              <a:rPr lang="en-US" sz="2400" b="1" dirty="0">
                <a:solidFill>
                  <a:srgbClr val="66CCFF"/>
                </a:solidFill>
                <a:latin typeface="Book Antiqua" pitchFamily="18" charset="0"/>
              </a:rPr>
              <a:t>Journal Clubs </a:t>
            </a:r>
          </a:p>
        </p:txBody>
      </p:sp>
      <p:pic>
        <p:nvPicPr>
          <p:cNvPr id="31765"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23" name="Round Diagonal Corner Rectangle 22"/>
          <p:cNvSpPr/>
          <p:nvPr/>
        </p:nvSpPr>
        <p:spPr>
          <a:xfrm rot="5400000">
            <a:off x="7277100" y="1333500"/>
            <a:ext cx="3048000" cy="3810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4" name="Round Diagonal Corner Rectangle 23"/>
          <p:cNvSpPr/>
          <p:nvPr/>
        </p:nvSpPr>
        <p:spPr>
          <a:xfrm rot="5400000">
            <a:off x="7086600" y="1600200"/>
            <a:ext cx="3657600" cy="4572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1768" name="TextBox 6"/>
          <p:cNvSpPr txBox="1">
            <a:spLocks noChangeArrowheads="1"/>
          </p:cNvSpPr>
          <p:nvPr/>
        </p:nvSpPr>
        <p:spPr bwMode="auto">
          <a:xfrm rot="-5400000">
            <a:off x="7296150" y="1704975"/>
            <a:ext cx="3200400" cy="400050"/>
          </a:xfrm>
          <a:prstGeom prst="rect">
            <a:avLst/>
          </a:prstGeom>
          <a:noFill/>
          <a:ln w="9525">
            <a:noFill/>
            <a:miter lim="800000"/>
            <a:headEnd/>
            <a:tailEnd/>
          </a:ln>
        </p:spPr>
        <p:txBody>
          <a:bodyPr wrap="square">
            <a:spAutoFit/>
          </a:bodyPr>
          <a:lstStyle/>
          <a:p>
            <a:pPr algn="ctr"/>
            <a:r>
              <a:rPr lang="en-US" sz="2000" b="1" dirty="0">
                <a:latin typeface="Titillium Web"/>
              </a:rPr>
              <a:t>Student Support Services</a:t>
            </a:r>
          </a:p>
        </p:txBody>
      </p:sp>
      <p:sp>
        <p:nvSpPr>
          <p:cNvPr id="31769"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5" name="TextBox 4"/>
          <p:cNvSpPr txBox="1"/>
          <p:nvPr/>
        </p:nvSpPr>
        <p:spPr>
          <a:xfrm>
            <a:off x="172987" y="2983718"/>
            <a:ext cx="8610600" cy="2570704"/>
          </a:xfrm>
          <a:prstGeom prst="rect">
            <a:avLst/>
          </a:prstGeom>
          <a:noFill/>
        </p:spPr>
        <p:txBody>
          <a:bodyPr wrap="square" rtlCol="0">
            <a:spAutoFit/>
          </a:bodyPr>
          <a:lstStyle/>
          <a:p>
            <a:pPr algn="just">
              <a:lnSpc>
                <a:spcPct val="150000"/>
              </a:lnSpc>
            </a:pPr>
            <a:r>
              <a:rPr lang="en-US" sz="2200" dirty="0">
                <a:solidFill>
                  <a:srgbClr val="66CCFF"/>
                </a:solidFill>
                <a:latin typeface="Times New Roman" panose="02020603050405020304" pitchFamily="18" charset="0"/>
                <a:cs typeface="Times New Roman" panose="02020603050405020304" pitchFamily="18" charset="0"/>
              </a:rPr>
              <a:t>In order to enhance the clinical and research acumen of students, the institute conducts journal clubs and clinical conferences on communication disorders under the guidance and supervision of faculty members. They provide ample opportunities for the students to participate and apply critical analytical skills in both </a:t>
            </a:r>
            <a:r>
              <a:rPr lang="en-IN" sz="2200" dirty="0">
                <a:solidFill>
                  <a:srgbClr val="66CCFF"/>
                </a:solidFill>
                <a:latin typeface="Times New Roman" panose="02020603050405020304" pitchFamily="18" charset="0"/>
                <a:cs typeface="Times New Roman" panose="02020603050405020304" pitchFamily="18" charset="0"/>
              </a:rPr>
              <a:t>clinical care and research.</a:t>
            </a:r>
          </a:p>
        </p:txBody>
      </p:sp>
    </p:spTree>
    <p:extLst>
      <p:ext uri="{BB962C8B-B14F-4D97-AF65-F5344CB8AC3E}">
        <p14:creationId xmlns:p14="http://schemas.microsoft.com/office/powerpoint/2010/main" val="2213013238"/>
      </p:ext>
    </p:extLst>
  </p:cSld>
  <p:clrMapOvr>
    <a:masterClrMapping/>
  </p:clrMapOvr>
  <p:transition advClick="0"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31749" name="TextBox 25"/>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31750" name="TextBox 21"/>
          <p:cNvSpPr txBox="1">
            <a:spLocks noChangeArrowheads="1"/>
          </p:cNvSpPr>
          <p:nvPr/>
        </p:nvSpPr>
        <p:spPr bwMode="auto">
          <a:xfrm>
            <a:off x="275063" y="904817"/>
            <a:ext cx="6478588" cy="461963"/>
          </a:xfrm>
          <a:prstGeom prst="rect">
            <a:avLst/>
          </a:prstGeom>
          <a:noFill/>
          <a:ln w="9525">
            <a:noFill/>
            <a:miter lim="800000"/>
            <a:headEnd/>
            <a:tailEnd/>
          </a:ln>
        </p:spPr>
        <p:txBody>
          <a:bodyPr wrap="none">
            <a:spAutoFit/>
          </a:bodyPr>
          <a:lstStyle/>
          <a:p>
            <a:pPr marL="342900" indent="-342900" eaLnBrk="0" hangingPunct="0">
              <a:spcBef>
                <a:spcPct val="20000"/>
              </a:spcBef>
            </a:pPr>
            <a:r>
              <a:rPr lang="en-US" sz="2400" b="1" dirty="0">
                <a:solidFill>
                  <a:srgbClr val="C00000"/>
                </a:solidFill>
                <a:latin typeface="Book Antiqua" pitchFamily="18" charset="0"/>
              </a:rPr>
              <a:t>Career &amp; Professional Development Support</a:t>
            </a:r>
          </a:p>
        </p:txBody>
      </p:sp>
      <p:sp>
        <p:nvSpPr>
          <p:cNvPr id="13" name="Rectangle 12"/>
          <p:cNvSpPr/>
          <p:nvPr/>
        </p:nvSpPr>
        <p:spPr>
          <a:xfrm flipV="1">
            <a:off x="249187" y="1335669"/>
            <a:ext cx="85344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1752" name="Content Placeholder 2"/>
          <p:cNvSpPr txBox="1">
            <a:spLocks/>
          </p:cNvSpPr>
          <p:nvPr/>
        </p:nvSpPr>
        <p:spPr bwMode="auto">
          <a:xfrm>
            <a:off x="1016000" y="2263760"/>
            <a:ext cx="2743200" cy="381000"/>
          </a:xfrm>
          <a:prstGeom prst="rect">
            <a:avLst/>
          </a:prstGeom>
          <a:noFill/>
          <a:ln w="9525">
            <a:noFill/>
            <a:miter lim="800000"/>
            <a:headEnd/>
            <a:tailEnd/>
          </a:ln>
        </p:spPr>
        <p:txBody>
          <a:bodyPr/>
          <a:lstStyle/>
          <a:p>
            <a:pPr marL="342900" indent="-342900" eaLnBrk="0" hangingPunct="0">
              <a:spcBef>
                <a:spcPct val="20000"/>
              </a:spcBef>
            </a:pPr>
            <a:r>
              <a:rPr lang="en-US" sz="2000" b="1" dirty="0">
                <a:latin typeface="Book Antiqua" pitchFamily="18" charset="0"/>
              </a:rPr>
              <a:t>Placement Cell</a:t>
            </a:r>
          </a:p>
        </p:txBody>
      </p:sp>
      <p:sp>
        <p:nvSpPr>
          <p:cNvPr id="31753" name="Content Placeholder 2"/>
          <p:cNvSpPr txBox="1">
            <a:spLocks/>
          </p:cNvSpPr>
          <p:nvPr/>
        </p:nvSpPr>
        <p:spPr bwMode="auto">
          <a:xfrm>
            <a:off x="5359400" y="2325812"/>
            <a:ext cx="2286000" cy="381000"/>
          </a:xfrm>
          <a:prstGeom prst="rect">
            <a:avLst/>
          </a:prstGeom>
          <a:noFill/>
          <a:ln w="9525">
            <a:noFill/>
            <a:miter lim="800000"/>
            <a:headEnd/>
            <a:tailEnd/>
          </a:ln>
        </p:spPr>
        <p:txBody>
          <a:bodyPr/>
          <a:lstStyle/>
          <a:p>
            <a:pPr marL="342900" indent="-342900" eaLnBrk="0" hangingPunct="0">
              <a:spcBef>
                <a:spcPct val="20000"/>
              </a:spcBef>
            </a:pPr>
            <a:r>
              <a:rPr lang="en-US" sz="2000" b="1" dirty="0">
                <a:latin typeface="Book Antiqua" pitchFamily="18" charset="0"/>
              </a:rPr>
              <a:t>Language Lab</a:t>
            </a:r>
          </a:p>
        </p:txBody>
      </p:sp>
      <p:pic>
        <p:nvPicPr>
          <p:cNvPr id="18" name="Picture 4"/>
          <p:cNvPicPr>
            <a:picLocks noChangeAspect="1" noChangeArrowheads="1"/>
          </p:cNvPicPr>
          <p:nvPr/>
        </p:nvPicPr>
        <p:blipFill>
          <a:blip r:embed="rId3" cstate="print"/>
          <a:srcRect/>
          <a:stretch>
            <a:fillRect/>
          </a:stretch>
        </p:blipFill>
        <p:spPr bwMode="auto">
          <a:xfrm>
            <a:off x="720562" y="3108340"/>
            <a:ext cx="2825750" cy="1905000"/>
          </a:xfrm>
          <a:prstGeom prst="rect">
            <a:avLst/>
          </a:prstGeom>
          <a:ln>
            <a:noFill/>
          </a:ln>
          <a:effectLst>
            <a:outerShdw blurRad="292100" dist="139700" dir="2700000" algn="tl" rotWithShape="0">
              <a:srgbClr val="333333">
                <a:alpha val="65000"/>
              </a:srgbClr>
            </a:outerShdw>
          </a:effectLst>
        </p:spPr>
      </p:pic>
      <p:cxnSp>
        <p:nvCxnSpPr>
          <p:cNvPr id="19" name="Straight Connector 18"/>
          <p:cNvCxnSpPr/>
          <p:nvPr/>
        </p:nvCxnSpPr>
        <p:spPr>
          <a:xfrm>
            <a:off x="4516387" y="2644760"/>
            <a:ext cx="0" cy="2627312"/>
          </a:xfrm>
          <a:prstGeom prst="line">
            <a:avLst/>
          </a:prstGeom>
          <a:ln w="22225">
            <a:solidFill>
              <a:srgbClr val="C1AC5F">
                <a:alpha val="46000"/>
              </a:srgbClr>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13" descr="C:\Users\User\Downloads\DSC_2074.JPG"/>
          <p:cNvPicPr>
            <a:picLocks noChangeAspect="1" noChangeArrowheads="1"/>
          </p:cNvPicPr>
          <p:nvPr/>
        </p:nvPicPr>
        <p:blipFill>
          <a:blip r:embed="rId4" cstate="print"/>
          <a:srcRect t="8056" r="20711"/>
          <a:stretch>
            <a:fillRect/>
          </a:stretch>
        </p:blipFill>
        <p:spPr bwMode="auto">
          <a:xfrm>
            <a:off x="5092700" y="3050117"/>
            <a:ext cx="2819400" cy="1878012"/>
          </a:xfrm>
          <a:prstGeom prst="rect">
            <a:avLst/>
          </a:prstGeom>
          <a:ln>
            <a:noFill/>
          </a:ln>
          <a:effectLst>
            <a:outerShdw blurRad="292100" dist="139700" dir="2700000" algn="tl" rotWithShape="0">
              <a:srgbClr val="333333">
                <a:alpha val="65000"/>
              </a:srgbClr>
            </a:outerShdw>
          </a:effectLst>
        </p:spPr>
      </p:pic>
      <p:sp>
        <p:nvSpPr>
          <p:cNvPr id="31760" name="TextBox 13"/>
          <p:cNvSpPr txBox="1">
            <a:spLocks noChangeArrowheads="1"/>
          </p:cNvSpPr>
          <p:nvPr/>
        </p:nvSpPr>
        <p:spPr bwMode="auto">
          <a:xfrm>
            <a:off x="637478" y="1317199"/>
            <a:ext cx="2692400" cy="400050"/>
          </a:xfrm>
          <a:prstGeom prst="rect">
            <a:avLst/>
          </a:prstGeom>
          <a:noFill/>
          <a:ln w="9525">
            <a:noFill/>
            <a:miter lim="800000"/>
            <a:headEnd/>
            <a:tailEnd/>
          </a:ln>
        </p:spPr>
        <p:txBody>
          <a:bodyPr wrap="none">
            <a:spAutoFit/>
          </a:bodyPr>
          <a:lstStyle/>
          <a:p>
            <a:r>
              <a:rPr lang="en-US" sz="2000" b="1" dirty="0">
                <a:solidFill>
                  <a:schemeClr val="bg1"/>
                </a:solidFill>
                <a:latin typeface="Book Antiqua" pitchFamily="18" charset="0"/>
              </a:rPr>
              <a:t>Clinical Conferences </a:t>
            </a:r>
          </a:p>
        </p:txBody>
      </p:sp>
      <p:sp>
        <p:nvSpPr>
          <p:cNvPr id="31764" name="TextBox 22"/>
          <p:cNvSpPr txBox="1">
            <a:spLocks noChangeArrowheads="1"/>
          </p:cNvSpPr>
          <p:nvPr/>
        </p:nvSpPr>
        <p:spPr bwMode="auto">
          <a:xfrm>
            <a:off x="5359400" y="1283116"/>
            <a:ext cx="1879600" cy="400050"/>
          </a:xfrm>
          <a:prstGeom prst="rect">
            <a:avLst/>
          </a:prstGeom>
          <a:noFill/>
          <a:ln w="9525">
            <a:noFill/>
            <a:miter lim="800000"/>
            <a:headEnd/>
            <a:tailEnd/>
          </a:ln>
        </p:spPr>
        <p:txBody>
          <a:bodyPr wrap="none">
            <a:spAutoFit/>
          </a:bodyPr>
          <a:lstStyle/>
          <a:p>
            <a:r>
              <a:rPr lang="en-US" sz="2000" b="1" dirty="0">
                <a:solidFill>
                  <a:schemeClr val="bg1"/>
                </a:solidFill>
                <a:latin typeface="Book Antiqua" pitchFamily="18" charset="0"/>
              </a:rPr>
              <a:t>Journal Clubs </a:t>
            </a:r>
          </a:p>
        </p:txBody>
      </p:sp>
      <p:pic>
        <p:nvPicPr>
          <p:cNvPr id="31765" name="Picture 14" descr="backlable.png"/>
          <p:cNvPicPr>
            <a:picLocks noChangeAspect="1"/>
          </p:cNvPicPr>
          <p:nvPr/>
        </p:nvPicPr>
        <p:blipFill>
          <a:blip r:embed="rId5" cstate="print"/>
          <a:srcRect/>
          <a:stretch>
            <a:fillRect/>
          </a:stretch>
        </p:blipFill>
        <p:spPr bwMode="auto">
          <a:xfrm>
            <a:off x="0" y="0"/>
            <a:ext cx="9144000" cy="533400"/>
          </a:xfrm>
          <a:prstGeom prst="rect">
            <a:avLst/>
          </a:prstGeom>
          <a:noFill/>
          <a:ln w="9525">
            <a:noFill/>
            <a:miter lim="800000"/>
            <a:headEnd/>
            <a:tailEnd/>
          </a:ln>
        </p:spPr>
      </p:pic>
      <p:sp>
        <p:nvSpPr>
          <p:cNvPr id="23" name="Round Diagonal Corner Rectangle 22"/>
          <p:cNvSpPr/>
          <p:nvPr/>
        </p:nvSpPr>
        <p:spPr>
          <a:xfrm rot="5400000">
            <a:off x="7277100" y="1333500"/>
            <a:ext cx="3048000" cy="3810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4" name="Round Diagonal Corner Rectangle 23"/>
          <p:cNvSpPr/>
          <p:nvPr/>
        </p:nvSpPr>
        <p:spPr>
          <a:xfrm rot="5400000">
            <a:off x="7391400" y="1295400"/>
            <a:ext cx="3048000" cy="4572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1768" name="TextBox 6"/>
          <p:cNvSpPr txBox="1">
            <a:spLocks noChangeArrowheads="1"/>
          </p:cNvSpPr>
          <p:nvPr/>
        </p:nvSpPr>
        <p:spPr bwMode="auto">
          <a:xfrm rot="-5400000">
            <a:off x="7562850" y="1438275"/>
            <a:ext cx="2667000" cy="400050"/>
          </a:xfrm>
          <a:prstGeom prst="rect">
            <a:avLst/>
          </a:prstGeom>
          <a:noFill/>
          <a:ln w="9525">
            <a:noFill/>
            <a:miter lim="800000"/>
            <a:headEnd/>
            <a:tailEnd/>
          </a:ln>
        </p:spPr>
        <p:txBody>
          <a:bodyPr>
            <a:spAutoFit/>
          </a:bodyPr>
          <a:lstStyle/>
          <a:p>
            <a:pPr algn="ctr"/>
            <a:r>
              <a:rPr lang="en-US" sz="2000" b="1">
                <a:latin typeface="Titillium Web"/>
              </a:rPr>
              <a:t>Student Support Services</a:t>
            </a:r>
          </a:p>
        </p:txBody>
      </p:sp>
      <p:sp>
        <p:nvSpPr>
          <p:cNvPr id="31769"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720652157"/>
      </p:ext>
    </p:ext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txBox="1">
            <a:spLocks/>
          </p:cNvSpPr>
          <p:nvPr/>
        </p:nvSpPr>
        <p:spPr bwMode="auto">
          <a:xfrm>
            <a:off x="1143000" y="655638"/>
            <a:ext cx="7391400" cy="5821362"/>
          </a:xfrm>
          <a:prstGeom prst="rect">
            <a:avLst/>
          </a:prstGeom>
          <a:noFill/>
          <a:ln w="9525">
            <a:noFill/>
            <a:miter lim="800000"/>
            <a:headEnd/>
            <a:tailEnd/>
          </a:ln>
        </p:spPr>
        <p:txBody>
          <a:bodyPr/>
          <a:lstStyle/>
          <a:p>
            <a:pPr marL="342900" indent="-342900" algn="ctr" eaLnBrk="0" hangingPunct="0">
              <a:spcBef>
                <a:spcPct val="20000"/>
              </a:spcBef>
            </a:pPr>
            <a:r>
              <a:rPr lang="en-US" sz="1400" dirty="0">
                <a:latin typeface="Book Antiqua" pitchFamily="18" charset="0"/>
              </a:rPr>
              <a:t>College with Potential for Excellence - UGC</a:t>
            </a:r>
          </a:p>
          <a:p>
            <a:pPr marL="342900" indent="-342900" algn="ctr" eaLnBrk="0" hangingPunct="0">
              <a:spcBef>
                <a:spcPct val="20000"/>
              </a:spcBef>
            </a:pPr>
            <a:endParaRPr lang="en-US" sz="1400" dirty="0">
              <a:latin typeface="Book Antiqua" pitchFamily="18" charset="0"/>
            </a:endParaRPr>
          </a:p>
          <a:p>
            <a:pPr marL="342900" indent="-342900" algn="ctr" eaLnBrk="0" hangingPunct="0">
              <a:spcBef>
                <a:spcPct val="20000"/>
              </a:spcBef>
            </a:pPr>
            <a:r>
              <a:rPr lang="en-US" sz="1400" dirty="0">
                <a:latin typeface="Book Antiqua" pitchFamily="18" charset="0"/>
              </a:rPr>
              <a:t>A Grade Accreditation - NAAC</a:t>
            </a:r>
          </a:p>
          <a:p>
            <a:pPr marL="342900" indent="-342900" algn="ctr" eaLnBrk="0" hangingPunct="0">
              <a:spcBef>
                <a:spcPct val="20000"/>
              </a:spcBef>
            </a:pPr>
            <a:endParaRPr lang="en-US" sz="1400" dirty="0">
              <a:latin typeface="Book Antiqua" pitchFamily="18" charset="0"/>
            </a:endParaRPr>
          </a:p>
          <a:p>
            <a:pPr marL="342900" indent="-342900" algn="ctr" eaLnBrk="0" hangingPunct="0">
              <a:spcBef>
                <a:spcPct val="20000"/>
              </a:spcBef>
            </a:pPr>
            <a:r>
              <a:rPr lang="en-US" sz="1400" dirty="0">
                <a:latin typeface="Book Antiqua" pitchFamily="18" charset="0"/>
              </a:rPr>
              <a:t>9001-2008 Quality Certification - ISO</a:t>
            </a:r>
          </a:p>
          <a:p>
            <a:pPr marL="342900" indent="-342900" algn="ctr" eaLnBrk="0" hangingPunct="0">
              <a:spcBef>
                <a:spcPct val="20000"/>
              </a:spcBef>
            </a:pPr>
            <a:endParaRPr lang="en-US" sz="1400" dirty="0">
              <a:latin typeface="Book Antiqua" pitchFamily="18" charset="0"/>
            </a:endParaRPr>
          </a:p>
          <a:p>
            <a:pPr marL="342900" indent="-342900" algn="ctr" eaLnBrk="0" hangingPunct="0">
              <a:spcBef>
                <a:spcPct val="20000"/>
              </a:spcBef>
            </a:pPr>
            <a:r>
              <a:rPr lang="en-US" sz="1400" dirty="0">
                <a:latin typeface="Book Antiqua" pitchFamily="18" charset="0"/>
              </a:rPr>
              <a:t>Centre of Excellence in the area of Deafness - WHO</a:t>
            </a:r>
          </a:p>
          <a:p>
            <a:pPr marL="342900" indent="-342900" algn="ctr" eaLnBrk="0" hangingPunct="0">
              <a:spcBef>
                <a:spcPct val="20000"/>
              </a:spcBef>
            </a:pPr>
            <a:endParaRPr lang="en-US" sz="1400" dirty="0">
              <a:latin typeface="Book Antiqua" pitchFamily="18" charset="0"/>
            </a:endParaRPr>
          </a:p>
          <a:p>
            <a:pPr marL="342900" indent="-342900" algn="ctr" eaLnBrk="0" hangingPunct="0">
              <a:spcBef>
                <a:spcPct val="20000"/>
              </a:spcBef>
            </a:pPr>
            <a:r>
              <a:rPr lang="en-US" sz="1400" dirty="0">
                <a:latin typeface="Book Antiqua" pitchFamily="18" charset="0"/>
              </a:rPr>
              <a:t>Centre of Excellence in the area of Communication Disorders - </a:t>
            </a:r>
            <a:r>
              <a:rPr lang="en-US" sz="1400" dirty="0" err="1">
                <a:latin typeface="Book Antiqua" pitchFamily="18" charset="0"/>
              </a:rPr>
              <a:t>MoHFW</a:t>
            </a:r>
            <a:r>
              <a:rPr lang="en-US" sz="1400" dirty="0">
                <a:latin typeface="Book Antiqua" pitchFamily="18" charset="0"/>
              </a:rPr>
              <a:t>, GOI</a:t>
            </a:r>
          </a:p>
          <a:p>
            <a:pPr marL="342900" indent="-342900" algn="ctr" eaLnBrk="0" hangingPunct="0">
              <a:spcBef>
                <a:spcPct val="20000"/>
              </a:spcBef>
            </a:pPr>
            <a:endParaRPr lang="en-US" sz="1400" dirty="0">
              <a:latin typeface="Book Antiqua" pitchFamily="18" charset="0"/>
            </a:endParaRPr>
          </a:p>
          <a:p>
            <a:pPr marL="342900" indent="-342900" algn="ctr" eaLnBrk="0" hangingPunct="0">
              <a:spcBef>
                <a:spcPct val="20000"/>
              </a:spcBef>
            </a:pPr>
            <a:r>
              <a:rPr lang="en-US" sz="1400" dirty="0">
                <a:latin typeface="Book Antiqua" pitchFamily="18" charset="0"/>
              </a:rPr>
              <a:t>Centre for Advanced Research in Speech and Hearing - UGC</a:t>
            </a:r>
          </a:p>
          <a:p>
            <a:pPr marL="342900" indent="-342900" algn="ctr" eaLnBrk="0" hangingPunct="0">
              <a:spcBef>
                <a:spcPct val="20000"/>
              </a:spcBef>
            </a:pPr>
            <a:endParaRPr lang="en-US" sz="1400" dirty="0">
              <a:latin typeface="Book Antiqua" pitchFamily="18" charset="0"/>
            </a:endParaRPr>
          </a:p>
          <a:p>
            <a:pPr marL="342900" indent="-342900" algn="ctr" eaLnBrk="0" hangingPunct="0">
              <a:spcBef>
                <a:spcPct val="20000"/>
              </a:spcBef>
            </a:pPr>
            <a:r>
              <a:rPr lang="en-US" sz="1400" dirty="0">
                <a:latin typeface="Book Antiqua" pitchFamily="18" charset="0"/>
              </a:rPr>
              <a:t>Nodal Centre for the Implementation of the National </a:t>
            </a:r>
            <a:r>
              <a:rPr lang="en-US" sz="1400" dirty="0" err="1">
                <a:latin typeface="Book Antiqua" pitchFamily="18" charset="0"/>
              </a:rPr>
              <a:t>Programme</a:t>
            </a:r>
            <a:r>
              <a:rPr lang="en-US" sz="1400" dirty="0">
                <a:latin typeface="Book Antiqua" pitchFamily="18" charset="0"/>
              </a:rPr>
              <a:t> on Prevention and Control of Deafness - </a:t>
            </a:r>
            <a:r>
              <a:rPr lang="en-US" sz="1400" dirty="0" err="1">
                <a:latin typeface="Book Antiqua" pitchFamily="18" charset="0"/>
              </a:rPr>
              <a:t>MoHFW</a:t>
            </a:r>
            <a:r>
              <a:rPr lang="en-US" sz="1400" dirty="0">
                <a:latin typeface="Book Antiqua" pitchFamily="18" charset="0"/>
              </a:rPr>
              <a:t>, GOI</a:t>
            </a:r>
          </a:p>
          <a:p>
            <a:pPr marL="342900" indent="-342900" algn="ctr" eaLnBrk="0" hangingPunct="0">
              <a:spcBef>
                <a:spcPct val="20000"/>
              </a:spcBef>
            </a:pPr>
            <a:endParaRPr lang="en-US" sz="1400" dirty="0">
              <a:latin typeface="Book Antiqua" pitchFamily="18" charset="0"/>
            </a:endParaRPr>
          </a:p>
          <a:p>
            <a:pPr marL="342900" indent="-342900" algn="ctr" eaLnBrk="0" hangingPunct="0">
              <a:spcBef>
                <a:spcPct val="20000"/>
              </a:spcBef>
            </a:pPr>
            <a:r>
              <a:rPr lang="en-IN" sz="1400" dirty="0">
                <a:latin typeface="Book Antiqua" pitchFamily="18" charset="0"/>
              </a:rPr>
              <a:t>Collaborative Organization for the </a:t>
            </a:r>
            <a:r>
              <a:rPr lang="en-IN" sz="1400" dirty="0" err="1">
                <a:latin typeface="Book Antiqua" pitchFamily="18" charset="0"/>
              </a:rPr>
              <a:t>Rashtriya</a:t>
            </a:r>
            <a:r>
              <a:rPr lang="en-IN" sz="1400" dirty="0">
                <a:latin typeface="Book Antiqua" pitchFamily="18" charset="0"/>
              </a:rPr>
              <a:t> Bal </a:t>
            </a:r>
            <a:r>
              <a:rPr lang="en-IN" sz="1400" dirty="0" err="1">
                <a:latin typeface="Book Antiqua" pitchFamily="18" charset="0"/>
              </a:rPr>
              <a:t>Swasthya</a:t>
            </a:r>
            <a:r>
              <a:rPr lang="en-IN" sz="1400" dirty="0">
                <a:latin typeface="Book Antiqua" pitchFamily="18" charset="0"/>
              </a:rPr>
              <a:t> </a:t>
            </a:r>
            <a:r>
              <a:rPr lang="en-IN" sz="1400" dirty="0" err="1">
                <a:latin typeface="Book Antiqua" pitchFamily="18" charset="0"/>
              </a:rPr>
              <a:t>Karyakram</a:t>
            </a:r>
            <a:r>
              <a:rPr lang="en-IN" sz="1400" dirty="0">
                <a:latin typeface="Book Antiqua" pitchFamily="18" charset="0"/>
              </a:rPr>
              <a:t> (RBSK), under the </a:t>
            </a:r>
            <a:r>
              <a:rPr lang="en-IN" sz="1400" dirty="0" err="1">
                <a:latin typeface="Book Antiqua" pitchFamily="18" charset="0"/>
              </a:rPr>
              <a:t>MoHFW</a:t>
            </a:r>
            <a:r>
              <a:rPr lang="en-IN" sz="1400" dirty="0">
                <a:latin typeface="Book Antiqua" pitchFamily="18" charset="0"/>
              </a:rPr>
              <a:t>, GOI</a:t>
            </a:r>
          </a:p>
          <a:p>
            <a:pPr marL="342900" indent="-342900" algn="ctr" eaLnBrk="0" hangingPunct="0">
              <a:spcBef>
                <a:spcPct val="20000"/>
              </a:spcBef>
            </a:pPr>
            <a:endParaRPr lang="en-IN" sz="1400" dirty="0">
              <a:latin typeface="Book Antiqua" pitchFamily="18" charset="0"/>
            </a:endParaRPr>
          </a:p>
          <a:p>
            <a:pPr marL="342900" indent="-342900" algn="ctr" eaLnBrk="0" hangingPunct="0">
              <a:spcBef>
                <a:spcPct val="20000"/>
              </a:spcBef>
            </a:pPr>
            <a:r>
              <a:rPr lang="en-IN" sz="1400" dirty="0">
                <a:latin typeface="Book Antiqua" pitchFamily="18" charset="0"/>
              </a:rPr>
              <a:t>Science &amp; Technology Institute by the Department of Science and Technology, GOI</a:t>
            </a:r>
          </a:p>
          <a:p>
            <a:pPr marL="342900" indent="-342900" algn="ctr" eaLnBrk="0" hangingPunct="0">
              <a:spcBef>
                <a:spcPct val="20000"/>
              </a:spcBef>
            </a:pPr>
            <a:endParaRPr lang="en-IN" sz="1200" dirty="0">
              <a:latin typeface="Book Antiqua" pitchFamily="18" charset="0"/>
            </a:endParaRPr>
          </a:p>
          <a:p>
            <a:pPr marL="342900" indent="-342900" algn="ctr" eaLnBrk="0" hangingPunct="0">
              <a:spcBef>
                <a:spcPct val="20000"/>
              </a:spcBef>
            </a:pPr>
            <a:r>
              <a:rPr lang="en-US" sz="1400" dirty="0">
                <a:latin typeface="Book Antiqua" pitchFamily="18" charset="0"/>
              </a:rPr>
              <a:t>Centre of Excellence </a:t>
            </a:r>
            <a:r>
              <a:rPr lang="en-IN" sz="1400" dirty="0" err="1">
                <a:latin typeface="Book Antiqua" pitchFamily="18" charset="0"/>
              </a:rPr>
              <a:t>MoHFW</a:t>
            </a:r>
            <a:r>
              <a:rPr lang="en-IN" sz="1400" dirty="0">
                <a:latin typeface="Book Antiqua" pitchFamily="18" charset="0"/>
              </a:rPr>
              <a:t>, GOI</a:t>
            </a:r>
          </a:p>
          <a:p>
            <a:pPr marL="342900" indent="-342900" algn="ctr" eaLnBrk="0" hangingPunct="0">
              <a:spcBef>
                <a:spcPct val="20000"/>
              </a:spcBef>
            </a:pPr>
            <a:endParaRPr lang="en-IN" sz="1050" dirty="0">
              <a:latin typeface="Book Antiqua" pitchFamily="18" charset="0"/>
            </a:endParaRPr>
          </a:p>
          <a:p>
            <a:pPr marL="342900" indent="-342900" algn="ctr" eaLnBrk="0" hangingPunct="0">
              <a:spcBef>
                <a:spcPct val="20000"/>
              </a:spcBef>
            </a:pPr>
            <a:r>
              <a:rPr lang="en-IN" sz="1400" dirty="0">
                <a:latin typeface="Book Antiqua" pitchFamily="18" charset="0"/>
              </a:rPr>
              <a:t>Member, World Hearing Forum, WHO </a:t>
            </a:r>
          </a:p>
          <a:p>
            <a:pPr marL="342900" indent="-342900" algn="ctr" eaLnBrk="0" hangingPunct="0">
              <a:spcBef>
                <a:spcPct val="20000"/>
              </a:spcBef>
            </a:pPr>
            <a:endParaRPr lang="en-IN" sz="1400" dirty="0">
              <a:latin typeface="Book Antiqua" pitchFamily="18" charset="0"/>
            </a:endParaRPr>
          </a:p>
          <a:p>
            <a:pPr marL="342900" indent="-342900" algn="ctr" eaLnBrk="0" hangingPunct="0">
              <a:spcBef>
                <a:spcPct val="20000"/>
              </a:spcBef>
            </a:pPr>
            <a:endParaRPr lang="en-US" sz="1400" dirty="0">
              <a:latin typeface="Book Antiqua" pitchFamily="18" charset="0"/>
            </a:endParaRPr>
          </a:p>
        </p:txBody>
      </p:sp>
      <p:pic>
        <p:nvPicPr>
          <p:cNvPr id="6147" name="Picture 6" descr="Image result for UGC logo png"/>
          <p:cNvPicPr>
            <a:picLocks noChangeAspect="1" noChangeArrowheads="1"/>
          </p:cNvPicPr>
          <p:nvPr/>
        </p:nvPicPr>
        <p:blipFill>
          <a:blip r:embed="rId2" cstate="print"/>
          <a:srcRect b="15385"/>
          <a:stretch>
            <a:fillRect/>
          </a:stretch>
        </p:blipFill>
        <p:spPr bwMode="auto">
          <a:xfrm>
            <a:off x="2514600" y="533400"/>
            <a:ext cx="611188" cy="639762"/>
          </a:xfrm>
          <a:prstGeom prst="rect">
            <a:avLst/>
          </a:prstGeom>
          <a:noFill/>
          <a:ln w="9525">
            <a:noFill/>
            <a:miter lim="800000"/>
            <a:headEnd/>
            <a:tailEnd/>
          </a:ln>
        </p:spPr>
      </p:pic>
      <p:pic>
        <p:nvPicPr>
          <p:cNvPr id="6148" name="Picture 8" descr="Image result for NAAClogo png"/>
          <p:cNvPicPr>
            <a:picLocks noChangeAspect="1" noChangeArrowheads="1"/>
          </p:cNvPicPr>
          <p:nvPr/>
        </p:nvPicPr>
        <p:blipFill>
          <a:blip r:embed="rId3" cstate="print"/>
          <a:srcRect/>
          <a:stretch>
            <a:fillRect/>
          </a:stretch>
        </p:blipFill>
        <p:spPr bwMode="auto">
          <a:xfrm>
            <a:off x="6172200" y="990600"/>
            <a:ext cx="581025" cy="639762"/>
          </a:xfrm>
          <a:prstGeom prst="rect">
            <a:avLst/>
          </a:prstGeom>
          <a:noFill/>
          <a:ln w="9525">
            <a:noFill/>
            <a:miter lim="800000"/>
            <a:headEnd/>
            <a:tailEnd/>
          </a:ln>
        </p:spPr>
      </p:pic>
      <p:pic>
        <p:nvPicPr>
          <p:cNvPr id="6149" name="Picture 10" descr="Image result for ISO logo png"/>
          <p:cNvPicPr>
            <a:picLocks noChangeAspect="1" noChangeArrowheads="1"/>
          </p:cNvPicPr>
          <p:nvPr/>
        </p:nvPicPr>
        <p:blipFill>
          <a:blip r:embed="rId4" cstate="print"/>
          <a:srcRect/>
          <a:stretch>
            <a:fillRect/>
          </a:stretch>
        </p:blipFill>
        <p:spPr bwMode="auto">
          <a:xfrm>
            <a:off x="2743200" y="1447800"/>
            <a:ext cx="560388" cy="639762"/>
          </a:xfrm>
          <a:prstGeom prst="rect">
            <a:avLst/>
          </a:prstGeom>
          <a:noFill/>
          <a:ln w="9525">
            <a:noFill/>
            <a:miter lim="800000"/>
            <a:headEnd/>
            <a:tailEnd/>
          </a:ln>
        </p:spPr>
      </p:pic>
      <p:pic>
        <p:nvPicPr>
          <p:cNvPr id="6150" name="Picture 12" descr="Image result for who logo png"/>
          <p:cNvPicPr>
            <a:picLocks noChangeAspect="1" noChangeArrowheads="1"/>
          </p:cNvPicPr>
          <p:nvPr/>
        </p:nvPicPr>
        <p:blipFill>
          <a:blip r:embed="rId5" cstate="print"/>
          <a:srcRect/>
          <a:stretch>
            <a:fillRect/>
          </a:stretch>
        </p:blipFill>
        <p:spPr bwMode="auto">
          <a:xfrm>
            <a:off x="7924800" y="2438400"/>
            <a:ext cx="561975" cy="639762"/>
          </a:xfrm>
          <a:prstGeom prst="rect">
            <a:avLst/>
          </a:prstGeom>
          <a:noFill/>
          <a:ln w="9525">
            <a:noFill/>
            <a:miter lim="800000"/>
            <a:headEnd/>
            <a:tailEnd/>
          </a:ln>
        </p:spPr>
      </p:pic>
      <p:pic>
        <p:nvPicPr>
          <p:cNvPr id="6151" name="Picture 18" descr="Related image"/>
          <p:cNvPicPr>
            <a:picLocks noChangeAspect="1" noChangeArrowheads="1"/>
          </p:cNvPicPr>
          <p:nvPr/>
        </p:nvPicPr>
        <p:blipFill>
          <a:blip r:embed="rId6" cstate="print"/>
          <a:srcRect/>
          <a:stretch>
            <a:fillRect/>
          </a:stretch>
        </p:blipFill>
        <p:spPr bwMode="auto">
          <a:xfrm>
            <a:off x="8305800" y="4343400"/>
            <a:ext cx="496888" cy="639762"/>
          </a:xfrm>
          <a:prstGeom prst="rect">
            <a:avLst/>
          </a:prstGeom>
          <a:noFill/>
          <a:ln w="9525">
            <a:noFill/>
            <a:miter lim="800000"/>
            <a:headEnd/>
            <a:tailEnd/>
          </a:ln>
        </p:spPr>
      </p:pic>
      <p:pic>
        <p:nvPicPr>
          <p:cNvPr id="6152" name="Picture 6" descr="Image result for UGC logo png"/>
          <p:cNvPicPr>
            <a:picLocks noChangeAspect="1" noChangeArrowheads="1"/>
          </p:cNvPicPr>
          <p:nvPr/>
        </p:nvPicPr>
        <p:blipFill>
          <a:blip r:embed="rId2" cstate="print"/>
          <a:srcRect b="15385"/>
          <a:stretch>
            <a:fillRect/>
          </a:stretch>
        </p:blipFill>
        <p:spPr bwMode="auto">
          <a:xfrm>
            <a:off x="7239000" y="3124200"/>
            <a:ext cx="611188" cy="639763"/>
          </a:xfrm>
          <a:prstGeom prst="rect">
            <a:avLst/>
          </a:prstGeom>
          <a:noFill/>
          <a:ln w="9525">
            <a:noFill/>
            <a:miter lim="800000"/>
            <a:headEnd/>
            <a:tailEnd/>
          </a:ln>
        </p:spPr>
      </p:pic>
      <p:sp>
        <p:nvSpPr>
          <p:cNvPr id="6154" name="TextBox 6"/>
          <p:cNvSpPr txBox="1">
            <a:spLocks noChangeArrowheads="1"/>
          </p:cNvSpPr>
          <p:nvPr/>
        </p:nvSpPr>
        <p:spPr bwMode="auto">
          <a:xfrm>
            <a:off x="381000" y="133350"/>
            <a:ext cx="2362200" cy="461963"/>
          </a:xfrm>
          <a:prstGeom prst="rect">
            <a:avLst/>
          </a:prstGeom>
          <a:noFill/>
          <a:ln w="9525">
            <a:noFill/>
            <a:miter lim="800000"/>
            <a:headEnd/>
            <a:tailEnd/>
          </a:ln>
        </p:spPr>
        <p:txBody>
          <a:bodyPr>
            <a:spAutoFit/>
          </a:bodyPr>
          <a:lstStyle/>
          <a:p>
            <a:pPr eaLnBrk="0" hangingPunct="0"/>
            <a:r>
              <a:rPr lang="en-US" sz="2400" b="1">
                <a:solidFill>
                  <a:srgbClr val="C00000"/>
                </a:solidFill>
                <a:latin typeface="Book Antiqua" pitchFamily="18" charset="0"/>
              </a:rPr>
              <a:t>Credentials</a:t>
            </a:r>
          </a:p>
        </p:txBody>
      </p:sp>
      <p:pic>
        <p:nvPicPr>
          <p:cNvPr id="6155" name="Picture 14" descr="backlable.png"/>
          <p:cNvPicPr>
            <a:picLocks noChangeAspect="1"/>
          </p:cNvPicPr>
          <p:nvPr/>
        </p:nvPicPr>
        <p:blipFill>
          <a:blip r:embed="rId7" cstate="print"/>
          <a:srcRect/>
          <a:stretch>
            <a:fillRect/>
          </a:stretch>
        </p:blipFill>
        <p:spPr bwMode="auto">
          <a:xfrm>
            <a:off x="0" y="6324600"/>
            <a:ext cx="9144000" cy="533400"/>
          </a:xfrm>
          <a:prstGeom prst="rect">
            <a:avLst/>
          </a:prstGeom>
          <a:noFill/>
          <a:ln w="9525">
            <a:noFill/>
            <a:miter lim="800000"/>
            <a:headEnd/>
            <a:tailEnd/>
          </a:ln>
        </p:spPr>
      </p:pic>
      <p:sp>
        <p:nvSpPr>
          <p:cNvPr id="6156" name="TextBox 18"/>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9" name="Round Diagonal Corner Rectangle 18"/>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0" name="Round Diagonal Corner Rectangle 19"/>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6159" name="TextBox 6"/>
          <p:cNvSpPr txBox="1">
            <a:spLocks noChangeArrowheads="1"/>
          </p:cNvSpPr>
          <p:nvPr/>
        </p:nvSpPr>
        <p:spPr bwMode="auto">
          <a:xfrm rot="-5400000">
            <a:off x="8252618" y="903080"/>
            <a:ext cx="1382713" cy="338554"/>
          </a:xfrm>
          <a:prstGeom prst="rect">
            <a:avLst/>
          </a:prstGeom>
          <a:noFill/>
          <a:ln w="9525">
            <a:noFill/>
            <a:miter lim="800000"/>
            <a:headEnd/>
            <a:tailEnd/>
          </a:ln>
        </p:spPr>
        <p:txBody>
          <a:bodyPr>
            <a:spAutoFit/>
          </a:bodyPr>
          <a:lstStyle/>
          <a:p>
            <a:r>
              <a:rPr lang="en-US" sz="1600" b="1" dirty="0">
                <a:latin typeface="Titillium Web"/>
              </a:rPr>
              <a:t>Introduction</a:t>
            </a:r>
            <a:endParaRPr lang="en-IN" altLang="en-US" sz="1600" b="1" dirty="0">
              <a:solidFill>
                <a:schemeClr val="bg1"/>
              </a:solidFill>
              <a:latin typeface="Titillium Web"/>
            </a:endParaRPr>
          </a:p>
        </p:txBody>
      </p:sp>
      <p:sp>
        <p:nvSpPr>
          <p:cNvPr id="6161"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5" name="Rectangle 24"/>
          <p:cNvSpPr/>
          <p:nvPr/>
        </p:nvSpPr>
        <p:spPr>
          <a:xfrm>
            <a:off x="304800" y="533400"/>
            <a:ext cx="83058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21" name="Picture 18" descr="Related image"/>
          <p:cNvPicPr>
            <a:picLocks noChangeAspect="1" noChangeArrowheads="1"/>
          </p:cNvPicPr>
          <p:nvPr/>
        </p:nvPicPr>
        <p:blipFill>
          <a:blip r:embed="rId6" cstate="print"/>
          <a:srcRect/>
          <a:stretch>
            <a:fillRect/>
          </a:stretch>
        </p:blipFill>
        <p:spPr bwMode="auto">
          <a:xfrm>
            <a:off x="1066800" y="3581400"/>
            <a:ext cx="496888" cy="639763"/>
          </a:xfrm>
          <a:prstGeom prst="rect">
            <a:avLst/>
          </a:prstGeom>
          <a:noFill/>
          <a:ln w="9525">
            <a:noFill/>
            <a:miter lim="800000"/>
            <a:headEnd/>
            <a:tailEnd/>
          </a:ln>
        </p:spPr>
      </p:pic>
      <p:pic>
        <p:nvPicPr>
          <p:cNvPr id="22" name="Picture 12" descr="Image result for who logo png"/>
          <p:cNvPicPr>
            <a:picLocks noChangeAspect="1" noChangeArrowheads="1"/>
          </p:cNvPicPr>
          <p:nvPr/>
        </p:nvPicPr>
        <p:blipFill>
          <a:blip r:embed="rId5" cstate="print"/>
          <a:srcRect/>
          <a:stretch>
            <a:fillRect/>
          </a:stretch>
        </p:blipFill>
        <p:spPr bwMode="auto">
          <a:xfrm>
            <a:off x="6477000" y="5867400"/>
            <a:ext cx="561975" cy="639762"/>
          </a:xfrm>
          <a:prstGeom prst="rect">
            <a:avLst/>
          </a:prstGeom>
          <a:noFill/>
          <a:ln w="9525">
            <a:noFill/>
            <a:miter lim="800000"/>
            <a:headEnd/>
            <a:tailEnd/>
          </a:ln>
        </p:spPr>
      </p:pic>
      <p:pic>
        <p:nvPicPr>
          <p:cNvPr id="23" name="Picture 18" descr="Related image"/>
          <p:cNvPicPr>
            <a:picLocks noChangeAspect="1" noChangeArrowheads="1"/>
          </p:cNvPicPr>
          <p:nvPr/>
        </p:nvPicPr>
        <p:blipFill>
          <a:blip r:embed="rId6" cstate="print"/>
          <a:srcRect/>
          <a:stretch>
            <a:fillRect/>
          </a:stretch>
        </p:blipFill>
        <p:spPr bwMode="auto">
          <a:xfrm>
            <a:off x="2971800" y="5486400"/>
            <a:ext cx="496888" cy="639763"/>
          </a:xfrm>
          <a:prstGeom prst="rect">
            <a:avLst/>
          </a:prstGeom>
          <a:noFill/>
          <a:ln w="9525">
            <a:noFill/>
            <a:miter lim="800000"/>
            <a:headEnd/>
            <a:tailEnd/>
          </a:ln>
        </p:spPr>
      </p:pic>
      <p:sp>
        <p:nvSpPr>
          <p:cNvPr id="59394" name="AutoShape 2" descr="Untitled P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395" name="Picture 3" descr="C:\Users\lic-1\Desktop\images.png"/>
          <p:cNvPicPr>
            <a:picLocks noChangeAspect="1" noChangeArrowheads="1"/>
          </p:cNvPicPr>
          <p:nvPr/>
        </p:nvPicPr>
        <p:blipFill>
          <a:blip r:embed="rId8"/>
          <a:srcRect/>
          <a:stretch>
            <a:fillRect/>
          </a:stretch>
        </p:blipFill>
        <p:spPr bwMode="auto">
          <a:xfrm>
            <a:off x="685800" y="4953000"/>
            <a:ext cx="766761" cy="766761"/>
          </a:xfrm>
          <a:prstGeom prst="rect">
            <a:avLst/>
          </a:prstGeom>
          <a:noFill/>
        </p:spPr>
      </p:pic>
    </p:spTree>
  </p:cSld>
  <p:clrMapOvr>
    <a:masterClrMapping/>
  </p:clrMapOvr>
  <p:transition advClick="0" advTm="3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1"/>
          <p:cNvSpPr txBox="1">
            <a:spLocks noChangeArrowheads="1"/>
          </p:cNvSpPr>
          <p:nvPr/>
        </p:nvSpPr>
        <p:spPr bwMode="auto">
          <a:xfrm>
            <a:off x="228600" y="685800"/>
            <a:ext cx="4849813" cy="461963"/>
          </a:xfrm>
          <a:prstGeom prst="rect">
            <a:avLst/>
          </a:prstGeom>
          <a:noFill/>
          <a:ln w="9525">
            <a:noFill/>
            <a:miter lim="800000"/>
            <a:headEnd/>
            <a:tailEnd/>
          </a:ln>
        </p:spPr>
        <p:txBody>
          <a:bodyPr wrap="none">
            <a:spAutoFit/>
          </a:bodyPr>
          <a:lstStyle/>
          <a:p>
            <a:r>
              <a:rPr lang="en-US" sz="2400" b="1">
                <a:solidFill>
                  <a:srgbClr val="C00000"/>
                </a:solidFill>
                <a:latin typeface="Book Antiqua" pitchFamily="18" charset="0"/>
              </a:rPr>
              <a:t>Inculcating Social Responsibility</a:t>
            </a:r>
          </a:p>
        </p:txBody>
      </p:sp>
      <p:sp>
        <p:nvSpPr>
          <p:cNvPr id="11" name="Rectangle 10"/>
          <p:cNvSpPr/>
          <p:nvPr/>
        </p:nvSpPr>
        <p:spPr>
          <a:xfrm flipV="1">
            <a:off x="304800" y="1143000"/>
            <a:ext cx="85344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30724"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pic>
        <p:nvPicPr>
          <p:cNvPr id="78850" name="Picture 2" descr="I:\Annual Report 2016-17\All Chapture Photos\Research\DSC_9291.JPG"/>
          <p:cNvPicPr>
            <a:picLocks noChangeAspect="1" noChangeArrowheads="1"/>
          </p:cNvPicPr>
          <p:nvPr/>
        </p:nvPicPr>
        <p:blipFill>
          <a:blip r:embed="rId3" cstate="print"/>
          <a:srcRect/>
          <a:stretch>
            <a:fillRect/>
          </a:stretch>
        </p:blipFill>
        <p:spPr bwMode="auto">
          <a:xfrm>
            <a:off x="7391400" y="4953000"/>
            <a:ext cx="1492250" cy="990600"/>
          </a:xfrm>
          <a:prstGeom prst="rect">
            <a:avLst/>
          </a:prstGeom>
          <a:ln>
            <a:noFill/>
          </a:ln>
          <a:effectLst>
            <a:outerShdw blurRad="292100" dist="139700" dir="2700000" algn="tl" rotWithShape="0">
              <a:srgbClr val="333333">
                <a:alpha val="65000"/>
              </a:srgbClr>
            </a:outerShdw>
          </a:effectLst>
        </p:spPr>
      </p:pic>
      <p:pic>
        <p:nvPicPr>
          <p:cNvPr id="78851" name="Picture 3" descr="I:\Annual Report 2015-16\Photos 2015-16\Selected-1\Major\36.jpg"/>
          <p:cNvPicPr>
            <a:picLocks noChangeAspect="1" noChangeArrowheads="1"/>
          </p:cNvPicPr>
          <p:nvPr/>
        </p:nvPicPr>
        <p:blipFill>
          <a:blip r:embed="rId4" cstate="print"/>
          <a:srcRect/>
          <a:stretch>
            <a:fillRect/>
          </a:stretch>
        </p:blipFill>
        <p:spPr bwMode="auto">
          <a:xfrm>
            <a:off x="5562600" y="4953000"/>
            <a:ext cx="1524000" cy="950913"/>
          </a:xfrm>
          <a:prstGeom prst="rect">
            <a:avLst/>
          </a:prstGeom>
          <a:ln>
            <a:noFill/>
          </a:ln>
          <a:effectLst>
            <a:outerShdw blurRad="292100" dist="139700" dir="2700000" algn="tl" rotWithShape="0">
              <a:srgbClr val="333333">
                <a:alpha val="65000"/>
              </a:srgbClr>
            </a:outerShdw>
          </a:effectLst>
        </p:spPr>
      </p:pic>
      <p:pic>
        <p:nvPicPr>
          <p:cNvPr id="78853" name="Picture 5" descr="I:\Annual Report 2016-17\All Chapture Photos\News\11.jpg"/>
          <p:cNvPicPr>
            <a:picLocks noChangeAspect="1" noChangeArrowheads="1"/>
          </p:cNvPicPr>
          <p:nvPr/>
        </p:nvPicPr>
        <p:blipFill>
          <a:blip r:embed="rId5" cstate="print"/>
          <a:srcRect/>
          <a:stretch>
            <a:fillRect/>
          </a:stretch>
        </p:blipFill>
        <p:spPr bwMode="auto">
          <a:xfrm>
            <a:off x="228600" y="4953000"/>
            <a:ext cx="1524000" cy="901700"/>
          </a:xfrm>
          <a:prstGeom prst="rect">
            <a:avLst/>
          </a:prstGeom>
          <a:ln>
            <a:noFill/>
          </a:ln>
          <a:effectLst>
            <a:outerShdw blurRad="292100" dist="139700" dir="2700000" algn="tl" rotWithShape="0">
              <a:srgbClr val="333333">
                <a:alpha val="65000"/>
              </a:srgbClr>
            </a:outerShdw>
          </a:effectLst>
        </p:spPr>
      </p:pic>
      <p:pic>
        <p:nvPicPr>
          <p:cNvPr id="78854" name="Picture 6" descr="I:\Annual Report 2016-17\16-17 Photos\2 Feb 2017\Swachatha abiyan1.2.2017\DSC_6219.JPG"/>
          <p:cNvPicPr>
            <a:picLocks noChangeAspect="1" noChangeArrowheads="1"/>
          </p:cNvPicPr>
          <p:nvPr/>
        </p:nvPicPr>
        <p:blipFill>
          <a:blip r:embed="rId6" cstate="print"/>
          <a:srcRect t="11112"/>
          <a:stretch>
            <a:fillRect/>
          </a:stretch>
        </p:blipFill>
        <p:spPr bwMode="auto">
          <a:xfrm>
            <a:off x="3733800" y="4953000"/>
            <a:ext cx="1549400" cy="914400"/>
          </a:xfrm>
          <a:prstGeom prst="rect">
            <a:avLst/>
          </a:prstGeom>
          <a:ln>
            <a:noFill/>
          </a:ln>
          <a:effectLst>
            <a:outerShdw blurRad="292100" dist="139700" dir="2700000" algn="tl" rotWithShape="0">
              <a:srgbClr val="333333">
                <a:alpha val="65000"/>
              </a:srgbClr>
            </a:outerShdw>
          </a:effectLst>
        </p:spPr>
      </p:pic>
      <p:pic>
        <p:nvPicPr>
          <p:cNvPr id="78855" name="Picture 7" descr="I:\Annual Report 2015-16\2015-16 SelectedPhotos\Outreach\Survey.jpg"/>
          <p:cNvPicPr>
            <a:picLocks noChangeAspect="1" noChangeArrowheads="1"/>
          </p:cNvPicPr>
          <p:nvPr/>
        </p:nvPicPr>
        <p:blipFill>
          <a:blip r:embed="rId7" cstate="print"/>
          <a:srcRect l="9302"/>
          <a:stretch>
            <a:fillRect/>
          </a:stretch>
        </p:blipFill>
        <p:spPr bwMode="auto">
          <a:xfrm>
            <a:off x="1981200" y="4953000"/>
            <a:ext cx="1477963" cy="915988"/>
          </a:xfrm>
          <a:prstGeom prst="rect">
            <a:avLst/>
          </a:prstGeom>
          <a:ln>
            <a:noFill/>
          </a:ln>
          <a:effectLst>
            <a:outerShdw blurRad="292100" dist="139700" dir="2700000" algn="tl" rotWithShape="0">
              <a:srgbClr val="333333">
                <a:alpha val="65000"/>
              </a:srgbClr>
            </a:outerShdw>
          </a:effectLst>
        </p:spPr>
      </p:pic>
      <p:sp>
        <p:nvSpPr>
          <p:cNvPr id="30730" name="TextBox 2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24" name="Oval 23"/>
          <p:cNvSpPr/>
          <p:nvPr/>
        </p:nvSpPr>
        <p:spPr>
          <a:xfrm>
            <a:off x="1219200" y="1371600"/>
            <a:ext cx="2286000" cy="1600200"/>
          </a:xfrm>
          <a:prstGeom prst="ellipse">
            <a:avLst/>
          </a:pr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0732" name="TextBox 17"/>
          <p:cNvSpPr txBox="1">
            <a:spLocks noChangeArrowheads="1"/>
          </p:cNvSpPr>
          <p:nvPr/>
        </p:nvSpPr>
        <p:spPr bwMode="auto">
          <a:xfrm>
            <a:off x="1371600" y="1600200"/>
            <a:ext cx="1981200" cy="1200150"/>
          </a:xfrm>
          <a:prstGeom prst="rect">
            <a:avLst/>
          </a:prstGeom>
          <a:noFill/>
          <a:ln w="9525">
            <a:noFill/>
            <a:miter lim="800000"/>
            <a:headEnd/>
            <a:tailEnd/>
          </a:ln>
        </p:spPr>
        <p:txBody>
          <a:bodyPr>
            <a:spAutoFit/>
          </a:bodyPr>
          <a:lstStyle/>
          <a:p>
            <a:pPr algn="ctr"/>
            <a:r>
              <a:rPr lang="en-US">
                <a:solidFill>
                  <a:schemeClr val="bg1"/>
                </a:solidFill>
                <a:latin typeface="Book Antiqua" pitchFamily="18" charset="0"/>
              </a:rPr>
              <a:t>Awareness Rallies on Communication Disorders</a:t>
            </a:r>
            <a:endParaRPr lang="en-IN">
              <a:solidFill>
                <a:schemeClr val="bg1"/>
              </a:solidFill>
            </a:endParaRPr>
          </a:p>
        </p:txBody>
      </p:sp>
      <p:sp>
        <p:nvSpPr>
          <p:cNvPr id="25" name="Oval 24"/>
          <p:cNvSpPr/>
          <p:nvPr/>
        </p:nvSpPr>
        <p:spPr>
          <a:xfrm>
            <a:off x="5638800" y="1371600"/>
            <a:ext cx="2286000" cy="1600200"/>
          </a:xfrm>
          <a:prstGeom prst="ellipse">
            <a:avLst/>
          </a:prstGeom>
          <a:solidFill>
            <a:schemeClr val="accent6">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7" name="Oval 26"/>
          <p:cNvSpPr/>
          <p:nvPr/>
        </p:nvSpPr>
        <p:spPr>
          <a:xfrm>
            <a:off x="1219200" y="3124200"/>
            <a:ext cx="2286000" cy="1600200"/>
          </a:xfrm>
          <a:prstGeom prst="ellipse">
            <a:avLst/>
          </a:prstGeom>
          <a:solidFill>
            <a:schemeClr val="tx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0735" name="TextBox 19"/>
          <p:cNvSpPr txBox="1">
            <a:spLocks noChangeArrowheads="1"/>
          </p:cNvSpPr>
          <p:nvPr/>
        </p:nvSpPr>
        <p:spPr bwMode="auto">
          <a:xfrm>
            <a:off x="1638300" y="3538538"/>
            <a:ext cx="1447800" cy="923925"/>
          </a:xfrm>
          <a:prstGeom prst="rect">
            <a:avLst/>
          </a:prstGeom>
          <a:noFill/>
          <a:ln w="9525">
            <a:noFill/>
            <a:miter lim="800000"/>
            <a:headEnd/>
            <a:tailEnd/>
          </a:ln>
        </p:spPr>
        <p:txBody>
          <a:bodyPr>
            <a:spAutoFit/>
          </a:bodyPr>
          <a:lstStyle/>
          <a:p>
            <a:pPr algn="ctr"/>
            <a:r>
              <a:rPr lang="en-US">
                <a:solidFill>
                  <a:schemeClr val="bg1"/>
                </a:solidFill>
                <a:latin typeface="Book Antiqua" pitchFamily="18" charset="0"/>
              </a:rPr>
              <a:t>Conducting Special Camps</a:t>
            </a:r>
            <a:endParaRPr lang="en-IN">
              <a:solidFill>
                <a:schemeClr val="bg1"/>
              </a:solidFill>
            </a:endParaRPr>
          </a:p>
        </p:txBody>
      </p:sp>
      <p:sp>
        <p:nvSpPr>
          <p:cNvPr id="28" name="Oval 27"/>
          <p:cNvSpPr/>
          <p:nvPr/>
        </p:nvSpPr>
        <p:spPr>
          <a:xfrm>
            <a:off x="5715000" y="3167063"/>
            <a:ext cx="2171700" cy="1481137"/>
          </a:xfrm>
          <a:prstGeom prst="ellipse">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0737" name="TextBox 17"/>
          <p:cNvSpPr txBox="1">
            <a:spLocks noChangeArrowheads="1"/>
          </p:cNvSpPr>
          <p:nvPr/>
        </p:nvSpPr>
        <p:spPr bwMode="auto">
          <a:xfrm>
            <a:off x="6248400" y="3495675"/>
            <a:ext cx="1143000" cy="923925"/>
          </a:xfrm>
          <a:prstGeom prst="rect">
            <a:avLst/>
          </a:prstGeom>
          <a:noFill/>
          <a:ln w="9525">
            <a:noFill/>
            <a:miter lim="800000"/>
            <a:headEnd/>
            <a:tailEnd/>
          </a:ln>
        </p:spPr>
        <p:txBody>
          <a:bodyPr>
            <a:spAutoFit/>
          </a:bodyPr>
          <a:lstStyle/>
          <a:p>
            <a:pPr algn="ctr"/>
            <a:r>
              <a:rPr lang="en-US">
                <a:solidFill>
                  <a:schemeClr val="bg1"/>
                </a:solidFill>
                <a:latin typeface="Book Antiqua" pitchFamily="18" charset="0"/>
              </a:rPr>
              <a:t>Cleaning of Public Places</a:t>
            </a:r>
            <a:endParaRPr lang="en-IN">
              <a:solidFill>
                <a:schemeClr val="bg1"/>
              </a:solidFill>
            </a:endParaRPr>
          </a:p>
        </p:txBody>
      </p:sp>
      <p:sp>
        <p:nvSpPr>
          <p:cNvPr id="29" name="Oval 28"/>
          <p:cNvSpPr/>
          <p:nvPr/>
        </p:nvSpPr>
        <p:spPr>
          <a:xfrm>
            <a:off x="3581400" y="2438400"/>
            <a:ext cx="1981200" cy="1295400"/>
          </a:xfrm>
          <a:prstGeom prst="ellipse">
            <a:avLst/>
          </a:prstGeom>
          <a:solidFill>
            <a:schemeClr val="accent5">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0739" name="TextBox 17"/>
          <p:cNvSpPr txBox="1">
            <a:spLocks noChangeArrowheads="1"/>
          </p:cNvSpPr>
          <p:nvPr/>
        </p:nvSpPr>
        <p:spPr bwMode="auto">
          <a:xfrm>
            <a:off x="3962400" y="2743200"/>
            <a:ext cx="1371600" cy="646113"/>
          </a:xfrm>
          <a:prstGeom prst="rect">
            <a:avLst/>
          </a:prstGeom>
          <a:noFill/>
          <a:ln w="9525">
            <a:noFill/>
            <a:miter lim="800000"/>
            <a:headEnd/>
            <a:tailEnd/>
          </a:ln>
        </p:spPr>
        <p:txBody>
          <a:bodyPr>
            <a:spAutoFit/>
          </a:bodyPr>
          <a:lstStyle/>
          <a:p>
            <a:pPr algn="ctr"/>
            <a:r>
              <a:rPr lang="en-US">
                <a:solidFill>
                  <a:schemeClr val="bg1"/>
                </a:solidFill>
                <a:latin typeface="Book Antiqua" pitchFamily="18" charset="0"/>
              </a:rPr>
              <a:t>Tree Planting </a:t>
            </a:r>
            <a:endParaRPr lang="en-IN">
              <a:solidFill>
                <a:schemeClr val="bg1"/>
              </a:solidFill>
            </a:endParaRPr>
          </a:p>
        </p:txBody>
      </p:sp>
      <p:sp>
        <p:nvSpPr>
          <p:cNvPr id="30740" name="TextBox 20"/>
          <p:cNvSpPr txBox="1">
            <a:spLocks noChangeArrowheads="1"/>
          </p:cNvSpPr>
          <p:nvPr/>
        </p:nvSpPr>
        <p:spPr bwMode="auto">
          <a:xfrm>
            <a:off x="5867400" y="1747838"/>
            <a:ext cx="1828800" cy="923925"/>
          </a:xfrm>
          <a:prstGeom prst="rect">
            <a:avLst/>
          </a:prstGeom>
          <a:noFill/>
          <a:ln w="9525">
            <a:noFill/>
            <a:miter lim="800000"/>
            <a:headEnd/>
            <a:tailEnd/>
          </a:ln>
        </p:spPr>
        <p:txBody>
          <a:bodyPr>
            <a:spAutoFit/>
          </a:bodyPr>
          <a:lstStyle/>
          <a:p>
            <a:pPr algn="ctr"/>
            <a:r>
              <a:rPr lang="en-US">
                <a:solidFill>
                  <a:schemeClr val="bg1"/>
                </a:solidFill>
                <a:latin typeface="Book Antiqua" pitchFamily="18" charset="0"/>
              </a:rPr>
              <a:t>Survey on Communication</a:t>
            </a:r>
          </a:p>
          <a:p>
            <a:pPr algn="ctr"/>
            <a:r>
              <a:rPr lang="en-US">
                <a:solidFill>
                  <a:schemeClr val="bg1"/>
                </a:solidFill>
                <a:latin typeface="Book Antiqua" pitchFamily="18" charset="0"/>
              </a:rPr>
              <a:t>Disorders</a:t>
            </a:r>
            <a:endParaRPr lang="en-IN">
              <a:solidFill>
                <a:schemeClr val="bg1"/>
              </a:solidFill>
            </a:endParaRPr>
          </a:p>
        </p:txBody>
      </p:sp>
      <p:pic>
        <p:nvPicPr>
          <p:cNvPr id="30741" name="Picture 14" descr="backlable.png"/>
          <p:cNvPicPr>
            <a:picLocks noChangeAspect="1"/>
          </p:cNvPicPr>
          <p:nvPr/>
        </p:nvPicPr>
        <p:blipFill>
          <a:blip r:embed="rId8" cstate="print"/>
          <a:srcRect/>
          <a:stretch>
            <a:fillRect/>
          </a:stretch>
        </p:blipFill>
        <p:spPr bwMode="auto">
          <a:xfrm>
            <a:off x="0" y="0"/>
            <a:ext cx="9144000" cy="533400"/>
          </a:xfrm>
          <a:prstGeom prst="rect">
            <a:avLst/>
          </a:prstGeom>
          <a:noFill/>
          <a:ln w="9525">
            <a:noFill/>
            <a:miter lim="800000"/>
            <a:headEnd/>
            <a:tailEnd/>
          </a:ln>
        </p:spPr>
      </p:pic>
      <p:sp>
        <p:nvSpPr>
          <p:cNvPr id="32" name="Round Diagonal Corner Rectangle 31"/>
          <p:cNvSpPr/>
          <p:nvPr/>
        </p:nvSpPr>
        <p:spPr>
          <a:xfrm rot="5400000">
            <a:off x="6645915" y="1978223"/>
            <a:ext cx="4191000" cy="3810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3" name="Round Diagonal Corner Rectangle 32"/>
          <p:cNvSpPr/>
          <p:nvPr/>
        </p:nvSpPr>
        <p:spPr>
          <a:xfrm rot="5400000">
            <a:off x="7072159" y="1908322"/>
            <a:ext cx="3538538" cy="4572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0744" name="TextBox 6"/>
          <p:cNvSpPr txBox="1">
            <a:spLocks noChangeArrowheads="1"/>
          </p:cNvSpPr>
          <p:nvPr/>
        </p:nvSpPr>
        <p:spPr bwMode="auto">
          <a:xfrm rot="-5400000">
            <a:off x="7259820" y="1713453"/>
            <a:ext cx="3158761" cy="400050"/>
          </a:xfrm>
          <a:prstGeom prst="rect">
            <a:avLst/>
          </a:prstGeom>
          <a:noFill/>
          <a:ln w="9525">
            <a:noFill/>
            <a:miter lim="800000"/>
            <a:headEnd/>
            <a:tailEnd/>
          </a:ln>
        </p:spPr>
        <p:txBody>
          <a:bodyPr wrap="square">
            <a:spAutoFit/>
          </a:bodyPr>
          <a:lstStyle/>
          <a:p>
            <a:pPr algn="ctr"/>
            <a:r>
              <a:rPr lang="en-US" sz="2000" b="1">
                <a:latin typeface="Titillium Web"/>
              </a:rPr>
              <a:t>Student Support Services</a:t>
            </a:r>
          </a:p>
        </p:txBody>
      </p:sp>
      <p:sp>
        <p:nvSpPr>
          <p:cNvPr id="30745"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3293612383"/>
      </p:ext>
    </p:extLst>
  </p:cSld>
  <p:clrMapOvr>
    <a:masterClrMapping/>
  </p:clrMapOvr>
  <p:transition advClick="0" advTm="3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Annual Report 2016-17\All Chapture Photos\extra\DSC_4913.JPG"/>
          <p:cNvPicPr>
            <a:picLocks noChangeAspect="1" noChangeArrowheads="1"/>
          </p:cNvPicPr>
          <p:nvPr/>
        </p:nvPicPr>
        <p:blipFill>
          <a:blip r:embed="rId2" cstate="print"/>
          <a:srcRect l="1350" r="2702" b="297"/>
          <a:stretch>
            <a:fillRect/>
          </a:stretch>
        </p:blipFill>
        <p:spPr bwMode="auto">
          <a:xfrm>
            <a:off x="5433072" y="1052197"/>
            <a:ext cx="3455437" cy="2384738"/>
          </a:xfrm>
          <a:prstGeom prst="rect">
            <a:avLst/>
          </a:prstGeom>
          <a:ln>
            <a:noFill/>
          </a:ln>
          <a:effectLst>
            <a:softEdge rad="112500"/>
          </a:effectLst>
        </p:spPr>
      </p:pic>
      <p:sp>
        <p:nvSpPr>
          <p:cNvPr id="33795" name="TextBox 21"/>
          <p:cNvSpPr txBox="1">
            <a:spLocks noChangeArrowheads="1"/>
          </p:cNvSpPr>
          <p:nvPr/>
        </p:nvSpPr>
        <p:spPr bwMode="auto">
          <a:xfrm>
            <a:off x="381000" y="625475"/>
            <a:ext cx="4857420" cy="523220"/>
          </a:xfrm>
          <a:prstGeom prst="rect">
            <a:avLst/>
          </a:prstGeom>
          <a:noFill/>
          <a:ln w="9525">
            <a:noFill/>
            <a:miter lim="800000"/>
            <a:headEnd/>
            <a:tailEnd/>
          </a:ln>
        </p:spPr>
        <p:txBody>
          <a:bodyPr wrap="none">
            <a:spAutoFit/>
          </a:bodyPr>
          <a:lstStyle/>
          <a:p>
            <a:r>
              <a:rPr lang="en-US" sz="2800" b="1" dirty="0">
                <a:solidFill>
                  <a:srgbClr val="C00000"/>
                </a:solidFill>
                <a:latin typeface="Book Antiqua" pitchFamily="18" charset="0"/>
              </a:rPr>
              <a:t>Cultural &amp; Sports Activities </a:t>
            </a:r>
          </a:p>
        </p:txBody>
      </p:sp>
      <p:sp>
        <p:nvSpPr>
          <p:cNvPr id="11" name="Rectangle 10"/>
          <p:cNvSpPr/>
          <p:nvPr/>
        </p:nvSpPr>
        <p:spPr>
          <a:xfrm flipV="1">
            <a:off x="457200" y="1046163"/>
            <a:ext cx="82296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33797" name="Picture 14" descr="backlable.png"/>
          <p:cNvPicPr>
            <a:picLocks noChangeAspect="1"/>
          </p:cNvPicPr>
          <p:nvPr/>
        </p:nvPicPr>
        <p:blipFill>
          <a:blip r:embed="rId3" cstate="print"/>
          <a:srcRect/>
          <a:stretch>
            <a:fillRect/>
          </a:stretch>
        </p:blipFill>
        <p:spPr bwMode="auto">
          <a:xfrm>
            <a:off x="0" y="5867400"/>
            <a:ext cx="9144000" cy="990600"/>
          </a:xfrm>
          <a:prstGeom prst="rect">
            <a:avLst/>
          </a:prstGeom>
          <a:noFill/>
          <a:ln w="9525">
            <a:noFill/>
            <a:miter lim="800000"/>
            <a:headEnd/>
            <a:tailEnd/>
          </a:ln>
        </p:spPr>
      </p:pic>
      <p:sp>
        <p:nvSpPr>
          <p:cNvPr id="33798" name="TextBox 13"/>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33799" name="Picture 14" descr="backlable.png"/>
          <p:cNvPicPr>
            <a:picLocks noChangeAspect="1"/>
          </p:cNvPicPr>
          <p:nvPr/>
        </p:nvPicPr>
        <p:blipFill>
          <a:blip r:embed="rId4" cstate="print"/>
          <a:srcRect/>
          <a:stretch>
            <a:fillRect/>
          </a:stretch>
        </p:blipFill>
        <p:spPr bwMode="auto">
          <a:xfrm>
            <a:off x="0" y="0"/>
            <a:ext cx="9144000" cy="533400"/>
          </a:xfrm>
          <a:prstGeom prst="rect">
            <a:avLst/>
          </a:prstGeom>
          <a:noFill/>
          <a:ln w="9525">
            <a:noFill/>
            <a:miter lim="800000"/>
            <a:headEnd/>
            <a:tailEnd/>
          </a:ln>
        </p:spPr>
      </p:pic>
      <p:sp>
        <p:nvSpPr>
          <p:cNvPr id="12" name="Round Diagonal Corner Rectangle 11"/>
          <p:cNvSpPr/>
          <p:nvPr/>
        </p:nvSpPr>
        <p:spPr>
          <a:xfrm rot="5400000">
            <a:off x="7277100" y="1333500"/>
            <a:ext cx="3048000" cy="3810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3" name="Round Diagonal Corner Rectangle 12"/>
          <p:cNvSpPr/>
          <p:nvPr/>
        </p:nvSpPr>
        <p:spPr>
          <a:xfrm rot="5400000">
            <a:off x="7391400" y="1295400"/>
            <a:ext cx="3048000" cy="4572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3802" name="TextBox 6"/>
          <p:cNvSpPr txBox="1">
            <a:spLocks noChangeArrowheads="1"/>
          </p:cNvSpPr>
          <p:nvPr/>
        </p:nvSpPr>
        <p:spPr bwMode="auto">
          <a:xfrm rot="-5400000">
            <a:off x="7562850" y="1362075"/>
            <a:ext cx="2667000" cy="400050"/>
          </a:xfrm>
          <a:prstGeom prst="rect">
            <a:avLst/>
          </a:prstGeom>
          <a:noFill/>
          <a:ln w="9525">
            <a:noFill/>
            <a:miter lim="800000"/>
            <a:headEnd/>
            <a:tailEnd/>
          </a:ln>
        </p:spPr>
        <p:txBody>
          <a:bodyPr>
            <a:spAutoFit/>
          </a:bodyPr>
          <a:lstStyle/>
          <a:p>
            <a:pPr algn="ctr"/>
            <a:r>
              <a:rPr lang="en-US" sz="2000" b="1">
                <a:latin typeface="Titillium Web"/>
              </a:rPr>
              <a:t>Student Support Services…</a:t>
            </a:r>
          </a:p>
        </p:txBody>
      </p:sp>
      <p:pic>
        <p:nvPicPr>
          <p:cNvPr id="89090" name="Picture 2" descr="J:\Annual Report 2016-17\All Chapture Photos\extra\DSC_0944.JPG"/>
          <p:cNvPicPr>
            <a:picLocks noChangeAspect="1" noChangeArrowheads="1"/>
          </p:cNvPicPr>
          <p:nvPr/>
        </p:nvPicPr>
        <p:blipFill>
          <a:blip r:embed="rId5" cstate="print"/>
          <a:srcRect/>
          <a:stretch>
            <a:fillRect/>
          </a:stretch>
        </p:blipFill>
        <p:spPr bwMode="auto">
          <a:xfrm>
            <a:off x="4693844" y="5189016"/>
            <a:ext cx="2179909" cy="1447800"/>
          </a:xfrm>
          <a:prstGeom prst="rect">
            <a:avLst/>
          </a:prstGeom>
          <a:ln>
            <a:noFill/>
          </a:ln>
          <a:effectLst>
            <a:softEdge rad="112500"/>
          </a:effectLst>
        </p:spPr>
      </p:pic>
      <p:pic>
        <p:nvPicPr>
          <p:cNvPr id="89092" name="Picture 4" descr="J:\Annual Report 2016-17\All Chapture Photos\Learn &amp; Teach\DSC_7876.JPG"/>
          <p:cNvPicPr>
            <a:picLocks noChangeAspect="1" noChangeArrowheads="1"/>
          </p:cNvPicPr>
          <p:nvPr/>
        </p:nvPicPr>
        <p:blipFill>
          <a:blip r:embed="rId6" cstate="print"/>
          <a:srcRect/>
          <a:stretch>
            <a:fillRect/>
          </a:stretch>
        </p:blipFill>
        <p:spPr bwMode="auto">
          <a:xfrm>
            <a:off x="6406840" y="3505200"/>
            <a:ext cx="2554859" cy="1696826"/>
          </a:xfrm>
          <a:prstGeom prst="rect">
            <a:avLst/>
          </a:prstGeom>
          <a:ln>
            <a:noFill/>
          </a:ln>
          <a:effectLst>
            <a:softEdge rad="112500"/>
          </a:effectLst>
        </p:spPr>
      </p:pic>
      <p:sp>
        <p:nvSpPr>
          <p:cNvPr id="19" name="Snip Diagonal Corner Rectangle 18"/>
          <p:cNvSpPr/>
          <p:nvPr/>
        </p:nvSpPr>
        <p:spPr>
          <a:xfrm>
            <a:off x="647700" y="1470146"/>
            <a:ext cx="3581400" cy="762000"/>
          </a:xfrm>
          <a:prstGeom prst="snip2DiagRect">
            <a:avLst/>
          </a:prstGeom>
          <a:solidFill>
            <a:schemeClr val="accent2">
              <a:lumMod val="75000"/>
            </a:schemeClr>
          </a:solidFill>
          <a:ln>
            <a:noFill/>
          </a:ln>
          <a:scene3d>
            <a:camera prst="orthographicFront"/>
            <a:lightRig rig="threePt" dir="t"/>
          </a:scene3d>
          <a:sp3d>
            <a:bevelT w="28575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3809" name="Rectangle 22"/>
          <p:cNvSpPr>
            <a:spLocks noChangeArrowheads="1"/>
          </p:cNvSpPr>
          <p:nvPr/>
        </p:nvSpPr>
        <p:spPr bwMode="auto">
          <a:xfrm>
            <a:off x="1295400" y="1597924"/>
            <a:ext cx="2286000" cy="369888"/>
          </a:xfrm>
          <a:prstGeom prst="rect">
            <a:avLst/>
          </a:prstGeom>
          <a:noFill/>
          <a:ln w="9525">
            <a:noFill/>
            <a:miter lim="800000"/>
            <a:headEnd/>
            <a:tailEnd/>
          </a:ln>
        </p:spPr>
        <p:txBody>
          <a:bodyPr>
            <a:spAutoFit/>
          </a:bodyPr>
          <a:lstStyle/>
          <a:p>
            <a:pPr marL="360363" indent="-360363" algn="just">
              <a:spcAft>
                <a:spcPts val="1800"/>
              </a:spcAft>
              <a:tabLst>
                <a:tab pos="360363" algn="l"/>
              </a:tabLst>
            </a:pPr>
            <a:r>
              <a:rPr lang="en-US" b="1" dirty="0">
                <a:solidFill>
                  <a:schemeClr val="bg1"/>
                </a:solidFill>
                <a:latin typeface="Book Antiqua" pitchFamily="18" charset="0"/>
              </a:rPr>
              <a:t>AIISH Gymkhana</a:t>
            </a:r>
          </a:p>
        </p:txBody>
      </p:sp>
      <p:sp>
        <p:nvSpPr>
          <p:cNvPr id="33814"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 name="TextBox 1"/>
          <p:cNvSpPr txBox="1"/>
          <p:nvPr/>
        </p:nvSpPr>
        <p:spPr>
          <a:xfrm>
            <a:off x="88211" y="2280058"/>
            <a:ext cx="5901229" cy="3539430"/>
          </a:xfrm>
          <a:prstGeom prst="rect">
            <a:avLst/>
          </a:prstGeom>
          <a:noFill/>
        </p:spPr>
        <p:txBody>
          <a:bodyPr wrap="square" rtlCol="0">
            <a:spAutoFit/>
          </a:bodyPr>
          <a:lstStyle/>
          <a:p>
            <a:pPr algn="just"/>
            <a:endParaRPr lang="en-US" sz="16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 association of Institute staff</a:t>
            </a:r>
          </a:p>
          <a:p>
            <a:r>
              <a:rPr lang="en-US" sz="2400" dirty="0">
                <a:latin typeface="Times New Roman" panose="02020603050405020304" pitchFamily="18" charset="0"/>
                <a:cs typeface="Times New Roman" panose="02020603050405020304" pitchFamily="18" charset="0"/>
              </a:rPr>
              <a:t>    and students</a:t>
            </a:r>
          </a:p>
          <a:p>
            <a:pPr marL="342900" indent="-342900" algn="just">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Platform for recreational, social and cultural activities </a:t>
            </a:r>
          </a:p>
          <a:p>
            <a:pPr marL="342900" indent="-342900" algn="just">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Co-ordinate sports, art, cultural and literary activities </a:t>
            </a:r>
          </a:p>
          <a:p>
            <a:pPr algn="just"/>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7513200"/>
      </p:ext>
    </p:extLst>
  </p:cSld>
  <p:clrMapOvr>
    <a:masterClrMapping/>
  </p:clrMapOvr>
  <p:transition advClick="0" advTm="3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21"/>
          <p:cNvSpPr txBox="1">
            <a:spLocks noChangeArrowheads="1"/>
          </p:cNvSpPr>
          <p:nvPr/>
        </p:nvSpPr>
        <p:spPr bwMode="auto">
          <a:xfrm>
            <a:off x="138456" y="625475"/>
            <a:ext cx="3999813" cy="400110"/>
          </a:xfrm>
          <a:prstGeom prst="rect">
            <a:avLst/>
          </a:prstGeom>
          <a:noFill/>
          <a:ln w="9525">
            <a:noFill/>
            <a:miter lim="800000"/>
            <a:headEnd/>
            <a:tailEnd/>
          </a:ln>
        </p:spPr>
        <p:txBody>
          <a:bodyPr wrap="none">
            <a:spAutoFit/>
          </a:bodyPr>
          <a:lstStyle/>
          <a:p>
            <a:pPr marL="360363" indent="-360363" algn="just">
              <a:spcAft>
                <a:spcPts val="1800"/>
              </a:spcAft>
              <a:tabLst>
                <a:tab pos="360363" algn="l"/>
              </a:tabLst>
            </a:pPr>
            <a:r>
              <a:rPr lang="en-US" sz="2000" b="1" dirty="0">
                <a:solidFill>
                  <a:srgbClr val="C00000"/>
                </a:solidFill>
                <a:latin typeface="Book Antiqua" pitchFamily="18" charset="0"/>
              </a:rPr>
              <a:t>AIISH National Service Scheme </a:t>
            </a:r>
          </a:p>
        </p:txBody>
      </p:sp>
      <p:sp>
        <p:nvSpPr>
          <p:cNvPr id="11" name="Rectangle 10"/>
          <p:cNvSpPr/>
          <p:nvPr/>
        </p:nvSpPr>
        <p:spPr>
          <a:xfrm flipV="1">
            <a:off x="457200" y="1046163"/>
            <a:ext cx="82296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33797" name="Picture 14" descr="backlable.png"/>
          <p:cNvPicPr>
            <a:picLocks noChangeAspect="1"/>
          </p:cNvPicPr>
          <p:nvPr/>
        </p:nvPicPr>
        <p:blipFill>
          <a:blip r:embed="rId2" cstate="print"/>
          <a:srcRect/>
          <a:stretch>
            <a:fillRect/>
          </a:stretch>
        </p:blipFill>
        <p:spPr bwMode="auto">
          <a:xfrm>
            <a:off x="0" y="5867400"/>
            <a:ext cx="9144000" cy="990600"/>
          </a:xfrm>
          <a:prstGeom prst="rect">
            <a:avLst/>
          </a:prstGeom>
          <a:noFill/>
          <a:ln w="9525">
            <a:noFill/>
            <a:miter lim="800000"/>
            <a:headEnd/>
            <a:tailEnd/>
          </a:ln>
        </p:spPr>
      </p:pic>
      <p:sp>
        <p:nvSpPr>
          <p:cNvPr id="33798" name="TextBox 13"/>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33799"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2" name="Round Diagonal Corner Rectangle 11"/>
          <p:cNvSpPr/>
          <p:nvPr/>
        </p:nvSpPr>
        <p:spPr>
          <a:xfrm rot="5400000">
            <a:off x="7277100" y="1333500"/>
            <a:ext cx="3048000" cy="3810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3" name="Round Diagonal Corner Rectangle 12"/>
          <p:cNvSpPr/>
          <p:nvPr/>
        </p:nvSpPr>
        <p:spPr>
          <a:xfrm rot="5400000">
            <a:off x="7010399" y="1676400"/>
            <a:ext cx="3810001" cy="4572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3802" name="TextBox 6"/>
          <p:cNvSpPr txBox="1">
            <a:spLocks noChangeArrowheads="1"/>
          </p:cNvSpPr>
          <p:nvPr/>
        </p:nvSpPr>
        <p:spPr bwMode="auto">
          <a:xfrm rot="-5400000">
            <a:off x="7562850" y="1362075"/>
            <a:ext cx="2667000" cy="400050"/>
          </a:xfrm>
          <a:prstGeom prst="rect">
            <a:avLst/>
          </a:prstGeom>
          <a:noFill/>
          <a:ln w="9525">
            <a:noFill/>
            <a:miter lim="800000"/>
            <a:headEnd/>
            <a:tailEnd/>
          </a:ln>
        </p:spPr>
        <p:txBody>
          <a:bodyPr>
            <a:spAutoFit/>
          </a:bodyPr>
          <a:lstStyle/>
          <a:p>
            <a:pPr algn="ctr"/>
            <a:r>
              <a:rPr lang="en-US" sz="2000" b="1">
                <a:latin typeface="Titillium Web"/>
              </a:rPr>
              <a:t>Student Support Services…</a:t>
            </a:r>
          </a:p>
        </p:txBody>
      </p:sp>
      <p:pic>
        <p:nvPicPr>
          <p:cNvPr id="89091" name="Picture 3" descr="J:\Annual Report 2016-17\All Chapture Photos\extra\DSC_6558.JPG"/>
          <p:cNvPicPr>
            <a:picLocks noChangeAspect="1" noChangeArrowheads="1"/>
          </p:cNvPicPr>
          <p:nvPr/>
        </p:nvPicPr>
        <p:blipFill>
          <a:blip r:embed="rId4" cstate="print"/>
          <a:srcRect/>
          <a:stretch>
            <a:fillRect/>
          </a:stretch>
        </p:blipFill>
        <p:spPr bwMode="auto">
          <a:xfrm>
            <a:off x="5918474" y="1069181"/>
            <a:ext cx="2669592" cy="1773027"/>
          </a:xfrm>
          <a:prstGeom prst="rect">
            <a:avLst/>
          </a:prstGeom>
          <a:ln>
            <a:noFill/>
          </a:ln>
          <a:effectLst>
            <a:softEdge rad="112500"/>
          </a:effectLst>
        </p:spPr>
      </p:pic>
      <p:sp>
        <p:nvSpPr>
          <p:cNvPr id="33809" name="Rectangle 22"/>
          <p:cNvSpPr>
            <a:spLocks noChangeArrowheads="1"/>
          </p:cNvSpPr>
          <p:nvPr/>
        </p:nvSpPr>
        <p:spPr bwMode="auto">
          <a:xfrm>
            <a:off x="1295400" y="1676400"/>
            <a:ext cx="2286000" cy="369888"/>
          </a:xfrm>
          <a:prstGeom prst="rect">
            <a:avLst/>
          </a:prstGeom>
          <a:noFill/>
          <a:ln w="9525">
            <a:noFill/>
            <a:miter lim="800000"/>
            <a:headEnd/>
            <a:tailEnd/>
          </a:ln>
        </p:spPr>
        <p:txBody>
          <a:bodyPr>
            <a:spAutoFit/>
          </a:bodyPr>
          <a:lstStyle/>
          <a:p>
            <a:pPr marL="360363" indent="-360363" algn="just">
              <a:spcAft>
                <a:spcPts val="1800"/>
              </a:spcAft>
              <a:tabLst>
                <a:tab pos="360363" algn="l"/>
              </a:tabLst>
            </a:pPr>
            <a:r>
              <a:rPr lang="en-US" b="1" dirty="0">
                <a:solidFill>
                  <a:schemeClr val="bg1"/>
                </a:solidFill>
                <a:latin typeface="Book Antiqua" pitchFamily="18" charset="0"/>
              </a:rPr>
              <a:t>AIISH Gymkhana</a:t>
            </a:r>
          </a:p>
        </p:txBody>
      </p:sp>
      <p:sp>
        <p:nvSpPr>
          <p:cNvPr id="33813" name="Rectangle 22"/>
          <p:cNvSpPr>
            <a:spLocks noChangeArrowheads="1"/>
          </p:cNvSpPr>
          <p:nvPr/>
        </p:nvSpPr>
        <p:spPr bwMode="auto">
          <a:xfrm>
            <a:off x="1055649" y="1655441"/>
            <a:ext cx="3821151" cy="369332"/>
          </a:xfrm>
          <a:prstGeom prst="rect">
            <a:avLst/>
          </a:prstGeom>
          <a:noFill/>
          <a:ln w="9525">
            <a:noFill/>
            <a:miter lim="800000"/>
            <a:headEnd/>
            <a:tailEnd/>
          </a:ln>
        </p:spPr>
        <p:txBody>
          <a:bodyPr wrap="square">
            <a:spAutoFit/>
          </a:bodyPr>
          <a:lstStyle/>
          <a:p>
            <a:pPr marL="360363" indent="-360363" algn="just">
              <a:spcAft>
                <a:spcPts val="1800"/>
              </a:spcAft>
              <a:tabLst>
                <a:tab pos="360363" algn="l"/>
              </a:tabLst>
            </a:pPr>
            <a:r>
              <a:rPr lang="en-US" b="1" dirty="0">
                <a:solidFill>
                  <a:schemeClr val="bg1"/>
                </a:solidFill>
                <a:latin typeface="Book Antiqua" pitchFamily="18" charset="0"/>
              </a:rPr>
              <a:t>AIISH National Service Scheme </a:t>
            </a:r>
          </a:p>
        </p:txBody>
      </p:sp>
      <p:sp>
        <p:nvSpPr>
          <p:cNvPr id="33814"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 name="TextBox 1"/>
          <p:cNvSpPr txBox="1"/>
          <p:nvPr/>
        </p:nvSpPr>
        <p:spPr>
          <a:xfrm>
            <a:off x="242301" y="1791105"/>
            <a:ext cx="6678198" cy="2677656"/>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2 NSS Units</a:t>
            </a:r>
          </a:p>
          <a:p>
            <a:pPr marL="342900" indent="-342900" algn="just">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Units contribute to the Institute’s aim </a:t>
            </a:r>
          </a:p>
          <a:p>
            <a:pPr algn="just"/>
            <a:r>
              <a:rPr lang="en-US" sz="2400" dirty="0">
                <a:latin typeface="Times New Roman" panose="02020603050405020304" pitchFamily="18" charset="0"/>
                <a:cs typeface="Times New Roman" panose="02020603050405020304" pitchFamily="18" charset="0"/>
              </a:rPr>
              <a:t>     of all round development of its students. </a:t>
            </a:r>
          </a:p>
          <a:p>
            <a:pPr marL="342900" indent="-342900" algn="just">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Involve the students in activities which ultimately helps them integrate with society efficiently</a:t>
            </a:r>
            <a:r>
              <a:rPr lang="en-US" sz="2000" dirty="0">
                <a:latin typeface="Times New Roman" panose="02020603050405020304" pitchFamily="18" charset="0"/>
                <a:cs typeface="Times New Roman" panose="02020603050405020304" pitchFamily="18" charset="0"/>
              </a:rPr>
              <a:t>.</a:t>
            </a:r>
            <a:r>
              <a:rPr lang="en-US" dirty="0"/>
              <a:t> </a:t>
            </a:r>
            <a:endParaRPr lang="en-IN" dirty="0"/>
          </a:p>
        </p:txBody>
      </p:sp>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501" y="4221182"/>
            <a:ext cx="1695538" cy="1284499"/>
          </a:xfrm>
          <a:prstGeom prst="rect">
            <a:avLst/>
          </a:prstGeom>
          <a:ln>
            <a:noFill/>
          </a:ln>
          <a:effectLst>
            <a:softEdge rad="112500"/>
          </a:effectLst>
        </p:spPr>
      </p:pic>
    </p:spTree>
    <p:extLst>
      <p:ext uri="{BB962C8B-B14F-4D97-AF65-F5344CB8AC3E}">
        <p14:creationId xmlns:p14="http://schemas.microsoft.com/office/powerpoint/2010/main" val="3936608218"/>
      </p:ext>
    </p:extLst>
  </p:cSld>
  <p:clrMapOvr>
    <a:masterClrMapping/>
  </p:clrMapOvr>
  <p:transition advClick="0" advTm="3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1"/>
          <p:cNvSpPr txBox="1">
            <a:spLocks noChangeArrowheads="1"/>
          </p:cNvSpPr>
          <p:nvPr/>
        </p:nvSpPr>
        <p:spPr bwMode="auto">
          <a:xfrm>
            <a:off x="0" y="332431"/>
            <a:ext cx="3927475" cy="461963"/>
          </a:xfrm>
          <a:prstGeom prst="rect">
            <a:avLst/>
          </a:prstGeom>
          <a:noFill/>
          <a:ln w="9525">
            <a:noFill/>
            <a:miter lim="800000"/>
            <a:headEnd/>
            <a:tailEnd/>
          </a:ln>
        </p:spPr>
        <p:txBody>
          <a:bodyPr wrap="none">
            <a:spAutoFit/>
          </a:bodyPr>
          <a:lstStyle/>
          <a:p>
            <a:r>
              <a:rPr lang="en-US" sz="2400" b="1" dirty="0">
                <a:solidFill>
                  <a:srgbClr val="C00000"/>
                </a:solidFill>
                <a:latin typeface="Book Antiqua" pitchFamily="18" charset="0"/>
              </a:rPr>
              <a:t>Other Supporting Services</a:t>
            </a:r>
          </a:p>
        </p:txBody>
      </p:sp>
      <p:sp>
        <p:nvSpPr>
          <p:cNvPr id="11" name="Rectangle 10"/>
          <p:cNvSpPr/>
          <p:nvPr/>
        </p:nvSpPr>
        <p:spPr>
          <a:xfrm flipV="1">
            <a:off x="301083" y="1162843"/>
            <a:ext cx="85344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34820" name="Picture 14" descr="backlable.png"/>
          <p:cNvPicPr>
            <a:picLocks noChangeAspect="1"/>
          </p:cNvPicPr>
          <p:nvPr/>
        </p:nvPicPr>
        <p:blipFill>
          <a:blip r:embed="rId2" cstate="print"/>
          <a:srcRect/>
          <a:stretch>
            <a:fillRect/>
          </a:stretch>
        </p:blipFill>
        <p:spPr bwMode="auto">
          <a:xfrm>
            <a:off x="0" y="6378602"/>
            <a:ext cx="9144000" cy="479398"/>
          </a:xfrm>
          <a:prstGeom prst="rect">
            <a:avLst/>
          </a:prstGeom>
          <a:noFill/>
          <a:ln w="9525">
            <a:noFill/>
            <a:miter lim="800000"/>
            <a:headEnd/>
            <a:tailEnd/>
          </a:ln>
        </p:spPr>
      </p:pic>
      <p:sp>
        <p:nvSpPr>
          <p:cNvPr id="34821" name="TextBox 12"/>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34846" name="Picture 14" descr="backlable.png"/>
          <p:cNvPicPr>
            <a:picLocks noChangeAspect="1"/>
          </p:cNvPicPr>
          <p:nvPr/>
        </p:nvPicPr>
        <p:blipFill>
          <a:blip r:embed="rId3" cstate="print"/>
          <a:srcRect/>
          <a:stretch>
            <a:fillRect/>
          </a:stretch>
        </p:blipFill>
        <p:spPr bwMode="auto">
          <a:xfrm>
            <a:off x="0" y="-105194"/>
            <a:ext cx="9144000" cy="533400"/>
          </a:xfrm>
          <a:prstGeom prst="rect">
            <a:avLst/>
          </a:prstGeom>
          <a:noFill/>
          <a:ln w="9525">
            <a:noFill/>
            <a:miter lim="800000"/>
            <a:headEnd/>
            <a:tailEnd/>
          </a:ln>
        </p:spPr>
      </p:pic>
      <p:sp>
        <p:nvSpPr>
          <p:cNvPr id="26" name="Round Diagonal Corner Rectangle 25"/>
          <p:cNvSpPr/>
          <p:nvPr/>
        </p:nvSpPr>
        <p:spPr>
          <a:xfrm rot="5400000">
            <a:off x="7128417" y="2149502"/>
            <a:ext cx="3048000" cy="3810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7" name="Round Diagonal Corner Rectangle 26"/>
          <p:cNvSpPr/>
          <p:nvPr/>
        </p:nvSpPr>
        <p:spPr>
          <a:xfrm rot="5400000">
            <a:off x="7155468" y="1799272"/>
            <a:ext cx="3331852" cy="645211"/>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4849" name="TextBox 6"/>
          <p:cNvSpPr txBox="1">
            <a:spLocks noChangeArrowheads="1"/>
          </p:cNvSpPr>
          <p:nvPr/>
        </p:nvSpPr>
        <p:spPr bwMode="auto">
          <a:xfrm rot="-5400000">
            <a:off x="7414167" y="2254277"/>
            <a:ext cx="2667000" cy="400050"/>
          </a:xfrm>
          <a:prstGeom prst="rect">
            <a:avLst/>
          </a:prstGeom>
          <a:noFill/>
          <a:ln w="9525">
            <a:noFill/>
            <a:miter lim="800000"/>
            <a:headEnd/>
            <a:tailEnd/>
          </a:ln>
        </p:spPr>
        <p:txBody>
          <a:bodyPr>
            <a:spAutoFit/>
          </a:bodyPr>
          <a:lstStyle/>
          <a:p>
            <a:pPr algn="ctr"/>
            <a:r>
              <a:rPr lang="en-US" sz="2000" b="1" dirty="0">
                <a:latin typeface="Titillium Web"/>
              </a:rPr>
              <a:t>Student Support Services</a:t>
            </a:r>
          </a:p>
        </p:txBody>
      </p:sp>
      <p:sp>
        <p:nvSpPr>
          <p:cNvPr id="3485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graphicFrame>
        <p:nvGraphicFramePr>
          <p:cNvPr id="2" name="Diagram 1"/>
          <p:cNvGraphicFramePr/>
          <p:nvPr>
            <p:extLst>
              <p:ext uri="{D42A27DB-BD31-4B8C-83A1-F6EECF244321}">
                <p14:modId xmlns:p14="http://schemas.microsoft.com/office/powerpoint/2010/main" val="3494432359"/>
              </p:ext>
            </p:extLst>
          </p:nvPr>
        </p:nvGraphicFramePr>
        <p:xfrm>
          <a:off x="602166" y="760511"/>
          <a:ext cx="8541834" cy="5794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8810650"/>
      </p:ext>
    </p:extLst>
  </p:cSld>
  <p:clrMapOvr>
    <a:masterClrMapping/>
  </p:clrMapOvr>
  <p:transition advClick="0" advTm="3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7061521-sky-wallpaper.jpg"/>
          <p:cNvPicPr>
            <a:picLocks noChangeAspect="1"/>
          </p:cNvPicPr>
          <p:nvPr/>
        </p:nvPicPr>
        <p:blipFill>
          <a:blip r:embed="rId2" cstate="print">
            <a:duotone>
              <a:schemeClr val="accent5">
                <a:shade val="45000"/>
                <a:satMod val="135000"/>
              </a:schemeClr>
              <a:prstClr val="white"/>
            </a:duotone>
          </a:blip>
          <a:srcRect t="5063"/>
          <a:stretch>
            <a:fillRect/>
          </a:stretch>
        </p:blipFill>
        <p:spPr>
          <a:xfrm>
            <a:off x="0" y="0"/>
            <a:ext cx="9144000" cy="6477000"/>
          </a:xfrm>
          <a:prstGeom prst="rect">
            <a:avLst/>
          </a:prstGeom>
        </p:spPr>
      </p:pic>
      <p:pic>
        <p:nvPicPr>
          <p:cNvPr id="9219" name="Picture 14" descr="backlable.png"/>
          <p:cNvPicPr>
            <a:picLocks noChangeAspect="1"/>
          </p:cNvPicPr>
          <p:nvPr/>
        </p:nvPicPr>
        <p:blipFill>
          <a:blip r:embed="rId3" cstate="print"/>
          <a:srcRect/>
          <a:stretch>
            <a:fillRect/>
          </a:stretch>
        </p:blipFill>
        <p:spPr bwMode="auto">
          <a:xfrm>
            <a:off x="0" y="6248400"/>
            <a:ext cx="9144000" cy="609600"/>
          </a:xfrm>
          <a:prstGeom prst="rect">
            <a:avLst/>
          </a:prstGeom>
          <a:noFill/>
          <a:ln w="9525">
            <a:noFill/>
            <a:miter lim="800000"/>
            <a:headEnd/>
            <a:tailEnd/>
          </a:ln>
        </p:spPr>
      </p:pic>
      <p:sp>
        <p:nvSpPr>
          <p:cNvPr id="9220" name="Content Placeholder 2"/>
          <p:cNvSpPr txBox="1">
            <a:spLocks/>
          </p:cNvSpPr>
          <p:nvPr/>
        </p:nvSpPr>
        <p:spPr bwMode="auto">
          <a:xfrm>
            <a:off x="381000" y="914400"/>
            <a:ext cx="3886200" cy="1676400"/>
          </a:xfrm>
          <a:prstGeom prst="rect">
            <a:avLst/>
          </a:prstGeom>
          <a:noFill/>
          <a:ln w="9525">
            <a:noFill/>
            <a:miter lim="800000"/>
            <a:headEnd/>
            <a:tailEnd/>
          </a:ln>
        </p:spPr>
        <p:txBody>
          <a:bodyPr/>
          <a:lstStyle/>
          <a:p>
            <a:pPr marL="361950" indent="-361950" algn="just">
              <a:spcAft>
                <a:spcPts val="1200"/>
              </a:spcAft>
              <a:tabLst>
                <a:tab pos="361950" algn="l"/>
              </a:tabLst>
            </a:pPr>
            <a:r>
              <a:rPr lang="en-US" sz="2400" b="1">
                <a:solidFill>
                  <a:srgbClr val="C00000"/>
                </a:solidFill>
                <a:latin typeface="Book Antiqua" pitchFamily="18" charset="0"/>
              </a:rPr>
              <a:t>Classrooms</a:t>
            </a:r>
          </a:p>
          <a:p>
            <a:pPr marL="361950" indent="-361950" algn="just">
              <a:spcAft>
                <a:spcPts val="1200"/>
              </a:spcAft>
              <a:buFont typeface="Arial" pitchFamily="34" charset="0"/>
              <a:buChar char="•"/>
              <a:tabLst>
                <a:tab pos="361950" algn="l"/>
              </a:tabLst>
            </a:pPr>
            <a:r>
              <a:rPr lang="en-US" sz="2400" b="1">
                <a:latin typeface="Book Antiqua" pitchFamily="18" charset="0"/>
              </a:rPr>
              <a:t>20</a:t>
            </a:r>
            <a:r>
              <a:rPr lang="en-US">
                <a:latin typeface="Book Antiqua" pitchFamily="18" charset="0"/>
              </a:rPr>
              <a:t> smart classrooms spanning across </a:t>
            </a:r>
            <a:r>
              <a:rPr lang="en-US" sz="2400" b="1">
                <a:latin typeface="Book Antiqua" pitchFamily="18" charset="0"/>
              </a:rPr>
              <a:t>2</a:t>
            </a:r>
            <a:r>
              <a:rPr lang="en-US">
                <a:latin typeface="Book Antiqua" pitchFamily="18" charset="0"/>
              </a:rPr>
              <a:t> academic buildings and </a:t>
            </a:r>
            <a:r>
              <a:rPr lang="en-US" sz="2400" b="1">
                <a:latin typeface="Book Antiqua" pitchFamily="18" charset="0"/>
              </a:rPr>
              <a:t>57,000</a:t>
            </a:r>
            <a:r>
              <a:rPr lang="en-US">
                <a:latin typeface="Book Antiqua" pitchFamily="18" charset="0"/>
              </a:rPr>
              <a:t> sq.ft.</a:t>
            </a:r>
          </a:p>
        </p:txBody>
      </p:sp>
      <p:sp>
        <p:nvSpPr>
          <p:cNvPr id="9221" name="Content Placeholder 2"/>
          <p:cNvSpPr txBox="1">
            <a:spLocks/>
          </p:cNvSpPr>
          <p:nvPr/>
        </p:nvSpPr>
        <p:spPr bwMode="auto">
          <a:xfrm>
            <a:off x="4572000" y="3200400"/>
            <a:ext cx="4114800" cy="2971800"/>
          </a:xfrm>
          <a:prstGeom prst="rect">
            <a:avLst/>
          </a:prstGeom>
          <a:noFill/>
          <a:ln w="9525">
            <a:noFill/>
            <a:miter lim="800000"/>
            <a:headEnd/>
            <a:tailEnd/>
          </a:ln>
        </p:spPr>
        <p:txBody>
          <a:bodyPr/>
          <a:lstStyle/>
          <a:p>
            <a:pPr marL="361950" indent="-361950" algn="just">
              <a:spcAft>
                <a:spcPts val="1200"/>
              </a:spcAft>
              <a:tabLst>
                <a:tab pos="361950" algn="l"/>
              </a:tabLst>
            </a:pPr>
            <a:r>
              <a:rPr lang="en-US" sz="2400" b="1" dirty="0">
                <a:solidFill>
                  <a:srgbClr val="C00000"/>
                </a:solidFill>
                <a:latin typeface="Book Antiqua" pitchFamily="18" charset="0"/>
              </a:rPr>
              <a:t>Conference Halls</a:t>
            </a:r>
          </a:p>
          <a:p>
            <a:pPr marL="361950" indent="-361950" algn="just">
              <a:spcAft>
                <a:spcPts val="1200"/>
              </a:spcAft>
              <a:buFont typeface="Arial" pitchFamily="34" charset="0"/>
              <a:buChar char="•"/>
              <a:tabLst>
                <a:tab pos="361950" algn="l"/>
              </a:tabLst>
            </a:pPr>
            <a:r>
              <a:rPr lang="en-US" sz="2400" b="1" dirty="0">
                <a:latin typeface="Book Antiqua" pitchFamily="18" charset="0"/>
              </a:rPr>
              <a:t>2</a:t>
            </a:r>
            <a:r>
              <a:rPr lang="en-US" dirty="0">
                <a:latin typeface="Book Antiqua" pitchFamily="18" charset="0"/>
              </a:rPr>
              <a:t> conference halls, </a:t>
            </a:r>
            <a:r>
              <a:rPr lang="en-US" sz="2400" b="1" dirty="0">
                <a:latin typeface="Book Antiqua" pitchFamily="18" charset="0"/>
              </a:rPr>
              <a:t>two</a:t>
            </a:r>
            <a:r>
              <a:rPr lang="en-US" dirty="0">
                <a:latin typeface="Book Antiqua" pitchFamily="18" charset="0"/>
              </a:rPr>
              <a:t> a/c, with a total seating capacity of </a:t>
            </a:r>
            <a:r>
              <a:rPr lang="en-US" sz="2400" b="1" dirty="0">
                <a:latin typeface="Book Antiqua" pitchFamily="18" charset="0"/>
              </a:rPr>
              <a:t>680</a:t>
            </a:r>
            <a:r>
              <a:rPr lang="en-US" dirty="0">
                <a:latin typeface="Book Antiqua" pitchFamily="18" charset="0"/>
              </a:rPr>
              <a:t>.</a:t>
            </a:r>
          </a:p>
          <a:p>
            <a:pPr marL="361950" indent="-361950" algn="just">
              <a:spcAft>
                <a:spcPts val="1200"/>
              </a:spcAft>
              <a:tabLst>
                <a:tab pos="361950" algn="l"/>
              </a:tabLst>
            </a:pPr>
            <a:r>
              <a:rPr lang="en-US" sz="2400" b="1" dirty="0">
                <a:solidFill>
                  <a:srgbClr val="C00000"/>
                </a:solidFill>
                <a:latin typeface="Book Antiqua" pitchFamily="18" charset="0"/>
              </a:rPr>
              <a:t>Computer Centre</a:t>
            </a:r>
          </a:p>
          <a:p>
            <a:pPr marL="361950" indent="-361950" algn="just">
              <a:spcAft>
                <a:spcPts val="1200"/>
              </a:spcAft>
              <a:buFont typeface="Arial" pitchFamily="34" charset="0"/>
              <a:buChar char="•"/>
              <a:tabLst>
                <a:tab pos="361950" algn="l"/>
              </a:tabLst>
            </a:pPr>
            <a:r>
              <a:rPr lang="en-US" dirty="0">
                <a:latin typeface="Book Antiqua" pitchFamily="18" charset="0"/>
              </a:rPr>
              <a:t>A modern computer centre with high speed internet facility</a:t>
            </a:r>
          </a:p>
        </p:txBody>
      </p:sp>
      <p:pic>
        <p:nvPicPr>
          <p:cNvPr id="16" name="Picture 15" descr="DSC_0407.JPG"/>
          <p:cNvPicPr>
            <a:picLocks noChangeAspect="1"/>
          </p:cNvPicPr>
          <p:nvPr/>
        </p:nvPicPr>
        <p:blipFill>
          <a:blip r:embed="rId4" cstate="print"/>
          <a:stretch>
            <a:fillRect/>
          </a:stretch>
        </p:blipFill>
        <p:spPr>
          <a:xfrm>
            <a:off x="381000" y="3200400"/>
            <a:ext cx="4038603" cy="2682355"/>
          </a:xfrm>
          <a:prstGeom prst="rect">
            <a:avLst/>
          </a:prstGeom>
          <a:ln>
            <a:noFill/>
          </a:ln>
          <a:effectLst>
            <a:softEdge rad="112500"/>
          </a:effectLst>
        </p:spPr>
      </p:pic>
      <p:pic>
        <p:nvPicPr>
          <p:cNvPr id="64516" name="Picture 4" descr="I:\Annual Report 2015-16\2015-16 SelectedPhotos\Academic\vlcsnap-2016-05-04-18h07m41s191.png"/>
          <p:cNvPicPr>
            <a:picLocks noChangeAspect="1" noChangeArrowheads="1"/>
          </p:cNvPicPr>
          <p:nvPr/>
        </p:nvPicPr>
        <p:blipFill>
          <a:blip r:embed="rId5" cstate="print"/>
          <a:srcRect/>
          <a:stretch>
            <a:fillRect/>
          </a:stretch>
        </p:blipFill>
        <p:spPr bwMode="auto">
          <a:xfrm>
            <a:off x="4419600" y="533400"/>
            <a:ext cx="4114800" cy="2314575"/>
          </a:xfrm>
          <a:prstGeom prst="rect">
            <a:avLst/>
          </a:prstGeom>
          <a:ln>
            <a:noFill/>
          </a:ln>
          <a:effectLst>
            <a:softEdge rad="112500"/>
          </a:effectLst>
        </p:spPr>
      </p:pic>
      <p:sp>
        <p:nvSpPr>
          <p:cNvPr id="9224" name="TextBox 17"/>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4" name="Round Diagonal Corner Rectangle 13"/>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Round Diagonal Corner Rectangle 14"/>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9227" name="TextBox 6"/>
          <p:cNvSpPr txBox="1">
            <a:spLocks noChangeArrowheads="1"/>
          </p:cNvSpPr>
          <p:nvPr/>
        </p:nvSpPr>
        <p:spPr bwMode="auto">
          <a:xfrm rot="-5400000">
            <a:off x="7762875" y="888713"/>
            <a:ext cx="2362200" cy="584775"/>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9228"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1271694552"/>
      </p:ext>
    </p:extLst>
  </p:cSld>
  <p:clrMapOvr>
    <a:masterClrMapping/>
  </p:clrMapOvr>
  <p:transition advClick="0" advTm="3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7061521-sky-wallpaper.jpg"/>
          <p:cNvPicPr>
            <a:picLocks noChangeAspect="1"/>
          </p:cNvPicPr>
          <p:nvPr/>
        </p:nvPicPr>
        <p:blipFill>
          <a:blip r:embed="rId2" cstate="print">
            <a:duotone>
              <a:schemeClr val="accent5">
                <a:shade val="45000"/>
                <a:satMod val="135000"/>
              </a:schemeClr>
              <a:prstClr val="white"/>
            </a:duotone>
          </a:blip>
          <a:srcRect t="5063"/>
          <a:stretch>
            <a:fillRect/>
          </a:stretch>
        </p:blipFill>
        <p:spPr>
          <a:xfrm>
            <a:off x="0" y="0"/>
            <a:ext cx="9144000" cy="6324600"/>
          </a:xfrm>
          <a:prstGeom prst="rect">
            <a:avLst/>
          </a:prstGeom>
        </p:spPr>
      </p:pic>
      <p:pic>
        <p:nvPicPr>
          <p:cNvPr id="10243" name="Picture 14" descr="backlable.png"/>
          <p:cNvPicPr>
            <a:picLocks noChangeAspect="1"/>
          </p:cNvPicPr>
          <p:nvPr/>
        </p:nvPicPr>
        <p:blipFill>
          <a:blip r:embed="rId3" cstate="print"/>
          <a:srcRect/>
          <a:stretch>
            <a:fillRect/>
          </a:stretch>
        </p:blipFill>
        <p:spPr bwMode="auto">
          <a:xfrm>
            <a:off x="0" y="6096000"/>
            <a:ext cx="9144000" cy="762000"/>
          </a:xfrm>
          <a:prstGeom prst="rect">
            <a:avLst/>
          </a:prstGeom>
          <a:noFill/>
          <a:ln w="9525">
            <a:noFill/>
            <a:miter lim="800000"/>
            <a:headEnd/>
            <a:tailEnd/>
          </a:ln>
        </p:spPr>
      </p:pic>
      <p:sp>
        <p:nvSpPr>
          <p:cNvPr id="10244" name="Content Placeholder 2"/>
          <p:cNvSpPr txBox="1">
            <a:spLocks/>
          </p:cNvSpPr>
          <p:nvPr/>
        </p:nvSpPr>
        <p:spPr bwMode="auto">
          <a:xfrm>
            <a:off x="381000" y="762000"/>
            <a:ext cx="4419600" cy="1828800"/>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Video Conferencing System</a:t>
            </a:r>
          </a:p>
          <a:p>
            <a:pPr algn="just">
              <a:spcAft>
                <a:spcPts val="1200"/>
              </a:spcAft>
            </a:pPr>
            <a:r>
              <a:rPr lang="en-US" dirty="0">
                <a:latin typeface="Book Antiqua" pitchFamily="18" charset="0"/>
              </a:rPr>
              <a:t>State-of-the-art video conference set up linked through </a:t>
            </a:r>
            <a:r>
              <a:rPr lang="en-US" sz="2400" b="1" dirty="0">
                <a:latin typeface="Book Antiqua" pitchFamily="18" charset="0"/>
              </a:rPr>
              <a:t>MPLS VPN </a:t>
            </a:r>
            <a:r>
              <a:rPr lang="en-US" dirty="0">
                <a:latin typeface="Book Antiqua" pitchFamily="18" charset="0"/>
              </a:rPr>
              <a:t>to DHLS centers and can be connected to any part of the world through </a:t>
            </a:r>
            <a:r>
              <a:rPr lang="en-US" sz="2400" b="1" dirty="0">
                <a:latin typeface="Book Antiqua" pitchFamily="18" charset="0"/>
              </a:rPr>
              <a:t>ISDN</a:t>
            </a:r>
            <a:r>
              <a:rPr lang="en-US" dirty="0">
                <a:latin typeface="Book Antiqua" pitchFamily="18" charset="0"/>
              </a:rPr>
              <a:t> link.</a:t>
            </a:r>
          </a:p>
        </p:txBody>
      </p:sp>
      <p:pic>
        <p:nvPicPr>
          <p:cNvPr id="12296" name="Picture 2" descr="I:\Annual Report 2016-17\All Chapture Photos\OutReach\TCPD.jpg"/>
          <p:cNvPicPr>
            <a:picLocks noChangeAspect="1" noChangeArrowheads="1"/>
          </p:cNvPicPr>
          <p:nvPr/>
        </p:nvPicPr>
        <p:blipFill>
          <a:blip r:embed="rId4" cstate="print"/>
          <a:srcRect t="7169"/>
          <a:stretch>
            <a:fillRect/>
          </a:stretch>
        </p:blipFill>
        <p:spPr bwMode="auto">
          <a:xfrm>
            <a:off x="5105400" y="609600"/>
            <a:ext cx="3460750" cy="2133600"/>
          </a:xfrm>
          <a:prstGeom prst="rect">
            <a:avLst/>
          </a:prstGeom>
          <a:ln>
            <a:noFill/>
          </a:ln>
          <a:effectLst>
            <a:softEdge rad="112500"/>
          </a:effectLst>
        </p:spPr>
      </p:pic>
      <p:sp>
        <p:nvSpPr>
          <p:cNvPr id="10248" name="TextBox 15"/>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4" name="Round Diagonal Corner Rectangle 13"/>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Round Diagonal Corner Rectangle 14"/>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0251" name="TextBox 6"/>
          <p:cNvSpPr txBox="1">
            <a:spLocks noChangeArrowheads="1"/>
          </p:cNvSpPr>
          <p:nvPr/>
        </p:nvSpPr>
        <p:spPr bwMode="auto">
          <a:xfrm rot="-5400000">
            <a:off x="7762875" y="888713"/>
            <a:ext cx="2362200" cy="584775"/>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0252"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2523562824"/>
      </p:ext>
    </p:extLst>
  </p:cSld>
  <p:clrMapOvr>
    <a:masterClrMapping/>
  </p:clrMapOvr>
  <p:transition advClick="0" advTm="3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6"/>
          <p:cNvSpPr txBox="1">
            <a:spLocks noChangeArrowheads="1"/>
          </p:cNvSpPr>
          <p:nvPr/>
        </p:nvSpPr>
        <p:spPr bwMode="auto">
          <a:xfrm>
            <a:off x="533400" y="838200"/>
            <a:ext cx="4114800" cy="461963"/>
          </a:xfrm>
          <a:prstGeom prst="rect">
            <a:avLst/>
          </a:prstGeom>
          <a:noFill/>
          <a:ln w="9525">
            <a:noFill/>
            <a:miter lim="800000"/>
            <a:headEnd/>
            <a:tailEnd/>
          </a:ln>
        </p:spPr>
        <p:txBody>
          <a:bodyPr>
            <a:spAutoFit/>
          </a:bodyPr>
          <a:lstStyle/>
          <a:p>
            <a:r>
              <a:rPr lang="en-US" sz="2400" b="1">
                <a:solidFill>
                  <a:srgbClr val="C00000"/>
                </a:solidFill>
                <a:latin typeface="Book Antiqua" pitchFamily="18" charset="0"/>
              </a:rPr>
              <a:t>Patient Registration</a:t>
            </a:r>
          </a:p>
        </p:txBody>
      </p:sp>
      <p:pic>
        <p:nvPicPr>
          <p:cNvPr id="49155" name="Picture 14" descr="backlable.png"/>
          <p:cNvPicPr>
            <a:picLocks noChangeAspect="1"/>
          </p:cNvPicPr>
          <p:nvPr/>
        </p:nvPicPr>
        <p:blipFill>
          <a:blip r:embed="rId2" cstate="print"/>
          <a:srcRect/>
          <a:stretch>
            <a:fillRect/>
          </a:stretch>
        </p:blipFill>
        <p:spPr bwMode="auto">
          <a:xfrm>
            <a:off x="0" y="6096000"/>
            <a:ext cx="9144000" cy="762000"/>
          </a:xfrm>
          <a:prstGeom prst="rect">
            <a:avLst/>
          </a:prstGeom>
          <a:noFill/>
          <a:ln w="9525">
            <a:noFill/>
            <a:miter lim="800000"/>
            <a:headEnd/>
            <a:tailEnd/>
          </a:ln>
        </p:spPr>
      </p:pic>
      <p:sp>
        <p:nvSpPr>
          <p:cNvPr id="49156"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49157" name="Rectangle 8"/>
          <p:cNvSpPr>
            <a:spLocks noChangeArrowheads="1"/>
          </p:cNvSpPr>
          <p:nvPr/>
        </p:nvSpPr>
        <p:spPr bwMode="auto">
          <a:xfrm>
            <a:off x="4724400" y="1763713"/>
            <a:ext cx="3384550" cy="369887"/>
          </a:xfrm>
          <a:prstGeom prst="rect">
            <a:avLst/>
          </a:prstGeom>
          <a:noFill/>
          <a:ln w="9525">
            <a:noFill/>
            <a:miter lim="800000"/>
            <a:headEnd/>
            <a:tailEnd/>
          </a:ln>
        </p:spPr>
        <p:txBody>
          <a:bodyPr wrap="none">
            <a:spAutoFit/>
          </a:bodyPr>
          <a:lstStyle/>
          <a:p>
            <a:r>
              <a:rPr lang="en-US" b="1">
                <a:latin typeface="Book Antiqua" pitchFamily="18" charset="0"/>
              </a:rPr>
              <a:t>Patient Registration in 5 Years</a:t>
            </a:r>
          </a:p>
        </p:txBody>
      </p:sp>
      <p:sp>
        <p:nvSpPr>
          <p:cNvPr id="10" name="Rectangle 9"/>
          <p:cNvSpPr/>
          <p:nvPr/>
        </p:nvSpPr>
        <p:spPr>
          <a:xfrm>
            <a:off x="4343400" y="4037013"/>
            <a:ext cx="785813" cy="1714500"/>
          </a:xfrm>
          <a:prstGeom prst="rect">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11" name="Rectangle 10"/>
          <p:cNvSpPr/>
          <p:nvPr/>
        </p:nvSpPr>
        <p:spPr>
          <a:xfrm>
            <a:off x="4343400" y="4037013"/>
            <a:ext cx="785813" cy="285750"/>
          </a:xfrm>
          <a:prstGeom prst="rect">
            <a:avLst/>
          </a:prstGeom>
          <a:solidFill>
            <a:schemeClr val="accent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400" dirty="0">
                <a:latin typeface="Book Antiqua" pitchFamily="18" charset="0"/>
              </a:rPr>
              <a:t>2015-16</a:t>
            </a:r>
          </a:p>
        </p:txBody>
      </p:sp>
      <p:pic>
        <p:nvPicPr>
          <p:cNvPr id="49160" name="Picture 8" descr="patient registration png ಗೆ ಚಿತ್ರದ ಫಲಿತಾಂಶ"/>
          <p:cNvPicPr>
            <a:picLocks noChangeAspect="1" noChangeArrowheads="1"/>
          </p:cNvPicPr>
          <p:nvPr/>
        </p:nvPicPr>
        <p:blipFill>
          <a:blip r:embed="rId3" cstate="print"/>
          <a:srcRect l="11765" t="10927" r="11765" b="12584"/>
          <a:stretch>
            <a:fillRect/>
          </a:stretch>
        </p:blipFill>
        <p:spPr bwMode="auto">
          <a:xfrm>
            <a:off x="4475163" y="5119688"/>
            <a:ext cx="571500" cy="615950"/>
          </a:xfrm>
          <a:prstGeom prst="rect">
            <a:avLst/>
          </a:prstGeom>
          <a:noFill/>
          <a:ln w="9525">
            <a:noFill/>
            <a:miter lim="800000"/>
            <a:headEnd/>
            <a:tailEnd/>
          </a:ln>
        </p:spPr>
      </p:pic>
      <p:sp>
        <p:nvSpPr>
          <p:cNvPr id="13" name="Oval 12"/>
          <p:cNvSpPr/>
          <p:nvPr/>
        </p:nvSpPr>
        <p:spPr>
          <a:xfrm>
            <a:off x="4343400" y="4465638"/>
            <a:ext cx="785813" cy="571500"/>
          </a:xfrm>
          <a:prstGeom prst="ellipse">
            <a:avLst/>
          </a:prstGeom>
          <a:ln w="1905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49162" name="TextBox 13"/>
          <p:cNvSpPr txBox="1">
            <a:spLocks noChangeArrowheads="1"/>
          </p:cNvSpPr>
          <p:nvPr/>
        </p:nvSpPr>
        <p:spPr bwMode="auto">
          <a:xfrm>
            <a:off x="4333875" y="4559300"/>
            <a:ext cx="769763" cy="369332"/>
          </a:xfrm>
          <a:prstGeom prst="rect">
            <a:avLst/>
          </a:prstGeom>
          <a:noFill/>
          <a:ln w="9525">
            <a:noFill/>
            <a:miter lim="800000"/>
            <a:headEnd/>
            <a:tailEnd/>
          </a:ln>
        </p:spPr>
        <p:txBody>
          <a:bodyPr wrap="none">
            <a:spAutoFit/>
          </a:bodyPr>
          <a:lstStyle/>
          <a:p>
            <a:r>
              <a:rPr lang="en-US" dirty="0"/>
              <a:t>69079</a:t>
            </a:r>
          </a:p>
        </p:txBody>
      </p:sp>
      <p:sp>
        <p:nvSpPr>
          <p:cNvPr id="17" name="Rectangle 16"/>
          <p:cNvSpPr/>
          <p:nvPr/>
        </p:nvSpPr>
        <p:spPr>
          <a:xfrm>
            <a:off x="5219700" y="3679825"/>
            <a:ext cx="785813" cy="2071688"/>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18" name="Rectangle 17"/>
          <p:cNvSpPr/>
          <p:nvPr/>
        </p:nvSpPr>
        <p:spPr>
          <a:xfrm>
            <a:off x="5219700" y="3679825"/>
            <a:ext cx="785813" cy="285750"/>
          </a:xfrm>
          <a:prstGeom prst="rect">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400" dirty="0">
                <a:latin typeface="Book Antiqua" pitchFamily="18" charset="0"/>
              </a:rPr>
              <a:t>2016-17</a:t>
            </a:r>
          </a:p>
        </p:txBody>
      </p:sp>
      <p:pic>
        <p:nvPicPr>
          <p:cNvPr id="49165" name="Picture 8" descr="patient registration png ಗೆ ಚಿತ್ರದ ಫಲಿತಾಂಶ"/>
          <p:cNvPicPr>
            <a:picLocks noChangeAspect="1" noChangeArrowheads="1"/>
          </p:cNvPicPr>
          <p:nvPr/>
        </p:nvPicPr>
        <p:blipFill>
          <a:blip r:embed="rId3" cstate="print"/>
          <a:srcRect l="11765" t="10927" r="11765" b="12584"/>
          <a:stretch>
            <a:fillRect/>
          </a:stretch>
        </p:blipFill>
        <p:spPr bwMode="auto">
          <a:xfrm>
            <a:off x="5351463" y="5119688"/>
            <a:ext cx="571500" cy="615950"/>
          </a:xfrm>
          <a:prstGeom prst="rect">
            <a:avLst/>
          </a:prstGeom>
          <a:noFill/>
          <a:ln w="9525">
            <a:noFill/>
            <a:miter lim="800000"/>
            <a:headEnd/>
            <a:tailEnd/>
          </a:ln>
        </p:spPr>
      </p:pic>
      <p:sp>
        <p:nvSpPr>
          <p:cNvPr id="20" name="Oval 19"/>
          <p:cNvSpPr/>
          <p:nvPr/>
        </p:nvSpPr>
        <p:spPr>
          <a:xfrm>
            <a:off x="5219700" y="4019550"/>
            <a:ext cx="785813" cy="571500"/>
          </a:xfrm>
          <a:prstGeom prst="ellipse">
            <a:avLst/>
          </a:prstGeom>
          <a:ln w="1905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49167" name="TextBox 20"/>
          <p:cNvSpPr txBox="1">
            <a:spLocks noChangeArrowheads="1"/>
          </p:cNvSpPr>
          <p:nvPr/>
        </p:nvSpPr>
        <p:spPr bwMode="auto">
          <a:xfrm>
            <a:off x="5219700" y="4122738"/>
            <a:ext cx="769763" cy="369332"/>
          </a:xfrm>
          <a:prstGeom prst="rect">
            <a:avLst/>
          </a:prstGeom>
          <a:noFill/>
          <a:ln w="9525">
            <a:noFill/>
            <a:miter lim="800000"/>
            <a:headEnd/>
            <a:tailEnd/>
          </a:ln>
        </p:spPr>
        <p:txBody>
          <a:bodyPr wrap="none">
            <a:spAutoFit/>
          </a:bodyPr>
          <a:lstStyle/>
          <a:p>
            <a:r>
              <a:rPr lang="en-US" dirty="0"/>
              <a:t>69490</a:t>
            </a:r>
          </a:p>
        </p:txBody>
      </p:sp>
      <p:sp>
        <p:nvSpPr>
          <p:cNvPr id="22" name="Rectangle 21"/>
          <p:cNvSpPr/>
          <p:nvPr/>
        </p:nvSpPr>
        <p:spPr>
          <a:xfrm>
            <a:off x="6119813" y="3233738"/>
            <a:ext cx="785812" cy="2500312"/>
          </a:xfrm>
          <a:prstGeom prst="rect">
            <a:avLst/>
          </a:prstGeom>
          <a:solidFill>
            <a:schemeClr val="accent2">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23" name="Rectangle 22"/>
          <p:cNvSpPr/>
          <p:nvPr/>
        </p:nvSpPr>
        <p:spPr>
          <a:xfrm>
            <a:off x="6119813" y="3252788"/>
            <a:ext cx="785812" cy="28575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400" dirty="0">
                <a:latin typeface="Book Antiqua" pitchFamily="18" charset="0"/>
              </a:rPr>
              <a:t>2017-18</a:t>
            </a:r>
          </a:p>
        </p:txBody>
      </p:sp>
      <p:pic>
        <p:nvPicPr>
          <p:cNvPr id="49170" name="Picture 8" descr="patient registration png ಗೆ ಚಿತ್ರದ ಫಲಿತಾಂಶ"/>
          <p:cNvPicPr>
            <a:picLocks noChangeAspect="1" noChangeArrowheads="1"/>
          </p:cNvPicPr>
          <p:nvPr/>
        </p:nvPicPr>
        <p:blipFill>
          <a:blip r:embed="rId3" cstate="print"/>
          <a:srcRect l="11765" t="10927" r="11765" b="12584"/>
          <a:stretch>
            <a:fillRect/>
          </a:stretch>
        </p:blipFill>
        <p:spPr bwMode="auto">
          <a:xfrm>
            <a:off x="6251575" y="5070475"/>
            <a:ext cx="571500" cy="614363"/>
          </a:xfrm>
          <a:prstGeom prst="rect">
            <a:avLst/>
          </a:prstGeom>
          <a:noFill/>
          <a:ln w="9525">
            <a:noFill/>
            <a:miter lim="800000"/>
            <a:headEnd/>
            <a:tailEnd/>
          </a:ln>
        </p:spPr>
      </p:pic>
      <p:sp>
        <p:nvSpPr>
          <p:cNvPr id="25" name="Oval 24"/>
          <p:cNvSpPr/>
          <p:nvPr/>
        </p:nvSpPr>
        <p:spPr>
          <a:xfrm>
            <a:off x="6119813" y="3662363"/>
            <a:ext cx="785812" cy="571500"/>
          </a:xfrm>
          <a:prstGeom prst="ellipse">
            <a:avLst/>
          </a:prstGeom>
          <a:ln w="1905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49172" name="TextBox 25"/>
          <p:cNvSpPr txBox="1">
            <a:spLocks noChangeArrowheads="1"/>
          </p:cNvSpPr>
          <p:nvPr/>
        </p:nvSpPr>
        <p:spPr bwMode="auto">
          <a:xfrm>
            <a:off x="6119813" y="3744913"/>
            <a:ext cx="769763" cy="369332"/>
          </a:xfrm>
          <a:prstGeom prst="rect">
            <a:avLst/>
          </a:prstGeom>
          <a:noFill/>
          <a:ln w="9525">
            <a:noFill/>
            <a:miter lim="800000"/>
            <a:headEnd/>
            <a:tailEnd/>
          </a:ln>
        </p:spPr>
        <p:txBody>
          <a:bodyPr wrap="none">
            <a:spAutoFit/>
          </a:bodyPr>
          <a:lstStyle/>
          <a:p>
            <a:r>
              <a:rPr lang="en-US" dirty="0"/>
              <a:t>72419</a:t>
            </a:r>
          </a:p>
        </p:txBody>
      </p:sp>
      <p:sp>
        <p:nvSpPr>
          <p:cNvPr id="27" name="Rectangle 26"/>
          <p:cNvSpPr/>
          <p:nvPr/>
        </p:nvSpPr>
        <p:spPr>
          <a:xfrm>
            <a:off x="7048500" y="2876550"/>
            <a:ext cx="785813" cy="2857500"/>
          </a:xfrm>
          <a:prstGeom prst="rect">
            <a:avLst/>
          </a:prstGeom>
          <a:solidFill>
            <a:schemeClr val="accent4">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28" name="Rectangle 27"/>
          <p:cNvSpPr/>
          <p:nvPr/>
        </p:nvSpPr>
        <p:spPr>
          <a:xfrm>
            <a:off x="7038975" y="2887663"/>
            <a:ext cx="785813" cy="285750"/>
          </a:xfrm>
          <a:prstGeom prst="rect">
            <a:avLst/>
          </a:prstGeom>
          <a:solidFill>
            <a:schemeClr val="accent4">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400" dirty="0">
                <a:latin typeface="Book Antiqua" pitchFamily="18" charset="0"/>
              </a:rPr>
              <a:t>2018-19</a:t>
            </a:r>
          </a:p>
        </p:txBody>
      </p:sp>
      <p:sp>
        <p:nvSpPr>
          <p:cNvPr id="29" name="Oval 28"/>
          <p:cNvSpPr/>
          <p:nvPr/>
        </p:nvSpPr>
        <p:spPr>
          <a:xfrm>
            <a:off x="7048500" y="3376613"/>
            <a:ext cx="785813" cy="571500"/>
          </a:xfrm>
          <a:prstGeom prst="ellipse">
            <a:avLst/>
          </a:prstGeom>
          <a:ln w="1905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49176" name="TextBox 29"/>
          <p:cNvSpPr txBox="1">
            <a:spLocks noChangeArrowheads="1"/>
          </p:cNvSpPr>
          <p:nvPr/>
        </p:nvSpPr>
        <p:spPr bwMode="auto">
          <a:xfrm>
            <a:off x="7048500" y="3468688"/>
            <a:ext cx="769763" cy="369332"/>
          </a:xfrm>
          <a:prstGeom prst="rect">
            <a:avLst/>
          </a:prstGeom>
          <a:noFill/>
          <a:ln w="9525">
            <a:noFill/>
            <a:miter lim="800000"/>
            <a:headEnd/>
            <a:tailEnd/>
          </a:ln>
        </p:spPr>
        <p:txBody>
          <a:bodyPr wrap="none">
            <a:spAutoFit/>
          </a:bodyPr>
          <a:lstStyle/>
          <a:p>
            <a:r>
              <a:rPr lang="en-US" dirty="0"/>
              <a:t>73909</a:t>
            </a:r>
          </a:p>
        </p:txBody>
      </p:sp>
      <p:pic>
        <p:nvPicPr>
          <p:cNvPr id="49177" name="Picture 8" descr="patient registration png ಗೆ ಚಿತ್ರದ ಫಲಿತಾಂಶ"/>
          <p:cNvPicPr>
            <a:picLocks noChangeAspect="1" noChangeArrowheads="1"/>
          </p:cNvPicPr>
          <p:nvPr/>
        </p:nvPicPr>
        <p:blipFill>
          <a:blip r:embed="rId3" cstate="print"/>
          <a:srcRect l="11765" t="10927" r="11765" b="12584"/>
          <a:stretch>
            <a:fillRect/>
          </a:stretch>
        </p:blipFill>
        <p:spPr bwMode="auto">
          <a:xfrm>
            <a:off x="7191375" y="5037138"/>
            <a:ext cx="571500" cy="615950"/>
          </a:xfrm>
          <a:prstGeom prst="rect">
            <a:avLst/>
          </a:prstGeom>
          <a:noFill/>
          <a:ln w="9525">
            <a:noFill/>
            <a:miter lim="800000"/>
            <a:headEnd/>
            <a:tailEnd/>
          </a:ln>
        </p:spPr>
      </p:pic>
      <p:sp>
        <p:nvSpPr>
          <p:cNvPr id="32" name="Rectangle 31"/>
          <p:cNvSpPr/>
          <p:nvPr/>
        </p:nvSpPr>
        <p:spPr>
          <a:xfrm>
            <a:off x="7977188" y="2590800"/>
            <a:ext cx="785812" cy="3143250"/>
          </a:xfrm>
          <a:prstGeom prst="rect">
            <a:avLst/>
          </a:prstGeom>
          <a:solidFill>
            <a:schemeClr val="accent5">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33" name="Rectangle 32"/>
          <p:cNvSpPr/>
          <p:nvPr/>
        </p:nvSpPr>
        <p:spPr>
          <a:xfrm>
            <a:off x="7977188" y="2622550"/>
            <a:ext cx="785812" cy="285750"/>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400" dirty="0">
                <a:latin typeface="Book Antiqua" pitchFamily="18" charset="0"/>
              </a:rPr>
              <a:t>2019-20</a:t>
            </a:r>
          </a:p>
        </p:txBody>
      </p:sp>
      <p:sp>
        <p:nvSpPr>
          <p:cNvPr id="34" name="Oval 33"/>
          <p:cNvSpPr/>
          <p:nvPr/>
        </p:nvSpPr>
        <p:spPr>
          <a:xfrm>
            <a:off x="7977188" y="3019425"/>
            <a:ext cx="785812" cy="571500"/>
          </a:xfrm>
          <a:prstGeom prst="ellipse">
            <a:avLst/>
          </a:prstGeom>
          <a:ln w="1905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49181" name="TextBox 34"/>
          <p:cNvSpPr txBox="1">
            <a:spLocks noChangeArrowheads="1"/>
          </p:cNvSpPr>
          <p:nvPr/>
        </p:nvSpPr>
        <p:spPr bwMode="auto">
          <a:xfrm>
            <a:off x="7977188" y="3111500"/>
            <a:ext cx="769763" cy="369332"/>
          </a:xfrm>
          <a:prstGeom prst="rect">
            <a:avLst/>
          </a:prstGeom>
          <a:noFill/>
          <a:ln w="9525">
            <a:noFill/>
            <a:miter lim="800000"/>
            <a:headEnd/>
            <a:tailEnd/>
          </a:ln>
        </p:spPr>
        <p:txBody>
          <a:bodyPr wrap="none">
            <a:spAutoFit/>
          </a:bodyPr>
          <a:lstStyle/>
          <a:p>
            <a:r>
              <a:rPr lang="en-US" dirty="0"/>
              <a:t>74002</a:t>
            </a:r>
          </a:p>
        </p:txBody>
      </p:sp>
      <p:pic>
        <p:nvPicPr>
          <p:cNvPr id="49182" name="Picture 8" descr="patient registration png ಗೆ ಚಿತ್ರದ ಫಲಿತಾಂಶ"/>
          <p:cNvPicPr>
            <a:picLocks noChangeAspect="1" noChangeArrowheads="1"/>
          </p:cNvPicPr>
          <p:nvPr/>
        </p:nvPicPr>
        <p:blipFill>
          <a:blip r:embed="rId3" cstate="print"/>
          <a:srcRect l="11765" t="10927" r="11765" b="12584"/>
          <a:stretch>
            <a:fillRect/>
          </a:stretch>
        </p:blipFill>
        <p:spPr bwMode="auto">
          <a:xfrm>
            <a:off x="8120063" y="5037138"/>
            <a:ext cx="571500" cy="615950"/>
          </a:xfrm>
          <a:prstGeom prst="rect">
            <a:avLst/>
          </a:prstGeom>
          <a:noFill/>
          <a:ln w="9525">
            <a:noFill/>
            <a:miter lim="800000"/>
            <a:headEnd/>
            <a:tailEnd/>
          </a:ln>
        </p:spPr>
      </p:pic>
      <p:pic>
        <p:nvPicPr>
          <p:cNvPr id="39" name="Picture 4" descr="C:\Users\User\Downloads\DSC_6506.jpg"/>
          <p:cNvPicPr>
            <a:picLocks noChangeAspect="1" noChangeArrowheads="1"/>
          </p:cNvPicPr>
          <p:nvPr/>
        </p:nvPicPr>
        <p:blipFill>
          <a:blip r:embed="rId4" cstate="print"/>
          <a:srcRect/>
          <a:stretch>
            <a:fillRect/>
          </a:stretch>
        </p:blipFill>
        <p:spPr bwMode="auto">
          <a:xfrm>
            <a:off x="304800" y="3505200"/>
            <a:ext cx="3556000" cy="2362200"/>
          </a:xfrm>
          <a:prstGeom prst="rect">
            <a:avLst/>
          </a:prstGeom>
          <a:ln>
            <a:noFill/>
          </a:ln>
          <a:effectLst>
            <a:outerShdw blurRad="292100" dist="139700" dir="2700000" algn="tl" rotWithShape="0">
              <a:srgbClr val="333333">
                <a:alpha val="65000"/>
              </a:srgbClr>
            </a:outerShdw>
          </a:effectLst>
        </p:spPr>
      </p:pic>
      <p:sp>
        <p:nvSpPr>
          <p:cNvPr id="35" name="Round Diagonal Corner Rectangle 34"/>
          <p:cNvSpPr/>
          <p:nvPr/>
        </p:nvSpPr>
        <p:spPr>
          <a:xfrm rot="10800000">
            <a:off x="3886200" y="76200"/>
            <a:ext cx="4724400" cy="6858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6" name="Round Diagonal Corner Rectangle 35"/>
          <p:cNvSpPr/>
          <p:nvPr/>
        </p:nvSpPr>
        <p:spPr>
          <a:xfrm rot="10800000">
            <a:off x="3810000" y="0"/>
            <a:ext cx="4724400" cy="6858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9186" name="TextBox 6"/>
          <p:cNvSpPr txBox="1">
            <a:spLocks noChangeArrowheads="1"/>
          </p:cNvSpPr>
          <p:nvPr/>
        </p:nvSpPr>
        <p:spPr bwMode="auto">
          <a:xfrm>
            <a:off x="4114800" y="76200"/>
            <a:ext cx="4114800" cy="554038"/>
          </a:xfrm>
          <a:prstGeom prst="rect">
            <a:avLst/>
          </a:prstGeom>
          <a:noFill/>
          <a:ln w="9525">
            <a:noFill/>
            <a:miter lim="800000"/>
            <a:headEnd/>
            <a:tailEnd/>
          </a:ln>
        </p:spPr>
        <p:txBody>
          <a:bodyPr>
            <a:spAutoFit/>
          </a:bodyPr>
          <a:lstStyle/>
          <a:p>
            <a:pPr algn="ctr"/>
            <a:r>
              <a:rPr lang="en-US" sz="3000" b="1">
                <a:latin typeface="Titillium Web"/>
              </a:rPr>
              <a:t>Clinical Highlights</a:t>
            </a:r>
          </a:p>
        </p:txBody>
      </p:sp>
      <p:sp>
        <p:nvSpPr>
          <p:cNvPr id="38" name="Rectangle 37"/>
          <p:cNvSpPr/>
          <p:nvPr/>
        </p:nvSpPr>
        <p:spPr>
          <a:xfrm flipV="1">
            <a:off x="304800" y="13255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40" name="Oval 39"/>
          <p:cNvSpPr/>
          <p:nvPr/>
        </p:nvSpPr>
        <p:spPr>
          <a:xfrm>
            <a:off x="381000" y="1447800"/>
            <a:ext cx="3352800" cy="1905000"/>
          </a:xfrm>
          <a:prstGeom prst="ellipse">
            <a:avLst/>
          </a:prstGeom>
          <a:solidFill>
            <a:schemeClr val="accent3">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41" name="Oval 40"/>
          <p:cNvSpPr/>
          <p:nvPr/>
        </p:nvSpPr>
        <p:spPr>
          <a:xfrm>
            <a:off x="457200" y="1524000"/>
            <a:ext cx="3352800" cy="1905000"/>
          </a:xfrm>
          <a:prstGeom prst="ellipse">
            <a:avLst/>
          </a:prstGeom>
          <a:solidFill>
            <a:schemeClr val="accent3">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7" name="Content Placeholder 2"/>
          <p:cNvSpPr txBox="1">
            <a:spLocks/>
          </p:cNvSpPr>
          <p:nvPr/>
        </p:nvSpPr>
        <p:spPr>
          <a:xfrm>
            <a:off x="838200" y="1752600"/>
            <a:ext cx="2590800" cy="1600200"/>
          </a:xfrm>
          <a:prstGeom prst="rect">
            <a:avLst/>
          </a:prstGeom>
        </p:spPr>
        <p:txBody>
          <a:bodyPr>
            <a:normAutofit lnSpcReduction="10000"/>
          </a:bodyPr>
          <a:lstStyle/>
          <a:p>
            <a:pPr algn="ctr" eaLnBrk="0" hangingPunct="0">
              <a:spcBef>
                <a:spcPct val="20000"/>
              </a:spcBef>
              <a:buFont typeface="Arial" pitchFamily="34" charset="0"/>
              <a:buNone/>
              <a:defRPr/>
            </a:pPr>
            <a:r>
              <a:rPr lang="en-US" sz="2000" b="1" dirty="0">
                <a:solidFill>
                  <a:schemeClr val="bg1"/>
                </a:solidFill>
                <a:latin typeface="Book Antiqua" pitchFamily="18" charset="0"/>
              </a:rPr>
              <a:t>Comprehensive range of clinical services on communication disorders</a:t>
            </a:r>
          </a:p>
        </p:txBody>
      </p:sp>
      <p:sp>
        <p:nvSpPr>
          <p:cNvPr id="49191" name="TextBox 20"/>
          <p:cNvSpPr txBox="1">
            <a:spLocks noChangeArrowheads="1"/>
          </p:cNvSpPr>
          <p:nvPr/>
        </p:nvSpPr>
        <p:spPr bwMode="auto">
          <a:xfrm>
            <a:off x="8001000" y="6477000"/>
            <a:ext cx="782638"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2017-18</a:t>
            </a:r>
            <a:endParaRPr lang="en-IN" sz="1400">
              <a:solidFill>
                <a:schemeClr val="bg1"/>
              </a:solidFill>
            </a:endParaRPr>
          </a:p>
        </p:txBody>
      </p:sp>
    </p:spTree>
    <p:extLst>
      <p:ext uri="{BB962C8B-B14F-4D97-AF65-F5344CB8AC3E}">
        <p14:creationId xmlns:p14="http://schemas.microsoft.com/office/powerpoint/2010/main" val="1652804941"/>
      </p:ext>
    </p:extLst>
  </p:cSld>
  <p:clrMapOvr>
    <a:masterClrMapping/>
  </p:clrMapOvr>
  <p:transition advClick="0" advTm="3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Annual Report 2015-16\2015-16 SelectedPhotos\Clinical\clinics.jpg"/>
          <p:cNvPicPr>
            <a:picLocks noChangeAspect="1" noChangeArrowheads="1"/>
          </p:cNvPicPr>
          <p:nvPr/>
        </p:nvPicPr>
        <p:blipFill>
          <a:blip r:embed="rId2" cstate="print"/>
          <a:srcRect l="9773"/>
          <a:stretch>
            <a:fillRect/>
          </a:stretch>
        </p:blipFill>
        <p:spPr bwMode="auto">
          <a:xfrm>
            <a:off x="0" y="623888"/>
            <a:ext cx="9144000" cy="5700712"/>
          </a:xfrm>
          <a:prstGeom prst="rect">
            <a:avLst/>
          </a:prstGeom>
          <a:noFill/>
          <a:ln w="9525">
            <a:noFill/>
            <a:miter lim="800000"/>
            <a:headEnd/>
            <a:tailEnd/>
          </a:ln>
        </p:spPr>
      </p:pic>
      <p:pic>
        <p:nvPicPr>
          <p:cNvPr id="13315" name="Picture 14" descr="backlable.png"/>
          <p:cNvPicPr>
            <a:picLocks noChangeAspect="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sp>
        <p:nvSpPr>
          <p:cNvPr id="13316" name="Content Placeholder 2"/>
          <p:cNvSpPr txBox="1">
            <a:spLocks/>
          </p:cNvSpPr>
          <p:nvPr/>
        </p:nvSpPr>
        <p:spPr bwMode="auto">
          <a:xfrm>
            <a:off x="4800600" y="762000"/>
            <a:ext cx="3581400" cy="381000"/>
          </a:xfrm>
          <a:prstGeom prst="rect">
            <a:avLst/>
          </a:prstGeom>
          <a:noFill/>
          <a:ln w="9525">
            <a:noFill/>
            <a:miter lim="800000"/>
            <a:headEnd/>
            <a:tailEnd/>
          </a:ln>
        </p:spPr>
        <p:txBody>
          <a:bodyPr/>
          <a:lstStyle/>
          <a:p>
            <a:pPr algn="ctr">
              <a:spcAft>
                <a:spcPts val="1200"/>
              </a:spcAft>
            </a:pPr>
            <a:r>
              <a:rPr lang="en-US" sz="2400" b="1">
                <a:latin typeface="Book Antiqua" pitchFamily="18" charset="0"/>
              </a:rPr>
              <a:t>2 OPDs</a:t>
            </a:r>
          </a:p>
        </p:txBody>
      </p:sp>
      <p:sp>
        <p:nvSpPr>
          <p:cNvPr id="13317"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27" name="Bent Arrow 26"/>
          <p:cNvSpPr/>
          <p:nvPr/>
        </p:nvSpPr>
        <p:spPr>
          <a:xfrm rot="5400000" flipV="1">
            <a:off x="5448300" y="800100"/>
            <a:ext cx="381000" cy="609600"/>
          </a:xfrm>
          <a:prstGeom prst="ben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29" name="Bent Arrow 28"/>
          <p:cNvSpPr/>
          <p:nvPr/>
        </p:nvSpPr>
        <p:spPr>
          <a:xfrm rot="5400000">
            <a:off x="7391400" y="762000"/>
            <a:ext cx="381000" cy="685800"/>
          </a:xfrm>
          <a:prstGeom prst="ben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31" name="Rounded Rectangle 30"/>
          <p:cNvSpPr/>
          <p:nvPr/>
        </p:nvSpPr>
        <p:spPr>
          <a:xfrm>
            <a:off x="5181600" y="1981200"/>
            <a:ext cx="3048000" cy="4572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2" name="Rounded Rectangle 31"/>
          <p:cNvSpPr/>
          <p:nvPr/>
        </p:nvSpPr>
        <p:spPr>
          <a:xfrm>
            <a:off x="5181600" y="2514600"/>
            <a:ext cx="3048000" cy="4572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1" name="Content Placeholder 2"/>
          <p:cNvSpPr txBox="1">
            <a:spLocks/>
          </p:cNvSpPr>
          <p:nvPr/>
        </p:nvSpPr>
        <p:spPr bwMode="auto">
          <a:xfrm>
            <a:off x="5334000" y="2057400"/>
            <a:ext cx="2819400" cy="914400"/>
          </a:xfrm>
          <a:prstGeom prst="rect">
            <a:avLst/>
          </a:prstGeom>
          <a:noFill/>
          <a:ln w="9525">
            <a:noFill/>
            <a:miter lim="800000"/>
            <a:headEnd/>
            <a:tailEnd/>
          </a:ln>
        </p:spPr>
        <p:txBody>
          <a:bodyPr/>
          <a:lstStyle/>
          <a:p>
            <a:pPr algn="ctr">
              <a:spcAft>
                <a:spcPts val="1200"/>
              </a:spcAft>
              <a:defRPr/>
            </a:pPr>
            <a:r>
              <a:rPr lang="en-US" dirty="0">
                <a:solidFill>
                  <a:schemeClr val="bg1">
                    <a:lumMod val="95000"/>
                  </a:schemeClr>
                </a:solidFill>
                <a:latin typeface="Book Antiqua" pitchFamily="18" charset="0"/>
              </a:rPr>
              <a:t>14  Special Clinics</a:t>
            </a:r>
          </a:p>
          <a:p>
            <a:pPr algn="ctr">
              <a:spcAft>
                <a:spcPts val="1200"/>
              </a:spcAft>
              <a:defRPr/>
            </a:pPr>
            <a:r>
              <a:rPr lang="en-US" dirty="0">
                <a:solidFill>
                  <a:schemeClr val="bg1">
                    <a:lumMod val="95000"/>
                  </a:schemeClr>
                </a:solidFill>
                <a:latin typeface="Book Antiqua" pitchFamily="18" charset="0"/>
              </a:rPr>
              <a:t>Total area: </a:t>
            </a:r>
            <a:r>
              <a:rPr lang="en-US" sz="2400" dirty="0">
                <a:solidFill>
                  <a:schemeClr val="bg1">
                    <a:lumMod val="95000"/>
                  </a:schemeClr>
                </a:solidFill>
                <a:latin typeface="Book Antiqua" pitchFamily="18" charset="0"/>
              </a:rPr>
              <a:t>66,000</a:t>
            </a:r>
            <a:r>
              <a:rPr lang="en-US" dirty="0">
                <a:solidFill>
                  <a:schemeClr val="bg1">
                    <a:lumMod val="95000"/>
                  </a:schemeClr>
                </a:solidFill>
                <a:latin typeface="Book Antiqua" pitchFamily="18" charset="0"/>
              </a:rPr>
              <a:t> sq. ft. </a:t>
            </a:r>
          </a:p>
        </p:txBody>
      </p:sp>
      <p:sp>
        <p:nvSpPr>
          <p:cNvPr id="33" name="Rounded Rectangle 32"/>
          <p:cNvSpPr/>
          <p:nvPr/>
        </p:nvSpPr>
        <p:spPr>
          <a:xfrm>
            <a:off x="4724400" y="1371600"/>
            <a:ext cx="1447800" cy="381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3" name="Content Placeholder 2"/>
          <p:cNvSpPr txBox="1">
            <a:spLocks/>
          </p:cNvSpPr>
          <p:nvPr/>
        </p:nvSpPr>
        <p:spPr bwMode="auto">
          <a:xfrm>
            <a:off x="4800600" y="1371600"/>
            <a:ext cx="1295400" cy="381000"/>
          </a:xfrm>
          <a:prstGeom prst="rect">
            <a:avLst/>
          </a:prstGeom>
          <a:noFill/>
          <a:ln w="9525">
            <a:noFill/>
            <a:miter lim="800000"/>
            <a:headEnd/>
            <a:tailEnd/>
          </a:ln>
        </p:spPr>
        <p:txBody>
          <a:bodyPr/>
          <a:lstStyle/>
          <a:p>
            <a:pPr algn="just">
              <a:spcAft>
                <a:spcPts val="1200"/>
              </a:spcAft>
              <a:defRPr/>
            </a:pPr>
            <a:r>
              <a:rPr lang="en-US" dirty="0">
                <a:solidFill>
                  <a:schemeClr val="bg1">
                    <a:lumMod val="95000"/>
                  </a:schemeClr>
                </a:solidFill>
                <a:latin typeface="Book Antiqua" pitchFamily="18" charset="0"/>
              </a:rPr>
              <a:t>Audiology</a:t>
            </a:r>
          </a:p>
        </p:txBody>
      </p:sp>
      <p:sp>
        <p:nvSpPr>
          <p:cNvPr id="34" name="Rounded Rectangle 33"/>
          <p:cNvSpPr/>
          <p:nvPr/>
        </p:nvSpPr>
        <p:spPr>
          <a:xfrm>
            <a:off x="7086600" y="1371600"/>
            <a:ext cx="1447800" cy="381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3326" name="Content Placeholder 2"/>
          <p:cNvSpPr txBox="1">
            <a:spLocks/>
          </p:cNvSpPr>
          <p:nvPr/>
        </p:nvSpPr>
        <p:spPr bwMode="auto">
          <a:xfrm>
            <a:off x="7391400" y="1371600"/>
            <a:ext cx="914400" cy="381000"/>
          </a:xfrm>
          <a:prstGeom prst="rect">
            <a:avLst/>
          </a:prstGeom>
          <a:noFill/>
          <a:ln w="9525">
            <a:noFill/>
            <a:miter lim="800000"/>
            <a:headEnd/>
            <a:tailEnd/>
          </a:ln>
        </p:spPr>
        <p:txBody>
          <a:bodyPr/>
          <a:lstStyle/>
          <a:p>
            <a:pPr algn="just">
              <a:spcAft>
                <a:spcPts val="1200"/>
              </a:spcAft>
            </a:pPr>
            <a:r>
              <a:rPr lang="en-US">
                <a:solidFill>
                  <a:schemeClr val="bg1"/>
                </a:solidFill>
                <a:latin typeface="Book Antiqua" pitchFamily="18" charset="0"/>
              </a:rPr>
              <a:t>Speech</a:t>
            </a:r>
          </a:p>
        </p:txBody>
      </p:sp>
      <p:sp>
        <p:nvSpPr>
          <p:cNvPr id="35" name="Round Diagonal Corner Rectangle 34"/>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6" name="Round Diagonal Corner Rectangle 35"/>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3329" name="TextBox 6"/>
          <p:cNvSpPr txBox="1">
            <a:spLocks noChangeArrowheads="1"/>
          </p:cNvSpPr>
          <p:nvPr/>
        </p:nvSpPr>
        <p:spPr bwMode="auto">
          <a:xfrm rot="-5400000">
            <a:off x="7762875" y="888713"/>
            <a:ext cx="2362200" cy="584775"/>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3330" name="Content Placeholder 2"/>
          <p:cNvSpPr txBox="1">
            <a:spLocks/>
          </p:cNvSpPr>
          <p:nvPr/>
        </p:nvSpPr>
        <p:spPr bwMode="auto">
          <a:xfrm>
            <a:off x="381000" y="152400"/>
            <a:ext cx="3581400" cy="381000"/>
          </a:xfrm>
          <a:prstGeom prst="rect">
            <a:avLst/>
          </a:prstGeom>
          <a:noFill/>
          <a:ln w="9525">
            <a:noFill/>
            <a:miter lim="800000"/>
            <a:headEnd/>
            <a:tailEnd/>
          </a:ln>
        </p:spPr>
        <p:txBody>
          <a:bodyPr/>
          <a:lstStyle/>
          <a:p>
            <a:pPr algn="ctr">
              <a:spcAft>
                <a:spcPts val="1200"/>
              </a:spcAft>
            </a:pPr>
            <a:r>
              <a:rPr lang="en-US" sz="2400" b="1">
                <a:solidFill>
                  <a:srgbClr val="C00000"/>
                </a:solidFill>
                <a:latin typeface="Book Antiqua" pitchFamily="18" charset="0"/>
              </a:rPr>
              <a:t>Clinical Units</a:t>
            </a:r>
            <a:endParaRPr lang="en-US" sz="2400">
              <a:latin typeface="Book Antiqua" pitchFamily="18" charset="0"/>
            </a:endParaRPr>
          </a:p>
          <a:p>
            <a:pPr algn="ctr">
              <a:spcAft>
                <a:spcPts val="1200"/>
              </a:spcAft>
            </a:pPr>
            <a:r>
              <a:rPr lang="en-US">
                <a:latin typeface="Book Antiqua" pitchFamily="18" charset="0"/>
              </a:rPr>
              <a:t>Two OPDs</a:t>
            </a:r>
          </a:p>
        </p:txBody>
      </p:sp>
      <p:sp>
        <p:nvSpPr>
          <p:cNvPr id="13331"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139505292"/>
      </p:ext>
    </p:extLst>
  </p:cSld>
  <p:clrMapOvr>
    <a:masterClrMapping/>
  </p:clrMapOvr>
  <p:transition advClick="0" advTm="3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55299"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55300" name="TextBox 6"/>
          <p:cNvSpPr txBox="1">
            <a:spLocks noChangeArrowheads="1"/>
          </p:cNvSpPr>
          <p:nvPr/>
        </p:nvSpPr>
        <p:spPr bwMode="auto">
          <a:xfrm>
            <a:off x="381000" y="819150"/>
            <a:ext cx="7543800" cy="461963"/>
          </a:xfrm>
          <a:prstGeom prst="rect">
            <a:avLst/>
          </a:prstGeom>
          <a:noFill/>
          <a:ln w="9525">
            <a:noFill/>
            <a:miter lim="800000"/>
            <a:headEnd/>
            <a:tailEnd/>
          </a:ln>
        </p:spPr>
        <p:txBody>
          <a:bodyPr>
            <a:spAutoFit/>
          </a:bodyPr>
          <a:lstStyle/>
          <a:p>
            <a:pPr eaLnBrk="0" hangingPunct="0"/>
            <a:r>
              <a:rPr lang="en-US" sz="2400" b="1">
                <a:solidFill>
                  <a:srgbClr val="C00000"/>
                </a:solidFill>
                <a:latin typeface="Book Antiqua" pitchFamily="18" charset="0"/>
              </a:rPr>
              <a:t>Medical Speciality &amp; Allied Health</a:t>
            </a:r>
          </a:p>
        </p:txBody>
      </p:sp>
      <p:sp>
        <p:nvSpPr>
          <p:cNvPr id="55301" name="Content Placeholder 2"/>
          <p:cNvSpPr txBox="1">
            <a:spLocks/>
          </p:cNvSpPr>
          <p:nvPr/>
        </p:nvSpPr>
        <p:spPr bwMode="auto">
          <a:xfrm>
            <a:off x="990600" y="1600200"/>
            <a:ext cx="4038600" cy="4343400"/>
          </a:xfrm>
          <a:prstGeom prst="rect">
            <a:avLst/>
          </a:prstGeom>
          <a:noFill/>
          <a:ln w="9525">
            <a:noFill/>
            <a:miter lim="800000"/>
            <a:headEnd/>
            <a:tailEnd/>
          </a:ln>
        </p:spPr>
        <p:txBody>
          <a:bodyPr/>
          <a:lstStyle/>
          <a:p>
            <a:pPr marL="363538" indent="-363538" eaLnBrk="0" hangingPunct="0">
              <a:lnSpc>
                <a:spcPct val="150000"/>
              </a:lnSpc>
              <a:spcBef>
                <a:spcPct val="20000"/>
              </a:spcBef>
              <a:tabLst>
                <a:tab pos="363538" algn="l"/>
              </a:tabLst>
            </a:pPr>
            <a:r>
              <a:rPr lang="en-US" b="1">
                <a:latin typeface="Book Antiqua" pitchFamily="18" charset="0"/>
              </a:rPr>
              <a:t>Consultancy Service on:</a:t>
            </a:r>
          </a:p>
          <a:p>
            <a:pPr marL="363538" lvl="1" indent="-363538" eaLnBrk="0" hangingPunct="0">
              <a:lnSpc>
                <a:spcPct val="150000"/>
              </a:lnSpc>
              <a:spcBef>
                <a:spcPct val="20000"/>
              </a:spcBef>
              <a:buFont typeface="Arial" pitchFamily="34" charset="0"/>
              <a:buChar char="•"/>
              <a:tabLst>
                <a:tab pos="363538" algn="l"/>
              </a:tabLst>
            </a:pPr>
            <a:r>
              <a:rPr lang="en-US">
                <a:latin typeface="Book Antiqua" pitchFamily="18" charset="0"/>
              </a:rPr>
              <a:t>Neurology, </a:t>
            </a:r>
          </a:p>
          <a:p>
            <a:pPr marL="363538" lvl="1" indent="-363538" eaLnBrk="0" hangingPunct="0">
              <a:lnSpc>
                <a:spcPct val="150000"/>
              </a:lnSpc>
              <a:spcBef>
                <a:spcPct val="20000"/>
              </a:spcBef>
              <a:buFont typeface="Arial" pitchFamily="34" charset="0"/>
              <a:buChar char="•"/>
              <a:tabLst>
                <a:tab pos="363538" algn="l"/>
              </a:tabLst>
            </a:pPr>
            <a:r>
              <a:rPr lang="en-US">
                <a:latin typeface="Book Antiqua" pitchFamily="18" charset="0"/>
              </a:rPr>
              <a:t>Pediatrics,</a:t>
            </a:r>
          </a:p>
          <a:p>
            <a:pPr marL="363538" lvl="1" indent="-363538" eaLnBrk="0" hangingPunct="0">
              <a:lnSpc>
                <a:spcPct val="150000"/>
              </a:lnSpc>
              <a:spcBef>
                <a:spcPct val="20000"/>
              </a:spcBef>
              <a:buFont typeface="Arial" pitchFamily="34" charset="0"/>
              <a:buChar char="•"/>
              <a:tabLst>
                <a:tab pos="363538" algn="l"/>
              </a:tabLst>
            </a:pPr>
            <a:r>
              <a:rPr lang="en-US">
                <a:latin typeface="Book Antiqua" pitchFamily="18" charset="0"/>
              </a:rPr>
              <a:t>Phono surgery</a:t>
            </a:r>
          </a:p>
          <a:p>
            <a:pPr marL="363538" lvl="1" indent="-363538" eaLnBrk="0" hangingPunct="0">
              <a:lnSpc>
                <a:spcPct val="150000"/>
              </a:lnSpc>
              <a:spcBef>
                <a:spcPct val="20000"/>
              </a:spcBef>
              <a:buFont typeface="Arial" pitchFamily="34" charset="0"/>
              <a:buChar char="•"/>
              <a:tabLst>
                <a:tab pos="363538" algn="l"/>
              </a:tabLst>
            </a:pPr>
            <a:r>
              <a:rPr lang="en-US">
                <a:latin typeface="Book Antiqua" pitchFamily="18" charset="0"/>
              </a:rPr>
              <a:t>Plastic surgery</a:t>
            </a:r>
          </a:p>
          <a:p>
            <a:pPr marL="363538" lvl="1" indent="-363538" eaLnBrk="0" hangingPunct="0">
              <a:lnSpc>
                <a:spcPct val="150000"/>
              </a:lnSpc>
              <a:spcBef>
                <a:spcPct val="20000"/>
              </a:spcBef>
              <a:buFont typeface="Arial" pitchFamily="34" charset="0"/>
              <a:buChar char="•"/>
              <a:tabLst>
                <a:tab pos="363538" algn="l"/>
              </a:tabLst>
            </a:pPr>
            <a:r>
              <a:rPr lang="en-US">
                <a:latin typeface="Book Antiqua" pitchFamily="18" charset="0"/>
              </a:rPr>
              <a:t>Orthodontics</a:t>
            </a:r>
          </a:p>
          <a:p>
            <a:pPr marL="363538" lvl="1" indent="-363538" eaLnBrk="0" hangingPunct="0">
              <a:lnSpc>
                <a:spcPct val="150000"/>
              </a:lnSpc>
              <a:spcBef>
                <a:spcPct val="20000"/>
              </a:spcBef>
              <a:tabLst>
                <a:tab pos="363538" algn="l"/>
              </a:tabLst>
            </a:pPr>
            <a:r>
              <a:rPr lang="en-US" b="1">
                <a:latin typeface="Book Antiqua" pitchFamily="18" charset="0"/>
              </a:rPr>
              <a:t>Allied Health Services on:</a:t>
            </a:r>
          </a:p>
          <a:p>
            <a:pPr marL="363538" lvl="1" indent="-363538" eaLnBrk="0" hangingPunct="0">
              <a:lnSpc>
                <a:spcPct val="150000"/>
              </a:lnSpc>
              <a:spcBef>
                <a:spcPct val="20000"/>
              </a:spcBef>
              <a:buFont typeface="Arial" pitchFamily="34" charset="0"/>
              <a:buChar char="•"/>
              <a:tabLst>
                <a:tab pos="363538" algn="l"/>
              </a:tabLst>
            </a:pPr>
            <a:r>
              <a:rPr lang="en-US">
                <a:latin typeface="Book Antiqua" pitchFamily="18" charset="0"/>
              </a:rPr>
              <a:t>Physiotherapy</a:t>
            </a:r>
          </a:p>
          <a:p>
            <a:pPr marL="363538" lvl="1" indent="-363538" eaLnBrk="0" hangingPunct="0">
              <a:lnSpc>
                <a:spcPct val="150000"/>
              </a:lnSpc>
              <a:spcBef>
                <a:spcPct val="20000"/>
              </a:spcBef>
              <a:buFont typeface="Arial" pitchFamily="34" charset="0"/>
              <a:buChar char="•"/>
              <a:tabLst>
                <a:tab pos="363538" algn="l"/>
              </a:tabLst>
            </a:pPr>
            <a:r>
              <a:rPr lang="en-US">
                <a:latin typeface="Book Antiqua" pitchFamily="18" charset="0"/>
              </a:rPr>
              <a:t>Occupational Therapy </a:t>
            </a:r>
          </a:p>
        </p:txBody>
      </p:sp>
      <p:sp>
        <p:nvSpPr>
          <p:cNvPr id="11" name="Rectangle 10"/>
          <p:cNvSpPr/>
          <p:nvPr/>
        </p:nvSpPr>
        <p:spPr>
          <a:xfrm flipV="1">
            <a:off x="304800" y="13255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55303"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8" name="Round Diagonal Corner Rectangle 7"/>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9" name="Round Diagonal Corner Rectangle 8"/>
          <p:cNvSpPr/>
          <p:nvPr/>
        </p:nvSpPr>
        <p:spPr>
          <a:xfrm rot="5400000">
            <a:off x="7429500" y="1181100"/>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5306" name="TextBox 6"/>
          <p:cNvSpPr txBox="1">
            <a:spLocks noChangeArrowheads="1"/>
          </p:cNvSpPr>
          <p:nvPr/>
        </p:nvSpPr>
        <p:spPr bwMode="auto">
          <a:xfrm rot="-5400000">
            <a:off x="7229475" y="1819275"/>
            <a:ext cx="3276600" cy="400050"/>
          </a:xfrm>
          <a:prstGeom prst="rect">
            <a:avLst/>
          </a:prstGeom>
          <a:noFill/>
          <a:ln w="9525">
            <a:noFill/>
            <a:miter lim="800000"/>
            <a:headEnd/>
            <a:tailEnd/>
          </a:ln>
        </p:spPr>
        <p:txBody>
          <a:bodyPr wrap="square">
            <a:spAutoFit/>
          </a:bodyPr>
          <a:lstStyle/>
          <a:p>
            <a:pPr algn="ctr"/>
            <a:r>
              <a:rPr lang="en-US" sz="2000" b="1" dirty="0">
                <a:latin typeface="Titillium Web"/>
              </a:rPr>
              <a:t>Clinical Highlights</a:t>
            </a:r>
          </a:p>
        </p:txBody>
      </p:sp>
      <p:sp>
        <p:nvSpPr>
          <p:cNvPr id="55307" name="TextBox 20"/>
          <p:cNvSpPr txBox="1">
            <a:spLocks noChangeArrowheads="1"/>
          </p:cNvSpPr>
          <p:nvPr/>
        </p:nvSpPr>
        <p:spPr bwMode="auto">
          <a:xfrm>
            <a:off x="8001000" y="6477000"/>
            <a:ext cx="782638"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2017-18</a:t>
            </a:r>
            <a:endParaRPr lang="en-IN" sz="1400">
              <a:solidFill>
                <a:schemeClr val="bg1"/>
              </a:solidFill>
            </a:endParaRPr>
          </a:p>
        </p:txBody>
      </p:sp>
    </p:spTree>
    <p:extLst>
      <p:ext uri="{BB962C8B-B14F-4D97-AF65-F5344CB8AC3E}">
        <p14:creationId xmlns:p14="http://schemas.microsoft.com/office/powerpoint/2010/main" val="4268824540"/>
      </p:ext>
    </p:extLst>
  </p:cSld>
  <p:clrMapOvr>
    <a:masterClrMapping/>
  </p:clrMapOvr>
  <p:transition advClick="0" advTm="3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54275"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54276" name="TextBox 6"/>
          <p:cNvSpPr txBox="1">
            <a:spLocks noChangeArrowheads="1"/>
          </p:cNvSpPr>
          <p:nvPr/>
        </p:nvSpPr>
        <p:spPr bwMode="auto">
          <a:xfrm>
            <a:off x="457200" y="819150"/>
            <a:ext cx="6248400" cy="461963"/>
          </a:xfrm>
          <a:prstGeom prst="rect">
            <a:avLst/>
          </a:prstGeom>
          <a:noFill/>
          <a:ln w="9525">
            <a:noFill/>
            <a:miter lim="800000"/>
            <a:headEnd/>
            <a:tailEnd/>
          </a:ln>
        </p:spPr>
        <p:txBody>
          <a:bodyPr>
            <a:spAutoFit/>
          </a:bodyPr>
          <a:lstStyle/>
          <a:p>
            <a:pPr eaLnBrk="0" hangingPunct="0"/>
            <a:r>
              <a:rPr lang="en-US" sz="2400" b="1">
                <a:solidFill>
                  <a:srgbClr val="C00000"/>
                </a:solidFill>
                <a:latin typeface="Book Antiqua" pitchFamily="18" charset="0"/>
              </a:rPr>
              <a:t>Specialized Clinical Services</a:t>
            </a:r>
          </a:p>
        </p:txBody>
      </p:sp>
      <p:sp>
        <p:nvSpPr>
          <p:cNvPr id="25" name="Content Placeholder 2"/>
          <p:cNvSpPr txBox="1">
            <a:spLocks/>
          </p:cNvSpPr>
          <p:nvPr/>
        </p:nvSpPr>
        <p:spPr>
          <a:xfrm>
            <a:off x="457200" y="1573213"/>
            <a:ext cx="7924800" cy="4446587"/>
          </a:xfrm>
          <a:prstGeom prst="rect">
            <a:avLst/>
          </a:prstGeom>
        </p:spPr>
        <p:txBody>
          <a:bodyPr>
            <a:normAutofit/>
          </a:bodyPr>
          <a:lstStyle/>
          <a:p>
            <a:pPr algn="just" eaLnBrk="0" hangingPunct="0">
              <a:lnSpc>
                <a:spcPct val="150000"/>
              </a:lnSpc>
              <a:spcBef>
                <a:spcPct val="20000"/>
              </a:spcBef>
              <a:defRPr/>
            </a:pPr>
            <a:r>
              <a:rPr lang="en-US" sz="2400" dirty="0">
                <a:solidFill>
                  <a:srgbClr val="002060"/>
                </a:solidFill>
                <a:latin typeface="Book Antiqua" pitchFamily="18" charset="0"/>
              </a:rPr>
              <a:t>Alternative &amp; Augmentative Communication Unit,</a:t>
            </a:r>
            <a:r>
              <a:rPr lang="en-US" sz="2400" dirty="0">
                <a:latin typeface="Book Antiqua" pitchFamily="18" charset="0"/>
              </a:rPr>
              <a:t> </a:t>
            </a:r>
            <a:r>
              <a:rPr lang="en-US" sz="2400" dirty="0">
                <a:solidFill>
                  <a:srgbClr val="00B050"/>
                </a:solidFill>
                <a:latin typeface="Book Antiqua" pitchFamily="18" charset="0"/>
              </a:rPr>
              <a:t>Autism Spectrum Disorders Unit,</a:t>
            </a:r>
            <a:r>
              <a:rPr lang="en-US" sz="2400" dirty="0">
                <a:latin typeface="Book Antiqua" pitchFamily="18" charset="0"/>
              </a:rPr>
              <a:t> </a:t>
            </a:r>
            <a:r>
              <a:rPr lang="en-US" sz="2400" dirty="0">
                <a:solidFill>
                  <a:schemeClr val="accent5">
                    <a:lumMod val="50000"/>
                  </a:schemeClr>
                </a:solidFill>
                <a:latin typeface="Book Antiqua" pitchFamily="18" charset="0"/>
              </a:rPr>
              <a:t>Clinic for Elderly Persons with Language Disorders</a:t>
            </a:r>
            <a:r>
              <a:rPr lang="en-US" sz="2400" dirty="0">
                <a:latin typeface="Book Antiqua" pitchFamily="18" charset="0"/>
              </a:rPr>
              <a:t>, </a:t>
            </a:r>
            <a:r>
              <a:rPr lang="en-US" sz="2400" dirty="0">
                <a:solidFill>
                  <a:srgbClr val="FF0000"/>
                </a:solidFill>
                <a:latin typeface="Book Antiqua" pitchFamily="18" charset="0"/>
              </a:rPr>
              <a:t>Fluency Unit</a:t>
            </a:r>
            <a:r>
              <a:rPr lang="en-US" sz="2400" dirty="0">
                <a:latin typeface="Book Antiqua" pitchFamily="18" charset="0"/>
              </a:rPr>
              <a:t>, </a:t>
            </a:r>
            <a:r>
              <a:rPr lang="en-US" sz="2400" dirty="0">
                <a:solidFill>
                  <a:schemeClr val="accent6">
                    <a:lumMod val="50000"/>
                  </a:schemeClr>
                </a:solidFill>
                <a:latin typeface="Book Antiqua" pitchFamily="18" charset="0"/>
              </a:rPr>
              <a:t>Implantable Hearing Devices Unit</a:t>
            </a:r>
            <a:r>
              <a:rPr lang="en-US" sz="2400" dirty="0">
                <a:latin typeface="Book Antiqua" pitchFamily="18" charset="0"/>
              </a:rPr>
              <a:t>, </a:t>
            </a:r>
            <a:r>
              <a:rPr lang="en-US" sz="2400" dirty="0">
                <a:solidFill>
                  <a:schemeClr val="tx2">
                    <a:lumMod val="60000"/>
                    <a:lumOff val="40000"/>
                  </a:schemeClr>
                </a:solidFill>
                <a:latin typeface="Book Antiqua" pitchFamily="18" charset="0"/>
              </a:rPr>
              <a:t>Learning Disability Clinic</a:t>
            </a:r>
            <a:r>
              <a:rPr lang="en-US" sz="2400" dirty="0">
                <a:latin typeface="Book Antiqua" pitchFamily="18" charset="0"/>
              </a:rPr>
              <a:t>, </a:t>
            </a:r>
            <a:r>
              <a:rPr lang="en-US" sz="2400" dirty="0">
                <a:solidFill>
                  <a:srgbClr val="7030A0"/>
                </a:solidFill>
                <a:latin typeface="Book Antiqua" pitchFamily="18" charset="0"/>
              </a:rPr>
              <a:t>Motor Speech Disorders Unit</a:t>
            </a:r>
            <a:r>
              <a:rPr lang="en-US" sz="2400" dirty="0">
                <a:latin typeface="Book Antiqua" pitchFamily="18" charset="0"/>
              </a:rPr>
              <a:t>, </a:t>
            </a:r>
            <a:r>
              <a:rPr lang="en-US" sz="2400" dirty="0">
                <a:solidFill>
                  <a:schemeClr val="accent2"/>
                </a:solidFill>
                <a:latin typeface="Book Antiqua" pitchFamily="18" charset="0"/>
              </a:rPr>
              <a:t>Neuropsychology Unit</a:t>
            </a:r>
            <a:r>
              <a:rPr lang="en-US" sz="2400" dirty="0">
                <a:latin typeface="Book Antiqua" pitchFamily="18" charset="0"/>
              </a:rPr>
              <a:t>, </a:t>
            </a:r>
            <a:r>
              <a:rPr lang="en-US" sz="2400" dirty="0">
                <a:solidFill>
                  <a:srgbClr val="CC0099"/>
                </a:solidFill>
                <a:latin typeface="Book Antiqua" pitchFamily="18" charset="0"/>
              </a:rPr>
              <a:t>Phonology Unit</a:t>
            </a:r>
            <a:r>
              <a:rPr lang="en-US" sz="2400" dirty="0">
                <a:latin typeface="Book Antiqua" pitchFamily="18" charset="0"/>
              </a:rPr>
              <a:t>, </a:t>
            </a:r>
            <a:r>
              <a:rPr lang="en-US" sz="2400" dirty="0">
                <a:solidFill>
                  <a:srgbClr val="3333FF"/>
                </a:solidFill>
                <a:latin typeface="Book Antiqua" pitchFamily="18" charset="0"/>
              </a:rPr>
              <a:t>Professional Voice care Unit</a:t>
            </a:r>
            <a:r>
              <a:rPr lang="en-US" sz="2400" dirty="0">
                <a:latin typeface="Book Antiqua" pitchFamily="18" charset="0"/>
              </a:rPr>
              <a:t>, </a:t>
            </a:r>
            <a:r>
              <a:rPr lang="en-US" sz="2400" dirty="0">
                <a:solidFill>
                  <a:srgbClr val="339933"/>
                </a:solidFill>
                <a:latin typeface="Book Antiqua" pitchFamily="18" charset="0"/>
              </a:rPr>
              <a:t>Structural </a:t>
            </a:r>
            <a:r>
              <a:rPr lang="en-US" sz="2400" dirty="0" err="1">
                <a:solidFill>
                  <a:srgbClr val="339933"/>
                </a:solidFill>
                <a:latin typeface="Book Antiqua" pitchFamily="18" charset="0"/>
              </a:rPr>
              <a:t>Orofacial</a:t>
            </a:r>
            <a:r>
              <a:rPr lang="en-US" sz="2400" dirty="0">
                <a:solidFill>
                  <a:srgbClr val="339933"/>
                </a:solidFill>
                <a:latin typeface="Book Antiqua" pitchFamily="18" charset="0"/>
              </a:rPr>
              <a:t> Anomalies Unit</a:t>
            </a:r>
            <a:r>
              <a:rPr lang="en-US" sz="2400" dirty="0">
                <a:latin typeface="Book Antiqua" pitchFamily="18" charset="0"/>
              </a:rPr>
              <a:t>, </a:t>
            </a:r>
            <a:r>
              <a:rPr lang="en-US" sz="2400" dirty="0">
                <a:solidFill>
                  <a:srgbClr val="FF6600"/>
                </a:solidFill>
                <a:latin typeface="Book Antiqua" pitchFamily="18" charset="0"/>
              </a:rPr>
              <a:t>Swallowing Disorders Unit</a:t>
            </a:r>
            <a:r>
              <a:rPr lang="en-US" sz="2400" dirty="0">
                <a:latin typeface="Book Antiqua" pitchFamily="18" charset="0"/>
              </a:rPr>
              <a:t>, </a:t>
            </a:r>
            <a:r>
              <a:rPr lang="en-US" sz="2400" dirty="0">
                <a:solidFill>
                  <a:srgbClr val="FF6699"/>
                </a:solidFill>
                <a:latin typeface="Book Antiqua" pitchFamily="18" charset="0"/>
              </a:rPr>
              <a:t>Vertigo Unit</a:t>
            </a:r>
            <a:r>
              <a:rPr lang="en-US" sz="2400" dirty="0">
                <a:latin typeface="Book Antiqua" pitchFamily="18" charset="0"/>
              </a:rPr>
              <a:t>, </a:t>
            </a:r>
            <a:r>
              <a:rPr lang="en-US" sz="2400" dirty="0">
                <a:solidFill>
                  <a:srgbClr val="660066"/>
                </a:solidFill>
                <a:latin typeface="Book Antiqua" pitchFamily="18" charset="0"/>
              </a:rPr>
              <a:t>Voice Clinic </a:t>
            </a:r>
          </a:p>
        </p:txBody>
      </p:sp>
      <p:sp>
        <p:nvSpPr>
          <p:cNvPr id="11" name="Rectangle 10"/>
          <p:cNvSpPr/>
          <p:nvPr/>
        </p:nvSpPr>
        <p:spPr>
          <a:xfrm flipV="1">
            <a:off x="304800" y="13255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54279"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8" name="Round Diagonal Corner Rectangle 7"/>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9" name="Round Diagonal Corner Rectangle 8"/>
          <p:cNvSpPr/>
          <p:nvPr/>
        </p:nvSpPr>
        <p:spPr>
          <a:xfrm rot="5400000">
            <a:off x="7429500" y="1181100"/>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4282" name="TextBox 6"/>
          <p:cNvSpPr txBox="1">
            <a:spLocks noChangeArrowheads="1"/>
          </p:cNvSpPr>
          <p:nvPr/>
        </p:nvSpPr>
        <p:spPr bwMode="auto">
          <a:xfrm rot="-5400000">
            <a:off x="7686675" y="1362075"/>
            <a:ext cx="2362200" cy="400050"/>
          </a:xfrm>
          <a:prstGeom prst="rect">
            <a:avLst/>
          </a:prstGeom>
          <a:noFill/>
          <a:ln w="9525">
            <a:noFill/>
            <a:miter lim="800000"/>
            <a:headEnd/>
            <a:tailEnd/>
          </a:ln>
        </p:spPr>
        <p:txBody>
          <a:bodyPr>
            <a:spAutoFit/>
          </a:bodyPr>
          <a:lstStyle/>
          <a:p>
            <a:pPr algn="ctr"/>
            <a:r>
              <a:rPr lang="en-US" sz="2000" b="1">
                <a:latin typeface="Titillium Web"/>
              </a:rPr>
              <a:t>Clinical Highlights</a:t>
            </a:r>
          </a:p>
        </p:txBody>
      </p:sp>
      <p:sp>
        <p:nvSpPr>
          <p:cNvPr id="54283" name="TextBox 20"/>
          <p:cNvSpPr txBox="1">
            <a:spLocks noChangeArrowheads="1"/>
          </p:cNvSpPr>
          <p:nvPr/>
        </p:nvSpPr>
        <p:spPr bwMode="auto">
          <a:xfrm>
            <a:off x="8001000" y="6477000"/>
            <a:ext cx="782638"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2017-18</a:t>
            </a:r>
            <a:endParaRPr lang="en-IN" sz="1400">
              <a:solidFill>
                <a:schemeClr val="bg1"/>
              </a:solidFill>
            </a:endParaRPr>
          </a:p>
        </p:txBody>
      </p:sp>
    </p:spTree>
    <p:extLst>
      <p:ext uri="{BB962C8B-B14F-4D97-AF65-F5344CB8AC3E}">
        <p14:creationId xmlns:p14="http://schemas.microsoft.com/office/powerpoint/2010/main" val="343779054"/>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p:cNvSpPr txBox="1"/>
          <p:nvPr/>
        </p:nvSpPr>
        <p:spPr>
          <a:xfrm>
            <a:off x="609601" y="1480666"/>
            <a:ext cx="2146300" cy="288524"/>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Finance Committee</a:t>
            </a:r>
          </a:p>
        </p:txBody>
      </p:sp>
      <p:sp>
        <p:nvSpPr>
          <p:cNvPr id="105" name="TextBox 104"/>
          <p:cNvSpPr txBox="1"/>
          <p:nvPr/>
        </p:nvSpPr>
        <p:spPr>
          <a:xfrm>
            <a:off x="5403850" y="1480666"/>
            <a:ext cx="2673350" cy="28892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Academic Sub Committee</a:t>
            </a:r>
          </a:p>
        </p:txBody>
      </p:sp>
      <p:sp>
        <p:nvSpPr>
          <p:cNvPr id="106" name="TextBox 105"/>
          <p:cNvSpPr txBox="1"/>
          <p:nvPr/>
        </p:nvSpPr>
        <p:spPr>
          <a:xfrm>
            <a:off x="3935413" y="2041053"/>
            <a:ext cx="903287" cy="288925"/>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Director</a:t>
            </a:r>
          </a:p>
        </p:txBody>
      </p:sp>
      <p:cxnSp>
        <p:nvCxnSpPr>
          <p:cNvPr id="122" name="Straight Connector 121"/>
          <p:cNvCxnSpPr/>
          <p:nvPr/>
        </p:nvCxnSpPr>
        <p:spPr>
          <a:xfrm>
            <a:off x="2755900" y="1625600"/>
            <a:ext cx="264795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flipH="1">
            <a:off x="4116388" y="1458913"/>
            <a:ext cx="3429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6200000" flipH="1">
            <a:off x="1487487" y="1963738"/>
            <a:ext cx="417513" cy="26988"/>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697038" y="2182813"/>
            <a:ext cx="22098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5400000">
            <a:off x="6271418" y="1993107"/>
            <a:ext cx="385763"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838700" y="2182813"/>
            <a:ext cx="16383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4251325" y="2398713"/>
            <a:ext cx="17145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168" name="Picture 134" descr="backlable.png"/>
          <p:cNvPicPr>
            <a:picLocks noChangeAspect="1"/>
          </p:cNvPicPr>
          <p:nvPr/>
        </p:nvPicPr>
        <p:blipFill>
          <a:blip r:embed="rId2" cstate="print"/>
          <a:srcRect/>
          <a:stretch>
            <a:fillRect/>
          </a:stretch>
        </p:blipFill>
        <p:spPr bwMode="auto">
          <a:xfrm>
            <a:off x="0" y="0"/>
            <a:ext cx="9144000" cy="304800"/>
          </a:xfrm>
          <a:prstGeom prst="rect">
            <a:avLst/>
          </a:prstGeom>
          <a:noFill/>
          <a:ln w="9525">
            <a:noFill/>
            <a:miter lim="800000"/>
            <a:headEnd/>
            <a:tailEnd/>
          </a:ln>
        </p:spPr>
      </p:pic>
      <p:sp>
        <p:nvSpPr>
          <p:cNvPr id="103" name="TextBox 102"/>
          <p:cNvSpPr txBox="1"/>
          <p:nvPr/>
        </p:nvSpPr>
        <p:spPr>
          <a:xfrm>
            <a:off x="3481388" y="1012353"/>
            <a:ext cx="1854200" cy="28892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Executive Council</a:t>
            </a:r>
          </a:p>
        </p:txBody>
      </p:sp>
      <p:pic>
        <p:nvPicPr>
          <p:cNvPr id="5173" name="Picture 14" descr="backlable.png"/>
          <p:cNvPicPr>
            <a:picLocks noChangeAspect="1"/>
          </p:cNvPicPr>
          <p:nvPr/>
        </p:nvPicPr>
        <p:blipFill>
          <a:blip r:embed="rId3" cstate="print"/>
          <a:srcRect/>
          <a:stretch>
            <a:fillRect/>
          </a:stretch>
        </p:blipFill>
        <p:spPr bwMode="auto">
          <a:xfrm>
            <a:off x="0" y="6248400"/>
            <a:ext cx="9144000" cy="609600"/>
          </a:xfrm>
          <a:prstGeom prst="rect">
            <a:avLst/>
          </a:prstGeom>
          <a:noFill/>
          <a:ln w="9525">
            <a:noFill/>
            <a:miter lim="800000"/>
            <a:headEnd/>
            <a:tailEnd/>
          </a:ln>
        </p:spPr>
      </p:pic>
      <p:sp>
        <p:nvSpPr>
          <p:cNvPr id="5177" name="TextBox 41"/>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41" name="Round Diagonal Corner Rectangle 40"/>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2" name="Round Diagonal Corner Rectangle 41"/>
          <p:cNvSpPr/>
          <p:nvPr/>
        </p:nvSpPr>
        <p:spPr>
          <a:xfrm rot="5400000">
            <a:off x="7734300" y="115016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180" name="TextBox 6"/>
          <p:cNvSpPr txBox="1">
            <a:spLocks noChangeArrowheads="1"/>
          </p:cNvSpPr>
          <p:nvPr/>
        </p:nvSpPr>
        <p:spPr bwMode="auto">
          <a:xfrm rot="-5400000">
            <a:off x="8252618" y="890380"/>
            <a:ext cx="1382713" cy="338554"/>
          </a:xfrm>
          <a:prstGeom prst="rect">
            <a:avLst/>
          </a:prstGeom>
          <a:noFill/>
          <a:ln w="9525">
            <a:noFill/>
            <a:miter lim="800000"/>
            <a:headEnd/>
            <a:tailEnd/>
          </a:ln>
        </p:spPr>
        <p:txBody>
          <a:bodyPr>
            <a:spAutoFit/>
          </a:bodyPr>
          <a:lstStyle/>
          <a:p>
            <a:r>
              <a:rPr lang="en-US" sz="1600" b="1" dirty="0">
                <a:latin typeface="Titillium Web"/>
              </a:rPr>
              <a:t>Introduction</a:t>
            </a:r>
            <a:endParaRPr lang="en-IN" altLang="en-US" sz="1600" b="1" dirty="0">
              <a:solidFill>
                <a:schemeClr val="bg1"/>
              </a:solidFill>
              <a:latin typeface="Titillium Web"/>
            </a:endParaRPr>
          </a:p>
        </p:txBody>
      </p:sp>
      <p:sp>
        <p:nvSpPr>
          <p:cNvPr id="5181" name="TextBox 6"/>
          <p:cNvSpPr txBox="1">
            <a:spLocks noChangeArrowheads="1"/>
          </p:cNvSpPr>
          <p:nvPr/>
        </p:nvSpPr>
        <p:spPr bwMode="auto">
          <a:xfrm>
            <a:off x="533400" y="381000"/>
            <a:ext cx="3810000" cy="461963"/>
          </a:xfrm>
          <a:prstGeom prst="rect">
            <a:avLst/>
          </a:prstGeom>
          <a:noFill/>
          <a:ln w="9525">
            <a:noFill/>
            <a:miter lim="800000"/>
            <a:headEnd/>
            <a:tailEnd/>
          </a:ln>
        </p:spPr>
        <p:txBody>
          <a:bodyPr>
            <a:spAutoFit/>
          </a:bodyPr>
          <a:lstStyle/>
          <a:p>
            <a:r>
              <a:rPr lang="en-US" sz="2400" b="1">
                <a:solidFill>
                  <a:srgbClr val="C00000"/>
                </a:solidFill>
                <a:latin typeface="Book Antiqua" pitchFamily="18" charset="0"/>
              </a:rPr>
              <a:t>Organizational Structure</a:t>
            </a:r>
            <a:endParaRPr lang="en-IN" altLang="en-US" sz="2400" b="1">
              <a:solidFill>
                <a:srgbClr val="C00000"/>
              </a:solidFill>
              <a:latin typeface="Book Antiqua" pitchFamily="18" charset="0"/>
            </a:endParaRPr>
          </a:p>
        </p:txBody>
      </p:sp>
      <p:grpSp>
        <p:nvGrpSpPr>
          <p:cNvPr id="3" name="Group 2"/>
          <p:cNvGrpSpPr/>
          <p:nvPr/>
        </p:nvGrpSpPr>
        <p:grpSpPr>
          <a:xfrm>
            <a:off x="41158" y="3057612"/>
            <a:ext cx="8869362" cy="3651250"/>
            <a:chOff x="122238" y="2520950"/>
            <a:chExt cx="8869362" cy="3651250"/>
          </a:xfrm>
        </p:grpSpPr>
        <p:sp>
          <p:nvSpPr>
            <p:cNvPr id="112" name="TextBox 111"/>
            <p:cNvSpPr txBox="1"/>
            <p:nvPr/>
          </p:nvSpPr>
          <p:spPr>
            <a:xfrm>
              <a:off x="1530350" y="3338041"/>
              <a:ext cx="1050925" cy="28892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Accounts</a:t>
              </a:r>
            </a:p>
          </p:txBody>
        </p:sp>
        <p:sp>
          <p:nvSpPr>
            <p:cNvPr id="113" name="TextBox 112"/>
            <p:cNvSpPr txBox="1"/>
            <p:nvPr/>
          </p:nvSpPr>
          <p:spPr>
            <a:xfrm>
              <a:off x="2017713" y="4563591"/>
              <a:ext cx="3076575" cy="52387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buFont typeface="Arial" pitchFamily="34" charset="0"/>
                <a:buChar char="•"/>
                <a:defRPr/>
              </a:pPr>
              <a:r>
                <a:rPr lang="en-IN" sz="1400" b="1" dirty="0">
                  <a:latin typeface="Book Antiqua" pitchFamily="18" charset="0"/>
                </a:rPr>
                <a:t>Library and Information Centre</a:t>
              </a:r>
            </a:p>
            <a:p>
              <a:pPr algn="ctr">
                <a:buFont typeface="Arial" pitchFamily="34" charset="0"/>
                <a:buChar char="•"/>
                <a:defRPr/>
              </a:pPr>
              <a:r>
                <a:rPr lang="en-IN" sz="1400" b="1" dirty="0">
                  <a:latin typeface="Book Antiqua" pitchFamily="18" charset="0"/>
                </a:rPr>
                <a:t>Public Information Office</a:t>
              </a:r>
            </a:p>
          </p:txBody>
        </p:sp>
        <p:cxnSp>
          <p:nvCxnSpPr>
            <p:cNvPr id="117" name="Straight Connector 116"/>
            <p:cNvCxnSpPr/>
            <p:nvPr/>
          </p:nvCxnSpPr>
          <p:spPr>
            <a:xfrm rot="5400000">
              <a:off x="2720975" y="3875088"/>
              <a:ext cx="16002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1904206" y="3175795"/>
              <a:ext cx="314325" cy="11112"/>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5032375" y="3262313"/>
              <a:ext cx="37465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7754144" y="3220244"/>
              <a:ext cx="379413" cy="3175"/>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22238" y="2520950"/>
              <a:ext cx="8869362" cy="523403"/>
              <a:chOff x="122238" y="2520950"/>
              <a:chExt cx="8869362" cy="523403"/>
            </a:xfrm>
          </p:grpSpPr>
          <p:sp>
            <p:nvSpPr>
              <p:cNvPr id="107" name="TextBox 106"/>
              <p:cNvSpPr txBox="1"/>
              <p:nvPr/>
            </p:nvSpPr>
            <p:spPr>
              <a:xfrm>
                <a:off x="6896100" y="2742728"/>
                <a:ext cx="2095500" cy="288925"/>
              </a:xfrm>
              <a:prstGeom prst="rec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Departments/Centre</a:t>
                </a:r>
              </a:p>
            </p:txBody>
          </p:sp>
          <p:sp>
            <p:nvSpPr>
              <p:cNvPr id="108" name="TextBox 107"/>
              <p:cNvSpPr txBox="1"/>
              <p:nvPr/>
            </p:nvSpPr>
            <p:spPr>
              <a:xfrm>
                <a:off x="4624388" y="2755428"/>
                <a:ext cx="2138362" cy="288925"/>
              </a:xfrm>
              <a:prstGeom prst="rec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Maintenance Section</a:t>
                </a:r>
              </a:p>
            </p:txBody>
          </p:sp>
          <p:sp>
            <p:nvSpPr>
              <p:cNvPr id="109" name="TextBox 108"/>
              <p:cNvSpPr txBox="1"/>
              <p:nvPr/>
            </p:nvSpPr>
            <p:spPr>
              <a:xfrm>
                <a:off x="2903538" y="2755428"/>
                <a:ext cx="1654175" cy="288925"/>
              </a:xfrm>
              <a:prstGeom prst="rec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Central Facilities</a:t>
                </a:r>
              </a:p>
            </p:txBody>
          </p:sp>
          <p:sp>
            <p:nvSpPr>
              <p:cNvPr id="110" name="TextBox 109"/>
              <p:cNvSpPr txBox="1"/>
              <p:nvPr/>
            </p:nvSpPr>
            <p:spPr>
              <a:xfrm>
                <a:off x="1309688" y="2734791"/>
                <a:ext cx="1514475" cy="288925"/>
              </a:xfrm>
              <a:prstGeom prst="rec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Administration</a:t>
                </a:r>
              </a:p>
            </p:txBody>
          </p:sp>
          <p:sp>
            <p:nvSpPr>
              <p:cNvPr id="111" name="TextBox 110"/>
              <p:cNvSpPr txBox="1"/>
              <p:nvPr/>
            </p:nvSpPr>
            <p:spPr>
              <a:xfrm>
                <a:off x="122238" y="2717328"/>
                <a:ext cx="1144587" cy="288925"/>
              </a:xfrm>
              <a:prstGeom prst="rec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Academic</a:t>
                </a:r>
              </a:p>
            </p:txBody>
          </p:sp>
          <p:cxnSp>
            <p:nvCxnSpPr>
              <p:cNvPr id="129" name="Straight Connector 128"/>
              <p:cNvCxnSpPr/>
              <p:nvPr/>
            </p:nvCxnSpPr>
            <p:spPr>
              <a:xfrm>
                <a:off x="676275" y="2522538"/>
                <a:ext cx="6581775"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579437" y="2617788"/>
                <a:ext cx="193675"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1961356" y="2639219"/>
                <a:ext cx="192088"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a:off x="3523457" y="2629694"/>
                <a:ext cx="214312"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5112544" y="2629694"/>
                <a:ext cx="214312"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5400000">
                <a:off x="7150894" y="2629694"/>
                <a:ext cx="214312"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16" name="TextBox 115"/>
            <p:cNvSpPr txBox="1"/>
            <p:nvPr/>
          </p:nvSpPr>
          <p:spPr>
            <a:xfrm>
              <a:off x="5943600" y="3298353"/>
              <a:ext cx="3048000" cy="2873847"/>
            </a:xfrm>
            <a:prstGeom prst="rec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marL="174625" indent="-174625">
                <a:buFont typeface="Arial" pitchFamily="34" charset="0"/>
                <a:buChar char="•"/>
                <a:tabLst>
                  <a:tab pos="174625" algn="l"/>
                </a:tabLst>
                <a:defRPr/>
              </a:pPr>
              <a:r>
                <a:rPr lang="en-IN" sz="1400" b="1" dirty="0">
                  <a:latin typeface="Book Antiqua" pitchFamily="18" charset="0"/>
                </a:rPr>
                <a:t>Audiology 	</a:t>
              </a:r>
            </a:p>
            <a:p>
              <a:pPr marL="174625" indent="-174625">
                <a:buFont typeface="Arial" pitchFamily="34" charset="0"/>
                <a:buChar char="•"/>
                <a:tabLst>
                  <a:tab pos="174625" algn="l"/>
                </a:tabLst>
                <a:defRPr/>
              </a:pPr>
              <a:r>
                <a:rPr lang="en-IN" sz="1400" b="1" dirty="0">
                  <a:latin typeface="Book Antiqua" pitchFamily="18" charset="0"/>
                </a:rPr>
                <a:t>Clinical Psychology 	</a:t>
              </a:r>
            </a:p>
            <a:p>
              <a:pPr marL="174625" indent="-174625">
                <a:buFont typeface="Arial" pitchFamily="34" charset="0"/>
                <a:buChar char="•"/>
                <a:tabLst>
                  <a:tab pos="174625" algn="l"/>
                </a:tabLst>
                <a:defRPr/>
              </a:pPr>
              <a:r>
                <a:rPr lang="en-IN" sz="1400" b="1" dirty="0">
                  <a:latin typeface="Book Antiqua" pitchFamily="18" charset="0"/>
                </a:rPr>
                <a:t>Clinical Services 	</a:t>
              </a:r>
            </a:p>
            <a:p>
              <a:pPr marL="174625" indent="-174625">
                <a:buFont typeface="Arial" pitchFamily="34" charset="0"/>
                <a:buChar char="•"/>
                <a:tabLst>
                  <a:tab pos="174625" algn="l"/>
                </a:tabLst>
                <a:defRPr/>
              </a:pPr>
              <a:r>
                <a:rPr lang="en-IN" sz="1400" b="1" dirty="0">
                  <a:latin typeface="Book Antiqua" pitchFamily="18" charset="0"/>
                </a:rPr>
                <a:t>Electronics 	</a:t>
              </a:r>
            </a:p>
            <a:p>
              <a:pPr marL="174625" indent="-174625">
                <a:buFont typeface="Arial" pitchFamily="34" charset="0"/>
                <a:buChar char="•"/>
                <a:tabLst>
                  <a:tab pos="174625" algn="l"/>
                </a:tabLst>
                <a:defRPr/>
              </a:pPr>
              <a:r>
                <a:rPr lang="en-IN" sz="1400" b="1" dirty="0">
                  <a:latin typeface="Book Antiqua" pitchFamily="18" charset="0"/>
                </a:rPr>
                <a:t>Material Development</a:t>
              </a:r>
            </a:p>
            <a:p>
              <a:pPr marL="174625" indent="-174625">
                <a:buFont typeface="Arial" pitchFamily="34" charset="0"/>
                <a:buChar char="•"/>
                <a:tabLst>
                  <a:tab pos="174625" algn="l"/>
                </a:tabLst>
                <a:defRPr/>
              </a:pPr>
              <a:r>
                <a:rPr lang="en-IN" sz="1400" b="1" dirty="0" err="1">
                  <a:latin typeface="Book Antiqua" pitchFamily="18" charset="0"/>
                </a:rPr>
                <a:t>Otorinolaryngology</a:t>
              </a:r>
              <a:r>
                <a:rPr lang="en-IN" sz="1400" b="1" dirty="0">
                  <a:latin typeface="Book Antiqua" pitchFamily="18" charset="0"/>
                </a:rPr>
                <a:t> 	</a:t>
              </a:r>
            </a:p>
            <a:p>
              <a:pPr marL="174625" indent="-174625">
                <a:buFont typeface="Arial" pitchFamily="34" charset="0"/>
                <a:buChar char="•"/>
                <a:tabLst>
                  <a:tab pos="174625" algn="l"/>
                </a:tabLst>
                <a:defRPr/>
              </a:pPr>
              <a:r>
                <a:rPr lang="en-IN" sz="1400" b="1" dirty="0">
                  <a:latin typeface="Book Antiqua" pitchFamily="18" charset="0"/>
                </a:rPr>
                <a:t>Special Education 	</a:t>
              </a:r>
            </a:p>
            <a:p>
              <a:pPr marL="174625" indent="-174625">
                <a:buFont typeface="Arial" pitchFamily="34" charset="0"/>
                <a:buChar char="•"/>
                <a:tabLst>
                  <a:tab pos="174625" algn="l"/>
                </a:tabLst>
                <a:defRPr/>
              </a:pPr>
              <a:r>
                <a:rPr lang="en-IN" sz="1400" b="1" dirty="0">
                  <a:latin typeface="Book Antiqua" pitchFamily="18" charset="0"/>
                </a:rPr>
                <a:t>Speech Language Sciences </a:t>
              </a:r>
            </a:p>
            <a:p>
              <a:pPr marL="174625" indent="-174625">
                <a:buFont typeface="Arial" pitchFamily="34" charset="0"/>
                <a:buChar char="•"/>
                <a:tabLst>
                  <a:tab pos="174625" algn="l"/>
                </a:tabLst>
                <a:defRPr/>
              </a:pPr>
              <a:r>
                <a:rPr lang="en-IN" sz="1400" b="1" dirty="0">
                  <a:latin typeface="Book Antiqua" pitchFamily="18" charset="0"/>
                </a:rPr>
                <a:t>Speech Language Pathology </a:t>
              </a:r>
            </a:p>
            <a:p>
              <a:pPr marL="174625" indent="-174625">
                <a:buFont typeface="Arial" pitchFamily="34" charset="0"/>
                <a:buChar char="•"/>
                <a:tabLst>
                  <a:tab pos="174625" algn="l"/>
                </a:tabLst>
                <a:defRPr/>
              </a:pPr>
              <a:r>
                <a:rPr lang="en-IN" sz="1400" b="1" dirty="0">
                  <a:latin typeface="Book Antiqua" pitchFamily="18" charset="0"/>
                </a:rPr>
                <a:t>Prevention of Communication Disorders 	</a:t>
              </a:r>
            </a:p>
            <a:p>
              <a:pPr marL="174625" indent="-174625">
                <a:buFont typeface="Arial" pitchFamily="34" charset="0"/>
                <a:buChar char="•"/>
                <a:tabLst>
                  <a:tab pos="174625" algn="l"/>
                </a:tabLst>
                <a:defRPr/>
              </a:pPr>
              <a:r>
                <a:rPr lang="en-IN" sz="1400" b="1" dirty="0">
                  <a:latin typeface="Book Antiqua" pitchFamily="18" charset="0"/>
                </a:rPr>
                <a:t>Tele-</a:t>
              </a:r>
              <a:r>
                <a:rPr lang="en-IN" sz="1400" b="1" dirty="0" err="1">
                  <a:latin typeface="Book Antiqua" pitchFamily="18" charset="0"/>
                </a:rPr>
                <a:t>center</a:t>
              </a:r>
              <a:r>
                <a:rPr lang="en-IN" sz="1400" b="1" dirty="0">
                  <a:latin typeface="Book Antiqua" pitchFamily="18" charset="0"/>
                </a:rPr>
                <a:t> for Persons with Communication Disorders</a:t>
              </a:r>
            </a:p>
          </p:txBody>
        </p:sp>
        <p:sp>
          <p:nvSpPr>
            <p:cNvPr id="114" name="TextBox 113"/>
            <p:cNvSpPr txBox="1"/>
            <p:nvPr/>
          </p:nvSpPr>
          <p:spPr>
            <a:xfrm>
              <a:off x="4648200" y="3338041"/>
              <a:ext cx="1149640" cy="288524"/>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Engineering</a:t>
              </a:r>
            </a:p>
          </p:txBody>
        </p:sp>
        <p:sp>
          <p:nvSpPr>
            <p:cNvPr id="115" name="TextBox 114"/>
            <p:cNvSpPr txBox="1"/>
            <p:nvPr/>
          </p:nvSpPr>
          <p:spPr>
            <a:xfrm>
              <a:off x="4668439" y="3984153"/>
              <a:ext cx="1160861" cy="288524"/>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Horticulture</a:t>
              </a:r>
            </a:p>
          </p:txBody>
        </p:sp>
        <p:cxnSp>
          <p:nvCxnSpPr>
            <p:cNvPr id="120" name="Straight Connector 119"/>
            <p:cNvCxnSpPr/>
            <p:nvPr/>
          </p:nvCxnSpPr>
          <p:spPr>
            <a:xfrm rot="5400000">
              <a:off x="4996657" y="3807619"/>
              <a:ext cx="354012"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5189" name="TextBox 20"/>
          <p:cNvSpPr txBox="1">
            <a:spLocks noChangeArrowheads="1"/>
          </p:cNvSpPr>
          <p:nvPr/>
        </p:nvSpPr>
        <p:spPr bwMode="auto">
          <a:xfrm>
            <a:off x="8001000" y="6550025"/>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48" name="Rectangle 47"/>
          <p:cNvSpPr/>
          <p:nvPr/>
        </p:nvSpPr>
        <p:spPr>
          <a:xfrm>
            <a:off x="304800" y="8683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cxnSp>
        <p:nvCxnSpPr>
          <p:cNvPr id="45" name="Straight Connector 44"/>
          <p:cNvCxnSpPr/>
          <p:nvPr/>
        </p:nvCxnSpPr>
        <p:spPr>
          <a:xfrm flipV="1">
            <a:off x="1936633" y="2484439"/>
            <a:ext cx="4311767" cy="1372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863483" y="2653330"/>
            <a:ext cx="2146300" cy="288524"/>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Dean Infrastructure</a:t>
            </a:r>
          </a:p>
        </p:txBody>
      </p:sp>
      <p:sp>
        <p:nvSpPr>
          <p:cNvPr id="47" name="TextBox 46"/>
          <p:cNvSpPr txBox="1"/>
          <p:nvPr/>
        </p:nvSpPr>
        <p:spPr>
          <a:xfrm>
            <a:off x="5092583" y="2648238"/>
            <a:ext cx="2146300" cy="288524"/>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lIns="72373" tIns="36187" rIns="72373" bIns="36187">
            <a:spAutoFit/>
          </a:bodyPr>
          <a:lstStyle/>
          <a:p>
            <a:pPr algn="ctr">
              <a:defRPr/>
            </a:pPr>
            <a:r>
              <a:rPr lang="en-IN" sz="1400" b="1" dirty="0">
                <a:latin typeface="Book Antiqua" pitchFamily="18" charset="0"/>
              </a:rPr>
              <a:t>Dean Research</a:t>
            </a:r>
          </a:p>
        </p:txBody>
      </p:sp>
      <p:cxnSp>
        <p:nvCxnSpPr>
          <p:cNvPr id="51" name="Straight Connector 50"/>
          <p:cNvCxnSpPr/>
          <p:nvPr/>
        </p:nvCxnSpPr>
        <p:spPr>
          <a:xfrm rot="5400000">
            <a:off x="1850908" y="2581275"/>
            <a:ext cx="17145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6162675" y="2562513"/>
            <a:ext cx="17145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6162675" y="2994112"/>
            <a:ext cx="17145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1889007" y="3022487"/>
            <a:ext cx="17145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903187"/>
      </p:ext>
    </p:extLst>
  </p:cSld>
  <p:clrMapOvr>
    <a:masterClrMapping/>
  </p:clrMapOvr>
  <p:transition advClick="0" advTm="3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56323"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56324" name="TextBox 6"/>
          <p:cNvSpPr txBox="1">
            <a:spLocks noChangeArrowheads="1"/>
          </p:cNvSpPr>
          <p:nvPr/>
        </p:nvSpPr>
        <p:spPr bwMode="auto">
          <a:xfrm>
            <a:off x="381000" y="590550"/>
            <a:ext cx="4191000" cy="461963"/>
          </a:xfrm>
          <a:prstGeom prst="rect">
            <a:avLst/>
          </a:prstGeom>
          <a:noFill/>
          <a:ln w="9525">
            <a:noFill/>
            <a:miter lim="800000"/>
            <a:headEnd/>
            <a:tailEnd/>
          </a:ln>
        </p:spPr>
        <p:txBody>
          <a:bodyPr>
            <a:spAutoFit/>
          </a:bodyPr>
          <a:lstStyle/>
          <a:p>
            <a:pPr eaLnBrk="0" hangingPunct="0"/>
            <a:r>
              <a:rPr lang="en-US" sz="2400" b="1">
                <a:solidFill>
                  <a:srgbClr val="C00000"/>
                </a:solidFill>
                <a:latin typeface="Book Antiqua" pitchFamily="18" charset="0"/>
              </a:rPr>
              <a:t>Special Education Services</a:t>
            </a:r>
          </a:p>
        </p:txBody>
      </p:sp>
      <p:sp>
        <p:nvSpPr>
          <p:cNvPr id="9" name="Content Placeholder 2"/>
          <p:cNvSpPr txBox="1">
            <a:spLocks/>
          </p:cNvSpPr>
          <p:nvPr/>
        </p:nvSpPr>
        <p:spPr>
          <a:xfrm>
            <a:off x="381000" y="1219200"/>
            <a:ext cx="4038600" cy="2133600"/>
          </a:xfrm>
          <a:prstGeom prst="rect">
            <a:avLst/>
          </a:prstGeom>
        </p:spPr>
        <p:txBody>
          <a:bodyPr>
            <a:normAutofit fontScale="85000" lnSpcReduction="10000"/>
          </a:bodyPr>
          <a:lstStyle/>
          <a:p>
            <a:pPr algn="just" eaLnBrk="0" hangingPunct="0">
              <a:lnSpc>
                <a:spcPct val="160000"/>
              </a:lnSpc>
              <a:spcBef>
                <a:spcPts val="0"/>
              </a:spcBef>
              <a:spcAft>
                <a:spcPts val="0"/>
              </a:spcAft>
              <a:buFont typeface="Arial" pitchFamily="34" charset="0"/>
              <a:buNone/>
              <a:defRPr/>
            </a:pPr>
            <a:r>
              <a:rPr lang="en-US" sz="2000" dirty="0">
                <a:latin typeface="Book Antiqua" pitchFamily="18" charset="0"/>
              </a:rPr>
              <a:t>Special education assessment, parent infant </a:t>
            </a:r>
            <a:r>
              <a:rPr lang="en-US" sz="2000" dirty="0" err="1">
                <a:latin typeface="Book Antiqua" pitchFamily="18" charset="0"/>
              </a:rPr>
              <a:t>programme</a:t>
            </a:r>
            <a:r>
              <a:rPr lang="en-US" sz="2000" dirty="0">
                <a:latin typeface="Book Antiqua" pitchFamily="18" charset="0"/>
              </a:rPr>
              <a:t>, Preschool parent empowerment, preschool </a:t>
            </a:r>
            <a:r>
              <a:rPr lang="en-US" sz="2000" dirty="0" err="1">
                <a:latin typeface="Book Antiqua" pitchFamily="18" charset="0"/>
              </a:rPr>
              <a:t>programme</a:t>
            </a:r>
            <a:r>
              <a:rPr lang="en-US" sz="2000" dirty="0">
                <a:latin typeface="Book Antiqua" pitchFamily="18" charset="0"/>
              </a:rPr>
              <a:t>, preschool bridge course, curricular support service</a:t>
            </a:r>
          </a:p>
        </p:txBody>
      </p:sp>
      <p:pic>
        <p:nvPicPr>
          <p:cNvPr id="56326" name="Picture 8" descr="ಸಂಬಂಧಿತ ಚಿತ್ರ"/>
          <p:cNvPicPr>
            <a:picLocks noChangeAspect="1" noChangeArrowheads="1"/>
          </p:cNvPicPr>
          <p:nvPr/>
        </p:nvPicPr>
        <p:blipFill>
          <a:blip r:embed="rId3" cstate="print">
            <a:clrChange>
              <a:clrFrom>
                <a:srgbClr val="FFFFFF"/>
              </a:clrFrom>
              <a:clrTo>
                <a:srgbClr val="FFFFFF">
                  <a:alpha val="0"/>
                </a:srgbClr>
              </a:clrTo>
            </a:clrChange>
          </a:blip>
          <a:srcRect t="51270" r="71814"/>
          <a:stretch>
            <a:fillRect/>
          </a:stretch>
        </p:blipFill>
        <p:spPr bwMode="auto">
          <a:xfrm>
            <a:off x="5289550" y="3276600"/>
            <a:ext cx="1263650" cy="1828800"/>
          </a:xfrm>
          <a:prstGeom prst="rect">
            <a:avLst/>
          </a:prstGeom>
          <a:noFill/>
          <a:ln w="9525">
            <a:noFill/>
            <a:miter lim="800000"/>
            <a:headEnd/>
            <a:tailEnd/>
          </a:ln>
        </p:spPr>
      </p:pic>
      <p:pic>
        <p:nvPicPr>
          <p:cNvPr id="56327" name="Picture 8" descr="ಸಂಬಂಧಿತ ಚಿತ್ರ"/>
          <p:cNvPicPr>
            <a:picLocks noChangeAspect="1" noChangeArrowheads="1"/>
          </p:cNvPicPr>
          <p:nvPr/>
        </p:nvPicPr>
        <p:blipFill>
          <a:blip r:embed="rId3" cstate="print">
            <a:clrChange>
              <a:clrFrom>
                <a:srgbClr val="FFFFFF"/>
              </a:clrFrom>
              <a:clrTo>
                <a:srgbClr val="FFFFFF">
                  <a:alpha val="0"/>
                </a:srgbClr>
              </a:clrTo>
            </a:clrChange>
          </a:blip>
          <a:srcRect r="70589" b="46875"/>
          <a:stretch>
            <a:fillRect/>
          </a:stretch>
        </p:blipFill>
        <p:spPr bwMode="auto">
          <a:xfrm>
            <a:off x="2717800" y="3381375"/>
            <a:ext cx="1209675" cy="1828800"/>
          </a:xfrm>
          <a:prstGeom prst="rect">
            <a:avLst/>
          </a:prstGeom>
          <a:noFill/>
          <a:ln w="9525">
            <a:noFill/>
            <a:miter lim="800000"/>
            <a:headEnd/>
            <a:tailEnd/>
          </a:ln>
        </p:spPr>
      </p:pic>
      <p:sp>
        <p:nvSpPr>
          <p:cNvPr id="56328" name="Rectangle 11"/>
          <p:cNvSpPr>
            <a:spLocks noChangeArrowheads="1"/>
          </p:cNvSpPr>
          <p:nvPr/>
        </p:nvSpPr>
        <p:spPr bwMode="auto">
          <a:xfrm>
            <a:off x="1674813" y="5802313"/>
            <a:ext cx="3506787" cy="369887"/>
          </a:xfrm>
          <a:prstGeom prst="rect">
            <a:avLst/>
          </a:prstGeom>
          <a:noFill/>
          <a:ln w="9525">
            <a:noFill/>
            <a:miter lim="800000"/>
            <a:headEnd/>
            <a:tailEnd/>
          </a:ln>
        </p:spPr>
        <p:txBody>
          <a:bodyPr wrap="none">
            <a:spAutoFit/>
          </a:bodyPr>
          <a:lstStyle/>
          <a:p>
            <a:pPr algn="ctr"/>
            <a:r>
              <a:rPr lang="en-US" b="1">
                <a:latin typeface="Book Antiqua" pitchFamily="18" charset="0"/>
              </a:rPr>
              <a:t>	Preschool Admission in 5 Years</a:t>
            </a:r>
          </a:p>
        </p:txBody>
      </p:sp>
      <p:pic>
        <p:nvPicPr>
          <p:cNvPr id="56329" name="Picture 8" descr="ಸಂಬಂಧಿತ ಚಿತ್ರ"/>
          <p:cNvPicPr>
            <a:picLocks noChangeAspect="1" noChangeArrowheads="1"/>
          </p:cNvPicPr>
          <p:nvPr/>
        </p:nvPicPr>
        <p:blipFill>
          <a:blip r:embed="rId3" cstate="print">
            <a:clrChange>
              <a:clrFrom>
                <a:srgbClr val="FFFFFF"/>
              </a:clrFrom>
              <a:clrTo>
                <a:srgbClr val="FFFFFF">
                  <a:alpha val="0"/>
                </a:srgbClr>
              </a:clrTo>
            </a:clrChange>
          </a:blip>
          <a:srcRect l="75981" b="46875"/>
          <a:stretch>
            <a:fillRect/>
          </a:stretch>
        </p:blipFill>
        <p:spPr bwMode="auto">
          <a:xfrm>
            <a:off x="1574800" y="3462338"/>
            <a:ext cx="987425" cy="1828800"/>
          </a:xfrm>
          <a:prstGeom prst="rect">
            <a:avLst/>
          </a:prstGeom>
          <a:noFill/>
          <a:ln w="9525">
            <a:noFill/>
            <a:miter lim="800000"/>
            <a:headEnd/>
            <a:tailEnd/>
          </a:ln>
        </p:spPr>
      </p:pic>
      <p:pic>
        <p:nvPicPr>
          <p:cNvPr id="56330" name="Picture 8" descr="ಸಂಬಂಧಿತ ಚಿತ್ರ"/>
          <p:cNvPicPr>
            <a:picLocks noChangeAspect="1" noChangeArrowheads="1"/>
          </p:cNvPicPr>
          <p:nvPr/>
        </p:nvPicPr>
        <p:blipFill>
          <a:blip r:embed="rId3" cstate="print">
            <a:clrChange>
              <a:clrFrom>
                <a:srgbClr val="FFFFFF"/>
              </a:clrFrom>
              <a:clrTo>
                <a:srgbClr val="FFFFFF">
                  <a:alpha val="0"/>
                </a:srgbClr>
              </a:clrTo>
            </a:clrChange>
          </a:blip>
          <a:srcRect l="51471" r="22794" b="46875"/>
          <a:stretch>
            <a:fillRect/>
          </a:stretch>
        </p:blipFill>
        <p:spPr bwMode="auto">
          <a:xfrm>
            <a:off x="288925" y="3390900"/>
            <a:ext cx="1058863" cy="1828800"/>
          </a:xfrm>
          <a:prstGeom prst="rect">
            <a:avLst/>
          </a:prstGeom>
          <a:noFill/>
          <a:ln w="9525">
            <a:noFill/>
            <a:miter lim="800000"/>
            <a:headEnd/>
            <a:tailEnd/>
          </a:ln>
        </p:spPr>
      </p:pic>
      <p:pic>
        <p:nvPicPr>
          <p:cNvPr id="56331" name="Picture 8" descr="ಸಂಬಂಧಿತ ಚಿತ್ರ"/>
          <p:cNvPicPr>
            <a:picLocks noChangeAspect="1" noChangeArrowheads="1"/>
          </p:cNvPicPr>
          <p:nvPr/>
        </p:nvPicPr>
        <p:blipFill>
          <a:blip r:embed="rId3" cstate="print">
            <a:clrChange>
              <a:clrFrom>
                <a:srgbClr val="FFFFFF"/>
              </a:clrFrom>
              <a:clrTo>
                <a:srgbClr val="FFFFFF">
                  <a:alpha val="0"/>
                </a:srgbClr>
              </a:clrTo>
            </a:clrChange>
          </a:blip>
          <a:srcRect l="28186" r="47304" b="46875"/>
          <a:stretch>
            <a:fillRect/>
          </a:stretch>
        </p:blipFill>
        <p:spPr bwMode="auto">
          <a:xfrm>
            <a:off x="4146550" y="3390900"/>
            <a:ext cx="1008063" cy="1828800"/>
          </a:xfrm>
          <a:prstGeom prst="rect">
            <a:avLst/>
          </a:prstGeom>
          <a:noFill/>
          <a:ln w="9525">
            <a:noFill/>
            <a:miter lim="800000"/>
            <a:headEnd/>
            <a:tailEnd/>
          </a:ln>
        </p:spPr>
      </p:pic>
      <p:sp>
        <p:nvSpPr>
          <p:cNvPr id="56332" name="TextBox 15"/>
          <p:cNvSpPr txBox="1">
            <a:spLocks noChangeArrowheads="1"/>
          </p:cNvSpPr>
          <p:nvPr/>
        </p:nvSpPr>
        <p:spPr bwMode="auto">
          <a:xfrm>
            <a:off x="600075" y="5083175"/>
            <a:ext cx="782638" cy="307975"/>
          </a:xfrm>
          <a:prstGeom prst="rect">
            <a:avLst/>
          </a:prstGeom>
          <a:noFill/>
          <a:ln w="9525">
            <a:noFill/>
            <a:miter lim="800000"/>
            <a:headEnd/>
            <a:tailEnd/>
          </a:ln>
        </p:spPr>
        <p:txBody>
          <a:bodyPr wrap="none">
            <a:spAutoFit/>
          </a:bodyPr>
          <a:lstStyle/>
          <a:p>
            <a:r>
              <a:rPr lang="en-US" sz="1400" b="1">
                <a:latin typeface="Book Antiqua" pitchFamily="18" charset="0"/>
              </a:rPr>
              <a:t>2012-13</a:t>
            </a:r>
          </a:p>
        </p:txBody>
      </p:sp>
      <p:sp>
        <p:nvSpPr>
          <p:cNvPr id="56333" name="TextBox 16"/>
          <p:cNvSpPr txBox="1">
            <a:spLocks noChangeArrowheads="1"/>
          </p:cNvSpPr>
          <p:nvPr/>
        </p:nvSpPr>
        <p:spPr bwMode="auto">
          <a:xfrm>
            <a:off x="1770063" y="5083175"/>
            <a:ext cx="782637" cy="307975"/>
          </a:xfrm>
          <a:prstGeom prst="rect">
            <a:avLst/>
          </a:prstGeom>
          <a:noFill/>
          <a:ln w="9525">
            <a:noFill/>
            <a:miter lim="800000"/>
            <a:headEnd/>
            <a:tailEnd/>
          </a:ln>
        </p:spPr>
        <p:txBody>
          <a:bodyPr wrap="none">
            <a:spAutoFit/>
          </a:bodyPr>
          <a:lstStyle/>
          <a:p>
            <a:r>
              <a:rPr lang="en-US" sz="1400" b="1">
                <a:latin typeface="Book Antiqua" pitchFamily="18" charset="0"/>
              </a:rPr>
              <a:t>2013-14</a:t>
            </a:r>
          </a:p>
        </p:txBody>
      </p:sp>
      <p:sp>
        <p:nvSpPr>
          <p:cNvPr id="56334" name="TextBox 17"/>
          <p:cNvSpPr txBox="1">
            <a:spLocks noChangeArrowheads="1"/>
          </p:cNvSpPr>
          <p:nvPr/>
        </p:nvSpPr>
        <p:spPr bwMode="auto">
          <a:xfrm>
            <a:off x="3127375" y="5111750"/>
            <a:ext cx="782638" cy="307975"/>
          </a:xfrm>
          <a:prstGeom prst="rect">
            <a:avLst/>
          </a:prstGeom>
          <a:noFill/>
          <a:ln w="9525">
            <a:noFill/>
            <a:miter lim="800000"/>
            <a:headEnd/>
            <a:tailEnd/>
          </a:ln>
        </p:spPr>
        <p:txBody>
          <a:bodyPr wrap="none">
            <a:spAutoFit/>
          </a:bodyPr>
          <a:lstStyle/>
          <a:p>
            <a:r>
              <a:rPr lang="en-US" sz="1400" b="1">
                <a:latin typeface="Book Antiqua" pitchFamily="18" charset="0"/>
              </a:rPr>
              <a:t>2014-15</a:t>
            </a:r>
          </a:p>
        </p:txBody>
      </p:sp>
      <p:sp>
        <p:nvSpPr>
          <p:cNvPr id="56335" name="TextBox 18"/>
          <p:cNvSpPr txBox="1">
            <a:spLocks noChangeArrowheads="1"/>
          </p:cNvSpPr>
          <p:nvPr/>
        </p:nvSpPr>
        <p:spPr bwMode="auto">
          <a:xfrm>
            <a:off x="4341813" y="5111750"/>
            <a:ext cx="782637" cy="307975"/>
          </a:xfrm>
          <a:prstGeom prst="rect">
            <a:avLst/>
          </a:prstGeom>
          <a:noFill/>
          <a:ln w="9525">
            <a:noFill/>
            <a:miter lim="800000"/>
            <a:headEnd/>
            <a:tailEnd/>
          </a:ln>
        </p:spPr>
        <p:txBody>
          <a:bodyPr wrap="none">
            <a:spAutoFit/>
          </a:bodyPr>
          <a:lstStyle/>
          <a:p>
            <a:r>
              <a:rPr lang="en-US" sz="1400" b="1">
                <a:latin typeface="Book Antiqua" pitchFamily="18" charset="0"/>
              </a:rPr>
              <a:t>2015-16</a:t>
            </a:r>
          </a:p>
        </p:txBody>
      </p:sp>
      <p:sp>
        <p:nvSpPr>
          <p:cNvPr id="56336" name="TextBox 19"/>
          <p:cNvSpPr txBox="1">
            <a:spLocks noChangeArrowheads="1"/>
          </p:cNvSpPr>
          <p:nvPr/>
        </p:nvSpPr>
        <p:spPr bwMode="auto">
          <a:xfrm>
            <a:off x="5556250" y="5078413"/>
            <a:ext cx="782638" cy="306387"/>
          </a:xfrm>
          <a:prstGeom prst="rect">
            <a:avLst/>
          </a:prstGeom>
          <a:noFill/>
          <a:ln w="9525">
            <a:noFill/>
            <a:miter lim="800000"/>
            <a:headEnd/>
            <a:tailEnd/>
          </a:ln>
        </p:spPr>
        <p:txBody>
          <a:bodyPr wrap="none">
            <a:spAutoFit/>
          </a:bodyPr>
          <a:lstStyle/>
          <a:p>
            <a:r>
              <a:rPr lang="en-US" sz="1400" b="1">
                <a:latin typeface="Book Antiqua" pitchFamily="18" charset="0"/>
              </a:rPr>
              <a:t>2016-17</a:t>
            </a:r>
          </a:p>
        </p:txBody>
      </p:sp>
      <p:sp>
        <p:nvSpPr>
          <p:cNvPr id="21" name="Rounded Rectangle 20"/>
          <p:cNvSpPr/>
          <p:nvPr/>
        </p:nvSpPr>
        <p:spPr>
          <a:xfrm>
            <a:off x="647700" y="5348288"/>
            <a:ext cx="642938" cy="285750"/>
          </a:xfrm>
          <a:prstGeom prst="round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b="1" dirty="0">
                <a:latin typeface="Book Antiqua" pitchFamily="18" charset="0"/>
              </a:rPr>
              <a:t>204</a:t>
            </a:r>
          </a:p>
        </p:txBody>
      </p:sp>
      <p:sp>
        <p:nvSpPr>
          <p:cNvPr id="22" name="Rounded Rectangle 21"/>
          <p:cNvSpPr/>
          <p:nvPr/>
        </p:nvSpPr>
        <p:spPr>
          <a:xfrm>
            <a:off x="1838325" y="5348288"/>
            <a:ext cx="642938" cy="285750"/>
          </a:xfrm>
          <a:prstGeom prst="round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b="1" dirty="0">
                <a:latin typeface="Book Antiqua" pitchFamily="18" charset="0"/>
              </a:rPr>
              <a:t>221</a:t>
            </a:r>
          </a:p>
        </p:txBody>
      </p:sp>
      <p:sp>
        <p:nvSpPr>
          <p:cNvPr id="23" name="Rounded Rectangle 22"/>
          <p:cNvSpPr/>
          <p:nvPr/>
        </p:nvSpPr>
        <p:spPr>
          <a:xfrm>
            <a:off x="3143250" y="5357813"/>
            <a:ext cx="642938" cy="285750"/>
          </a:xfrm>
          <a:prstGeom prst="round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b="1" dirty="0">
                <a:latin typeface="Book Antiqua" pitchFamily="18" charset="0"/>
              </a:rPr>
              <a:t>231</a:t>
            </a:r>
          </a:p>
        </p:txBody>
      </p:sp>
      <p:sp>
        <p:nvSpPr>
          <p:cNvPr id="24" name="Rounded Rectangle 23"/>
          <p:cNvSpPr/>
          <p:nvPr/>
        </p:nvSpPr>
        <p:spPr>
          <a:xfrm>
            <a:off x="4391025" y="5348288"/>
            <a:ext cx="642938" cy="285750"/>
          </a:xfrm>
          <a:prstGeom prst="round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b="1" dirty="0">
                <a:latin typeface="Book Antiqua" pitchFamily="18" charset="0"/>
              </a:rPr>
              <a:t>225</a:t>
            </a:r>
          </a:p>
        </p:txBody>
      </p:sp>
      <p:sp>
        <p:nvSpPr>
          <p:cNvPr id="25" name="Rounded Rectangle 24"/>
          <p:cNvSpPr/>
          <p:nvPr/>
        </p:nvSpPr>
        <p:spPr>
          <a:xfrm>
            <a:off x="5624513" y="5348288"/>
            <a:ext cx="642937" cy="285750"/>
          </a:xfrm>
          <a:prstGeom prst="round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b="1" dirty="0">
                <a:latin typeface="Book Antiqua" pitchFamily="18" charset="0"/>
              </a:rPr>
              <a:t>224</a:t>
            </a:r>
          </a:p>
        </p:txBody>
      </p:sp>
      <p:pic>
        <p:nvPicPr>
          <p:cNvPr id="56342" name="Picture 2" descr="I:\Annual Report 2016-17\All Chapture Photos\Clinic\DSC_1408.JPG"/>
          <p:cNvPicPr>
            <a:picLocks noChangeAspect="1" noChangeArrowheads="1"/>
          </p:cNvPicPr>
          <p:nvPr/>
        </p:nvPicPr>
        <p:blipFill>
          <a:blip r:embed="rId4" cstate="print"/>
          <a:srcRect l="6107" t="21776" r="3645" b="15315"/>
          <a:stretch>
            <a:fillRect/>
          </a:stretch>
        </p:blipFill>
        <p:spPr bwMode="auto">
          <a:xfrm>
            <a:off x="4648200" y="1219200"/>
            <a:ext cx="4114800" cy="1905000"/>
          </a:xfrm>
          <a:prstGeom prst="rect">
            <a:avLst/>
          </a:prstGeom>
          <a:noFill/>
          <a:ln w="9525">
            <a:noFill/>
            <a:miter lim="800000"/>
            <a:headEnd/>
            <a:tailEnd/>
          </a:ln>
        </p:spPr>
      </p:pic>
      <p:pic>
        <p:nvPicPr>
          <p:cNvPr id="56343" name="Picture 4" descr="I:\Annual Report 2016-17\16-17 Photos\8 Aug 2016\Final SpEd workshop on 29. aug-2Sep 2016\Final\DSC_7265.JPG"/>
          <p:cNvPicPr>
            <a:picLocks noChangeAspect="1" noChangeArrowheads="1"/>
          </p:cNvPicPr>
          <p:nvPr/>
        </p:nvPicPr>
        <p:blipFill>
          <a:blip r:embed="rId5" cstate="print"/>
          <a:srcRect t="11952" b="4167"/>
          <a:stretch>
            <a:fillRect/>
          </a:stretch>
        </p:blipFill>
        <p:spPr bwMode="auto">
          <a:xfrm>
            <a:off x="6629400" y="3124200"/>
            <a:ext cx="2352675" cy="2971800"/>
          </a:xfrm>
          <a:prstGeom prst="rect">
            <a:avLst/>
          </a:prstGeom>
          <a:noFill/>
          <a:ln w="9525">
            <a:noFill/>
            <a:miter lim="800000"/>
            <a:headEnd/>
            <a:tailEnd/>
          </a:ln>
        </p:spPr>
      </p:pic>
      <p:sp>
        <p:nvSpPr>
          <p:cNvPr id="26" name="Rectangle 25"/>
          <p:cNvSpPr/>
          <p:nvPr/>
        </p:nvSpPr>
        <p:spPr>
          <a:xfrm flipV="1">
            <a:off x="304800" y="10969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56345" name="Picture 14" descr="backlable.png"/>
          <p:cNvPicPr>
            <a:picLocks noChangeAspect="1"/>
          </p:cNvPicPr>
          <p:nvPr/>
        </p:nvPicPr>
        <p:blipFill>
          <a:blip r:embed="rId6" cstate="print"/>
          <a:srcRect/>
          <a:stretch>
            <a:fillRect/>
          </a:stretch>
        </p:blipFill>
        <p:spPr bwMode="auto">
          <a:xfrm>
            <a:off x="0" y="0"/>
            <a:ext cx="9144000" cy="533400"/>
          </a:xfrm>
          <a:prstGeom prst="rect">
            <a:avLst/>
          </a:prstGeom>
          <a:noFill/>
          <a:ln w="9525">
            <a:noFill/>
            <a:miter lim="800000"/>
            <a:headEnd/>
            <a:tailEnd/>
          </a:ln>
        </p:spPr>
      </p:pic>
      <p:sp>
        <p:nvSpPr>
          <p:cNvPr id="30" name="Round Diagonal Corner Rectangle 29"/>
          <p:cNvSpPr/>
          <p:nvPr/>
        </p:nvSpPr>
        <p:spPr>
          <a:xfrm rot="5400000">
            <a:off x="7200900" y="1409700"/>
            <a:ext cx="32004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1" name="Round Diagonal Corner Rectangle 30"/>
          <p:cNvSpPr/>
          <p:nvPr/>
        </p:nvSpPr>
        <p:spPr>
          <a:xfrm rot="5400000">
            <a:off x="7277100" y="1600200"/>
            <a:ext cx="32004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6348" name="TextBox 6"/>
          <p:cNvSpPr txBox="1">
            <a:spLocks noChangeArrowheads="1"/>
          </p:cNvSpPr>
          <p:nvPr/>
        </p:nvSpPr>
        <p:spPr bwMode="auto">
          <a:xfrm rot="-5400000">
            <a:off x="7705725" y="1590675"/>
            <a:ext cx="2362200" cy="400050"/>
          </a:xfrm>
          <a:prstGeom prst="rect">
            <a:avLst/>
          </a:prstGeom>
          <a:noFill/>
          <a:ln w="9525">
            <a:noFill/>
            <a:miter lim="800000"/>
            <a:headEnd/>
            <a:tailEnd/>
          </a:ln>
        </p:spPr>
        <p:txBody>
          <a:bodyPr>
            <a:spAutoFit/>
          </a:bodyPr>
          <a:lstStyle/>
          <a:p>
            <a:pPr algn="ctr"/>
            <a:r>
              <a:rPr lang="en-US" sz="2000" b="1">
                <a:latin typeface="Titillium Web"/>
              </a:rPr>
              <a:t>Clinical Highlights</a:t>
            </a:r>
          </a:p>
        </p:txBody>
      </p:sp>
      <p:sp>
        <p:nvSpPr>
          <p:cNvPr id="56349" name="TextBox 20"/>
          <p:cNvSpPr txBox="1">
            <a:spLocks noChangeArrowheads="1"/>
          </p:cNvSpPr>
          <p:nvPr/>
        </p:nvSpPr>
        <p:spPr bwMode="auto">
          <a:xfrm>
            <a:off x="8001000" y="6477000"/>
            <a:ext cx="782638"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2017-18</a:t>
            </a:r>
            <a:endParaRPr lang="en-IN" sz="1400">
              <a:solidFill>
                <a:schemeClr val="bg1"/>
              </a:solidFill>
            </a:endParaRPr>
          </a:p>
        </p:txBody>
      </p:sp>
    </p:spTree>
    <p:extLst>
      <p:ext uri="{BB962C8B-B14F-4D97-AF65-F5344CB8AC3E}">
        <p14:creationId xmlns:p14="http://schemas.microsoft.com/office/powerpoint/2010/main" val="2933153062"/>
      </p:ext>
    </p:extLst>
  </p:cSld>
  <p:clrMapOvr>
    <a:masterClrMapping/>
  </p:clrMapOvr>
  <p:transition advClick="0" advTm="3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4" descr="backlable.png"/>
          <p:cNvPicPr>
            <a:picLocks noChangeAspect="1"/>
          </p:cNvPicPr>
          <p:nvPr/>
        </p:nvPicPr>
        <p:blipFill>
          <a:blip r:embed="rId2" cstate="print"/>
          <a:srcRect/>
          <a:stretch>
            <a:fillRect/>
          </a:stretch>
        </p:blipFill>
        <p:spPr bwMode="auto">
          <a:xfrm>
            <a:off x="0" y="6248400"/>
            <a:ext cx="9144000" cy="609600"/>
          </a:xfrm>
          <a:prstGeom prst="rect">
            <a:avLst/>
          </a:prstGeom>
          <a:noFill/>
          <a:ln w="9525">
            <a:noFill/>
            <a:miter lim="800000"/>
            <a:headEnd/>
            <a:tailEnd/>
          </a:ln>
        </p:spPr>
      </p:pic>
      <p:sp>
        <p:nvSpPr>
          <p:cNvPr id="58371"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58372" name="Content Placeholder 2"/>
          <p:cNvSpPr txBox="1">
            <a:spLocks/>
          </p:cNvSpPr>
          <p:nvPr/>
        </p:nvSpPr>
        <p:spPr bwMode="auto">
          <a:xfrm>
            <a:off x="514965" y="1371600"/>
            <a:ext cx="7848600" cy="4572000"/>
          </a:xfrm>
          <a:prstGeom prst="rect">
            <a:avLst/>
          </a:prstGeom>
          <a:noFill/>
          <a:ln w="9525">
            <a:noFill/>
            <a:miter lim="800000"/>
            <a:headEnd/>
            <a:tailEnd/>
          </a:ln>
        </p:spPr>
        <p:txBody>
          <a:bodyPr/>
          <a:lstStyle/>
          <a:p>
            <a:pPr marL="363538" indent="-363538" eaLnBrk="0" hangingPunct="0">
              <a:spcBef>
                <a:spcPct val="20000"/>
              </a:spcBef>
              <a:buFont typeface="Arial" pitchFamily="34" charset="0"/>
              <a:buNone/>
              <a:tabLst>
                <a:tab pos="363538" algn="l"/>
              </a:tabLst>
            </a:pPr>
            <a:r>
              <a:rPr lang="en-US" dirty="0">
                <a:latin typeface="Book Antiqua" pitchFamily="18" charset="0"/>
              </a:rPr>
              <a:t> </a:t>
            </a:r>
            <a:r>
              <a:rPr lang="en-US" sz="2400" dirty="0">
                <a:latin typeface="Book Antiqua" pitchFamily="18" charset="0"/>
              </a:rPr>
              <a:t>Screening </a:t>
            </a:r>
            <a:r>
              <a:rPr lang="en-US" sz="2400" dirty="0" err="1">
                <a:latin typeface="Book Antiqua" pitchFamily="18" charset="0"/>
              </a:rPr>
              <a:t>Programmes</a:t>
            </a:r>
            <a:r>
              <a:rPr lang="en-US" sz="2400" dirty="0">
                <a:latin typeface="Book Antiqua" pitchFamily="18" charset="0"/>
              </a:rPr>
              <a:t> for Communication Disorders </a:t>
            </a:r>
          </a:p>
          <a:p>
            <a:pPr eaLnBrk="0" hangingPunct="0">
              <a:lnSpc>
                <a:spcPct val="200000"/>
              </a:lnSpc>
              <a:spcBef>
                <a:spcPct val="20000"/>
              </a:spcBef>
              <a:tabLst>
                <a:tab pos="363538" algn="l"/>
              </a:tabLst>
            </a:pPr>
            <a:r>
              <a:rPr lang="en-US" dirty="0">
                <a:latin typeface="Book Antiqua" pitchFamily="18" charset="0"/>
              </a:rPr>
              <a:t>	Elderly Screening</a:t>
            </a:r>
          </a:p>
          <a:p>
            <a:pPr marL="363538" indent="-363538" eaLnBrk="0" hangingPunct="0">
              <a:spcBef>
                <a:spcPct val="20000"/>
              </a:spcBef>
              <a:tabLst>
                <a:tab pos="363538" algn="l"/>
              </a:tabLst>
            </a:pPr>
            <a:r>
              <a:rPr lang="en-US" dirty="0">
                <a:latin typeface="Book Antiqua" pitchFamily="18" charset="0"/>
              </a:rPr>
              <a:t>	Industrial Screening</a:t>
            </a:r>
          </a:p>
          <a:p>
            <a:pPr marL="363538" indent="-363538" eaLnBrk="0" hangingPunct="0">
              <a:spcBef>
                <a:spcPct val="20000"/>
              </a:spcBef>
              <a:tabLst>
                <a:tab pos="363538" algn="l"/>
              </a:tabLst>
            </a:pPr>
            <a:r>
              <a:rPr lang="en-US" dirty="0">
                <a:latin typeface="Book Antiqua" pitchFamily="18" charset="0"/>
              </a:rPr>
              <a:t>	School Screening</a:t>
            </a:r>
          </a:p>
          <a:p>
            <a:pPr marL="363538" indent="-363538" eaLnBrk="0" hangingPunct="0">
              <a:spcBef>
                <a:spcPct val="20000"/>
              </a:spcBef>
              <a:tabLst>
                <a:tab pos="363538" algn="l"/>
              </a:tabLst>
            </a:pPr>
            <a:r>
              <a:rPr lang="en-US" dirty="0">
                <a:latin typeface="Book Antiqua" pitchFamily="18" charset="0"/>
              </a:rPr>
              <a:t>	Camp-based Screening</a:t>
            </a:r>
          </a:p>
          <a:p>
            <a:pPr marL="363538" indent="-363538" eaLnBrk="0" hangingPunct="0">
              <a:lnSpc>
                <a:spcPct val="150000"/>
              </a:lnSpc>
              <a:spcBef>
                <a:spcPct val="20000"/>
              </a:spcBef>
              <a:tabLst>
                <a:tab pos="363538" algn="l"/>
              </a:tabLst>
            </a:pPr>
            <a:r>
              <a:rPr lang="en-US" sz="2400" dirty="0">
                <a:latin typeface="Book Antiqua" pitchFamily="18" charset="0"/>
              </a:rPr>
              <a:t>Itinerant Service at schools</a:t>
            </a:r>
          </a:p>
          <a:p>
            <a:pPr marL="363538" indent="-363538" eaLnBrk="0" hangingPunct="0">
              <a:lnSpc>
                <a:spcPct val="150000"/>
              </a:lnSpc>
              <a:spcBef>
                <a:spcPct val="20000"/>
              </a:spcBef>
              <a:tabLst>
                <a:tab pos="363538" algn="l"/>
              </a:tabLst>
            </a:pPr>
            <a:r>
              <a:rPr lang="en-US" sz="2400" dirty="0">
                <a:latin typeface="Book Antiqua" pitchFamily="18" charset="0"/>
              </a:rPr>
              <a:t>Mainstream School Adoption </a:t>
            </a:r>
          </a:p>
          <a:p>
            <a:pPr marL="363538" indent="-363538" eaLnBrk="0" hangingPunct="0">
              <a:lnSpc>
                <a:spcPct val="150000"/>
              </a:lnSpc>
              <a:spcBef>
                <a:spcPct val="20000"/>
              </a:spcBef>
              <a:tabLst>
                <a:tab pos="363538" algn="l"/>
              </a:tabLst>
            </a:pPr>
            <a:r>
              <a:rPr lang="en-US" sz="2400" dirty="0">
                <a:latin typeface="Book Antiqua" pitchFamily="18" charset="0"/>
              </a:rPr>
              <a:t>Clinical Care at Outreach Service </a:t>
            </a:r>
            <a:r>
              <a:rPr lang="en-US" sz="2400" dirty="0" err="1">
                <a:latin typeface="Book Antiqua" pitchFamily="18" charset="0"/>
              </a:rPr>
              <a:t>Centres</a:t>
            </a:r>
            <a:endParaRPr lang="en-US" sz="2400" dirty="0">
              <a:latin typeface="Book Antiqua" pitchFamily="18" charset="0"/>
            </a:endParaRPr>
          </a:p>
          <a:p>
            <a:pPr marL="363538" indent="-363538" eaLnBrk="0" hangingPunct="0">
              <a:spcBef>
                <a:spcPct val="20000"/>
              </a:spcBef>
              <a:tabLst>
                <a:tab pos="363538" algn="l"/>
              </a:tabLst>
            </a:pPr>
            <a:endParaRPr lang="en-US" sz="2400" dirty="0">
              <a:latin typeface="Book Antiqua" pitchFamily="18" charset="0"/>
            </a:endParaRPr>
          </a:p>
          <a:p>
            <a:pPr marL="363538" indent="-363538" eaLnBrk="0" hangingPunct="0">
              <a:spcBef>
                <a:spcPct val="20000"/>
              </a:spcBef>
              <a:tabLst>
                <a:tab pos="363538" algn="l"/>
              </a:tabLst>
            </a:pPr>
            <a:endParaRPr lang="en-US" dirty="0">
              <a:latin typeface="Book Antiqua" pitchFamily="18" charset="0"/>
            </a:endParaRPr>
          </a:p>
          <a:p>
            <a:pPr marL="363538" indent="-363538" eaLnBrk="0" hangingPunct="0">
              <a:spcBef>
                <a:spcPct val="20000"/>
              </a:spcBef>
              <a:tabLst>
                <a:tab pos="363538" algn="l"/>
              </a:tabLst>
            </a:pPr>
            <a:r>
              <a:rPr lang="en-US" dirty="0">
                <a:latin typeface="Book Antiqua" pitchFamily="18" charset="0"/>
              </a:rPr>
              <a:t>	</a:t>
            </a:r>
          </a:p>
        </p:txBody>
      </p:sp>
      <p:pic>
        <p:nvPicPr>
          <p:cNvPr id="58418" name="Picture 14" descr="backlable.png"/>
          <p:cNvPicPr>
            <a:picLocks noChangeAspect="1"/>
          </p:cNvPicPr>
          <p:nvPr/>
        </p:nvPicPr>
        <p:blipFill>
          <a:blip r:embed="rId3" cstate="print"/>
          <a:srcRect/>
          <a:stretch>
            <a:fillRect/>
          </a:stretch>
        </p:blipFill>
        <p:spPr bwMode="auto">
          <a:xfrm>
            <a:off x="0" y="0"/>
            <a:ext cx="9144000" cy="457200"/>
          </a:xfrm>
          <a:prstGeom prst="rect">
            <a:avLst/>
          </a:prstGeom>
          <a:noFill/>
          <a:ln w="9525">
            <a:noFill/>
            <a:miter lim="800000"/>
            <a:headEnd/>
            <a:tailEnd/>
          </a:ln>
        </p:spPr>
      </p:pic>
      <p:sp>
        <p:nvSpPr>
          <p:cNvPr id="54" name="Round Diagonal Corner Rectangle 53"/>
          <p:cNvSpPr/>
          <p:nvPr/>
        </p:nvSpPr>
        <p:spPr>
          <a:xfrm rot="5400000">
            <a:off x="7200900" y="1409700"/>
            <a:ext cx="32004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5" name="Round Diagonal Corner Rectangle 54"/>
          <p:cNvSpPr/>
          <p:nvPr/>
        </p:nvSpPr>
        <p:spPr>
          <a:xfrm rot="5400000">
            <a:off x="7277100" y="1333500"/>
            <a:ext cx="32004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8421" name="TextBox 6"/>
          <p:cNvSpPr txBox="1">
            <a:spLocks noChangeArrowheads="1"/>
          </p:cNvSpPr>
          <p:nvPr/>
        </p:nvSpPr>
        <p:spPr bwMode="auto">
          <a:xfrm>
            <a:off x="304800" y="512825"/>
            <a:ext cx="2971800" cy="523220"/>
          </a:xfrm>
          <a:prstGeom prst="rect">
            <a:avLst/>
          </a:prstGeom>
          <a:noFill/>
          <a:ln w="9525">
            <a:noFill/>
            <a:miter lim="800000"/>
            <a:headEnd/>
            <a:tailEnd/>
          </a:ln>
        </p:spPr>
        <p:txBody>
          <a:bodyPr wrap="square">
            <a:spAutoFit/>
          </a:bodyPr>
          <a:lstStyle/>
          <a:p>
            <a:pPr marL="342900" indent="-342900" algn="ctr" eaLnBrk="0" hangingPunct="0">
              <a:spcBef>
                <a:spcPct val="20000"/>
              </a:spcBef>
            </a:pPr>
            <a:r>
              <a:rPr lang="en-US" sz="2800" b="1" dirty="0">
                <a:solidFill>
                  <a:srgbClr val="FF0000"/>
                </a:solidFill>
                <a:latin typeface="Titillium Web"/>
              </a:rPr>
              <a:t>Outreach Services</a:t>
            </a:r>
          </a:p>
        </p:txBody>
      </p:sp>
      <p:sp>
        <p:nvSpPr>
          <p:cNvPr id="59" name="Rectangle 58"/>
          <p:cNvSpPr/>
          <p:nvPr/>
        </p:nvSpPr>
        <p:spPr>
          <a:xfrm flipV="1">
            <a:off x="304800" y="10969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58423" name="TextBox 20"/>
          <p:cNvSpPr txBox="1">
            <a:spLocks noChangeArrowheads="1"/>
          </p:cNvSpPr>
          <p:nvPr/>
        </p:nvSpPr>
        <p:spPr bwMode="auto">
          <a:xfrm>
            <a:off x="8001000" y="6477000"/>
            <a:ext cx="782638"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2017-18</a:t>
            </a:r>
            <a:endParaRPr lang="en-IN" sz="1400">
              <a:solidFill>
                <a:schemeClr val="bg1"/>
              </a:solidFill>
            </a:endParaRPr>
          </a:p>
        </p:txBody>
      </p:sp>
    </p:spTree>
  </p:cSld>
  <p:clrMapOvr>
    <a:masterClrMapping/>
  </p:clrMapOvr>
  <p:transition advClick="0" advTm="3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4" descr="backlable.png"/>
          <p:cNvPicPr>
            <a:picLocks noChangeAspect="1"/>
          </p:cNvPicPr>
          <p:nvPr/>
        </p:nvPicPr>
        <p:blipFill>
          <a:blip r:embed="rId2" cstate="print"/>
          <a:srcRect/>
          <a:stretch>
            <a:fillRect/>
          </a:stretch>
        </p:blipFill>
        <p:spPr bwMode="auto">
          <a:xfrm>
            <a:off x="0" y="5943600"/>
            <a:ext cx="9144000" cy="914400"/>
          </a:xfrm>
          <a:prstGeom prst="rect">
            <a:avLst/>
          </a:prstGeom>
          <a:noFill/>
          <a:ln w="9525">
            <a:noFill/>
            <a:miter lim="800000"/>
            <a:headEnd/>
            <a:tailEnd/>
          </a:ln>
        </p:spPr>
      </p:pic>
      <p:sp>
        <p:nvSpPr>
          <p:cNvPr id="63491"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63494" name="TextBox 6"/>
          <p:cNvSpPr txBox="1">
            <a:spLocks noChangeArrowheads="1"/>
          </p:cNvSpPr>
          <p:nvPr/>
        </p:nvSpPr>
        <p:spPr bwMode="auto">
          <a:xfrm>
            <a:off x="-609600" y="266700"/>
            <a:ext cx="5562600" cy="523220"/>
          </a:xfrm>
          <a:prstGeom prst="rect">
            <a:avLst/>
          </a:prstGeom>
          <a:noFill/>
          <a:ln w="9525">
            <a:noFill/>
            <a:miter lim="800000"/>
            <a:headEnd/>
            <a:tailEnd/>
          </a:ln>
        </p:spPr>
        <p:txBody>
          <a:bodyPr wrap="square">
            <a:spAutoFit/>
          </a:bodyPr>
          <a:lstStyle/>
          <a:p>
            <a:pPr marL="342900" indent="-342900" algn="ctr" eaLnBrk="0" hangingPunct="0">
              <a:spcBef>
                <a:spcPct val="20000"/>
              </a:spcBef>
            </a:pPr>
            <a:r>
              <a:rPr lang="en-US" sz="2800" b="1" dirty="0">
                <a:solidFill>
                  <a:srgbClr val="FF0000"/>
                </a:solidFill>
                <a:latin typeface="Titillium Web"/>
              </a:rPr>
              <a:t>Public Education</a:t>
            </a:r>
          </a:p>
        </p:txBody>
      </p:sp>
      <p:sp>
        <p:nvSpPr>
          <p:cNvPr id="63495" name="Content Placeholder 2"/>
          <p:cNvSpPr txBox="1">
            <a:spLocks/>
          </p:cNvSpPr>
          <p:nvPr/>
        </p:nvSpPr>
        <p:spPr bwMode="auto">
          <a:xfrm>
            <a:off x="457200" y="789920"/>
            <a:ext cx="8229600" cy="4772680"/>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pPr>
            <a:r>
              <a:rPr lang="en-US" sz="2400" dirty="0">
                <a:latin typeface="Book Antiqua" pitchFamily="18" charset="0"/>
              </a:rPr>
              <a:t>Monthly Public Lectures </a:t>
            </a:r>
          </a:p>
          <a:p>
            <a:pPr marL="342900" indent="-342900" eaLnBrk="0" hangingPunct="0">
              <a:spcBef>
                <a:spcPct val="20000"/>
              </a:spcBef>
              <a:buFont typeface="Arial" pitchFamily="34" charset="0"/>
              <a:buChar char="•"/>
            </a:pPr>
            <a:r>
              <a:rPr lang="en-US" sz="2400" dirty="0">
                <a:latin typeface="Book Antiqua" pitchFamily="18" charset="0"/>
              </a:rPr>
              <a:t>Preparation and dissemination of  </a:t>
            </a:r>
            <a:r>
              <a:rPr lang="en-IN" sz="2400" dirty="0">
                <a:latin typeface="Book Antiqua" pitchFamily="18" charset="0"/>
              </a:rPr>
              <a:t>Public Education Materials              </a:t>
            </a:r>
          </a:p>
          <a:p>
            <a:pPr marL="342900" indent="-342900" eaLnBrk="0" hangingPunct="0">
              <a:spcBef>
                <a:spcPct val="20000"/>
              </a:spcBef>
              <a:buFont typeface="Arial" pitchFamily="34" charset="0"/>
              <a:buChar char="•"/>
            </a:pPr>
            <a:r>
              <a:rPr lang="en-IN" sz="2400" dirty="0">
                <a:latin typeface="Book Antiqua" pitchFamily="18" charset="0"/>
              </a:rPr>
              <a:t>Public Awareness  Programmes </a:t>
            </a:r>
          </a:p>
          <a:p>
            <a:pPr marL="342900" indent="-342900" eaLnBrk="0" hangingPunct="0">
              <a:spcBef>
                <a:spcPct val="20000"/>
              </a:spcBef>
              <a:buFont typeface="Arial" pitchFamily="34" charset="0"/>
              <a:buNone/>
            </a:pPr>
            <a:r>
              <a:rPr lang="en-IN" sz="2400" dirty="0">
                <a:latin typeface="Book Antiqua" pitchFamily="18" charset="0"/>
              </a:rPr>
              <a:t>		Rallies &amp; Street Plays                </a:t>
            </a:r>
          </a:p>
          <a:p>
            <a:pPr marL="342900" indent="-342900" eaLnBrk="0" hangingPunct="0">
              <a:spcBef>
                <a:spcPct val="20000"/>
              </a:spcBef>
              <a:buFont typeface="Arial" pitchFamily="34" charset="0"/>
              <a:buNone/>
            </a:pPr>
            <a:r>
              <a:rPr lang="en-IN" sz="2400" dirty="0">
                <a:latin typeface="Book Antiqua" pitchFamily="18" charset="0"/>
              </a:rPr>
              <a:t>		Screening Camps         </a:t>
            </a:r>
          </a:p>
          <a:p>
            <a:pPr marL="342900" indent="-342900" eaLnBrk="0" hangingPunct="0">
              <a:spcBef>
                <a:spcPct val="20000"/>
              </a:spcBef>
              <a:buFont typeface="Arial" pitchFamily="34" charset="0"/>
              <a:buNone/>
            </a:pPr>
            <a:r>
              <a:rPr lang="en-IN" sz="2400" dirty="0">
                <a:latin typeface="Book Antiqua" pitchFamily="18" charset="0"/>
              </a:rPr>
              <a:t>		Open Day Celebrations    </a:t>
            </a:r>
          </a:p>
          <a:p>
            <a:pPr marL="342900" indent="-342900" eaLnBrk="0" hangingPunct="0">
              <a:spcBef>
                <a:spcPct val="20000"/>
              </a:spcBef>
              <a:buFont typeface="Arial" pitchFamily="34" charset="0"/>
              <a:buNone/>
            </a:pPr>
            <a:r>
              <a:rPr lang="en-IN" sz="2400" dirty="0">
                <a:latin typeface="Book Antiqua" pitchFamily="18" charset="0"/>
              </a:rPr>
              <a:t>		Observation of Commemorative Days                 </a:t>
            </a:r>
          </a:p>
          <a:p>
            <a:pPr marL="342900" indent="-342900" eaLnBrk="0" hangingPunct="0">
              <a:spcBef>
                <a:spcPct val="20000"/>
              </a:spcBef>
              <a:buFont typeface="Arial" pitchFamily="34" charset="0"/>
              <a:buChar char="•"/>
            </a:pPr>
            <a:r>
              <a:rPr lang="en-IN" sz="2400" dirty="0">
                <a:latin typeface="Book Antiqua" pitchFamily="18" charset="0"/>
              </a:rPr>
              <a:t>Social Media based Activities</a:t>
            </a:r>
          </a:p>
          <a:p>
            <a:pPr marL="342900" indent="-342900" eaLnBrk="0" hangingPunct="0">
              <a:spcBef>
                <a:spcPct val="20000"/>
              </a:spcBef>
              <a:buFont typeface="Arial" pitchFamily="34" charset="0"/>
              <a:buChar char="•"/>
            </a:pPr>
            <a:r>
              <a:rPr lang="en-IN" sz="2400" dirty="0">
                <a:latin typeface="Book Antiqua" pitchFamily="18" charset="0"/>
              </a:rPr>
              <a:t>Public Orientation Programme</a:t>
            </a:r>
            <a:endParaRPr lang="en-US" sz="3200" dirty="0">
              <a:latin typeface="Book Antiqua" pitchFamily="18" charset="0"/>
            </a:endParaRPr>
          </a:p>
        </p:txBody>
      </p:sp>
      <p:sp>
        <p:nvSpPr>
          <p:cNvPr id="63496"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2020-21</a:t>
            </a:r>
            <a:endParaRPr lang="en-IN" sz="1400" dirty="0">
              <a:solidFill>
                <a:schemeClr val="bg1"/>
              </a:solidFill>
            </a:endParaRPr>
          </a:p>
        </p:txBody>
      </p:sp>
      <p:sp>
        <p:nvSpPr>
          <p:cNvPr id="9" name="Round Diagonal Corner Rectangle 29">
            <a:extLst>
              <a:ext uri="{FF2B5EF4-FFF2-40B4-BE49-F238E27FC236}">
                <a16:creationId xmlns:a16="http://schemas.microsoft.com/office/drawing/2014/main" id="{926359E6-E84A-4120-823E-00A25AF72B13}"/>
              </a:ext>
            </a:extLst>
          </p:cNvPr>
          <p:cNvSpPr/>
          <p:nvPr/>
        </p:nvSpPr>
        <p:spPr>
          <a:xfrm rot="5400000">
            <a:off x="7200900" y="1409700"/>
            <a:ext cx="32004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0" name="Round Diagonal Corner Rectangle 30">
            <a:extLst>
              <a:ext uri="{FF2B5EF4-FFF2-40B4-BE49-F238E27FC236}">
                <a16:creationId xmlns:a16="http://schemas.microsoft.com/office/drawing/2014/main" id="{BF479FA4-213F-4B50-884D-5AD249A349E1}"/>
              </a:ext>
            </a:extLst>
          </p:cNvPr>
          <p:cNvSpPr/>
          <p:nvPr/>
        </p:nvSpPr>
        <p:spPr>
          <a:xfrm rot="16200000">
            <a:off x="7183387" y="1640410"/>
            <a:ext cx="32004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eaLnBrk="0" hangingPunct="0">
              <a:spcBef>
                <a:spcPct val="20000"/>
              </a:spcBef>
            </a:pPr>
            <a:r>
              <a:rPr lang="en-US" sz="1800" b="1">
                <a:latin typeface="Titillium Web"/>
              </a:rPr>
              <a:t>Public Education Services</a:t>
            </a:r>
            <a:endParaRPr lang="en-US" sz="1800" b="1" dirty="0">
              <a:latin typeface="Titillium Web"/>
            </a:endParaRPr>
          </a:p>
        </p:txBody>
      </p:sp>
    </p:spTree>
  </p:cSld>
  <p:clrMapOvr>
    <a:masterClrMapping/>
  </p:clrMapOvr>
  <p:transition advClick="0" advTm="3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4" descr="backlable.png"/>
          <p:cNvPicPr>
            <a:picLocks noChangeAspect="1"/>
          </p:cNvPicPr>
          <p:nvPr/>
        </p:nvPicPr>
        <p:blipFill>
          <a:blip r:embed="rId2" cstate="print"/>
          <a:srcRect/>
          <a:stretch>
            <a:fillRect/>
          </a:stretch>
        </p:blipFill>
        <p:spPr bwMode="auto">
          <a:xfrm>
            <a:off x="0" y="6248400"/>
            <a:ext cx="9144000" cy="609600"/>
          </a:xfrm>
          <a:prstGeom prst="rect">
            <a:avLst/>
          </a:prstGeom>
          <a:noFill/>
          <a:ln w="9525">
            <a:noFill/>
            <a:miter lim="800000"/>
            <a:headEnd/>
            <a:tailEnd/>
          </a:ln>
        </p:spPr>
      </p:pic>
      <p:sp>
        <p:nvSpPr>
          <p:cNvPr id="57347"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57348" name="TextBox 6"/>
          <p:cNvSpPr txBox="1">
            <a:spLocks noChangeArrowheads="1"/>
          </p:cNvSpPr>
          <p:nvPr/>
        </p:nvSpPr>
        <p:spPr bwMode="auto">
          <a:xfrm>
            <a:off x="381000" y="533400"/>
            <a:ext cx="5334000" cy="461963"/>
          </a:xfrm>
          <a:prstGeom prst="rect">
            <a:avLst/>
          </a:prstGeom>
          <a:noFill/>
          <a:ln w="9525">
            <a:noFill/>
            <a:miter lim="800000"/>
            <a:headEnd/>
            <a:tailEnd/>
          </a:ln>
        </p:spPr>
        <p:txBody>
          <a:bodyPr>
            <a:spAutoFit/>
          </a:bodyPr>
          <a:lstStyle/>
          <a:p>
            <a:pPr eaLnBrk="0" hangingPunct="0"/>
            <a:r>
              <a:rPr lang="en-US" sz="2400" b="1">
                <a:solidFill>
                  <a:srgbClr val="C00000"/>
                </a:solidFill>
                <a:latin typeface="Book Antiqua" pitchFamily="18" charset="0"/>
              </a:rPr>
              <a:t>Clinical Support Services</a:t>
            </a:r>
          </a:p>
        </p:txBody>
      </p:sp>
      <p:sp>
        <p:nvSpPr>
          <p:cNvPr id="57349" name="Rectangle 33"/>
          <p:cNvSpPr>
            <a:spLocks noChangeArrowheads="1"/>
          </p:cNvSpPr>
          <p:nvPr/>
        </p:nvSpPr>
        <p:spPr bwMode="auto">
          <a:xfrm>
            <a:off x="6324600" y="4343400"/>
            <a:ext cx="2362200" cy="923925"/>
          </a:xfrm>
          <a:prstGeom prst="rect">
            <a:avLst/>
          </a:prstGeom>
          <a:noFill/>
          <a:ln w="9525">
            <a:noFill/>
            <a:miter lim="800000"/>
            <a:headEnd/>
            <a:tailEnd/>
          </a:ln>
        </p:spPr>
        <p:txBody>
          <a:bodyPr>
            <a:spAutoFit/>
          </a:bodyPr>
          <a:lstStyle/>
          <a:p>
            <a:pPr algn="ctr"/>
            <a:r>
              <a:rPr lang="en-US" b="1">
                <a:latin typeface="Book Antiqua" pitchFamily="18" charset="0"/>
              </a:rPr>
              <a:t>Hearing Aid Distribution in 5 Years </a:t>
            </a:r>
          </a:p>
        </p:txBody>
      </p:sp>
      <p:sp>
        <p:nvSpPr>
          <p:cNvPr id="12" name="Rectangle 11"/>
          <p:cNvSpPr/>
          <p:nvPr/>
        </p:nvSpPr>
        <p:spPr>
          <a:xfrm flipV="1">
            <a:off x="304800" y="990600"/>
            <a:ext cx="83058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57352" name="Picture 14" descr="backlable.png"/>
          <p:cNvPicPr>
            <a:picLocks noChangeAspect="1"/>
          </p:cNvPicPr>
          <p:nvPr/>
        </p:nvPicPr>
        <p:blipFill>
          <a:blip r:embed="rId3" cstate="print"/>
          <a:srcRect/>
          <a:stretch>
            <a:fillRect/>
          </a:stretch>
        </p:blipFill>
        <p:spPr bwMode="auto">
          <a:xfrm>
            <a:off x="0" y="0"/>
            <a:ext cx="9144000" cy="457200"/>
          </a:xfrm>
          <a:prstGeom prst="rect">
            <a:avLst/>
          </a:prstGeom>
          <a:noFill/>
          <a:ln w="9525">
            <a:noFill/>
            <a:miter lim="800000"/>
            <a:headEnd/>
            <a:tailEnd/>
          </a:ln>
        </p:spPr>
      </p:pic>
      <p:sp>
        <p:nvSpPr>
          <p:cNvPr id="14" name="Round Diagonal Corner Rectangle 13"/>
          <p:cNvSpPr/>
          <p:nvPr/>
        </p:nvSpPr>
        <p:spPr>
          <a:xfrm rot="5400000">
            <a:off x="7200900" y="1409700"/>
            <a:ext cx="32004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Round Diagonal Corner Rectangle 14"/>
          <p:cNvSpPr/>
          <p:nvPr/>
        </p:nvSpPr>
        <p:spPr>
          <a:xfrm rot="5400000">
            <a:off x="7277100" y="1333500"/>
            <a:ext cx="32004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7355" name="TextBox 6"/>
          <p:cNvSpPr txBox="1">
            <a:spLocks noChangeArrowheads="1"/>
          </p:cNvSpPr>
          <p:nvPr/>
        </p:nvSpPr>
        <p:spPr bwMode="auto">
          <a:xfrm rot="-5400000">
            <a:off x="7686675" y="1208157"/>
            <a:ext cx="2362200" cy="707886"/>
          </a:xfrm>
          <a:prstGeom prst="rect">
            <a:avLst/>
          </a:prstGeom>
          <a:noFill/>
          <a:ln w="9525">
            <a:noFill/>
            <a:miter lim="800000"/>
            <a:headEnd/>
            <a:tailEnd/>
          </a:ln>
        </p:spPr>
        <p:txBody>
          <a:bodyPr>
            <a:spAutoFit/>
          </a:bodyPr>
          <a:lstStyle/>
          <a:p>
            <a:pPr algn="ctr"/>
            <a:r>
              <a:rPr lang="en-US" sz="2000" b="1" dirty="0">
                <a:latin typeface="Titillium Web"/>
              </a:rPr>
              <a:t>Clinical Support Services</a:t>
            </a:r>
          </a:p>
        </p:txBody>
      </p:sp>
      <p:pic>
        <p:nvPicPr>
          <p:cNvPr id="57356" name="Picture 2" descr="I:\Annual Report 2016-17\All Chapture Photos\Clinic\DSC_6751.JPG"/>
          <p:cNvPicPr>
            <a:picLocks noChangeAspect="1" noChangeArrowheads="1"/>
          </p:cNvPicPr>
          <p:nvPr/>
        </p:nvPicPr>
        <p:blipFill>
          <a:blip r:embed="rId4" cstate="print"/>
          <a:srcRect l="3471" t="3487" r="7404" b="10724"/>
          <a:stretch>
            <a:fillRect/>
          </a:stretch>
        </p:blipFill>
        <p:spPr bwMode="auto">
          <a:xfrm>
            <a:off x="4953000" y="990600"/>
            <a:ext cx="3479800" cy="2224088"/>
          </a:xfrm>
          <a:prstGeom prst="rect">
            <a:avLst/>
          </a:prstGeom>
          <a:noFill/>
          <a:ln w="9525">
            <a:noFill/>
            <a:miter lim="800000"/>
            <a:headEnd/>
            <a:tailEnd/>
          </a:ln>
        </p:spPr>
      </p:pic>
      <p:sp>
        <p:nvSpPr>
          <p:cNvPr id="17" name="Rounded Rectangle 16"/>
          <p:cNvSpPr/>
          <p:nvPr/>
        </p:nvSpPr>
        <p:spPr>
          <a:xfrm>
            <a:off x="305519" y="1304107"/>
            <a:ext cx="4394200" cy="1905000"/>
          </a:xfrm>
          <a:prstGeom prst="roundRect">
            <a:avLst/>
          </a:prstGeom>
          <a:solidFill>
            <a:schemeClr val="tx2">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8" name="Rounded Rectangle 17"/>
          <p:cNvSpPr/>
          <p:nvPr/>
        </p:nvSpPr>
        <p:spPr>
          <a:xfrm>
            <a:off x="533400" y="1420968"/>
            <a:ext cx="4038600" cy="1905000"/>
          </a:xfrm>
          <a:prstGeom prst="roundRect">
            <a:avLst/>
          </a:prstGeom>
          <a:solidFill>
            <a:schemeClr val="accent4">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57359" name="Content Placeholder 2"/>
          <p:cNvSpPr txBox="1">
            <a:spLocks/>
          </p:cNvSpPr>
          <p:nvPr/>
        </p:nvSpPr>
        <p:spPr bwMode="auto">
          <a:xfrm>
            <a:off x="534119" y="1380307"/>
            <a:ext cx="4062562" cy="1752600"/>
          </a:xfrm>
          <a:prstGeom prst="rect">
            <a:avLst/>
          </a:prstGeom>
          <a:noFill/>
          <a:ln w="9525">
            <a:noFill/>
            <a:miter lim="800000"/>
            <a:headEnd/>
            <a:tailEnd/>
          </a:ln>
        </p:spPr>
        <p:txBody>
          <a:bodyPr/>
          <a:lstStyle/>
          <a:p>
            <a:pPr marL="285750" indent="-285750" algn="just">
              <a:lnSpc>
                <a:spcPct val="150000"/>
              </a:lnSpc>
              <a:buFont typeface="Arial" panose="020B0604020202020204" pitchFamily="34" charset="0"/>
              <a:buChar char="•"/>
            </a:pPr>
            <a:r>
              <a:rPr lang="en-US" sz="2000" dirty="0">
                <a:solidFill>
                  <a:schemeClr val="bg1"/>
                </a:solidFill>
                <a:latin typeface="Book Antiqua" pitchFamily="18" charset="0"/>
              </a:rPr>
              <a:t>Distribution of Hearing Aids</a:t>
            </a:r>
          </a:p>
          <a:p>
            <a:pPr marL="285750" indent="-285750" algn="just">
              <a:lnSpc>
                <a:spcPct val="150000"/>
              </a:lnSpc>
              <a:buFont typeface="Arial" panose="020B0604020202020204" pitchFamily="34" charset="0"/>
              <a:buChar char="•"/>
            </a:pPr>
            <a:r>
              <a:rPr lang="en-US" sz="2000" dirty="0">
                <a:solidFill>
                  <a:schemeClr val="bg1"/>
                </a:solidFill>
                <a:latin typeface="Book Antiqua" pitchFamily="18" charset="0"/>
              </a:rPr>
              <a:t>Counseling &amp; Guidance</a:t>
            </a:r>
          </a:p>
          <a:p>
            <a:pPr marL="285750" indent="-285750" algn="just">
              <a:lnSpc>
                <a:spcPct val="150000"/>
              </a:lnSpc>
              <a:buFont typeface="Arial" panose="020B0604020202020204" pitchFamily="34" charset="0"/>
              <a:buChar char="•"/>
            </a:pPr>
            <a:r>
              <a:rPr lang="en-US" sz="2000" dirty="0">
                <a:solidFill>
                  <a:schemeClr val="bg1"/>
                </a:solidFill>
                <a:latin typeface="Book Antiqua" pitchFamily="18" charset="0"/>
              </a:rPr>
              <a:t>Issue of Disability Certificates </a:t>
            </a:r>
          </a:p>
        </p:txBody>
      </p:sp>
      <p:sp>
        <p:nvSpPr>
          <p:cNvPr id="5736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2020-21</a:t>
            </a:r>
            <a:endParaRPr lang="en-IN" sz="1400" dirty="0">
              <a:solidFill>
                <a:schemeClr val="bg1"/>
              </a:solidFill>
            </a:endParaRPr>
          </a:p>
        </p:txBody>
      </p:sp>
      <p:graphicFrame>
        <p:nvGraphicFramePr>
          <p:cNvPr id="4" name="Chart 3"/>
          <p:cNvGraphicFramePr/>
          <p:nvPr/>
        </p:nvGraphicFramePr>
        <p:xfrm>
          <a:off x="1752600" y="3473605"/>
          <a:ext cx="4419600" cy="2794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18044240"/>
      </p:ext>
    </p:extLst>
  </p:cSld>
  <p:clrMapOvr>
    <a:masterClrMapping/>
  </p:clrMapOvr>
  <p:transition advClick="0" advTm="3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7061521-sky-wallpaper.jpg"/>
          <p:cNvPicPr>
            <a:picLocks noChangeAspect="1"/>
          </p:cNvPicPr>
          <p:nvPr/>
        </p:nvPicPr>
        <p:blipFill>
          <a:blip r:embed="rId2" cstate="print">
            <a:duotone>
              <a:schemeClr val="accent5">
                <a:shade val="45000"/>
                <a:satMod val="135000"/>
              </a:schemeClr>
              <a:prstClr val="white"/>
            </a:duotone>
          </a:blip>
          <a:srcRect t="5063"/>
          <a:stretch>
            <a:fillRect/>
          </a:stretch>
        </p:blipFill>
        <p:spPr>
          <a:xfrm>
            <a:off x="0" y="0"/>
            <a:ext cx="9144000" cy="6477000"/>
          </a:xfrm>
          <a:prstGeom prst="rect">
            <a:avLst/>
          </a:prstGeom>
        </p:spPr>
      </p:pic>
      <p:pic>
        <p:nvPicPr>
          <p:cNvPr id="9219" name="Picture 14" descr="backlable.png"/>
          <p:cNvPicPr>
            <a:picLocks noChangeAspect="1"/>
          </p:cNvPicPr>
          <p:nvPr/>
        </p:nvPicPr>
        <p:blipFill>
          <a:blip r:embed="rId3" cstate="print"/>
          <a:srcRect/>
          <a:stretch>
            <a:fillRect/>
          </a:stretch>
        </p:blipFill>
        <p:spPr bwMode="auto">
          <a:xfrm>
            <a:off x="0" y="6248400"/>
            <a:ext cx="9144000" cy="609600"/>
          </a:xfrm>
          <a:prstGeom prst="rect">
            <a:avLst/>
          </a:prstGeom>
          <a:noFill/>
          <a:ln w="9525">
            <a:noFill/>
            <a:miter lim="800000"/>
            <a:headEnd/>
            <a:tailEnd/>
          </a:ln>
        </p:spPr>
      </p:pic>
      <p:sp>
        <p:nvSpPr>
          <p:cNvPr id="9220" name="Content Placeholder 2"/>
          <p:cNvSpPr txBox="1">
            <a:spLocks/>
          </p:cNvSpPr>
          <p:nvPr/>
        </p:nvSpPr>
        <p:spPr bwMode="auto">
          <a:xfrm>
            <a:off x="381000" y="914400"/>
            <a:ext cx="3886200" cy="1676400"/>
          </a:xfrm>
          <a:prstGeom prst="rect">
            <a:avLst/>
          </a:prstGeom>
          <a:noFill/>
          <a:ln w="9525">
            <a:noFill/>
            <a:miter lim="800000"/>
            <a:headEnd/>
            <a:tailEnd/>
          </a:ln>
        </p:spPr>
        <p:txBody>
          <a:bodyPr/>
          <a:lstStyle/>
          <a:p>
            <a:pPr marL="361950" indent="-361950" algn="just">
              <a:spcAft>
                <a:spcPts val="1200"/>
              </a:spcAft>
              <a:tabLst>
                <a:tab pos="361950" algn="l"/>
              </a:tabLst>
            </a:pPr>
            <a:r>
              <a:rPr lang="en-US" sz="2400" b="1">
                <a:solidFill>
                  <a:srgbClr val="C00000"/>
                </a:solidFill>
                <a:latin typeface="Book Antiqua" pitchFamily="18" charset="0"/>
              </a:rPr>
              <a:t>Classrooms</a:t>
            </a:r>
          </a:p>
          <a:p>
            <a:pPr marL="361950" indent="-361950" algn="just">
              <a:spcAft>
                <a:spcPts val="1200"/>
              </a:spcAft>
              <a:buFont typeface="Arial" pitchFamily="34" charset="0"/>
              <a:buChar char="•"/>
              <a:tabLst>
                <a:tab pos="361950" algn="l"/>
              </a:tabLst>
            </a:pPr>
            <a:r>
              <a:rPr lang="en-US" sz="2400" b="1">
                <a:latin typeface="Book Antiqua" pitchFamily="18" charset="0"/>
              </a:rPr>
              <a:t>20</a:t>
            </a:r>
            <a:r>
              <a:rPr lang="en-US">
                <a:latin typeface="Book Antiqua" pitchFamily="18" charset="0"/>
              </a:rPr>
              <a:t> smart classrooms spanning across </a:t>
            </a:r>
            <a:r>
              <a:rPr lang="en-US" sz="2400" b="1">
                <a:latin typeface="Book Antiqua" pitchFamily="18" charset="0"/>
              </a:rPr>
              <a:t>2</a:t>
            </a:r>
            <a:r>
              <a:rPr lang="en-US">
                <a:latin typeface="Book Antiqua" pitchFamily="18" charset="0"/>
              </a:rPr>
              <a:t> academic buildings and </a:t>
            </a:r>
            <a:r>
              <a:rPr lang="en-US" sz="2400" b="1">
                <a:latin typeface="Book Antiqua" pitchFamily="18" charset="0"/>
              </a:rPr>
              <a:t>57,000</a:t>
            </a:r>
            <a:r>
              <a:rPr lang="en-US">
                <a:latin typeface="Book Antiqua" pitchFamily="18" charset="0"/>
              </a:rPr>
              <a:t> sq.ft.</a:t>
            </a:r>
          </a:p>
        </p:txBody>
      </p:sp>
      <p:sp>
        <p:nvSpPr>
          <p:cNvPr id="9221" name="Content Placeholder 2"/>
          <p:cNvSpPr txBox="1">
            <a:spLocks/>
          </p:cNvSpPr>
          <p:nvPr/>
        </p:nvSpPr>
        <p:spPr bwMode="auto">
          <a:xfrm>
            <a:off x="4572000" y="3200400"/>
            <a:ext cx="4114800" cy="2971800"/>
          </a:xfrm>
          <a:prstGeom prst="rect">
            <a:avLst/>
          </a:prstGeom>
          <a:noFill/>
          <a:ln w="9525">
            <a:noFill/>
            <a:miter lim="800000"/>
            <a:headEnd/>
            <a:tailEnd/>
          </a:ln>
        </p:spPr>
        <p:txBody>
          <a:bodyPr/>
          <a:lstStyle/>
          <a:p>
            <a:pPr marL="361950" indent="-361950" algn="just">
              <a:spcAft>
                <a:spcPts val="1200"/>
              </a:spcAft>
              <a:tabLst>
                <a:tab pos="361950" algn="l"/>
              </a:tabLst>
            </a:pPr>
            <a:r>
              <a:rPr lang="en-US" sz="2400" b="1" dirty="0">
                <a:solidFill>
                  <a:srgbClr val="C00000"/>
                </a:solidFill>
                <a:latin typeface="Book Antiqua" pitchFamily="18" charset="0"/>
              </a:rPr>
              <a:t>Conference Halls</a:t>
            </a:r>
          </a:p>
          <a:p>
            <a:pPr marL="361950" indent="-361950" algn="just">
              <a:spcAft>
                <a:spcPts val="1200"/>
              </a:spcAft>
              <a:buFont typeface="Arial" pitchFamily="34" charset="0"/>
              <a:buChar char="•"/>
              <a:tabLst>
                <a:tab pos="361950" algn="l"/>
              </a:tabLst>
            </a:pPr>
            <a:r>
              <a:rPr lang="en-US" sz="2400" b="1" dirty="0">
                <a:latin typeface="Book Antiqua" pitchFamily="18" charset="0"/>
              </a:rPr>
              <a:t>2</a:t>
            </a:r>
            <a:r>
              <a:rPr lang="en-US" dirty="0">
                <a:latin typeface="Book Antiqua" pitchFamily="18" charset="0"/>
              </a:rPr>
              <a:t> conference halls, </a:t>
            </a:r>
            <a:r>
              <a:rPr lang="en-US" sz="2400" b="1" dirty="0">
                <a:latin typeface="Book Antiqua" pitchFamily="18" charset="0"/>
              </a:rPr>
              <a:t>two</a:t>
            </a:r>
            <a:r>
              <a:rPr lang="en-US" dirty="0">
                <a:latin typeface="Book Antiqua" pitchFamily="18" charset="0"/>
              </a:rPr>
              <a:t> a/c, with a total seating capacity of </a:t>
            </a:r>
            <a:r>
              <a:rPr lang="en-US" sz="2400" b="1" dirty="0">
                <a:latin typeface="Book Antiqua" pitchFamily="18" charset="0"/>
              </a:rPr>
              <a:t>680</a:t>
            </a:r>
            <a:r>
              <a:rPr lang="en-US" dirty="0">
                <a:latin typeface="Book Antiqua" pitchFamily="18" charset="0"/>
              </a:rPr>
              <a:t>.</a:t>
            </a:r>
          </a:p>
          <a:p>
            <a:pPr marL="361950" indent="-361950" algn="just">
              <a:spcAft>
                <a:spcPts val="1200"/>
              </a:spcAft>
              <a:tabLst>
                <a:tab pos="361950" algn="l"/>
              </a:tabLst>
            </a:pPr>
            <a:r>
              <a:rPr lang="en-US" sz="2400" b="1" dirty="0">
                <a:solidFill>
                  <a:srgbClr val="C00000"/>
                </a:solidFill>
                <a:latin typeface="Book Antiqua" pitchFamily="18" charset="0"/>
              </a:rPr>
              <a:t>Computer Centre</a:t>
            </a:r>
          </a:p>
          <a:p>
            <a:pPr marL="361950" indent="-361950" algn="just">
              <a:spcAft>
                <a:spcPts val="1200"/>
              </a:spcAft>
              <a:buFont typeface="Arial" pitchFamily="34" charset="0"/>
              <a:buChar char="•"/>
              <a:tabLst>
                <a:tab pos="361950" algn="l"/>
              </a:tabLst>
            </a:pPr>
            <a:r>
              <a:rPr lang="en-US" dirty="0">
                <a:latin typeface="Book Antiqua" pitchFamily="18" charset="0"/>
              </a:rPr>
              <a:t>A modern computer centre with high speed internet facility</a:t>
            </a:r>
          </a:p>
        </p:txBody>
      </p:sp>
      <p:pic>
        <p:nvPicPr>
          <p:cNvPr id="16" name="Picture 15" descr="DSC_0407.JPG"/>
          <p:cNvPicPr>
            <a:picLocks noChangeAspect="1"/>
          </p:cNvPicPr>
          <p:nvPr/>
        </p:nvPicPr>
        <p:blipFill>
          <a:blip r:embed="rId4" cstate="print"/>
          <a:stretch>
            <a:fillRect/>
          </a:stretch>
        </p:blipFill>
        <p:spPr>
          <a:xfrm>
            <a:off x="381000" y="3200400"/>
            <a:ext cx="4038603" cy="2682355"/>
          </a:xfrm>
          <a:prstGeom prst="rect">
            <a:avLst/>
          </a:prstGeom>
          <a:ln>
            <a:noFill/>
          </a:ln>
          <a:effectLst>
            <a:softEdge rad="112500"/>
          </a:effectLst>
        </p:spPr>
      </p:pic>
      <p:pic>
        <p:nvPicPr>
          <p:cNvPr id="64516" name="Picture 4" descr="I:\Annual Report 2015-16\2015-16 SelectedPhotos\Academic\vlcsnap-2016-05-04-18h07m41s191.png"/>
          <p:cNvPicPr>
            <a:picLocks noChangeAspect="1" noChangeArrowheads="1"/>
          </p:cNvPicPr>
          <p:nvPr/>
        </p:nvPicPr>
        <p:blipFill>
          <a:blip r:embed="rId5" cstate="print"/>
          <a:srcRect/>
          <a:stretch>
            <a:fillRect/>
          </a:stretch>
        </p:blipFill>
        <p:spPr bwMode="auto">
          <a:xfrm>
            <a:off x="4419600" y="533400"/>
            <a:ext cx="4114800" cy="2314575"/>
          </a:xfrm>
          <a:prstGeom prst="rect">
            <a:avLst/>
          </a:prstGeom>
          <a:ln>
            <a:noFill/>
          </a:ln>
          <a:effectLst>
            <a:softEdge rad="112500"/>
          </a:effectLst>
        </p:spPr>
      </p:pic>
      <p:sp>
        <p:nvSpPr>
          <p:cNvPr id="9224" name="TextBox 17"/>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4" name="Round Diagonal Corner Rectangle 13"/>
          <p:cNvSpPr/>
          <p:nvPr/>
        </p:nvSpPr>
        <p:spPr>
          <a:xfrm rot="10800000">
            <a:off x="1000432" y="88613"/>
            <a:ext cx="38862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Round Diagonal Corner Rectangle 14"/>
          <p:cNvSpPr/>
          <p:nvPr/>
        </p:nvSpPr>
        <p:spPr>
          <a:xfrm rot="10800000">
            <a:off x="272845" y="67539"/>
            <a:ext cx="2438400" cy="52322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9227" name="TextBox 6"/>
          <p:cNvSpPr txBox="1">
            <a:spLocks noChangeArrowheads="1"/>
          </p:cNvSpPr>
          <p:nvPr/>
        </p:nvSpPr>
        <p:spPr bwMode="auto">
          <a:xfrm>
            <a:off x="609600" y="54622"/>
            <a:ext cx="4495800" cy="523220"/>
          </a:xfrm>
          <a:prstGeom prst="rect">
            <a:avLst/>
          </a:prstGeom>
          <a:noFill/>
          <a:ln w="9525">
            <a:noFill/>
            <a:miter lim="800000"/>
            <a:headEnd/>
            <a:tailEnd/>
          </a:ln>
        </p:spPr>
        <p:txBody>
          <a:bodyPr wrap="square">
            <a:spAutoFit/>
          </a:bodyPr>
          <a:lstStyle/>
          <a:p>
            <a:r>
              <a:rPr lang="en-US" sz="2800" b="1" dirty="0">
                <a:latin typeface="Titillium Web"/>
              </a:rPr>
              <a:t>Physical Infrastructure</a:t>
            </a:r>
            <a:endParaRPr lang="en-IN" altLang="en-US" sz="2800" b="1" dirty="0">
              <a:solidFill>
                <a:schemeClr val="bg1"/>
              </a:solidFill>
              <a:latin typeface="Titillium Web"/>
            </a:endParaRPr>
          </a:p>
        </p:txBody>
      </p:sp>
      <p:sp>
        <p:nvSpPr>
          <p:cNvPr id="9228"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651799313"/>
      </p:ext>
    </p:extLst>
  </p:cSld>
  <p:clrMapOvr>
    <a:masterClrMapping/>
  </p:clrMapOvr>
  <p:transition advClick="0" advTm="3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7061521-sky-wallpaper.jpg"/>
          <p:cNvPicPr>
            <a:picLocks noChangeAspect="1"/>
          </p:cNvPicPr>
          <p:nvPr/>
        </p:nvPicPr>
        <p:blipFill>
          <a:blip r:embed="rId2" cstate="print">
            <a:duotone>
              <a:schemeClr val="accent5">
                <a:shade val="45000"/>
                <a:satMod val="135000"/>
              </a:schemeClr>
              <a:prstClr val="white"/>
            </a:duotone>
          </a:blip>
          <a:srcRect t="5063"/>
          <a:stretch>
            <a:fillRect/>
          </a:stretch>
        </p:blipFill>
        <p:spPr>
          <a:xfrm>
            <a:off x="0" y="0"/>
            <a:ext cx="9144000" cy="6324600"/>
          </a:xfrm>
          <a:prstGeom prst="rect">
            <a:avLst/>
          </a:prstGeom>
        </p:spPr>
      </p:pic>
      <p:pic>
        <p:nvPicPr>
          <p:cNvPr id="10243" name="Picture 14" descr="backlable.png"/>
          <p:cNvPicPr>
            <a:picLocks noChangeAspect="1"/>
          </p:cNvPicPr>
          <p:nvPr/>
        </p:nvPicPr>
        <p:blipFill>
          <a:blip r:embed="rId3" cstate="print"/>
          <a:srcRect/>
          <a:stretch>
            <a:fillRect/>
          </a:stretch>
        </p:blipFill>
        <p:spPr bwMode="auto">
          <a:xfrm>
            <a:off x="0" y="6096000"/>
            <a:ext cx="9144000" cy="762000"/>
          </a:xfrm>
          <a:prstGeom prst="rect">
            <a:avLst/>
          </a:prstGeom>
          <a:noFill/>
          <a:ln w="9525">
            <a:noFill/>
            <a:miter lim="800000"/>
            <a:headEnd/>
            <a:tailEnd/>
          </a:ln>
        </p:spPr>
      </p:pic>
      <p:pic>
        <p:nvPicPr>
          <p:cNvPr id="12297" name="Picture 3" descr="I:\Annual Report 2015-16\2015-16 SelectedPhotos\Extra\IMG_9579.MOV1474.bmp"/>
          <p:cNvPicPr>
            <a:picLocks noChangeAspect="1" noChangeArrowheads="1"/>
          </p:cNvPicPr>
          <p:nvPr/>
        </p:nvPicPr>
        <p:blipFill>
          <a:blip r:embed="rId4" cstate="print"/>
          <a:srcRect r="3644" b="3146"/>
          <a:stretch>
            <a:fillRect/>
          </a:stretch>
        </p:blipFill>
        <p:spPr bwMode="auto">
          <a:xfrm>
            <a:off x="228600" y="3069488"/>
            <a:ext cx="5029200" cy="2842792"/>
          </a:xfrm>
          <a:prstGeom prst="rect">
            <a:avLst/>
          </a:prstGeom>
          <a:ln>
            <a:noFill/>
          </a:ln>
          <a:effectLst>
            <a:softEdge rad="112500"/>
          </a:effectLst>
        </p:spPr>
      </p:pic>
      <p:sp>
        <p:nvSpPr>
          <p:cNvPr id="10247" name="Content Placeholder 2"/>
          <p:cNvSpPr txBox="1">
            <a:spLocks/>
          </p:cNvSpPr>
          <p:nvPr/>
        </p:nvSpPr>
        <p:spPr bwMode="auto">
          <a:xfrm>
            <a:off x="304800" y="325059"/>
            <a:ext cx="7696200" cy="2438400"/>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Hostels</a:t>
            </a:r>
          </a:p>
          <a:p>
            <a:pPr algn="just">
              <a:spcAft>
                <a:spcPts val="1200"/>
              </a:spcAft>
            </a:pPr>
            <a:r>
              <a:rPr lang="en-US" sz="2000" dirty="0">
                <a:latin typeface="Book Antiqua" pitchFamily="18" charset="0"/>
              </a:rPr>
              <a:t>Ladies hostel: 189 Rooms. spanning across </a:t>
            </a:r>
            <a:r>
              <a:rPr lang="en-US" sz="2000" b="1" dirty="0">
                <a:latin typeface="Book Antiqua" pitchFamily="18" charset="0"/>
              </a:rPr>
              <a:t>84000</a:t>
            </a:r>
            <a:r>
              <a:rPr lang="en-US" sz="2000" dirty="0">
                <a:latin typeface="Book Antiqua" pitchFamily="18" charset="0"/>
              </a:rPr>
              <a:t> sf. Ft)</a:t>
            </a:r>
          </a:p>
          <a:p>
            <a:pPr algn="just">
              <a:spcAft>
                <a:spcPts val="1200"/>
              </a:spcAft>
            </a:pPr>
            <a:r>
              <a:rPr lang="en-US" sz="2000" dirty="0">
                <a:latin typeface="Book Antiqua" pitchFamily="18" charset="0"/>
              </a:rPr>
              <a:t>Gents hostel:  189 Rooms. spanning across </a:t>
            </a:r>
            <a:r>
              <a:rPr lang="en-US" sz="2000" b="1" dirty="0">
                <a:latin typeface="Book Antiqua" pitchFamily="18" charset="0"/>
              </a:rPr>
              <a:t>84000</a:t>
            </a:r>
            <a:r>
              <a:rPr lang="en-US" sz="2000" dirty="0">
                <a:latin typeface="Book Antiqua" pitchFamily="18" charset="0"/>
              </a:rPr>
              <a:t> sf. Ft)</a:t>
            </a:r>
          </a:p>
          <a:p>
            <a:pPr algn="just">
              <a:spcAft>
                <a:spcPts val="1200"/>
              </a:spcAft>
            </a:pPr>
            <a:r>
              <a:rPr lang="en-US" sz="2000" dirty="0">
                <a:latin typeface="Book Antiqua" pitchFamily="18" charset="0"/>
              </a:rPr>
              <a:t>Recreation rooms</a:t>
            </a:r>
          </a:p>
          <a:p>
            <a:pPr algn="just">
              <a:spcAft>
                <a:spcPts val="1200"/>
              </a:spcAft>
            </a:pPr>
            <a:r>
              <a:rPr lang="en-US" sz="2000" dirty="0">
                <a:latin typeface="Book Antiqua" pitchFamily="18" charset="0"/>
              </a:rPr>
              <a:t>Kitchen garden (</a:t>
            </a:r>
            <a:r>
              <a:rPr lang="en-US" sz="2000" dirty="0" err="1">
                <a:solidFill>
                  <a:srgbClr val="FF0000"/>
                </a:solidFill>
                <a:latin typeface="Book Antiqua" pitchFamily="18" charset="0"/>
              </a:rPr>
              <a:t>Gireesh</a:t>
            </a:r>
            <a:r>
              <a:rPr lang="en-US" sz="2000" dirty="0">
                <a:latin typeface="Book Antiqua" pitchFamily="18" charset="0"/>
              </a:rPr>
              <a:t>) </a:t>
            </a:r>
          </a:p>
          <a:p>
            <a:pPr algn="just">
              <a:spcAft>
                <a:spcPts val="1200"/>
              </a:spcAft>
            </a:pPr>
            <a:r>
              <a:rPr lang="en-GB" sz="2000" dirty="0">
                <a:latin typeface="Arial" pitchFamily="34" charset="0"/>
                <a:ea typeface="ＭＳ Ｐゴシック" pitchFamily="34" charset="-128"/>
                <a:cs typeface="Arial" pitchFamily="34" charset="0"/>
              </a:rPr>
              <a:t>Unlimited free broadband and a telephone service with</a:t>
            </a:r>
            <a:endParaRPr lang="en-US" sz="2000" dirty="0">
              <a:latin typeface="Book Antiqua" pitchFamily="18" charset="0"/>
            </a:endParaRPr>
          </a:p>
          <a:p>
            <a:pPr algn="just">
              <a:spcAft>
                <a:spcPts val="1200"/>
              </a:spcAft>
            </a:pPr>
            <a:endParaRPr lang="en-US" dirty="0">
              <a:latin typeface="Book Antiqua" pitchFamily="18" charset="0"/>
            </a:endParaRPr>
          </a:p>
        </p:txBody>
      </p:sp>
      <p:sp>
        <p:nvSpPr>
          <p:cNvPr id="10248" name="TextBox 15"/>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4" name="Round Diagonal Corner Rectangle 13"/>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Round Diagonal Corner Rectangle 14"/>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0251" name="TextBox 6"/>
          <p:cNvSpPr txBox="1">
            <a:spLocks noChangeArrowheads="1"/>
          </p:cNvSpPr>
          <p:nvPr/>
        </p:nvSpPr>
        <p:spPr bwMode="auto">
          <a:xfrm rot="-5400000">
            <a:off x="7762875" y="888713"/>
            <a:ext cx="2362200" cy="584775"/>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0252"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1017600829"/>
      </p:ext>
    </p:extLst>
  </p:cSld>
  <p:clrMapOvr>
    <a:masterClrMapping/>
  </p:clrMapOvr>
  <p:transition advClick="0" advTm="3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14" descr="backlable.png"/>
          <p:cNvPicPr>
            <a:picLocks noChangeAspect="1"/>
          </p:cNvPicPr>
          <p:nvPr/>
        </p:nvPicPr>
        <p:blipFill>
          <a:blip r:embed="rId2" cstate="print"/>
          <a:srcRect/>
          <a:stretch>
            <a:fillRect/>
          </a:stretch>
        </p:blipFill>
        <p:spPr bwMode="auto">
          <a:xfrm>
            <a:off x="0" y="6248400"/>
            <a:ext cx="9144000" cy="609600"/>
          </a:xfrm>
          <a:prstGeom prst="rect">
            <a:avLst/>
          </a:prstGeom>
          <a:noFill/>
          <a:ln w="9525">
            <a:noFill/>
            <a:miter lim="800000"/>
            <a:headEnd/>
            <a:tailEnd/>
          </a:ln>
        </p:spPr>
      </p:pic>
      <p:sp>
        <p:nvSpPr>
          <p:cNvPr id="16" name="Rounded Rectangle 15"/>
          <p:cNvSpPr/>
          <p:nvPr/>
        </p:nvSpPr>
        <p:spPr>
          <a:xfrm>
            <a:off x="4343400" y="0"/>
            <a:ext cx="4343400" cy="1524000"/>
          </a:xfrm>
          <a:prstGeom prst="roundRect">
            <a:avLst/>
          </a:prstGeom>
          <a:solidFill>
            <a:srgbClr val="FFFF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1270" name="Content Placeholder 2"/>
          <p:cNvSpPr txBox="1">
            <a:spLocks/>
          </p:cNvSpPr>
          <p:nvPr/>
        </p:nvSpPr>
        <p:spPr bwMode="auto">
          <a:xfrm>
            <a:off x="4756377" y="266700"/>
            <a:ext cx="3886200" cy="2286000"/>
          </a:xfrm>
          <a:prstGeom prst="rect">
            <a:avLst/>
          </a:prstGeom>
          <a:noFill/>
          <a:ln w="9525">
            <a:noFill/>
            <a:miter lim="800000"/>
            <a:headEnd/>
            <a:tailEnd/>
          </a:ln>
        </p:spPr>
        <p:txBody>
          <a:bodyPr/>
          <a:lstStyle/>
          <a:p>
            <a:pPr algn="ctr">
              <a:spcAft>
                <a:spcPts val="1200"/>
              </a:spcAft>
            </a:pPr>
            <a:r>
              <a:rPr lang="en-US" sz="2400" b="1" dirty="0">
                <a:solidFill>
                  <a:srgbClr val="C00000"/>
                </a:solidFill>
                <a:latin typeface="Book Antiqua" pitchFamily="18" charset="0"/>
              </a:rPr>
              <a:t>Library Information Center</a:t>
            </a:r>
          </a:p>
        </p:txBody>
      </p:sp>
      <p:sp>
        <p:nvSpPr>
          <p:cNvPr id="11271" name="TextBox 16"/>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1" name="Round Diagonal Corner Rectangle 10"/>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1274" name="TextBox 6"/>
          <p:cNvSpPr txBox="1">
            <a:spLocks noChangeArrowheads="1"/>
          </p:cNvSpPr>
          <p:nvPr/>
        </p:nvSpPr>
        <p:spPr bwMode="auto">
          <a:xfrm rot="-5400000">
            <a:off x="7762875" y="1011823"/>
            <a:ext cx="2362200" cy="338554"/>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1275"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 name="Rectangle 1">
            <a:extLst>
              <a:ext uri="{FF2B5EF4-FFF2-40B4-BE49-F238E27FC236}">
                <a16:creationId xmlns:a16="http://schemas.microsoft.com/office/drawing/2014/main" id="{8024F76D-B418-471A-9959-F93CEB962EB4}"/>
              </a:ext>
            </a:extLst>
          </p:cNvPr>
          <p:cNvSpPr/>
          <p:nvPr/>
        </p:nvSpPr>
        <p:spPr>
          <a:xfrm>
            <a:off x="38101" y="73024"/>
            <a:ext cx="8745486" cy="62134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dirty="0">
              <a:solidFill>
                <a:srgbClr val="C00000"/>
              </a:solidFill>
            </a:endParaRPr>
          </a:p>
          <a:p>
            <a:endParaRPr lang="en-IN" dirty="0">
              <a:solidFill>
                <a:srgbClr val="C00000"/>
              </a:solidFill>
            </a:endParaRPr>
          </a:p>
          <a:p>
            <a:endParaRPr lang="en-IN" dirty="0">
              <a:solidFill>
                <a:srgbClr val="C00000"/>
              </a:solidFill>
            </a:endParaRPr>
          </a:p>
          <a:p>
            <a:r>
              <a:rPr lang="en-IN" dirty="0">
                <a:solidFill>
                  <a:srgbClr val="C00000"/>
                </a:solidFill>
              </a:rPr>
              <a:t>Print &amp; E-Books</a:t>
            </a:r>
          </a:p>
          <a:p>
            <a:r>
              <a:rPr lang="en-IN" dirty="0">
                <a:solidFill>
                  <a:srgbClr val="C00000"/>
                </a:solidFill>
              </a:rPr>
              <a:t>Print &amp; E-Journals</a:t>
            </a:r>
          </a:p>
          <a:p>
            <a:r>
              <a:rPr lang="en-IN" dirty="0">
                <a:solidFill>
                  <a:srgbClr val="C00000"/>
                </a:solidFill>
              </a:rPr>
              <a:t>Bound Volumes &amp; Online Archives</a:t>
            </a:r>
          </a:p>
          <a:p>
            <a:r>
              <a:rPr lang="en-IN" dirty="0">
                <a:solidFill>
                  <a:srgbClr val="C00000"/>
                </a:solidFill>
              </a:rPr>
              <a:t>Standards</a:t>
            </a:r>
          </a:p>
          <a:p>
            <a:r>
              <a:rPr lang="en-IN" dirty="0">
                <a:solidFill>
                  <a:srgbClr val="C00000"/>
                </a:solidFill>
              </a:rPr>
              <a:t>Rare Books</a:t>
            </a:r>
          </a:p>
          <a:p>
            <a:endParaRPr lang="en-IN" dirty="0">
              <a:solidFill>
                <a:srgbClr val="C00000"/>
              </a:solidFill>
            </a:endParaRPr>
          </a:p>
          <a:p>
            <a:r>
              <a:rPr lang="en-IN" dirty="0">
                <a:solidFill>
                  <a:srgbClr val="C00000"/>
                </a:solidFill>
              </a:rPr>
              <a:t>				Institutional Repository</a:t>
            </a:r>
          </a:p>
          <a:p>
            <a:r>
              <a:rPr lang="en-IN" dirty="0">
                <a:solidFill>
                  <a:srgbClr val="C00000"/>
                </a:solidFill>
              </a:rPr>
              <a:t>				Integrated Library Management System</a:t>
            </a:r>
          </a:p>
          <a:p>
            <a:r>
              <a:rPr lang="en-IN" dirty="0">
                <a:solidFill>
                  <a:srgbClr val="C00000"/>
                </a:solidFill>
              </a:rPr>
              <a:t>				Language Lab</a:t>
            </a:r>
          </a:p>
          <a:p>
            <a:r>
              <a:rPr lang="en-IN" dirty="0">
                <a:solidFill>
                  <a:srgbClr val="C00000"/>
                </a:solidFill>
              </a:rPr>
              <a:t>				Institute Journal Platform</a:t>
            </a:r>
          </a:p>
          <a:p>
            <a:endParaRPr lang="en-IN" dirty="0">
              <a:solidFill>
                <a:srgbClr val="C00000"/>
              </a:solidFill>
            </a:endParaRPr>
          </a:p>
          <a:p>
            <a:r>
              <a:rPr lang="en-IN" dirty="0">
                <a:solidFill>
                  <a:srgbClr val="C00000"/>
                </a:solidFill>
              </a:rPr>
              <a:t>Offers Open Elective Course for PG Programmes </a:t>
            </a:r>
          </a:p>
          <a:p>
            <a:endParaRPr lang="en-IN" dirty="0">
              <a:solidFill>
                <a:srgbClr val="C00000"/>
              </a:solidFill>
            </a:endParaRPr>
          </a:p>
          <a:p>
            <a:r>
              <a:rPr lang="en-IN" dirty="0">
                <a:solidFill>
                  <a:srgbClr val="C00000"/>
                </a:solidFill>
              </a:rPr>
              <a:t>		Spacious Reading Halls</a:t>
            </a:r>
          </a:p>
          <a:p>
            <a:r>
              <a:rPr lang="en-IN" dirty="0">
                <a:solidFill>
                  <a:srgbClr val="C00000"/>
                </a:solidFill>
              </a:rPr>
              <a:t>		Opens 12 hours on Working Days &amp; 8 hours on Saturdays</a:t>
            </a:r>
          </a:p>
          <a:p>
            <a:r>
              <a:rPr lang="en-IN" dirty="0">
                <a:solidFill>
                  <a:srgbClr val="C00000"/>
                </a:solidFill>
              </a:rPr>
              <a:t>		Special Collections on Academic Writing &amp; English Communication</a:t>
            </a:r>
          </a:p>
          <a:p>
            <a:r>
              <a:rPr lang="en-IN" dirty="0">
                <a:solidFill>
                  <a:srgbClr val="C00000"/>
                </a:solidFill>
              </a:rPr>
              <a:t>		</a:t>
            </a:r>
          </a:p>
          <a:p>
            <a:r>
              <a:rPr lang="en-IN" dirty="0">
                <a:solidFill>
                  <a:srgbClr val="C00000"/>
                </a:solidFill>
              </a:rPr>
              <a:t>Library Advisory Council</a:t>
            </a:r>
          </a:p>
          <a:p>
            <a:endParaRPr lang="en-IN" dirty="0">
              <a:solidFill>
                <a:srgbClr val="C00000"/>
              </a:solidFill>
            </a:endParaRPr>
          </a:p>
          <a:p>
            <a:r>
              <a:rPr lang="en-IN" dirty="0">
                <a:solidFill>
                  <a:srgbClr val="C00000"/>
                </a:solidFill>
              </a:rPr>
              <a:t>Web OPAC</a:t>
            </a:r>
          </a:p>
          <a:p>
            <a:r>
              <a:rPr lang="en-IN" dirty="0">
                <a:solidFill>
                  <a:srgbClr val="C00000"/>
                </a:solidFill>
              </a:rPr>
              <a:t>Remote Access Service</a:t>
            </a:r>
          </a:p>
          <a:p>
            <a:r>
              <a:rPr lang="en-IN" dirty="0">
                <a:solidFill>
                  <a:srgbClr val="C00000"/>
                </a:solidFill>
              </a:rPr>
              <a:t>Online ISBN</a:t>
            </a:r>
          </a:p>
          <a:p>
            <a:endParaRPr lang="en-IN" dirty="0">
              <a:solidFill>
                <a:srgbClr val="C00000"/>
              </a:solidFill>
            </a:endParaRPr>
          </a:p>
          <a:p>
            <a:endParaRPr lang="en-IN" dirty="0">
              <a:solidFill>
                <a:srgbClr val="C00000"/>
              </a:solidFill>
            </a:endParaRPr>
          </a:p>
          <a:p>
            <a:pPr algn="ctr"/>
            <a:endParaRPr lang="en-IN" dirty="0"/>
          </a:p>
        </p:txBody>
      </p:sp>
    </p:spTree>
    <p:extLst>
      <p:ext uri="{BB962C8B-B14F-4D97-AF65-F5344CB8AC3E}">
        <p14:creationId xmlns:p14="http://schemas.microsoft.com/office/powerpoint/2010/main" val="1869375279"/>
      </p:ext>
    </p:extLst>
  </p:cSld>
  <p:clrMapOvr>
    <a:masterClrMapping/>
  </p:clrMapOvr>
  <p:transition advClick="0" advTm="3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I:\Annual Report 2015-16\2015-16 SelectedPhotos\Extra\IMG_9587.MOV1587.bmp"/>
          <p:cNvPicPr>
            <a:picLocks noChangeAspect="1" noChangeArrowheads="1"/>
          </p:cNvPicPr>
          <p:nvPr/>
        </p:nvPicPr>
        <p:blipFill>
          <a:blip r:embed="rId2" cstate="print"/>
          <a:srcRect/>
          <a:stretch>
            <a:fillRect/>
          </a:stretch>
        </p:blipFill>
        <p:spPr bwMode="auto">
          <a:xfrm>
            <a:off x="0" y="1295400"/>
            <a:ext cx="9144000" cy="5181600"/>
          </a:xfrm>
          <a:prstGeom prst="rect">
            <a:avLst/>
          </a:prstGeom>
          <a:noFill/>
          <a:ln w="9525">
            <a:noFill/>
            <a:miter lim="800000"/>
            <a:headEnd/>
            <a:tailEnd/>
          </a:ln>
        </p:spPr>
      </p:pic>
      <p:pic>
        <p:nvPicPr>
          <p:cNvPr id="11267" name="Picture 2" descr="I:\Annual Report 2015-16\2015-16 SelectedPhotos\Extra\IMG_9583.MOV1525.bmp"/>
          <p:cNvPicPr>
            <a:picLocks noChangeAspect="1" noChangeArrowheads="1"/>
          </p:cNvPicPr>
          <p:nvPr/>
        </p:nvPicPr>
        <p:blipFill>
          <a:blip r:embed="rId3" cstate="print"/>
          <a:srcRect/>
          <a:stretch>
            <a:fillRect/>
          </a:stretch>
        </p:blipFill>
        <p:spPr bwMode="auto">
          <a:xfrm>
            <a:off x="0" y="0"/>
            <a:ext cx="5011738" cy="2819400"/>
          </a:xfrm>
          <a:prstGeom prst="rect">
            <a:avLst/>
          </a:prstGeom>
          <a:noFill/>
          <a:ln w="9525">
            <a:noFill/>
            <a:miter lim="800000"/>
            <a:headEnd/>
            <a:tailEnd/>
          </a:ln>
        </p:spPr>
      </p:pic>
      <p:pic>
        <p:nvPicPr>
          <p:cNvPr id="11268" name="Picture 14" descr="backlable.png"/>
          <p:cNvPicPr>
            <a:picLocks noChangeAspect="1"/>
          </p:cNvPicPr>
          <p:nvPr/>
        </p:nvPicPr>
        <p:blipFill>
          <a:blip r:embed="rId4" cstate="print"/>
          <a:srcRect/>
          <a:stretch>
            <a:fillRect/>
          </a:stretch>
        </p:blipFill>
        <p:spPr bwMode="auto">
          <a:xfrm>
            <a:off x="0" y="6248400"/>
            <a:ext cx="9144000" cy="609600"/>
          </a:xfrm>
          <a:prstGeom prst="rect">
            <a:avLst/>
          </a:prstGeom>
          <a:noFill/>
          <a:ln w="9525">
            <a:noFill/>
            <a:miter lim="800000"/>
            <a:headEnd/>
            <a:tailEnd/>
          </a:ln>
        </p:spPr>
      </p:pic>
      <p:sp>
        <p:nvSpPr>
          <p:cNvPr id="16" name="Rounded Rectangle 15"/>
          <p:cNvSpPr/>
          <p:nvPr/>
        </p:nvSpPr>
        <p:spPr>
          <a:xfrm>
            <a:off x="4343400" y="0"/>
            <a:ext cx="4343400" cy="2819400"/>
          </a:xfrm>
          <a:prstGeom prst="roundRect">
            <a:avLst/>
          </a:prstGeom>
          <a:solidFill>
            <a:srgbClr val="FFFF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1270" name="Content Placeholder 2"/>
          <p:cNvSpPr txBox="1">
            <a:spLocks/>
          </p:cNvSpPr>
          <p:nvPr/>
        </p:nvSpPr>
        <p:spPr bwMode="auto">
          <a:xfrm>
            <a:off x="4648200" y="381000"/>
            <a:ext cx="3886200" cy="2286000"/>
          </a:xfrm>
          <a:prstGeom prst="rect">
            <a:avLst/>
          </a:prstGeom>
          <a:noFill/>
          <a:ln w="9525">
            <a:noFill/>
            <a:miter lim="800000"/>
            <a:headEnd/>
            <a:tailEnd/>
          </a:ln>
        </p:spPr>
        <p:txBody>
          <a:bodyPr/>
          <a:lstStyle/>
          <a:p>
            <a:pPr algn="ctr">
              <a:spcAft>
                <a:spcPts val="1200"/>
              </a:spcAft>
            </a:pPr>
            <a:r>
              <a:rPr lang="en-US" sz="2400" b="1">
                <a:solidFill>
                  <a:srgbClr val="C00000"/>
                </a:solidFill>
                <a:latin typeface="Book Antiqua" pitchFamily="18" charset="0"/>
              </a:rPr>
              <a:t>Sports Complex and Cultural Centre</a:t>
            </a:r>
          </a:p>
          <a:p>
            <a:pPr algn="just">
              <a:spcAft>
                <a:spcPts val="1200"/>
              </a:spcAft>
            </a:pPr>
            <a:r>
              <a:rPr lang="en-US">
                <a:latin typeface="Book Antiqua" pitchFamily="18" charset="0"/>
              </a:rPr>
              <a:t>Well-equipped gymnasium, sports complex and cultural centre in a </a:t>
            </a:r>
            <a:r>
              <a:rPr lang="en-US" sz="2400" b="1">
                <a:latin typeface="Book Antiqua" pitchFamily="18" charset="0"/>
              </a:rPr>
              <a:t>14000</a:t>
            </a:r>
            <a:r>
              <a:rPr lang="en-US">
                <a:latin typeface="Book Antiqua" pitchFamily="18" charset="0"/>
              </a:rPr>
              <a:t> sq. ft. building named </a:t>
            </a:r>
            <a:r>
              <a:rPr lang="en-US" b="1">
                <a:latin typeface="Book Antiqua" pitchFamily="18" charset="0"/>
              </a:rPr>
              <a:t>AIISH Gymkhana</a:t>
            </a:r>
            <a:endParaRPr lang="en-US">
              <a:latin typeface="Book Antiqua" pitchFamily="18" charset="0"/>
            </a:endParaRPr>
          </a:p>
        </p:txBody>
      </p:sp>
      <p:sp>
        <p:nvSpPr>
          <p:cNvPr id="11271" name="TextBox 16"/>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1" name="Round Diagonal Corner Rectangle 10"/>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1274" name="TextBox 6"/>
          <p:cNvSpPr txBox="1">
            <a:spLocks noChangeArrowheads="1"/>
          </p:cNvSpPr>
          <p:nvPr/>
        </p:nvSpPr>
        <p:spPr bwMode="auto">
          <a:xfrm rot="-5400000">
            <a:off x="7762875" y="888713"/>
            <a:ext cx="2362200" cy="584775"/>
          </a:xfrm>
          <a:prstGeom prst="rect">
            <a:avLst/>
          </a:prstGeom>
          <a:noFill/>
          <a:ln w="9525">
            <a:noFill/>
            <a:miter lim="800000"/>
            <a:headEnd/>
            <a:tailEnd/>
          </a:ln>
        </p:spPr>
        <p:txBody>
          <a:bodyPr>
            <a:spAutoFit/>
          </a:bodyPr>
          <a:lstStyle/>
          <a:p>
            <a:r>
              <a:rPr lang="en-US" sz="1600" b="1" dirty="0">
                <a:latin typeface="Titillium Web"/>
              </a:rPr>
              <a:t>Campus Infrastructure</a:t>
            </a:r>
            <a:endParaRPr lang="en-IN" altLang="en-US" sz="1600" b="1" dirty="0">
              <a:solidFill>
                <a:schemeClr val="bg1"/>
              </a:solidFill>
              <a:latin typeface="Titillium Web"/>
            </a:endParaRPr>
          </a:p>
        </p:txBody>
      </p:sp>
      <p:sp>
        <p:nvSpPr>
          <p:cNvPr id="11275"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cSld>
  <p:clrMapOvr>
    <a:masterClrMapping/>
  </p:clrMapOvr>
  <p:transition advClick="0" advTm="3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7061521-sky-wallpaper.jpg"/>
          <p:cNvPicPr>
            <a:picLocks noChangeAspect="1"/>
          </p:cNvPicPr>
          <p:nvPr/>
        </p:nvPicPr>
        <p:blipFill>
          <a:blip r:embed="rId2" cstate="print">
            <a:duotone>
              <a:schemeClr val="accent5">
                <a:shade val="45000"/>
                <a:satMod val="135000"/>
              </a:schemeClr>
              <a:prstClr val="white"/>
            </a:duotone>
          </a:blip>
          <a:srcRect t="5063"/>
          <a:stretch>
            <a:fillRect/>
          </a:stretch>
        </p:blipFill>
        <p:spPr>
          <a:xfrm>
            <a:off x="0" y="0"/>
            <a:ext cx="9144000" cy="6248400"/>
          </a:xfrm>
          <a:prstGeom prst="rect">
            <a:avLst/>
          </a:prstGeom>
        </p:spPr>
      </p:pic>
      <p:pic>
        <p:nvPicPr>
          <p:cNvPr id="12291" name="Picture 14" descr="backlable.png"/>
          <p:cNvPicPr>
            <a:picLocks noChangeAspect="1"/>
          </p:cNvPicPr>
          <p:nvPr/>
        </p:nvPicPr>
        <p:blipFill>
          <a:blip r:embed="rId3" cstate="print"/>
          <a:srcRect/>
          <a:stretch>
            <a:fillRect/>
          </a:stretch>
        </p:blipFill>
        <p:spPr bwMode="auto">
          <a:xfrm>
            <a:off x="0" y="6096000"/>
            <a:ext cx="9144000" cy="762000"/>
          </a:xfrm>
          <a:prstGeom prst="rect">
            <a:avLst/>
          </a:prstGeom>
          <a:noFill/>
          <a:ln w="9525">
            <a:noFill/>
            <a:miter lim="800000"/>
            <a:headEnd/>
            <a:tailEnd/>
          </a:ln>
        </p:spPr>
      </p:pic>
      <p:sp>
        <p:nvSpPr>
          <p:cNvPr id="12292" name="Content Placeholder 2"/>
          <p:cNvSpPr txBox="1">
            <a:spLocks/>
          </p:cNvSpPr>
          <p:nvPr/>
        </p:nvSpPr>
        <p:spPr bwMode="auto">
          <a:xfrm>
            <a:off x="330200" y="3921966"/>
            <a:ext cx="7823200" cy="1564433"/>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Staff Quarters </a:t>
            </a:r>
          </a:p>
          <a:p>
            <a:pPr algn="just">
              <a:spcAft>
                <a:spcPts val="1200"/>
              </a:spcAft>
            </a:pPr>
            <a:r>
              <a:rPr lang="en-US" sz="2400" b="1" dirty="0">
                <a:latin typeface="Book Antiqua" pitchFamily="18" charset="0"/>
              </a:rPr>
              <a:t>55</a:t>
            </a:r>
            <a:r>
              <a:rPr lang="en-US" dirty="0">
                <a:latin typeface="Book Antiqua" pitchFamily="18" charset="0"/>
              </a:rPr>
              <a:t> nos. of B, C, D &amp; E type quarters for the staff with a living area of </a:t>
            </a:r>
            <a:r>
              <a:rPr lang="en-US" sz="2400" b="1" dirty="0">
                <a:latin typeface="Book Antiqua" pitchFamily="18" charset="0"/>
              </a:rPr>
              <a:t>42000</a:t>
            </a:r>
            <a:r>
              <a:rPr lang="en-US" dirty="0">
                <a:latin typeface="Book Antiqua" pitchFamily="18" charset="0"/>
              </a:rPr>
              <a:t> sf. ft.</a:t>
            </a:r>
          </a:p>
        </p:txBody>
      </p:sp>
      <p:sp>
        <p:nvSpPr>
          <p:cNvPr id="12295"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5" name="Round Diagonal Corner Rectangle 14"/>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6" name="Round Diagonal Corner Rectangle 15"/>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2299" name="TextBox 6"/>
          <p:cNvSpPr txBox="1">
            <a:spLocks noChangeArrowheads="1"/>
          </p:cNvSpPr>
          <p:nvPr/>
        </p:nvSpPr>
        <p:spPr bwMode="auto">
          <a:xfrm rot="-5400000">
            <a:off x="7762875" y="888713"/>
            <a:ext cx="2362200" cy="584775"/>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230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7" name="Content Placeholder 2"/>
          <p:cNvSpPr txBox="1">
            <a:spLocks/>
          </p:cNvSpPr>
          <p:nvPr/>
        </p:nvSpPr>
        <p:spPr bwMode="auto">
          <a:xfrm>
            <a:off x="304800" y="538351"/>
            <a:ext cx="3960540" cy="2646208"/>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Canteen</a:t>
            </a:r>
          </a:p>
          <a:p>
            <a:pPr algn="just">
              <a:spcAft>
                <a:spcPts val="1200"/>
              </a:spcAft>
            </a:pPr>
            <a:r>
              <a:rPr lang="en-US" dirty="0">
                <a:latin typeface="Book Antiqua" panose="02040602050305030304" pitchFamily="18" charset="0"/>
              </a:rPr>
              <a:t>Full fledged canteen catering to the staff, students and patients. </a:t>
            </a:r>
          </a:p>
          <a:p>
            <a:pPr algn="just">
              <a:spcAft>
                <a:spcPts val="1200"/>
              </a:spcAft>
            </a:pPr>
            <a:r>
              <a:rPr lang="en-US" dirty="0">
                <a:latin typeface="Book Antiqua" panose="02040602050305030304" pitchFamily="18" charset="0"/>
              </a:rPr>
              <a:t>Modern kitchen with best of the amenities</a:t>
            </a:r>
            <a:endParaRPr lang="en-US" dirty="0">
              <a:solidFill>
                <a:srgbClr val="FF0000"/>
              </a:solidFill>
              <a:latin typeface="Book Antiqua"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0003" y="558026"/>
            <a:ext cx="3641183" cy="2730887"/>
          </a:xfrm>
          <a:prstGeom prst="rect">
            <a:avLst/>
          </a:prstGeom>
        </p:spPr>
      </p:pic>
    </p:spTree>
  </p:cSld>
  <p:clrMapOvr>
    <a:masterClrMapping/>
  </p:clrMapOvr>
  <p:transition advClick="0" advTm="3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7061521-sky-wallpaper.jpg"/>
          <p:cNvPicPr>
            <a:picLocks noChangeAspect="1"/>
          </p:cNvPicPr>
          <p:nvPr/>
        </p:nvPicPr>
        <p:blipFill>
          <a:blip r:embed="rId2" cstate="print">
            <a:duotone>
              <a:schemeClr val="accent5">
                <a:shade val="45000"/>
                <a:satMod val="135000"/>
              </a:schemeClr>
              <a:prstClr val="white"/>
            </a:duotone>
          </a:blip>
          <a:srcRect t="5063"/>
          <a:stretch>
            <a:fillRect/>
          </a:stretch>
        </p:blipFill>
        <p:spPr>
          <a:xfrm>
            <a:off x="-38100" y="-152400"/>
            <a:ext cx="9144000" cy="6248400"/>
          </a:xfrm>
          <a:prstGeom prst="rect">
            <a:avLst/>
          </a:prstGeom>
        </p:spPr>
      </p:pic>
      <p:pic>
        <p:nvPicPr>
          <p:cNvPr id="12291" name="Picture 14" descr="backlable.png"/>
          <p:cNvPicPr>
            <a:picLocks noChangeAspect="1"/>
          </p:cNvPicPr>
          <p:nvPr/>
        </p:nvPicPr>
        <p:blipFill>
          <a:blip r:embed="rId3" cstate="print"/>
          <a:srcRect/>
          <a:stretch>
            <a:fillRect/>
          </a:stretch>
        </p:blipFill>
        <p:spPr bwMode="auto">
          <a:xfrm>
            <a:off x="0" y="6096000"/>
            <a:ext cx="9144000" cy="762000"/>
          </a:xfrm>
          <a:prstGeom prst="rect">
            <a:avLst/>
          </a:prstGeom>
          <a:noFill/>
          <a:ln w="9525">
            <a:noFill/>
            <a:miter lim="800000"/>
            <a:headEnd/>
            <a:tailEnd/>
          </a:ln>
        </p:spPr>
      </p:pic>
      <p:sp>
        <p:nvSpPr>
          <p:cNvPr id="12295"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5" name="Round Diagonal Corner Rectangle 14"/>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6" name="Round Diagonal Corner Rectangle 15"/>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2299" name="TextBox 6"/>
          <p:cNvSpPr txBox="1">
            <a:spLocks noChangeArrowheads="1"/>
          </p:cNvSpPr>
          <p:nvPr/>
        </p:nvSpPr>
        <p:spPr bwMode="auto">
          <a:xfrm rot="-5400000">
            <a:off x="8141985" y="1081056"/>
            <a:ext cx="1672713" cy="584775"/>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230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3" name="Content Placeholder 2"/>
          <p:cNvSpPr txBox="1">
            <a:spLocks/>
          </p:cNvSpPr>
          <p:nvPr/>
        </p:nvSpPr>
        <p:spPr bwMode="auto">
          <a:xfrm>
            <a:off x="841087" y="2351049"/>
            <a:ext cx="6858000" cy="1371600"/>
          </a:xfrm>
          <a:prstGeom prst="rect">
            <a:avLst/>
          </a:prstGeom>
          <a:noFill/>
          <a:ln w="9525">
            <a:noFill/>
            <a:miter lim="800000"/>
            <a:headEnd/>
            <a:tailEnd/>
          </a:ln>
        </p:spPr>
        <p:txBody>
          <a:bodyPr/>
          <a:lstStyle/>
          <a:p>
            <a:pPr algn="just">
              <a:spcAft>
                <a:spcPts val="1200"/>
              </a:spcAft>
            </a:pPr>
            <a:endParaRPr lang="en-US" dirty="0">
              <a:solidFill>
                <a:srgbClr val="FF0000"/>
              </a:solidFill>
              <a:latin typeface="Book Antiqua" pitchFamily="18" charset="0"/>
            </a:endParaRPr>
          </a:p>
        </p:txBody>
      </p:sp>
      <p:sp>
        <p:nvSpPr>
          <p:cNvPr id="18" name="Content Placeholder 2"/>
          <p:cNvSpPr txBox="1">
            <a:spLocks/>
          </p:cNvSpPr>
          <p:nvPr/>
        </p:nvSpPr>
        <p:spPr bwMode="auto">
          <a:xfrm>
            <a:off x="533400" y="369849"/>
            <a:ext cx="6858000" cy="563232"/>
          </a:xfrm>
          <a:prstGeom prst="rect">
            <a:avLst/>
          </a:prstGeom>
          <a:noFill/>
          <a:ln w="9525">
            <a:noFill/>
            <a:miter lim="800000"/>
            <a:headEnd/>
            <a:tailEnd/>
          </a:ln>
        </p:spPr>
        <p:txBody>
          <a:bodyPr/>
          <a:lstStyle/>
          <a:p>
            <a:pPr algn="just">
              <a:spcAft>
                <a:spcPts val="1200"/>
              </a:spcAft>
            </a:pPr>
            <a:r>
              <a:rPr lang="en-US" sz="2800" b="1" dirty="0">
                <a:solidFill>
                  <a:srgbClr val="FF0000"/>
                </a:solidFill>
                <a:latin typeface="Book Antiqua" pitchFamily="18" charset="0"/>
              </a:rPr>
              <a:t>Bank &amp; ATM</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9200" y="2639069"/>
            <a:ext cx="4735079" cy="3551309"/>
          </a:xfrm>
          <a:prstGeom prst="rect">
            <a:avLst/>
          </a:prstGeom>
        </p:spPr>
      </p:pic>
      <p:sp>
        <p:nvSpPr>
          <p:cNvPr id="12" name="Content Placeholder 2">
            <a:extLst>
              <a:ext uri="{FF2B5EF4-FFF2-40B4-BE49-F238E27FC236}">
                <a16:creationId xmlns:a16="http://schemas.microsoft.com/office/drawing/2014/main" id="{A688D659-301A-4DD8-9F8F-04828CEDF050}"/>
              </a:ext>
            </a:extLst>
          </p:cNvPr>
          <p:cNvSpPr txBox="1">
            <a:spLocks/>
          </p:cNvSpPr>
          <p:nvPr/>
        </p:nvSpPr>
        <p:spPr bwMode="auto">
          <a:xfrm>
            <a:off x="38100" y="1443222"/>
            <a:ext cx="6858000" cy="563232"/>
          </a:xfrm>
          <a:prstGeom prst="rect">
            <a:avLst/>
          </a:prstGeom>
          <a:noFill/>
          <a:ln w="9525">
            <a:noFill/>
            <a:miter lim="800000"/>
            <a:headEnd/>
            <a:tailEnd/>
          </a:ln>
        </p:spPr>
        <p:txBody>
          <a:bodyPr/>
          <a:lstStyle/>
          <a:p>
            <a:pPr algn="just">
              <a:spcAft>
                <a:spcPts val="1200"/>
              </a:spcAft>
            </a:pPr>
            <a:r>
              <a:rPr lang="en-US" sz="2400" dirty="0">
                <a:solidFill>
                  <a:srgbClr val="C00000"/>
                </a:solidFill>
                <a:latin typeface="Book Antiqua" pitchFamily="18" charset="0"/>
              </a:rPr>
              <a:t>The Institute bank with Bank of Baroda</a:t>
            </a:r>
          </a:p>
          <a:p>
            <a:pPr algn="just">
              <a:spcAft>
                <a:spcPts val="1200"/>
              </a:spcAft>
            </a:pPr>
            <a:r>
              <a:rPr lang="en-US" sz="2400" dirty="0">
                <a:solidFill>
                  <a:srgbClr val="C00000"/>
                </a:solidFill>
                <a:latin typeface="Book Antiqua" pitchFamily="18" charset="0"/>
              </a:rPr>
              <a:t>Bank of Baroda, AIISH Branch &amp; ATM functions in the main campus</a:t>
            </a:r>
          </a:p>
        </p:txBody>
      </p:sp>
    </p:spTree>
    <p:extLst>
      <p:ext uri="{BB962C8B-B14F-4D97-AF65-F5344CB8AC3E}">
        <p14:creationId xmlns:p14="http://schemas.microsoft.com/office/powerpoint/2010/main" val="293477664"/>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6669194-2CFF-466F-A246-4C721696F839}"/>
              </a:ext>
            </a:extLst>
          </p:cNvPr>
          <p:cNvGraphicFramePr/>
          <p:nvPr>
            <p:extLst>
              <p:ext uri="{D42A27DB-BD31-4B8C-83A1-F6EECF244321}">
                <p14:modId xmlns:p14="http://schemas.microsoft.com/office/powerpoint/2010/main" val="4205350695"/>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 Diagonal Corner Rectangle 40">
            <a:extLst>
              <a:ext uri="{FF2B5EF4-FFF2-40B4-BE49-F238E27FC236}">
                <a16:creationId xmlns:a16="http://schemas.microsoft.com/office/drawing/2014/main" id="{A8A4A612-E3B1-48A0-8572-4BB7A5561F7E}"/>
              </a:ext>
            </a:extLst>
          </p:cNvPr>
          <p:cNvSpPr/>
          <p:nvPr/>
        </p:nvSpPr>
        <p:spPr>
          <a:xfrm rot="5400000">
            <a:off x="7629525" y="1093224"/>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 name="Round Diagonal Corner Rectangle 41">
            <a:extLst>
              <a:ext uri="{FF2B5EF4-FFF2-40B4-BE49-F238E27FC236}">
                <a16:creationId xmlns:a16="http://schemas.microsoft.com/office/drawing/2014/main" id="{A822645A-C9F7-40C1-981D-75013484B9B1}"/>
              </a:ext>
            </a:extLst>
          </p:cNvPr>
          <p:cNvSpPr/>
          <p:nvPr/>
        </p:nvSpPr>
        <p:spPr>
          <a:xfrm rot="16200000">
            <a:off x="7410450" y="1333500"/>
            <a:ext cx="27432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dirty="0"/>
              <a:t>Academic Management</a:t>
            </a:r>
          </a:p>
        </p:txBody>
      </p:sp>
    </p:spTree>
    <p:extLst>
      <p:ext uri="{BB962C8B-B14F-4D97-AF65-F5344CB8AC3E}">
        <p14:creationId xmlns:p14="http://schemas.microsoft.com/office/powerpoint/2010/main" val="4055150926"/>
      </p:ext>
    </p:extLst>
  </p:cSld>
  <p:clrMapOvr>
    <a:masterClrMapping/>
  </p:clrMapOvr>
  <p:transition advClick="0" advTm="3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Content Placeholder 2"/>
          <p:cNvSpPr txBox="1">
            <a:spLocks/>
          </p:cNvSpPr>
          <p:nvPr/>
        </p:nvSpPr>
        <p:spPr bwMode="auto">
          <a:xfrm>
            <a:off x="304800" y="1905000"/>
            <a:ext cx="2743200" cy="2819400"/>
          </a:xfrm>
          <a:prstGeom prst="rect">
            <a:avLst/>
          </a:prstGeom>
          <a:noFill/>
          <a:ln w="9525">
            <a:noFill/>
            <a:miter lim="800000"/>
            <a:headEnd/>
            <a:tailEnd/>
          </a:ln>
        </p:spPr>
        <p:txBody>
          <a:bodyPr/>
          <a:lstStyle/>
          <a:p>
            <a:pPr marL="363538" indent="-363538" algn="just">
              <a:spcAft>
                <a:spcPts val="1800"/>
              </a:spcAft>
              <a:buFont typeface="Arial" pitchFamily="34" charset="0"/>
              <a:buChar char="•"/>
              <a:tabLst>
                <a:tab pos="363538" algn="l"/>
              </a:tabLst>
            </a:pPr>
            <a:r>
              <a:rPr lang="en-US" dirty="0">
                <a:latin typeface="Book Antiqua" pitchFamily="18" charset="0"/>
              </a:rPr>
              <a:t>A full-fledged facility</a:t>
            </a:r>
          </a:p>
          <a:p>
            <a:pPr marL="363538" indent="-363538" algn="just">
              <a:spcAft>
                <a:spcPts val="1800"/>
              </a:spcAft>
              <a:buFont typeface="Arial" pitchFamily="34" charset="0"/>
              <a:buChar char="•"/>
              <a:tabLst>
                <a:tab pos="363538" algn="l"/>
              </a:tabLst>
            </a:pPr>
            <a:r>
              <a:rPr lang="en-US" dirty="0">
                <a:latin typeface="Book Antiqua" pitchFamily="18" charset="0"/>
              </a:rPr>
              <a:t>Functions alongside the Dept. of ENT</a:t>
            </a:r>
          </a:p>
          <a:p>
            <a:pPr marL="363538" indent="-363538" algn="just">
              <a:spcAft>
                <a:spcPts val="1800"/>
              </a:spcAft>
              <a:buFont typeface="Arial" pitchFamily="34" charset="0"/>
              <a:buChar char="•"/>
              <a:tabLst>
                <a:tab pos="363538" algn="l"/>
              </a:tabLst>
            </a:pPr>
            <a:r>
              <a:rPr lang="en-US" dirty="0">
                <a:latin typeface="Book Antiqua" pitchFamily="18" charset="0"/>
              </a:rPr>
              <a:t>Presence of a Senior Medical Officer.</a:t>
            </a:r>
          </a:p>
        </p:txBody>
      </p:sp>
      <p:pic>
        <p:nvPicPr>
          <p:cNvPr id="16390" name="Picture 14" descr="backlable.png"/>
          <p:cNvPicPr>
            <a:picLocks noChangeAspect="1"/>
          </p:cNvPicPr>
          <p:nvPr/>
        </p:nvPicPr>
        <p:blipFill>
          <a:blip r:embed="rId2" cstate="print"/>
          <a:srcRect/>
          <a:stretch>
            <a:fillRect/>
          </a:stretch>
        </p:blipFill>
        <p:spPr bwMode="auto">
          <a:xfrm>
            <a:off x="0" y="5638800"/>
            <a:ext cx="9144000" cy="1219200"/>
          </a:xfrm>
          <a:prstGeom prst="rect">
            <a:avLst/>
          </a:prstGeom>
          <a:noFill/>
          <a:ln w="9525">
            <a:noFill/>
            <a:miter lim="800000"/>
            <a:headEnd/>
            <a:tailEnd/>
          </a:ln>
        </p:spPr>
      </p:pic>
      <p:sp>
        <p:nvSpPr>
          <p:cNvPr id="11" name="Rectangle 10"/>
          <p:cNvSpPr/>
          <p:nvPr/>
        </p:nvSpPr>
        <p:spPr>
          <a:xfrm>
            <a:off x="152400" y="1371600"/>
            <a:ext cx="32766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6392" name="TextBox 13"/>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16393" name="Picture 2" descr="I:\Annual Report 2016-17\All Chapture Photos\Clinic\DSC_0008.JPG"/>
          <p:cNvPicPr>
            <a:picLocks noChangeAspect="1" noChangeArrowheads="1"/>
          </p:cNvPicPr>
          <p:nvPr/>
        </p:nvPicPr>
        <p:blipFill>
          <a:blip r:embed="rId3" cstate="print"/>
          <a:srcRect l="6818" r="3409" b="8772"/>
          <a:stretch>
            <a:fillRect/>
          </a:stretch>
        </p:blipFill>
        <p:spPr bwMode="auto">
          <a:xfrm>
            <a:off x="3271838" y="1371600"/>
            <a:ext cx="5872162" cy="3962400"/>
          </a:xfrm>
          <a:prstGeom prst="rect">
            <a:avLst/>
          </a:prstGeom>
          <a:noFill/>
          <a:ln w="9525">
            <a:noFill/>
            <a:miter lim="800000"/>
            <a:headEnd/>
            <a:tailEnd/>
          </a:ln>
        </p:spPr>
      </p:pic>
      <p:sp>
        <p:nvSpPr>
          <p:cNvPr id="16394"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4" name="Round Diagonal Corner Rectangle 15">
            <a:extLst>
              <a:ext uri="{FF2B5EF4-FFF2-40B4-BE49-F238E27FC236}">
                <a16:creationId xmlns:a16="http://schemas.microsoft.com/office/drawing/2014/main" id="{B2696194-99E2-4ECE-847D-880ED802415F}"/>
              </a:ext>
            </a:extLst>
          </p:cNvPr>
          <p:cNvSpPr/>
          <p:nvPr/>
        </p:nvSpPr>
        <p:spPr>
          <a:xfrm rot="5400000">
            <a:off x="7686061" y="1526199"/>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TextBox 6">
            <a:extLst>
              <a:ext uri="{FF2B5EF4-FFF2-40B4-BE49-F238E27FC236}">
                <a16:creationId xmlns:a16="http://schemas.microsoft.com/office/drawing/2014/main" id="{4F75B388-3C69-4A1E-937C-73FB55BD16D9}"/>
              </a:ext>
            </a:extLst>
          </p:cNvPr>
          <p:cNvSpPr txBox="1">
            <a:spLocks noChangeArrowheads="1"/>
          </p:cNvSpPr>
          <p:nvPr/>
        </p:nvSpPr>
        <p:spPr bwMode="auto">
          <a:xfrm rot="-5400000">
            <a:off x="7797241" y="1425799"/>
            <a:ext cx="2362200" cy="584775"/>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6" name="TextBox 15">
            <a:extLst>
              <a:ext uri="{FF2B5EF4-FFF2-40B4-BE49-F238E27FC236}">
                <a16:creationId xmlns:a16="http://schemas.microsoft.com/office/drawing/2014/main" id="{C143B437-E4AC-4E36-BC2C-33FF3FABE3C8}"/>
              </a:ext>
            </a:extLst>
          </p:cNvPr>
          <p:cNvSpPr txBox="1"/>
          <p:nvPr/>
        </p:nvSpPr>
        <p:spPr>
          <a:xfrm>
            <a:off x="533400" y="592392"/>
            <a:ext cx="4638366" cy="523220"/>
          </a:xfrm>
          <a:prstGeom prst="rect">
            <a:avLst/>
          </a:prstGeom>
          <a:noFill/>
        </p:spPr>
        <p:txBody>
          <a:bodyPr wrap="square">
            <a:spAutoFit/>
          </a:bodyPr>
          <a:lstStyle/>
          <a:p>
            <a:pPr marL="363538" indent="-363538" algn="just">
              <a:spcAft>
                <a:spcPts val="1800"/>
              </a:spcAft>
              <a:tabLst>
                <a:tab pos="363538" algn="l"/>
              </a:tabLst>
            </a:pPr>
            <a:r>
              <a:rPr lang="en-US" sz="2800" b="1" dirty="0">
                <a:solidFill>
                  <a:srgbClr val="C00000"/>
                </a:solidFill>
                <a:latin typeface="Book Antiqua" pitchFamily="18" charset="0"/>
              </a:rPr>
              <a:t>Health Centre</a:t>
            </a:r>
          </a:p>
        </p:txBody>
      </p:sp>
    </p:spTree>
  </p:cSld>
  <p:clrMapOvr>
    <a:masterClrMapping/>
  </p:clrMapOvr>
  <p:transition advClick="0" advTm="3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14" descr="backlable.png"/>
          <p:cNvPicPr>
            <a:picLocks noChangeAspect="1"/>
          </p:cNvPicPr>
          <p:nvPr/>
        </p:nvPicPr>
        <p:blipFill>
          <a:blip r:embed="rId2" cstate="print"/>
          <a:srcRect/>
          <a:stretch>
            <a:fillRect/>
          </a:stretch>
        </p:blipFill>
        <p:spPr bwMode="auto">
          <a:xfrm>
            <a:off x="0" y="5791200"/>
            <a:ext cx="9144000" cy="1066800"/>
          </a:xfrm>
          <a:prstGeom prst="rect">
            <a:avLst/>
          </a:prstGeom>
          <a:noFill/>
          <a:ln w="9525">
            <a:noFill/>
            <a:miter lim="800000"/>
            <a:headEnd/>
            <a:tailEnd/>
          </a:ln>
        </p:spPr>
      </p:pic>
      <p:sp>
        <p:nvSpPr>
          <p:cNvPr id="14342" name="Content Placeholder 2"/>
          <p:cNvSpPr txBox="1">
            <a:spLocks/>
          </p:cNvSpPr>
          <p:nvPr/>
        </p:nvSpPr>
        <p:spPr bwMode="auto">
          <a:xfrm>
            <a:off x="304800" y="1447800"/>
            <a:ext cx="4114800" cy="4191000"/>
          </a:xfrm>
          <a:prstGeom prst="rect">
            <a:avLst/>
          </a:prstGeom>
          <a:noFill/>
          <a:ln w="9525">
            <a:noFill/>
            <a:miter lim="800000"/>
            <a:headEnd/>
            <a:tailEnd/>
          </a:ln>
        </p:spPr>
        <p:txBody>
          <a:bodyPr/>
          <a:lstStyle/>
          <a:p>
            <a:pPr marL="360363" indent="-360363" algn="just">
              <a:spcAft>
                <a:spcPts val="1200"/>
              </a:spcAft>
              <a:buFont typeface="Arial" pitchFamily="34" charset="0"/>
              <a:buChar char="•"/>
              <a:tabLst>
                <a:tab pos="360363" algn="l"/>
              </a:tabLst>
            </a:pPr>
            <a:r>
              <a:rPr lang="en-US" dirty="0">
                <a:latin typeface="Book Antiqua" pitchFamily="18" charset="0"/>
              </a:rPr>
              <a:t>State-of-the-art computer network with a 1 Gbps LAN comprising 5 servers and 400 systems, with 32 Mbps dedicated internet link</a:t>
            </a:r>
          </a:p>
          <a:p>
            <a:pPr marL="360363" indent="-360363" algn="just">
              <a:spcAft>
                <a:spcPts val="1200"/>
              </a:spcAft>
              <a:buFont typeface="Arial" pitchFamily="34" charset="0"/>
              <a:buChar char="•"/>
              <a:tabLst>
                <a:tab pos="360363" algn="l"/>
              </a:tabLst>
            </a:pPr>
            <a:r>
              <a:rPr lang="en-US" dirty="0">
                <a:latin typeface="Book Antiqua" pitchFamily="18" charset="0"/>
              </a:rPr>
              <a:t>Extended network through MPLS VPN link connecting to DHLS </a:t>
            </a:r>
            <a:r>
              <a:rPr lang="en-US" dirty="0" err="1">
                <a:latin typeface="Book Antiqua" pitchFamily="18" charset="0"/>
              </a:rPr>
              <a:t>centres</a:t>
            </a:r>
            <a:r>
              <a:rPr lang="en-US" dirty="0">
                <a:latin typeface="Book Antiqua" pitchFamily="18" charset="0"/>
              </a:rPr>
              <a:t> </a:t>
            </a:r>
          </a:p>
          <a:p>
            <a:pPr marL="360363" indent="-360363" algn="just">
              <a:spcAft>
                <a:spcPts val="1200"/>
              </a:spcAft>
              <a:buFont typeface="Arial" pitchFamily="34" charset="0"/>
              <a:buChar char="•"/>
              <a:tabLst>
                <a:tab pos="360363" algn="l"/>
              </a:tabLst>
            </a:pPr>
            <a:r>
              <a:rPr lang="en-US" dirty="0">
                <a:latin typeface="Book Antiqua" pitchFamily="18" charset="0"/>
              </a:rPr>
              <a:t>Wi-Fi networking</a:t>
            </a:r>
          </a:p>
          <a:p>
            <a:pPr marL="360363" indent="-360363" algn="just">
              <a:spcAft>
                <a:spcPts val="1200"/>
              </a:spcAft>
              <a:buFont typeface="Arial" pitchFamily="34" charset="0"/>
              <a:buChar char="•"/>
              <a:tabLst>
                <a:tab pos="360363" algn="l"/>
              </a:tabLst>
            </a:pPr>
            <a:r>
              <a:rPr lang="en-US" dirty="0">
                <a:latin typeface="Book Antiqua" pitchFamily="18" charset="0"/>
              </a:rPr>
              <a:t>In-house email server which supports 1000 e-mail ID and 10 Gb of backup</a:t>
            </a:r>
          </a:p>
        </p:txBody>
      </p:sp>
      <p:pic>
        <p:nvPicPr>
          <p:cNvPr id="14343" name="Picture 3" descr="I:\Deemed Uni PPT\It_Infrastructure_.jpg"/>
          <p:cNvPicPr>
            <a:picLocks noChangeAspect="1" noChangeArrowheads="1"/>
          </p:cNvPicPr>
          <p:nvPr/>
        </p:nvPicPr>
        <p:blipFill>
          <a:blip r:embed="rId3" cstate="print"/>
          <a:srcRect/>
          <a:stretch>
            <a:fillRect/>
          </a:stretch>
        </p:blipFill>
        <p:spPr bwMode="auto">
          <a:xfrm>
            <a:off x="4724400" y="1981200"/>
            <a:ext cx="4165600" cy="3124200"/>
          </a:xfrm>
          <a:prstGeom prst="rect">
            <a:avLst/>
          </a:prstGeom>
          <a:noFill/>
          <a:ln w="9525">
            <a:noFill/>
            <a:miter lim="800000"/>
            <a:headEnd/>
            <a:tailEnd/>
          </a:ln>
        </p:spPr>
      </p:pic>
      <p:sp>
        <p:nvSpPr>
          <p:cNvPr id="14" name="Rectangle 13"/>
          <p:cNvSpPr/>
          <p:nvPr/>
        </p:nvSpPr>
        <p:spPr>
          <a:xfrm rot="5400000" flipV="1">
            <a:off x="2262982" y="3558381"/>
            <a:ext cx="44196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4345"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4346"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1" name="Round Diagonal Corner Rectangle 15">
            <a:extLst>
              <a:ext uri="{FF2B5EF4-FFF2-40B4-BE49-F238E27FC236}">
                <a16:creationId xmlns:a16="http://schemas.microsoft.com/office/drawing/2014/main" id="{A18EBB2E-7083-41B1-AD34-A223A3B04E09}"/>
              </a:ext>
            </a:extLst>
          </p:cNvPr>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TextBox 6">
            <a:extLst>
              <a:ext uri="{FF2B5EF4-FFF2-40B4-BE49-F238E27FC236}">
                <a16:creationId xmlns:a16="http://schemas.microsoft.com/office/drawing/2014/main" id="{C5291398-DC61-4282-8EC6-E9C45D80709B}"/>
              </a:ext>
            </a:extLst>
          </p:cNvPr>
          <p:cNvSpPr txBox="1">
            <a:spLocks noChangeArrowheads="1"/>
          </p:cNvSpPr>
          <p:nvPr/>
        </p:nvSpPr>
        <p:spPr bwMode="auto">
          <a:xfrm rot="-5400000">
            <a:off x="7797241" y="1425799"/>
            <a:ext cx="2362200" cy="584775"/>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6" name="TextBox 15">
            <a:extLst>
              <a:ext uri="{FF2B5EF4-FFF2-40B4-BE49-F238E27FC236}">
                <a16:creationId xmlns:a16="http://schemas.microsoft.com/office/drawing/2014/main" id="{CFC190BB-F0A3-4141-83E2-F1F28041FDD8}"/>
              </a:ext>
            </a:extLst>
          </p:cNvPr>
          <p:cNvSpPr txBox="1"/>
          <p:nvPr/>
        </p:nvSpPr>
        <p:spPr>
          <a:xfrm>
            <a:off x="533400" y="356941"/>
            <a:ext cx="4638366" cy="523220"/>
          </a:xfrm>
          <a:prstGeom prst="rect">
            <a:avLst/>
          </a:prstGeom>
          <a:noFill/>
        </p:spPr>
        <p:txBody>
          <a:bodyPr wrap="square">
            <a:spAutoFit/>
          </a:bodyPr>
          <a:lstStyle/>
          <a:p>
            <a:pPr marL="360363" indent="-360363" algn="just">
              <a:spcAft>
                <a:spcPts val="1200"/>
              </a:spcAft>
              <a:tabLst>
                <a:tab pos="360363" algn="l"/>
              </a:tabLst>
            </a:pPr>
            <a:r>
              <a:rPr lang="en-US" sz="2800" b="1" dirty="0">
                <a:solidFill>
                  <a:srgbClr val="C00000"/>
                </a:solidFill>
                <a:latin typeface="Book Antiqua" pitchFamily="18" charset="0"/>
              </a:rPr>
              <a:t>IT Infrastructure</a:t>
            </a:r>
            <a:r>
              <a:rPr lang="en-US" sz="2800" dirty="0">
                <a:solidFill>
                  <a:srgbClr val="C00000"/>
                </a:solidFill>
                <a:latin typeface="Book Antiqua" pitchFamily="18" charset="0"/>
              </a:rPr>
              <a:t> </a:t>
            </a:r>
          </a:p>
        </p:txBody>
      </p:sp>
    </p:spTree>
  </p:cSld>
  <p:clrMapOvr>
    <a:masterClrMapping/>
  </p:clrMapOvr>
  <p:transition advClick="0" advTm="3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304800" y="304800"/>
            <a:ext cx="8153400" cy="2286000"/>
          </a:xfrm>
          <a:prstGeom prst="rect">
            <a:avLst/>
          </a:prstGeom>
          <a:noFill/>
          <a:ln w="9525">
            <a:noFill/>
            <a:miter lim="800000"/>
            <a:headEnd/>
            <a:tailEnd/>
          </a:ln>
        </p:spPr>
        <p:txBody>
          <a:bodyPr/>
          <a:lstStyle/>
          <a:p>
            <a:pPr algn="just">
              <a:spcAft>
                <a:spcPts val="1200"/>
              </a:spcAft>
            </a:pPr>
            <a:r>
              <a:rPr lang="en-US" sz="2400" b="1">
                <a:solidFill>
                  <a:srgbClr val="C00000"/>
                </a:solidFill>
                <a:latin typeface="Book Antiqua" pitchFamily="18" charset="0"/>
              </a:rPr>
              <a:t>Electrical &amp; Electronic Infrastructure</a:t>
            </a:r>
          </a:p>
          <a:p>
            <a:pPr algn="just">
              <a:spcAft>
                <a:spcPts val="1200"/>
              </a:spcAft>
            </a:pPr>
            <a:r>
              <a:rPr lang="en-US">
                <a:latin typeface="Book Antiqua" pitchFamily="18" charset="0"/>
              </a:rPr>
              <a:t>Uninterrupted power back up provided by one 250 KVA and 2x125KVA diesel generators with automatic switching ON facility.</a:t>
            </a:r>
          </a:p>
          <a:p>
            <a:pPr algn="just">
              <a:spcAft>
                <a:spcPts val="1200"/>
              </a:spcAft>
            </a:pPr>
            <a:r>
              <a:rPr lang="en-US">
                <a:latin typeface="Book Antiqua" pitchFamily="18" charset="0"/>
              </a:rPr>
              <a:t>11 KVA electrical substation with 315 KVA HT transformer.</a:t>
            </a:r>
          </a:p>
          <a:p>
            <a:pPr algn="just">
              <a:spcAft>
                <a:spcPts val="1200"/>
              </a:spcAft>
            </a:pPr>
            <a:r>
              <a:rPr lang="en-US">
                <a:latin typeface="Book Antiqua" pitchFamily="18" charset="0"/>
              </a:rPr>
              <a:t>Siemens Hipath 4000 EPABX with 1000 intercoms with Direct Inward Dialing, IP telephony, soft phones and call billing.</a:t>
            </a:r>
          </a:p>
        </p:txBody>
      </p:sp>
      <p:pic>
        <p:nvPicPr>
          <p:cNvPr id="15363" name="Picture 14" descr="backlable.png"/>
          <p:cNvPicPr>
            <a:picLocks noChangeAspect="1"/>
          </p:cNvPicPr>
          <p:nvPr/>
        </p:nvPicPr>
        <p:blipFill>
          <a:blip r:embed="rId2" cstate="print"/>
          <a:srcRect/>
          <a:stretch>
            <a:fillRect/>
          </a:stretch>
        </p:blipFill>
        <p:spPr bwMode="auto">
          <a:xfrm>
            <a:off x="0" y="6172200"/>
            <a:ext cx="9144000" cy="685800"/>
          </a:xfrm>
          <a:prstGeom prst="rect">
            <a:avLst/>
          </a:prstGeom>
          <a:noFill/>
          <a:ln w="9525">
            <a:noFill/>
            <a:miter lim="800000"/>
            <a:headEnd/>
            <a:tailEnd/>
          </a:ln>
        </p:spPr>
      </p:pic>
      <p:sp>
        <p:nvSpPr>
          <p:cNvPr id="15364"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0" name="Round Diagonal Corner Rectangle 9"/>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367" name="TextBox 6"/>
          <p:cNvSpPr txBox="1">
            <a:spLocks noChangeArrowheads="1"/>
          </p:cNvSpPr>
          <p:nvPr/>
        </p:nvSpPr>
        <p:spPr bwMode="auto">
          <a:xfrm rot="-5400000">
            <a:off x="7894875" y="1155412"/>
            <a:ext cx="2362200" cy="584775"/>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6" name="Rectangle 15"/>
          <p:cNvSpPr/>
          <p:nvPr/>
        </p:nvSpPr>
        <p:spPr>
          <a:xfrm>
            <a:off x="381000" y="2667000"/>
            <a:ext cx="30480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15369" name="Picture 2" descr="I:\Annual Report 2015-16\Downlode\DSC_0559.JPG"/>
          <p:cNvPicPr>
            <a:picLocks noChangeAspect="1" noChangeArrowheads="1"/>
          </p:cNvPicPr>
          <p:nvPr/>
        </p:nvPicPr>
        <p:blipFill>
          <a:blip r:embed="rId3" cstate="print"/>
          <a:srcRect l="4794" t="14983" b="4410"/>
          <a:stretch>
            <a:fillRect/>
          </a:stretch>
        </p:blipFill>
        <p:spPr bwMode="auto">
          <a:xfrm>
            <a:off x="2209800" y="2667000"/>
            <a:ext cx="6172200" cy="3470275"/>
          </a:xfrm>
          <a:prstGeom prst="rect">
            <a:avLst/>
          </a:prstGeom>
          <a:noFill/>
          <a:ln w="9525">
            <a:noFill/>
            <a:miter lim="800000"/>
            <a:headEnd/>
            <a:tailEnd/>
          </a:ln>
        </p:spPr>
      </p:pic>
      <p:sp>
        <p:nvSpPr>
          <p:cNvPr id="1537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8" name="Rectangle 17"/>
          <p:cNvSpPr/>
          <p:nvPr/>
        </p:nvSpPr>
        <p:spPr>
          <a:xfrm>
            <a:off x="304800" y="685800"/>
            <a:ext cx="80772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Tree>
  </p:cSld>
  <p:clrMapOvr>
    <a:masterClrMapping/>
  </p:clrMapOvr>
  <p:transition advClick="0" advTm="3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4" descr="backlable.png"/>
          <p:cNvPicPr>
            <a:picLocks noChangeAspect="1"/>
          </p:cNvPicPr>
          <p:nvPr/>
        </p:nvPicPr>
        <p:blipFill>
          <a:blip r:embed="rId2" cstate="print"/>
          <a:srcRect/>
          <a:stretch>
            <a:fillRect/>
          </a:stretch>
        </p:blipFill>
        <p:spPr bwMode="auto">
          <a:xfrm>
            <a:off x="0" y="5943600"/>
            <a:ext cx="9144000" cy="914400"/>
          </a:xfrm>
          <a:prstGeom prst="rect">
            <a:avLst/>
          </a:prstGeom>
          <a:noFill/>
          <a:ln w="9525">
            <a:noFill/>
            <a:miter lim="800000"/>
            <a:headEnd/>
            <a:tailEnd/>
          </a:ln>
        </p:spPr>
      </p:pic>
      <p:sp>
        <p:nvSpPr>
          <p:cNvPr id="63491"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All India Institute of Speech and Hearing</a:t>
            </a:r>
            <a:endParaRPr lang="en-IN" sz="1400" dirty="0">
              <a:solidFill>
                <a:schemeClr val="bg1"/>
              </a:solidFill>
            </a:endParaRPr>
          </a:p>
        </p:txBody>
      </p:sp>
      <p:sp>
        <p:nvSpPr>
          <p:cNvPr id="63495" name="Content Placeholder 2"/>
          <p:cNvSpPr txBox="1">
            <a:spLocks/>
          </p:cNvSpPr>
          <p:nvPr/>
        </p:nvSpPr>
        <p:spPr bwMode="auto">
          <a:xfrm>
            <a:off x="4063999" y="838201"/>
            <a:ext cx="4927601" cy="5794375"/>
          </a:xfrm>
          <a:prstGeom prst="rect">
            <a:avLst/>
          </a:prstGeom>
          <a:noFill/>
          <a:ln w="9525">
            <a:noFill/>
            <a:miter lim="800000"/>
            <a:headEnd/>
            <a:tailEnd/>
          </a:ln>
        </p:spPr>
        <p:txBody>
          <a:bodyPr/>
          <a:lstStyle/>
          <a:p>
            <a:pPr algn="ctr" eaLnBrk="0" hangingPunct="0">
              <a:spcBef>
                <a:spcPct val="20000"/>
              </a:spcBef>
            </a:pPr>
            <a:r>
              <a:rPr lang="en-US" sz="1600" b="1" dirty="0">
                <a:latin typeface="Times New Roman" panose="02020603050405020304" pitchFamily="18" charset="0"/>
                <a:cs typeface="Times New Roman" panose="02020603050405020304" pitchFamily="18" charset="0"/>
              </a:rPr>
              <a:t>Breaking barriers through play.....</a:t>
            </a:r>
          </a:p>
          <a:p>
            <a:pPr algn="ctr" eaLnBrk="0" hangingPunct="0">
              <a:spcBef>
                <a:spcPct val="20000"/>
              </a:spcBef>
            </a:pPr>
            <a:endParaRPr lang="en-US"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 provide an inclusive environment during play for children with special needs</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 facilitate independent play skills in children with communication disorders</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 make them experience the joys of playing together</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 provide a holistic development to its beneficiaries</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 facilitate the motor skills of adults and elderly with communication disorders</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FINANCIAL SUPPORT: </a:t>
            </a:r>
            <a:r>
              <a:rPr lang="en-US" sz="1600" dirty="0">
                <a:latin typeface="Times New Roman" panose="02020603050405020304" pitchFamily="18" charset="0"/>
                <a:cs typeface="Times New Roman" panose="02020603050405020304" pitchFamily="18" charset="0"/>
              </a:rPr>
              <a:t>Funded by the Ministry of Health and Family Welfare, Government of India and the Mysore City Corporation.</a:t>
            </a:r>
            <a:endParaRPr lang="en-IN"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sz="3200" dirty="0">
              <a:latin typeface="Book Antiqua" pitchFamily="18" charset="0"/>
            </a:endParaRPr>
          </a:p>
        </p:txBody>
      </p:sp>
      <p:sp>
        <p:nvSpPr>
          <p:cNvPr id="63496"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2020-21</a:t>
            </a:r>
            <a:endParaRPr lang="en-IN" sz="14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71290" y="1639093"/>
            <a:ext cx="5406580" cy="3812033"/>
          </a:xfrm>
          <a:prstGeom prst="rect">
            <a:avLst/>
          </a:prstGeom>
        </p:spPr>
      </p:pic>
      <p:sp>
        <p:nvSpPr>
          <p:cNvPr id="10" name="Round Diagonal Corner Rectangle 13">
            <a:extLst>
              <a:ext uri="{FF2B5EF4-FFF2-40B4-BE49-F238E27FC236}">
                <a16:creationId xmlns:a16="http://schemas.microsoft.com/office/drawing/2014/main" id="{896B0552-3779-4F4D-A6B9-7DEE1BF972DF}"/>
              </a:ext>
            </a:extLst>
          </p:cNvPr>
          <p:cNvSpPr/>
          <p:nvPr/>
        </p:nvSpPr>
        <p:spPr>
          <a:xfrm rot="5400000">
            <a:off x="7620000" y="1104900"/>
            <a:ext cx="26670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1" name="TextBox 6">
            <a:extLst>
              <a:ext uri="{FF2B5EF4-FFF2-40B4-BE49-F238E27FC236}">
                <a16:creationId xmlns:a16="http://schemas.microsoft.com/office/drawing/2014/main" id="{E8C31DCF-89B2-4581-8991-BE32E9F5DA5B}"/>
              </a:ext>
            </a:extLst>
          </p:cNvPr>
          <p:cNvSpPr txBox="1">
            <a:spLocks noChangeArrowheads="1"/>
          </p:cNvSpPr>
          <p:nvPr/>
        </p:nvSpPr>
        <p:spPr bwMode="auto">
          <a:xfrm rot="-5400000">
            <a:off x="7894875" y="1155412"/>
            <a:ext cx="2362200" cy="584775"/>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3" name="TextBox 12">
            <a:extLst>
              <a:ext uri="{FF2B5EF4-FFF2-40B4-BE49-F238E27FC236}">
                <a16:creationId xmlns:a16="http://schemas.microsoft.com/office/drawing/2014/main" id="{ADB49A43-C62C-4C9D-89D9-38558C1E2764}"/>
              </a:ext>
            </a:extLst>
          </p:cNvPr>
          <p:cNvSpPr txBox="1"/>
          <p:nvPr/>
        </p:nvSpPr>
        <p:spPr>
          <a:xfrm>
            <a:off x="73742" y="149225"/>
            <a:ext cx="4682612" cy="523220"/>
          </a:xfrm>
          <a:prstGeom prst="rect">
            <a:avLst/>
          </a:prstGeom>
          <a:noFill/>
        </p:spPr>
        <p:txBody>
          <a:bodyPr wrap="square">
            <a:spAutoFit/>
          </a:bodyPr>
          <a:lstStyle/>
          <a:p>
            <a:pPr eaLnBrk="0" hangingPunct="0">
              <a:spcBef>
                <a:spcPct val="20000"/>
              </a:spcBef>
            </a:pPr>
            <a:r>
              <a:rPr lang="en-US" sz="2800" b="1" dirty="0">
                <a:solidFill>
                  <a:srgbClr val="FF0000"/>
                </a:solidFill>
                <a:latin typeface="Times New Roman" panose="02020603050405020304" pitchFamily="18" charset="0"/>
                <a:cs typeface="Times New Roman" panose="02020603050405020304" pitchFamily="18" charset="0"/>
              </a:rPr>
              <a:t>Inclusive Therapy Park</a:t>
            </a:r>
          </a:p>
        </p:txBody>
      </p:sp>
    </p:spTree>
    <p:extLst>
      <p:ext uri="{BB962C8B-B14F-4D97-AF65-F5344CB8AC3E}">
        <p14:creationId xmlns:p14="http://schemas.microsoft.com/office/powerpoint/2010/main" val="2437053917"/>
      </p:ext>
    </p:extLst>
  </p:cSld>
  <p:clrMapOvr>
    <a:masterClrMapping/>
  </p:clrMapOvr>
  <p:transition advClick="0" advTm="3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4112" y="3048000"/>
            <a:ext cx="3806427" cy="2362201"/>
          </a:xfrm>
          <a:prstGeom prst="rect">
            <a:avLst/>
          </a:prstGeom>
          <a:ln>
            <a:noFill/>
          </a:ln>
          <a:effectLst>
            <a:softEdge rad="112500"/>
          </a:effectLst>
        </p:spPr>
      </p:pic>
      <p:pic>
        <p:nvPicPr>
          <p:cNvPr id="63490" name="Picture 14" descr="backlable.png"/>
          <p:cNvPicPr>
            <a:picLocks noChangeAspect="1"/>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sp>
        <p:nvSpPr>
          <p:cNvPr id="63491" name="TextBox 18"/>
          <p:cNvSpPr txBox="1">
            <a:spLocks noChangeArrowheads="1"/>
          </p:cNvSpPr>
          <p:nvPr/>
        </p:nvSpPr>
        <p:spPr bwMode="auto">
          <a:xfrm>
            <a:off x="139700" y="6491550"/>
            <a:ext cx="3454400" cy="307975"/>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All India Institute of Speech and Hearing</a:t>
            </a:r>
            <a:endParaRPr lang="en-IN" sz="1400" dirty="0">
              <a:solidFill>
                <a:schemeClr val="bg1"/>
              </a:solidFill>
            </a:endParaRPr>
          </a:p>
        </p:txBody>
      </p:sp>
      <p:sp>
        <p:nvSpPr>
          <p:cNvPr id="63495" name="Content Placeholder 2"/>
          <p:cNvSpPr txBox="1">
            <a:spLocks/>
          </p:cNvSpPr>
          <p:nvPr/>
        </p:nvSpPr>
        <p:spPr bwMode="auto">
          <a:xfrm>
            <a:off x="136050" y="346044"/>
            <a:ext cx="8402587" cy="5996281"/>
          </a:xfrm>
          <a:prstGeom prst="rect">
            <a:avLst/>
          </a:prstGeom>
          <a:noFill/>
          <a:ln w="9525">
            <a:noFill/>
            <a:miter lim="800000"/>
            <a:headEnd/>
            <a:tailEnd/>
          </a:ln>
        </p:spPr>
        <p:txBody>
          <a:bodyPr/>
          <a:lstStyle/>
          <a:p>
            <a:r>
              <a:rPr lang="en-US" sz="2000" dirty="0">
                <a:solidFill>
                  <a:srgbClr val="339933"/>
                </a:solidFill>
                <a:latin typeface="Times New Roman" panose="02020603050405020304" pitchFamily="18" charset="0"/>
                <a:cs typeface="Times New Roman" panose="02020603050405020304" pitchFamily="18" charset="0"/>
              </a:rPr>
              <a:t>Housed in building with G + 3 floors &amp; consists of the following 12 units</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Center for prevention of communication disorders and epidemiological research and cognitive behavioral sciences in communication disorders</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Center for speech and language disorders in children, Adults and senior citizens</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Centre for Informatics and Patents and Rehabilitation engineering, Acoustics &amp; Biomedical engineering (CRAB)</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Center for hearing sciences</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Center for Hearing impairment in children, </a:t>
            </a:r>
          </a:p>
          <a:p>
            <a:r>
              <a:rPr lang="en-US" sz="2000" dirty="0">
                <a:solidFill>
                  <a:srgbClr val="339933"/>
                </a:solidFill>
                <a:latin typeface="Times New Roman" panose="02020603050405020304" pitchFamily="18" charset="0"/>
                <a:cs typeface="Times New Roman" panose="02020603050405020304" pitchFamily="18" charset="0"/>
              </a:rPr>
              <a:t>    adults and senior citizens</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Center for persons with swallowing  disorders</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Center for persons with tinnitus and </a:t>
            </a:r>
          </a:p>
          <a:p>
            <a:r>
              <a:rPr lang="en-US" sz="2000" dirty="0">
                <a:solidFill>
                  <a:srgbClr val="339933"/>
                </a:solidFill>
                <a:latin typeface="Times New Roman" panose="02020603050405020304" pitchFamily="18" charset="0"/>
                <a:cs typeface="Times New Roman" panose="02020603050405020304" pitchFamily="18" charset="0"/>
              </a:rPr>
              <a:t>     vestibular disorders</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Center for Speech and Language Sciences</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Center for AAC and sign language</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Center for Surgical Rehabilitation of </a:t>
            </a:r>
          </a:p>
          <a:p>
            <a:r>
              <a:rPr lang="en-US" sz="2000" dirty="0">
                <a:solidFill>
                  <a:srgbClr val="339933"/>
                </a:solidFill>
                <a:latin typeface="Times New Roman" panose="02020603050405020304" pitchFamily="18" charset="0"/>
                <a:cs typeface="Times New Roman" panose="02020603050405020304" pitchFamily="18" charset="0"/>
              </a:rPr>
              <a:t>     communication disorders</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Center for public education in communication disorders</a:t>
            </a:r>
          </a:p>
          <a:p>
            <a:pPr marL="285750" indent="-285750">
              <a:buFont typeface="Arial" panose="020B0604020202020204" pitchFamily="34" charset="0"/>
              <a:buChar char="•"/>
            </a:pPr>
            <a:r>
              <a:rPr lang="en-US" sz="2000" dirty="0">
                <a:solidFill>
                  <a:srgbClr val="339933"/>
                </a:solidFill>
                <a:latin typeface="Times New Roman" panose="02020603050405020304" pitchFamily="18" charset="0"/>
                <a:cs typeface="Times New Roman" panose="02020603050405020304" pitchFamily="18" charset="0"/>
              </a:rPr>
              <a:t>Publication wing</a:t>
            </a:r>
          </a:p>
          <a:p>
            <a:pPr marL="285750" indent="-285750">
              <a:buFont typeface="Arial" panose="020B0604020202020204" pitchFamily="34" charset="0"/>
              <a:buChar char="•"/>
            </a:pPr>
            <a:endParaRPr lang="en-US" sz="2000" dirty="0">
              <a:solidFill>
                <a:srgbClr val="339933"/>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p:txBody>
      </p:sp>
      <p:sp>
        <p:nvSpPr>
          <p:cNvPr id="63496"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2020-21</a:t>
            </a:r>
            <a:endParaRPr lang="en-IN" sz="1400" dirty="0">
              <a:solidFill>
                <a:schemeClr val="bg1"/>
              </a:solidFill>
            </a:endParaRPr>
          </a:p>
        </p:txBody>
      </p:sp>
      <p:sp>
        <p:nvSpPr>
          <p:cNvPr id="10" name="Round Diagonal Corner Rectangle 13">
            <a:extLst>
              <a:ext uri="{FF2B5EF4-FFF2-40B4-BE49-F238E27FC236}">
                <a16:creationId xmlns:a16="http://schemas.microsoft.com/office/drawing/2014/main" id="{778C46A9-F0F1-432C-B521-C9E389E8D110}"/>
              </a:ext>
            </a:extLst>
          </p:cNvPr>
          <p:cNvSpPr/>
          <p:nvPr/>
        </p:nvSpPr>
        <p:spPr>
          <a:xfrm rot="5400000">
            <a:off x="7620000" y="1104900"/>
            <a:ext cx="26670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1" name="TextBox 6">
            <a:extLst>
              <a:ext uri="{FF2B5EF4-FFF2-40B4-BE49-F238E27FC236}">
                <a16:creationId xmlns:a16="http://schemas.microsoft.com/office/drawing/2014/main" id="{7D4670B8-5B1A-4D57-878E-2D65D6476111}"/>
              </a:ext>
            </a:extLst>
          </p:cNvPr>
          <p:cNvSpPr txBox="1">
            <a:spLocks noChangeArrowheads="1"/>
          </p:cNvSpPr>
          <p:nvPr/>
        </p:nvSpPr>
        <p:spPr bwMode="auto">
          <a:xfrm rot="-5400000">
            <a:off x="7894875" y="1155412"/>
            <a:ext cx="2362200" cy="584775"/>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3" name="TextBox 12">
            <a:extLst>
              <a:ext uri="{FF2B5EF4-FFF2-40B4-BE49-F238E27FC236}">
                <a16:creationId xmlns:a16="http://schemas.microsoft.com/office/drawing/2014/main" id="{23852C6C-2217-4F80-B791-2465F4F37909}"/>
              </a:ext>
            </a:extLst>
          </p:cNvPr>
          <p:cNvSpPr txBox="1"/>
          <p:nvPr/>
        </p:nvSpPr>
        <p:spPr>
          <a:xfrm>
            <a:off x="-1143000" y="-38619"/>
            <a:ext cx="5715000" cy="523220"/>
          </a:xfrm>
          <a:prstGeom prst="rect">
            <a:avLst/>
          </a:prstGeom>
          <a:noFill/>
        </p:spPr>
        <p:txBody>
          <a:bodyPr wrap="square">
            <a:spAutoFit/>
          </a:bodyPr>
          <a:lstStyle/>
          <a:p>
            <a:pPr algn="ctr" eaLnBrk="0" hangingPunct="0">
              <a:spcBef>
                <a:spcPct val="20000"/>
              </a:spcBef>
            </a:pPr>
            <a:r>
              <a:rPr lang="en-IN" sz="2800" b="1" dirty="0">
                <a:solidFill>
                  <a:srgbClr val="FF0000"/>
                </a:solidFill>
                <a:latin typeface="Times New Roman" panose="02020603050405020304" pitchFamily="18" charset="0"/>
                <a:cs typeface="Times New Roman" panose="02020603050405020304" pitchFamily="18" charset="0"/>
              </a:rPr>
              <a:t>Centre of Excellence</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541546"/>
      </p:ext>
    </p:extLst>
  </p:cSld>
  <p:clrMapOvr>
    <a:masterClrMapping/>
  </p:clrMapOvr>
  <p:transition advClick="0" advTm="3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7061521-sky-wallpaper.jpg"/>
          <p:cNvPicPr>
            <a:picLocks noChangeAspect="1"/>
          </p:cNvPicPr>
          <p:nvPr/>
        </p:nvPicPr>
        <p:blipFill>
          <a:blip r:embed="rId2" cstate="print">
            <a:duotone>
              <a:schemeClr val="accent5">
                <a:shade val="45000"/>
                <a:satMod val="135000"/>
              </a:schemeClr>
              <a:prstClr val="white"/>
            </a:duotone>
          </a:blip>
          <a:srcRect t="5063"/>
          <a:stretch>
            <a:fillRect/>
          </a:stretch>
        </p:blipFill>
        <p:spPr>
          <a:xfrm>
            <a:off x="0" y="0"/>
            <a:ext cx="9144000" cy="6324600"/>
          </a:xfrm>
          <a:prstGeom prst="rect">
            <a:avLst/>
          </a:prstGeom>
        </p:spPr>
      </p:pic>
      <p:pic>
        <p:nvPicPr>
          <p:cNvPr id="10243" name="Picture 14" descr="backlable.png"/>
          <p:cNvPicPr>
            <a:picLocks noChangeAspect="1"/>
          </p:cNvPicPr>
          <p:nvPr/>
        </p:nvPicPr>
        <p:blipFill>
          <a:blip r:embed="rId3" cstate="print"/>
          <a:srcRect/>
          <a:stretch>
            <a:fillRect/>
          </a:stretch>
        </p:blipFill>
        <p:spPr bwMode="auto">
          <a:xfrm>
            <a:off x="0" y="6096000"/>
            <a:ext cx="9144000" cy="762000"/>
          </a:xfrm>
          <a:prstGeom prst="rect">
            <a:avLst/>
          </a:prstGeom>
          <a:noFill/>
          <a:ln w="9525">
            <a:noFill/>
            <a:miter lim="800000"/>
            <a:headEnd/>
            <a:tailEnd/>
          </a:ln>
        </p:spPr>
      </p:pic>
      <p:sp>
        <p:nvSpPr>
          <p:cNvPr id="10244" name="Content Placeholder 2"/>
          <p:cNvSpPr txBox="1">
            <a:spLocks/>
          </p:cNvSpPr>
          <p:nvPr/>
        </p:nvSpPr>
        <p:spPr bwMode="auto">
          <a:xfrm>
            <a:off x="381000" y="762000"/>
            <a:ext cx="4419600" cy="1828800"/>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Video Conferencing System</a:t>
            </a:r>
          </a:p>
          <a:p>
            <a:pPr algn="just">
              <a:spcAft>
                <a:spcPts val="1200"/>
              </a:spcAft>
            </a:pPr>
            <a:r>
              <a:rPr lang="en-US" dirty="0">
                <a:latin typeface="Book Antiqua" pitchFamily="18" charset="0"/>
              </a:rPr>
              <a:t>State-of-the-art video conference set up linked through </a:t>
            </a:r>
            <a:r>
              <a:rPr lang="en-US" sz="2400" b="1" dirty="0">
                <a:latin typeface="Book Antiqua" pitchFamily="18" charset="0"/>
              </a:rPr>
              <a:t>MPLS VPN </a:t>
            </a:r>
            <a:r>
              <a:rPr lang="en-US" dirty="0">
                <a:latin typeface="Book Antiqua" pitchFamily="18" charset="0"/>
              </a:rPr>
              <a:t>to DHLS centers and can be connected to any part of the world through </a:t>
            </a:r>
            <a:r>
              <a:rPr lang="en-US" sz="2400" b="1" dirty="0">
                <a:latin typeface="Book Antiqua" pitchFamily="18" charset="0"/>
              </a:rPr>
              <a:t>ISDN</a:t>
            </a:r>
            <a:r>
              <a:rPr lang="en-US" dirty="0">
                <a:latin typeface="Book Antiqua" pitchFamily="18" charset="0"/>
              </a:rPr>
              <a:t> link.</a:t>
            </a:r>
          </a:p>
        </p:txBody>
      </p:sp>
      <p:pic>
        <p:nvPicPr>
          <p:cNvPr id="12296" name="Picture 2" descr="I:\Annual Report 2016-17\All Chapture Photos\OutReach\TCPD.jpg"/>
          <p:cNvPicPr>
            <a:picLocks noChangeAspect="1" noChangeArrowheads="1"/>
          </p:cNvPicPr>
          <p:nvPr/>
        </p:nvPicPr>
        <p:blipFill>
          <a:blip r:embed="rId4" cstate="print"/>
          <a:srcRect t="7169"/>
          <a:stretch>
            <a:fillRect/>
          </a:stretch>
        </p:blipFill>
        <p:spPr bwMode="auto">
          <a:xfrm>
            <a:off x="4398143" y="2410132"/>
            <a:ext cx="3994150" cy="3733800"/>
          </a:xfrm>
          <a:prstGeom prst="rect">
            <a:avLst/>
          </a:prstGeom>
          <a:ln>
            <a:noFill/>
          </a:ln>
          <a:effectLst>
            <a:softEdge rad="112500"/>
          </a:effectLst>
        </p:spPr>
      </p:pic>
      <p:sp>
        <p:nvSpPr>
          <p:cNvPr id="10248" name="TextBox 15"/>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4" name="Round Diagonal Corner Rectangle 13"/>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Round Diagonal Corner Rectangle 14"/>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0251" name="TextBox 6"/>
          <p:cNvSpPr txBox="1">
            <a:spLocks noChangeArrowheads="1"/>
          </p:cNvSpPr>
          <p:nvPr/>
        </p:nvSpPr>
        <p:spPr bwMode="auto">
          <a:xfrm rot="-5400000">
            <a:off x="7762875" y="888713"/>
            <a:ext cx="2362200" cy="584775"/>
          </a:xfrm>
          <a:prstGeom prst="rect">
            <a:avLst/>
          </a:prstGeom>
          <a:noFill/>
          <a:ln w="9525">
            <a:noFill/>
            <a:miter lim="800000"/>
            <a:headEnd/>
            <a:tailEnd/>
          </a:ln>
        </p:spPr>
        <p:txBody>
          <a:bodyPr>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0252"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98454977"/>
      </p:ext>
    </p:extLst>
  </p:cSld>
  <p:clrMapOvr>
    <a:masterClrMapping/>
  </p:clrMapOvr>
  <p:transition advClick="0" advTm="3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4" descr="backlable.png"/>
          <p:cNvPicPr>
            <a:picLocks noChangeAspect="1"/>
          </p:cNvPicPr>
          <p:nvPr/>
        </p:nvPicPr>
        <p:blipFill>
          <a:blip r:embed="rId2" cstate="print"/>
          <a:srcRect/>
          <a:stretch>
            <a:fillRect/>
          </a:stretch>
        </p:blipFill>
        <p:spPr bwMode="auto">
          <a:xfrm>
            <a:off x="0" y="6019800"/>
            <a:ext cx="9144000" cy="838200"/>
          </a:xfrm>
          <a:prstGeom prst="rect">
            <a:avLst/>
          </a:prstGeom>
          <a:noFill/>
          <a:ln w="9525">
            <a:noFill/>
            <a:miter lim="800000"/>
            <a:headEnd/>
            <a:tailEnd/>
          </a:ln>
        </p:spPr>
      </p:pic>
      <p:sp>
        <p:nvSpPr>
          <p:cNvPr id="29699" name="TextBox 21"/>
          <p:cNvSpPr txBox="1">
            <a:spLocks noChangeArrowheads="1"/>
          </p:cNvSpPr>
          <p:nvPr/>
        </p:nvSpPr>
        <p:spPr bwMode="auto">
          <a:xfrm>
            <a:off x="212725" y="685800"/>
            <a:ext cx="6565900" cy="461963"/>
          </a:xfrm>
          <a:prstGeom prst="rect">
            <a:avLst/>
          </a:prstGeom>
          <a:noFill/>
          <a:ln w="9525">
            <a:noFill/>
            <a:miter lim="800000"/>
            <a:headEnd/>
            <a:tailEnd/>
          </a:ln>
        </p:spPr>
        <p:txBody>
          <a:bodyPr wrap="none">
            <a:spAutoFit/>
          </a:bodyPr>
          <a:lstStyle/>
          <a:p>
            <a:pPr marL="342900" indent="-342900" eaLnBrk="0" hangingPunct="0">
              <a:spcBef>
                <a:spcPct val="20000"/>
              </a:spcBef>
            </a:pPr>
            <a:r>
              <a:rPr lang="en-US" sz="2400" b="1">
                <a:solidFill>
                  <a:srgbClr val="C00000"/>
                </a:solidFill>
                <a:latin typeface="Book Antiqua" pitchFamily="18" charset="0"/>
              </a:rPr>
              <a:t>Awards for Academic and Clinical Excellence</a:t>
            </a:r>
          </a:p>
        </p:txBody>
      </p:sp>
      <p:sp>
        <p:nvSpPr>
          <p:cNvPr id="13" name="Rectangle 12"/>
          <p:cNvSpPr/>
          <p:nvPr/>
        </p:nvSpPr>
        <p:spPr>
          <a:xfrm>
            <a:off x="304800" y="1096963"/>
            <a:ext cx="7924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9701" name="TextBox 13"/>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29702"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4" name="Round Diagonal Corner Rectangle 13"/>
          <p:cNvSpPr/>
          <p:nvPr/>
        </p:nvSpPr>
        <p:spPr>
          <a:xfrm rot="5400000">
            <a:off x="7277100" y="1333500"/>
            <a:ext cx="30480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7" name="Round Diagonal Corner Rectangle 16"/>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9705" name="TextBox 6"/>
          <p:cNvSpPr txBox="1">
            <a:spLocks noChangeArrowheads="1"/>
          </p:cNvSpPr>
          <p:nvPr/>
        </p:nvSpPr>
        <p:spPr bwMode="auto">
          <a:xfrm rot="-5400000">
            <a:off x="7477125" y="1438275"/>
            <a:ext cx="2667000" cy="400050"/>
          </a:xfrm>
          <a:prstGeom prst="rect">
            <a:avLst/>
          </a:prstGeom>
          <a:noFill/>
          <a:ln w="9525">
            <a:noFill/>
            <a:miter lim="800000"/>
            <a:headEnd/>
            <a:tailEnd/>
          </a:ln>
        </p:spPr>
        <p:txBody>
          <a:bodyPr>
            <a:spAutoFit/>
          </a:bodyPr>
          <a:lstStyle/>
          <a:p>
            <a:pPr algn="ctr"/>
            <a:r>
              <a:rPr lang="en-US" sz="2000" b="1">
                <a:latin typeface="Titillium Web"/>
              </a:rPr>
              <a:t>Student Support Services</a:t>
            </a:r>
          </a:p>
        </p:txBody>
      </p:sp>
      <p:sp>
        <p:nvSpPr>
          <p:cNvPr id="29707"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pic>
        <p:nvPicPr>
          <p:cNvPr id="2" name="Picture 1"/>
          <p:cNvPicPr>
            <a:picLocks noChangeAspect="1"/>
          </p:cNvPicPr>
          <p:nvPr/>
        </p:nvPicPr>
        <p:blipFill>
          <a:blip r:embed="rId4"/>
          <a:stretch>
            <a:fillRect/>
          </a:stretch>
        </p:blipFill>
        <p:spPr>
          <a:xfrm>
            <a:off x="1804987" y="1300162"/>
            <a:ext cx="6119813" cy="50380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292225" y="2781300"/>
            <a:ext cx="4514850" cy="1504950"/>
          </a:xfrm>
          <a:prstGeom prst="rect">
            <a:avLst/>
          </a:prstGeom>
        </p:spPr>
      </p:pic>
    </p:spTree>
    <p:extLst>
      <p:ext uri="{BB962C8B-B14F-4D97-AF65-F5344CB8AC3E}">
        <p14:creationId xmlns:p14="http://schemas.microsoft.com/office/powerpoint/2010/main" val="787598243"/>
      </p:ext>
    </p:extLst>
  </p:cSld>
  <p:clrMapOvr>
    <a:masterClrMapping/>
  </p:clrMapOvr>
  <p:transition advClick="0" advTm="3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4" descr="backlable.png"/>
          <p:cNvPicPr>
            <a:picLocks noChangeAspect="1"/>
          </p:cNvPicPr>
          <p:nvPr/>
        </p:nvPicPr>
        <p:blipFill>
          <a:blip r:embed="rId2" cstate="print"/>
          <a:srcRect/>
          <a:stretch>
            <a:fillRect/>
          </a:stretch>
        </p:blipFill>
        <p:spPr bwMode="auto">
          <a:xfrm>
            <a:off x="0" y="6019800"/>
            <a:ext cx="9144000" cy="838200"/>
          </a:xfrm>
          <a:prstGeom prst="rect">
            <a:avLst/>
          </a:prstGeom>
          <a:noFill/>
          <a:ln w="9525">
            <a:noFill/>
            <a:miter lim="800000"/>
            <a:headEnd/>
            <a:tailEnd/>
          </a:ln>
        </p:spPr>
      </p:pic>
      <p:sp>
        <p:nvSpPr>
          <p:cNvPr id="29699" name="TextBox 21"/>
          <p:cNvSpPr txBox="1">
            <a:spLocks noChangeArrowheads="1"/>
          </p:cNvSpPr>
          <p:nvPr/>
        </p:nvSpPr>
        <p:spPr bwMode="auto">
          <a:xfrm>
            <a:off x="212725" y="685800"/>
            <a:ext cx="6565900" cy="461963"/>
          </a:xfrm>
          <a:prstGeom prst="rect">
            <a:avLst/>
          </a:prstGeom>
          <a:noFill/>
          <a:ln w="9525">
            <a:noFill/>
            <a:miter lim="800000"/>
            <a:headEnd/>
            <a:tailEnd/>
          </a:ln>
        </p:spPr>
        <p:txBody>
          <a:bodyPr wrap="none">
            <a:spAutoFit/>
          </a:bodyPr>
          <a:lstStyle/>
          <a:p>
            <a:pPr marL="342900" indent="-342900" eaLnBrk="0" hangingPunct="0">
              <a:spcBef>
                <a:spcPct val="20000"/>
              </a:spcBef>
            </a:pPr>
            <a:r>
              <a:rPr lang="en-US" sz="2400" b="1">
                <a:solidFill>
                  <a:srgbClr val="C00000"/>
                </a:solidFill>
                <a:latin typeface="Book Antiqua" pitchFamily="18" charset="0"/>
              </a:rPr>
              <a:t>Awards for Academic and Clinical Excellence</a:t>
            </a:r>
          </a:p>
        </p:txBody>
      </p:sp>
      <p:sp>
        <p:nvSpPr>
          <p:cNvPr id="13" name="Rectangle 12"/>
          <p:cNvSpPr/>
          <p:nvPr/>
        </p:nvSpPr>
        <p:spPr>
          <a:xfrm>
            <a:off x="304800" y="1096963"/>
            <a:ext cx="7924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9701" name="TextBox 13"/>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pic>
        <p:nvPicPr>
          <p:cNvPr id="29702" name="Picture 14" descr="backlable.png"/>
          <p:cNvPicPr>
            <a:picLocks noChangeAspect="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4" name="Round Diagonal Corner Rectangle 13"/>
          <p:cNvSpPr/>
          <p:nvPr/>
        </p:nvSpPr>
        <p:spPr>
          <a:xfrm rot="5400000">
            <a:off x="7277100" y="1333500"/>
            <a:ext cx="30480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7" name="Round Diagonal Corner Rectangle 16"/>
          <p:cNvSpPr/>
          <p:nvPr/>
        </p:nvSpPr>
        <p:spPr>
          <a:xfrm rot="5400000">
            <a:off x="7353300" y="1257300"/>
            <a:ext cx="30480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9705" name="TextBox 6"/>
          <p:cNvSpPr txBox="1">
            <a:spLocks noChangeArrowheads="1"/>
          </p:cNvSpPr>
          <p:nvPr/>
        </p:nvSpPr>
        <p:spPr bwMode="auto">
          <a:xfrm rot="-5400000">
            <a:off x="7477125" y="1438275"/>
            <a:ext cx="2667000" cy="400050"/>
          </a:xfrm>
          <a:prstGeom prst="rect">
            <a:avLst/>
          </a:prstGeom>
          <a:noFill/>
          <a:ln w="9525">
            <a:noFill/>
            <a:miter lim="800000"/>
            <a:headEnd/>
            <a:tailEnd/>
          </a:ln>
        </p:spPr>
        <p:txBody>
          <a:bodyPr>
            <a:spAutoFit/>
          </a:bodyPr>
          <a:lstStyle/>
          <a:p>
            <a:pPr algn="ctr"/>
            <a:r>
              <a:rPr lang="en-US" sz="2000" b="1" dirty="0">
                <a:latin typeface="Titillium Web"/>
              </a:rPr>
              <a:t>Awards &amp; Laurels </a:t>
            </a:r>
          </a:p>
        </p:txBody>
      </p:sp>
      <p:sp>
        <p:nvSpPr>
          <p:cNvPr id="29707"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pic>
        <p:nvPicPr>
          <p:cNvPr id="3" name="Picture 2"/>
          <p:cNvPicPr>
            <a:picLocks noChangeAspect="1"/>
          </p:cNvPicPr>
          <p:nvPr/>
        </p:nvPicPr>
        <p:blipFill>
          <a:blip r:embed="rId4"/>
          <a:stretch>
            <a:fillRect/>
          </a:stretch>
        </p:blipFill>
        <p:spPr>
          <a:xfrm>
            <a:off x="1334817" y="1600200"/>
            <a:ext cx="6894783" cy="31718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565661" y="2890721"/>
            <a:ext cx="4514850" cy="1286107"/>
          </a:xfrm>
          <a:prstGeom prst="rect">
            <a:avLst/>
          </a:prstGeom>
        </p:spPr>
      </p:pic>
    </p:spTree>
    <p:extLst>
      <p:ext uri="{BB962C8B-B14F-4D97-AF65-F5344CB8AC3E}">
        <p14:creationId xmlns:p14="http://schemas.microsoft.com/office/powerpoint/2010/main" val="2719459121"/>
      </p:ext>
    </p:extLst>
  </p:cSld>
  <p:clrMapOvr>
    <a:masterClrMapping/>
  </p:clrMapOvr>
  <p:transition advClick="0" advTm="3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4" descr="backlable.png"/>
          <p:cNvPicPr>
            <a:picLocks noChangeAspect="1"/>
          </p:cNvPicPr>
          <p:nvPr/>
        </p:nvPicPr>
        <p:blipFill>
          <a:blip r:embed="rId2" cstate="print"/>
          <a:srcRect/>
          <a:stretch>
            <a:fillRect/>
          </a:stretch>
        </p:blipFill>
        <p:spPr bwMode="auto">
          <a:xfrm>
            <a:off x="0" y="5943600"/>
            <a:ext cx="9144000" cy="914400"/>
          </a:xfrm>
          <a:prstGeom prst="rect">
            <a:avLst/>
          </a:prstGeom>
          <a:noFill/>
          <a:ln w="9525">
            <a:noFill/>
            <a:miter lim="800000"/>
            <a:headEnd/>
            <a:tailEnd/>
          </a:ln>
        </p:spPr>
      </p:pic>
      <p:sp>
        <p:nvSpPr>
          <p:cNvPr id="62467"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62468" name="Content Placeholder 2"/>
          <p:cNvSpPr txBox="1">
            <a:spLocks/>
          </p:cNvSpPr>
          <p:nvPr/>
        </p:nvSpPr>
        <p:spPr bwMode="auto">
          <a:xfrm>
            <a:off x="195942" y="1143000"/>
            <a:ext cx="8262257" cy="5108575"/>
          </a:xfrm>
          <a:prstGeom prst="rect">
            <a:avLst/>
          </a:prstGeom>
          <a:noFill/>
          <a:ln w="9525">
            <a:noFill/>
            <a:miter lim="800000"/>
            <a:headEnd/>
            <a:tailEnd/>
          </a:ln>
        </p:spPr>
        <p:txBody>
          <a:bodyPr/>
          <a:lstStyle/>
          <a:p>
            <a:pPr marL="285750" indent="-285750">
              <a:lnSpc>
                <a:spcPct val="150000"/>
              </a:lnSpc>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The alumni association has been registered as </a:t>
            </a:r>
            <a:r>
              <a:rPr lang="en-US" sz="1750" b="1" i="1" dirty="0">
                <a:latin typeface="Times New Roman" panose="02020603050405020304" pitchFamily="18" charset="0"/>
                <a:cs typeface="Times New Roman" panose="02020603050405020304" pitchFamily="18" charset="0"/>
              </a:rPr>
              <a:t>AIISH Alumni Association (AAA) </a:t>
            </a:r>
            <a:r>
              <a:rPr lang="en-US" sz="1750" dirty="0">
                <a:latin typeface="Times New Roman" panose="02020603050405020304" pitchFamily="18" charset="0"/>
                <a:cs typeface="Times New Roman" panose="02020603050405020304" pitchFamily="18" charset="0"/>
              </a:rPr>
              <a:t>(Reg. No. 182:11-12 dated 9.9.2011). </a:t>
            </a:r>
          </a:p>
          <a:p>
            <a:pPr marL="285750" indent="-285750">
              <a:lnSpc>
                <a:spcPct val="150000"/>
              </a:lnSpc>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The member of registered members has shown a steady increase over the years.</a:t>
            </a:r>
          </a:p>
          <a:p>
            <a:pPr marL="285750" indent="-285750">
              <a:lnSpc>
                <a:spcPct val="150000"/>
              </a:lnSpc>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The social networking sites they have established enable constant communication among the members and with their parent faculty and the institute. So far there are 140 life members in the association. </a:t>
            </a:r>
          </a:p>
          <a:p>
            <a:pPr marL="285750" indent="-285750">
              <a:lnSpc>
                <a:spcPct val="150000"/>
              </a:lnSpc>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The AIISH Alumni Association (AAA) serves as a forum to promote and foster the relationship between the alumni, present students, staff, and the management of AIISH with the basic objective of exchanging ideas which, besides being mutually beneficial, will generally help to serve the Alma Mater in achieving excellence in technical education and contribute to improving the quality of life of the general public as visualized by founder </a:t>
            </a:r>
            <a:r>
              <a:rPr lang="en-IN" sz="1750" dirty="0">
                <a:latin typeface="Times New Roman" panose="02020603050405020304" pitchFamily="18" charset="0"/>
                <a:cs typeface="Times New Roman" panose="02020603050405020304" pitchFamily="18" charset="0"/>
              </a:rPr>
              <a:t>fathers of AIISH.</a:t>
            </a:r>
            <a:endParaRPr lang="en-US" sz="1750" dirty="0">
              <a:latin typeface="Times New Roman" panose="02020603050405020304" pitchFamily="18" charset="0"/>
              <a:cs typeface="Times New Roman" panose="02020603050405020304" pitchFamily="18" charset="0"/>
            </a:endParaRPr>
          </a:p>
        </p:txBody>
      </p:sp>
      <p:pic>
        <p:nvPicPr>
          <p:cNvPr id="62469" name="Picture 14" descr="backlable.png"/>
          <p:cNvPicPr>
            <a:picLocks noChangeAspect="1"/>
          </p:cNvPicPr>
          <p:nvPr/>
        </p:nvPicPr>
        <p:blipFill>
          <a:blip r:embed="rId3" cstate="print"/>
          <a:srcRect/>
          <a:stretch>
            <a:fillRect/>
          </a:stretch>
        </p:blipFill>
        <p:spPr bwMode="auto">
          <a:xfrm>
            <a:off x="0" y="0"/>
            <a:ext cx="9144000" cy="457200"/>
          </a:xfrm>
          <a:prstGeom prst="rect">
            <a:avLst/>
          </a:prstGeom>
          <a:noFill/>
          <a:ln w="9525">
            <a:noFill/>
            <a:miter lim="800000"/>
            <a:headEnd/>
            <a:tailEnd/>
          </a:ln>
        </p:spPr>
      </p:pic>
      <p:sp>
        <p:nvSpPr>
          <p:cNvPr id="10" name="Rectangle 9"/>
          <p:cNvSpPr/>
          <p:nvPr/>
        </p:nvSpPr>
        <p:spPr>
          <a:xfrm flipV="1">
            <a:off x="304800" y="11731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1" name="Round Diagonal Corner Rectangle 10"/>
          <p:cNvSpPr/>
          <p:nvPr/>
        </p:nvSpPr>
        <p:spPr>
          <a:xfrm rot="5400000">
            <a:off x="7200900" y="1409700"/>
            <a:ext cx="32004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2" name="Round Diagonal Corner Rectangle 11"/>
          <p:cNvSpPr/>
          <p:nvPr/>
        </p:nvSpPr>
        <p:spPr>
          <a:xfrm rot="16200000">
            <a:off x="7277100" y="1676400"/>
            <a:ext cx="32004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2800" dirty="0"/>
              <a:t>Others</a:t>
            </a:r>
          </a:p>
        </p:txBody>
      </p:sp>
      <p:sp>
        <p:nvSpPr>
          <p:cNvPr id="62474" name="TextBox 13"/>
          <p:cNvSpPr txBox="1">
            <a:spLocks noChangeArrowheads="1"/>
          </p:cNvSpPr>
          <p:nvPr/>
        </p:nvSpPr>
        <p:spPr bwMode="auto">
          <a:xfrm>
            <a:off x="310296" y="584349"/>
            <a:ext cx="3995004" cy="461665"/>
          </a:xfrm>
          <a:prstGeom prst="rect">
            <a:avLst/>
          </a:prstGeom>
          <a:noFill/>
          <a:ln w="9525">
            <a:noFill/>
            <a:miter lim="800000"/>
            <a:headEnd/>
            <a:tailEnd/>
          </a:ln>
        </p:spPr>
        <p:txBody>
          <a:bodyPr wrap="none">
            <a:spAutoFit/>
          </a:bodyPr>
          <a:lstStyle/>
          <a:p>
            <a:pPr marL="0" lvl="1"/>
            <a:r>
              <a:rPr lang="en-US" sz="2400" b="1" dirty="0">
                <a:solidFill>
                  <a:srgbClr val="C00000"/>
                </a:solidFill>
                <a:latin typeface="Book Antiqua" pitchFamily="18" charset="0"/>
              </a:rPr>
              <a:t>AIISH Alumni Association</a:t>
            </a:r>
            <a:endParaRPr lang="en-IN" sz="2400" b="1" dirty="0">
              <a:solidFill>
                <a:srgbClr val="C00000"/>
              </a:solidFill>
            </a:endParaRPr>
          </a:p>
        </p:txBody>
      </p:sp>
      <p:sp>
        <p:nvSpPr>
          <p:cNvPr id="62475"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2020-21</a:t>
            </a:r>
            <a:endParaRPr lang="en-IN" sz="1400" dirty="0">
              <a:solidFill>
                <a:schemeClr val="bg1"/>
              </a:solidFill>
            </a:endParaRPr>
          </a:p>
        </p:txBody>
      </p:sp>
    </p:spTree>
    <p:extLst>
      <p:ext uri="{BB962C8B-B14F-4D97-AF65-F5344CB8AC3E}">
        <p14:creationId xmlns:p14="http://schemas.microsoft.com/office/powerpoint/2010/main" val="1022079216"/>
      </p:ext>
    </p:extLst>
  </p:cSld>
  <p:clrMapOvr>
    <a:masterClrMapping/>
  </p:clrMapOvr>
  <p:transition advClick="0" advTm="3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4" descr="backlable.png"/>
          <p:cNvPicPr>
            <a:picLocks noChangeAspect="1"/>
          </p:cNvPicPr>
          <p:nvPr/>
        </p:nvPicPr>
        <p:blipFill>
          <a:blip r:embed="rId2" cstate="print"/>
          <a:srcRect/>
          <a:stretch>
            <a:fillRect/>
          </a:stretch>
        </p:blipFill>
        <p:spPr bwMode="auto">
          <a:xfrm>
            <a:off x="0" y="6273224"/>
            <a:ext cx="9144000" cy="584776"/>
          </a:xfrm>
          <a:prstGeom prst="rect">
            <a:avLst/>
          </a:prstGeom>
          <a:noFill/>
          <a:ln w="9525">
            <a:noFill/>
            <a:miter lim="800000"/>
            <a:headEnd/>
            <a:tailEnd/>
          </a:ln>
        </p:spPr>
      </p:pic>
      <p:sp>
        <p:nvSpPr>
          <p:cNvPr id="63491"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9" name="Round Diagonal Corner Rectangle 18"/>
          <p:cNvSpPr/>
          <p:nvPr/>
        </p:nvSpPr>
        <p:spPr>
          <a:xfrm rot="10800000">
            <a:off x="457200" y="76200"/>
            <a:ext cx="4419600" cy="508575"/>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0" name="Round Diagonal Corner Rectangle 19"/>
          <p:cNvSpPr/>
          <p:nvPr/>
        </p:nvSpPr>
        <p:spPr>
          <a:xfrm rot="10800000">
            <a:off x="381000" y="0"/>
            <a:ext cx="5943600" cy="6858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63494" name="TextBox 6"/>
          <p:cNvSpPr txBox="1">
            <a:spLocks noChangeArrowheads="1"/>
          </p:cNvSpPr>
          <p:nvPr/>
        </p:nvSpPr>
        <p:spPr bwMode="auto">
          <a:xfrm>
            <a:off x="275303" y="0"/>
            <a:ext cx="5943600" cy="584775"/>
          </a:xfrm>
          <a:prstGeom prst="rect">
            <a:avLst/>
          </a:prstGeom>
          <a:noFill/>
          <a:ln w="9525">
            <a:noFill/>
            <a:miter lim="800000"/>
            <a:headEnd/>
            <a:tailEnd/>
          </a:ln>
        </p:spPr>
        <p:txBody>
          <a:bodyPr wrap="square">
            <a:spAutoFit/>
          </a:bodyPr>
          <a:lstStyle/>
          <a:p>
            <a:pPr marL="342900" indent="-342900" algn="ctr" eaLnBrk="0" hangingPunct="0">
              <a:spcBef>
                <a:spcPct val="20000"/>
              </a:spcBef>
            </a:pPr>
            <a:r>
              <a:rPr lang="en-US" sz="3200" b="1" dirty="0">
                <a:latin typeface="Titillium Web"/>
              </a:rPr>
              <a:t>Salient Features/ Best Practices</a:t>
            </a:r>
          </a:p>
        </p:txBody>
      </p:sp>
      <p:sp>
        <p:nvSpPr>
          <p:cNvPr id="63495" name="Content Placeholder 2"/>
          <p:cNvSpPr txBox="1">
            <a:spLocks/>
          </p:cNvSpPr>
          <p:nvPr/>
        </p:nvSpPr>
        <p:spPr bwMode="auto">
          <a:xfrm>
            <a:off x="457200" y="712351"/>
            <a:ext cx="8534400" cy="4953000"/>
          </a:xfrm>
          <a:prstGeom prst="rect">
            <a:avLst/>
          </a:prstGeom>
          <a:noFill/>
          <a:ln w="9525">
            <a:noFill/>
            <a:miter lim="800000"/>
            <a:headEnd/>
            <a:tailEnd/>
          </a:ln>
        </p:spPr>
        <p:txBody>
          <a:bodyPr/>
          <a:lstStyle/>
          <a:p>
            <a:pPr marL="457200" indent="-457200" eaLnBrk="0" hangingPunct="0">
              <a:spcBef>
                <a:spcPct val="20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Unique Curriculum </a:t>
            </a:r>
          </a:p>
          <a:p>
            <a:pPr marL="457200" indent="-457200" eaLnBrk="0" hangingPunct="0">
              <a:spcBef>
                <a:spcPct val="20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Exclusive Academic Section </a:t>
            </a:r>
          </a:p>
          <a:p>
            <a:pPr marL="457200" indent="-457200" eaLnBrk="0" hangingPunct="0">
              <a:spcBef>
                <a:spcPct val="20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Distinctive Research Labs related to Communication Disorders</a:t>
            </a:r>
          </a:p>
          <a:p>
            <a:pPr marL="457200" indent="-457200" eaLnBrk="0" hangingPunct="0">
              <a:spcBef>
                <a:spcPct val="20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Model  Pre-School </a:t>
            </a:r>
          </a:p>
          <a:p>
            <a:pPr marL="457200" indent="-457200" eaLnBrk="0" hangingPunct="0">
              <a:spcBef>
                <a:spcPct val="20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Cultural Centre with dedicated building </a:t>
            </a:r>
          </a:p>
          <a:p>
            <a:pPr marL="457200" indent="-457200" eaLnBrk="0" hangingPunct="0">
              <a:spcBef>
                <a:spcPct val="20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Full-fledged Sports Facilities</a:t>
            </a:r>
          </a:p>
          <a:p>
            <a:pPr marL="457200" indent="-457200" eaLnBrk="0" hangingPunct="0">
              <a:spcBef>
                <a:spcPct val="20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Exclusive Academic Section</a:t>
            </a:r>
          </a:p>
          <a:p>
            <a:pPr marL="457200" indent="-457200" eaLnBrk="0" hangingPunct="0">
              <a:spcBef>
                <a:spcPct val="20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State-of-the Art Infrastructure</a:t>
            </a:r>
          </a:p>
          <a:p>
            <a:pPr marL="457200" indent="-457200" eaLnBrk="0" hangingPunct="0">
              <a:spcBef>
                <a:spcPct val="20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Hearing Aid Dispensing</a:t>
            </a:r>
          </a:p>
          <a:p>
            <a:pPr marL="457200" indent="-457200" eaLnBrk="0" hangingPunct="0">
              <a:spcBef>
                <a:spcPct val="20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Outreach Service Centers </a:t>
            </a:r>
          </a:p>
          <a:p>
            <a:pPr marL="457200" indent="-457200" eaLnBrk="0" hangingPunct="0">
              <a:spcBef>
                <a:spcPct val="20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Newborn Screening Centers</a:t>
            </a:r>
          </a:p>
          <a:p>
            <a:pPr marL="457200" indent="-457200" eaLnBrk="0" hangingPunct="0">
              <a:spcBef>
                <a:spcPct val="20000"/>
              </a:spcBef>
              <a:buFont typeface="Arial" panose="020B0604020202020204" pitchFamily="34" charset="0"/>
              <a:buChar char="•"/>
            </a:pPr>
            <a:endParaRPr lang="en-US" sz="3200" dirty="0">
              <a:latin typeface="Book Antiqua" pitchFamily="18" charset="0"/>
            </a:endParaRPr>
          </a:p>
        </p:txBody>
      </p:sp>
      <p:sp>
        <p:nvSpPr>
          <p:cNvPr id="63496"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2020-21</a:t>
            </a:r>
            <a:endParaRPr lang="en-IN" sz="1400" dirty="0">
              <a:solidFill>
                <a:schemeClr val="bg1"/>
              </a:solidFill>
            </a:endParaRPr>
          </a:p>
        </p:txBody>
      </p:sp>
    </p:spTree>
    <p:extLst>
      <p:ext uri="{BB962C8B-B14F-4D97-AF65-F5344CB8AC3E}">
        <p14:creationId xmlns:p14="http://schemas.microsoft.com/office/powerpoint/2010/main" val="2655185031"/>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I:\Annual Report 2015-16\Snapshot pics\vlcsnap-2016-05-09-14h50m28s18.png"/>
          <p:cNvPicPr>
            <a:picLocks noChangeAspect="1" noChangeArrowheads="1"/>
          </p:cNvPicPr>
          <p:nvPr/>
        </p:nvPicPr>
        <p:blipFill>
          <a:blip r:embed="rId3" cstate="print">
            <a:duotone>
              <a:prstClr val="black"/>
              <a:schemeClr val="accent5">
                <a:lumMod val="60000"/>
                <a:lumOff val="40000"/>
                <a:tint val="45000"/>
                <a:satMod val="400000"/>
              </a:schemeClr>
            </a:duotone>
            <a:lum bright="34000" contrast="66000"/>
          </a:blip>
          <a:srcRect l="6250"/>
          <a:stretch>
            <a:fillRect/>
          </a:stretch>
        </p:blipFill>
        <p:spPr bwMode="auto">
          <a:xfrm>
            <a:off x="0" y="0"/>
            <a:ext cx="9144000" cy="6324600"/>
          </a:xfrm>
          <a:prstGeom prst="rect">
            <a:avLst/>
          </a:prstGeom>
          <a:noFill/>
        </p:spPr>
      </p:pic>
      <p:sp>
        <p:nvSpPr>
          <p:cNvPr id="3" name="Round Diagonal Corner Rectangle 2"/>
          <p:cNvSpPr/>
          <p:nvPr/>
        </p:nvSpPr>
        <p:spPr>
          <a:xfrm rot="10800000">
            <a:off x="304800" y="76200"/>
            <a:ext cx="5943600" cy="685800"/>
          </a:xfrm>
          <a:prstGeom prst="round2DiagRect">
            <a:avLst>
              <a:gd name="adj1" fmla="val 0"/>
              <a:gd name="adj2" fmla="val 50000"/>
            </a:avLst>
          </a:prstGeom>
          <a:solidFill>
            <a:srgbClr val="A388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 name="Round Diagonal Corner Rectangle 3"/>
          <p:cNvSpPr/>
          <p:nvPr/>
        </p:nvSpPr>
        <p:spPr>
          <a:xfrm rot="10800000">
            <a:off x="228600" y="0"/>
            <a:ext cx="5943600" cy="685800"/>
          </a:xfrm>
          <a:prstGeom prst="round2DiagRect">
            <a:avLst>
              <a:gd name="adj1" fmla="val 0"/>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 name="TextBox 6"/>
          <p:cNvSpPr txBox="1">
            <a:spLocks noChangeArrowheads="1"/>
          </p:cNvSpPr>
          <p:nvPr/>
        </p:nvSpPr>
        <p:spPr bwMode="auto">
          <a:xfrm>
            <a:off x="609600" y="76200"/>
            <a:ext cx="5029200" cy="554038"/>
          </a:xfrm>
          <a:prstGeom prst="rect">
            <a:avLst/>
          </a:prstGeom>
          <a:noFill/>
          <a:ln w="9525">
            <a:noFill/>
            <a:miter lim="800000"/>
            <a:headEnd/>
            <a:tailEnd/>
          </a:ln>
        </p:spPr>
        <p:txBody>
          <a:bodyPr>
            <a:spAutoFit/>
          </a:bodyPr>
          <a:lstStyle/>
          <a:p>
            <a:pPr algn="ctr" eaLnBrk="0" hangingPunct="0">
              <a:defRPr/>
            </a:pPr>
            <a:r>
              <a:rPr lang="en-US" sz="3000" b="1" dirty="0">
                <a:solidFill>
                  <a:schemeClr val="bg1">
                    <a:lumMod val="95000"/>
                  </a:schemeClr>
                </a:solidFill>
                <a:latin typeface="Titillium Web"/>
              </a:rPr>
              <a:t>…….</a:t>
            </a:r>
          </a:p>
        </p:txBody>
      </p:sp>
      <p:sp>
        <p:nvSpPr>
          <p:cNvPr id="11" name="Rectangle 10"/>
          <p:cNvSpPr/>
          <p:nvPr/>
        </p:nvSpPr>
        <p:spPr>
          <a:xfrm>
            <a:off x="76200" y="1066800"/>
            <a:ext cx="5029200" cy="5105400"/>
          </a:xfrm>
          <a:prstGeom prst="rect">
            <a:avLst/>
          </a:prstGeom>
          <a:solidFill>
            <a:schemeClr val="bg1">
              <a:alpha val="80000"/>
            </a:schemeClr>
          </a:solid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2" name="Content Placeholder 2"/>
          <p:cNvSpPr txBox="1">
            <a:spLocks/>
          </p:cNvSpPr>
          <p:nvPr/>
        </p:nvSpPr>
        <p:spPr bwMode="auto">
          <a:xfrm>
            <a:off x="6362700" y="762001"/>
            <a:ext cx="4800600" cy="990600"/>
          </a:xfrm>
          <a:prstGeom prst="rect">
            <a:avLst/>
          </a:prstGeom>
          <a:noFill/>
          <a:ln w="9525">
            <a:noFill/>
            <a:miter lim="800000"/>
            <a:headEnd/>
            <a:tailEnd/>
          </a:ln>
        </p:spPr>
        <p:txBody>
          <a:bodyPr/>
          <a:lstStyle/>
          <a:p>
            <a:pPr marL="360363" indent="-360363" algn="just">
              <a:spcAft>
                <a:spcPts val="1200"/>
              </a:spcAft>
              <a:tabLst>
                <a:tab pos="360363" algn="l"/>
              </a:tabLst>
              <a:defRPr/>
            </a:pPr>
            <a:r>
              <a:rPr lang="en-US" sz="2000" dirty="0">
                <a:solidFill>
                  <a:srgbClr val="7030A0"/>
                </a:solidFill>
                <a:latin typeface="Book Antiqua" pitchFamily="18" charset="0"/>
              </a:rPr>
              <a:t>	</a:t>
            </a:r>
          </a:p>
        </p:txBody>
      </p:sp>
      <p:sp>
        <p:nvSpPr>
          <p:cNvPr id="13" name="Rectangle 12"/>
          <p:cNvSpPr/>
          <p:nvPr/>
        </p:nvSpPr>
        <p:spPr>
          <a:xfrm>
            <a:off x="5232400" y="3505200"/>
            <a:ext cx="3810000" cy="2590800"/>
          </a:xfrm>
          <a:prstGeom prst="rect">
            <a:avLst/>
          </a:prstGeom>
          <a:solidFill>
            <a:schemeClr val="bg1">
              <a:alpha val="80000"/>
            </a:schemeClr>
          </a:solid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7177" name="Content Placeholder 2"/>
          <p:cNvSpPr txBox="1">
            <a:spLocks/>
          </p:cNvSpPr>
          <p:nvPr/>
        </p:nvSpPr>
        <p:spPr bwMode="auto">
          <a:xfrm>
            <a:off x="5219700" y="4000500"/>
            <a:ext cx="3657600" cy="2362200"/>
          </a:xfrm>
          <a:prstGeom prst="rect">
            <a:avLst/>
          </a:prstGeom>
          <a:noFill/>
          <a:ln w="9525">
            <a:noFill/>
            <a:miter lim="800000"/>
            <a:headEnd/>
            <a:tailEnd/>
          </a:ln>
        </p:spPr>
        <p:txBody>
          <a:bodyPr/>
          <a:lstStyle/>
          <a:p>
            <a:pPr algn="just">
              <a:spcAft>
                <a:spcPts val="1200"/>
              </a:spcAft>
              <a:tabLst>
                <a:tab pos="360363" algn="l"/>
              </a:tabLst>
              <a:defRPr/>
            </a:pPr>
            <a:r>
              <a:rPr lang="en-US" sz="2400" b="1" dirty="0">
                <a:solidFill>
                  <a:srgbClr val="CC0099"/>
                </a:solidFill>
                <a:latin typeface="Book Antiqua" pitchFamily="18" charset="0"/>
              </a:rPr>
              <a:t>AIISH-like Institutions </a:t>
            </a:r>
          </a:p>
          <a:p>
            <a:pPr marL="360363" indent="-360363" algn="just">
              <a:spcAft>
                <a:spcPts val="1200"/>
              </a:spcAft>
              <a:tabLst>
                <a:tab pos="360363" algn="l"/>
              </a:tabLst>
              <a:defRPr/>
            </a:pPr>
            <a:r>
              <a:rPr lang="en-US" sz="2400" dirty="0">
                <a:solidFill>
                  <a:srgbClr val="7030A0"/>
                </a:solidFill>
                <a:latin typeface="Book Antiqua" pitchFamily="18" charset="0"/>
              </a:rPr>
              <a:t>Kanpur, Tripura</a:t>
            </a:r>
          </a:p>
        </p:txBody>
      </p:sp>
      <p:sp>
        <p:nvSpPr>
          <p:cNvPr id="7179" name="Content Placeholder 2"/>
          <p:cNvSpPr txBox="1">
            <a:spLocks/>
          </p:cNvSpPr>
          <p:nvPr/>
        </p:nvSpPr>
        <p:spPr bwMode="auto">
          <a:xfrm>
            <a:off x="279400" y="1219200"/>
            <a:ext cx="3505200" cy="2286000"/>
          </a:xfrm>
          <a:prstGeom prst="rect">
            <a:avLst/>
          </a:prstGeom>
          <a:noFill/>
          <a:ln w="9525">
            <a:noFill/>
            <a:miter lim="800000"/>
            <a:headEnd/>
            <a:tailEnd/>
          </a:ln>
        </p:spPr>
        <p:txBody>
          <a:bodyPr/>
          <a:lstStyle/>
          <a:p>
            <a:pPr marL="360363" indent="-360363" algn="just">
              <a:spcAft>
                <a:spcPts val="1200"/>
              </a:spcAft>
              <a:tabLst>
                <a:tab pos="360363" algn="l"/>
              </a:tabLst>
            </a:pPr>
            <a:r>
              <a:rPr lang="en-US" sz="2400" b="1" dirty="0">
                <a:solidFill>
                  <a:srgbClr val="C00000"/>
                </a:solidFill>
                <a:latin typeface="Book Antiqua" pitchFamily="18" charset="0"/>
              </a:rPr>
              <a:t>11	Departments </a:t>
            </a:r>
          </a:p>
          <a:p>
            <a:pPr marL="360363" indent="-360363" algn="just">
              <a:spcAft>
                <a:spcPts val="1200"/>
              </a:spcAft>
              <a:buFont typeface="Arial" pitchFamily="34" charset="0"/>
              <a:buChar char="•"/>
              <a:tabLst>
                <a:tab pos="360363" algn="l"/>
              </a:tabLst>
            </a:pPr>
            <a:r>
              <a:rPr lang="en-US" sz="2400" b="1" dirty="0">
                <a:solidFill>
                  <a:srgbClr val="CC0099"/>
                </a:solidFill>
                <a:latin typeface="Book Antiqua" pitchFamily="18" charset="0"/>
              </a:rPr>
              <a:t>Eleven</a:t>
            </a:r>
            <a:r>
              <a:rPr lang="en-US" sz="2000" dirty="0">
                <a:solidFill>
                  <a:srgbClr val="7030A0"/>
                </a:solidFill>
                <a:latin typeface="Book Antiqua" pitchFamily="18" charset="0"/>
              </a:rPr>
              <a:t> departments spanning across </a:t>
            </a:r>
            <a:r>
              <a:rPr lang="en-US" sz="2400" b="1" dirty="0">
                <a:solidFill>
                  <a:srgbClr val="CC0099"/>
                </a:solidFill>
                <a:latin typeface="Book Antiqua" pitchFamily="18" charset="0"/>
              </a:rPr>
              <a:t>seven</a:t>
            </a:r>
            <a:r>
              <a:rPr lang="en-US" sz="2000" dirty="0">
                <a:solidFill>
                  <a:srgbClr val="7030A0"/>
                </a:solidFill>
                <a:latin typeface="Book Antiqua" pitchFamily="18" charset="0"/>
              </a:rPr>
              <a:t> multi-storied buildings having advanced infrastructure facilities.</a:t>
            </a:r>
          </a:p>
        </p:txBody>
      </p:sp>
      <p:pic>
        <p:nvPicPr>
          <p:cNvPr id="9222" name="Picture 14" descr="backlable.png"/>
          <p:cNvPicPr>
            <a:picLocks noChangeAspect="1"/>
          </p:cNvPicPr>
          <p:nvPr/>
        </p:nvPicPr>
        <p:blipFill>
          <a:blip r:embed="rId4" cstate="print">
            <a:duotone>
              <a:prstClr val="black"/>
              <a:schemeClr val="accent4">
                <a:tint val="45000"/>
                <a:satMod val="400000"/>
              </a:schemeClr>
            </a:duotone>
          </a:blip>
          <a:srcRect/>
          <a:stretch>
            <a:fillRect/>
          </a:stretch>
        </p:blipFill>
        <p:spPr bwMode="auto">
          <a:xfrm>
            <a:off x="0" y="6096000"/>
            <a:ext cx="9144000" cy="762000"/>
          </a:xfrm>
          <a:prstGeom prst="rect">
            <a:avLst/>
          </a:prstGeom>
          <a:noFill/>
          <a:ln w="9525">
            <a:noFill/>
            <a:miter lim="800000"/>
            <a:headEnd/>
            <a:tailEnd/>
          </a:ln>
        </p:spPr>
      </p:pic>
      <p:sp>
        <p:nvSpPr>
          <p:cNvPr id="7181" name="TextBox 11"/>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7182"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6" name="Content Placeholder 2"/>
          <p:cNvSpPr txBox="1">
            <a:spLocks/>
          </p:cNvSpPr>
          <p:nvPr/>
        </p:nvSpPr>
        <p:spPr bwMode="auto">
          <a:xfrm>
            <a:off x="203200" y="3602037"/>
            <a:ext cx="3657600" cy="2362200"/>
          </a:xfrm>
          <a:prstGeom prst="rect">
            <a:avLst/>
          </a:prstGeom>
          <a:noFill/>
          <a:ln w="9525">
            <a:noFill/>
            <a:miter lim="800000"/>
            <a:headEnd/>
            <a:tailEnd/>
          </a:ln>
        </p:spPr>
        <p:txBody>
          <a:bodyPr/>
          <a:lstStyle/>
          <a:p>
            <a:pPr marL="360363" indent="-360363">
              <a:spcAft>
                <a:spcPts val="1200"/>
              </a:spcAft>
              <a:tabLst>
                <a:tab pos="360363" algn="l"/>
              </a:tabLst>
            </a:pPr>
            <a:r>
              <a:rPr lang="en-US" sz="2400" b="1" dirty="0">
                <a:solidFill>
                  <a:srgbClr val="C00000"/>
                </a:solidFill>
                <a:latin typeface="Book Antiqua" pitchFamily="18" charset="0"/>
              </a:rPr>
              <a:t>31	</a:t>
            </a:r>
            <a:r>
              <a:rPr lang="en-US" sz="2400" b="1" dirty="0" err="1">
                <a:solidFill>
                  <a:srgbClr val="C00000"/>
                </a:solidFill>
                <a:latin typeface="Book Antiqua" pitchFamily="18" charset="0"/>
              </a:rPr>
              <a:t>Centres</a:t>
            </a:r>
            <a:endParaRPr lang="en-US" sz="2400" b="1" dirty="0">
              <a:solidFill>
                <a:srgbClr val="C00000"/>
              </a:solidFill>
              <a:latin typeface="Book Antiqua" pitchFamily="18" charset="0"/>
            </a:endParaRPr>
          </a:p>
          <a:p>
            <a:pPr marL="360363" indent="-360363" algn="just">
              <a:spcAft>
                <a:spcPts val="1200"/>
              </a:spcAft>
              <a:buFont typeface="Arial" pitchFamily="34" charset="0"/>
              <a:buChar char="•"/>
              <a:tabLst>
                <a:tab pos="360363" algn="l"/>
              </a:tabLst>
            </a:pPr>
            <a:r>
              <a:rPr lang="en-US" sz="2400" b="1" dirty="0">
                <a:solidFill>
                  <a:srgbClr val="CC0099"/>
                </a:solidFill>
                <a:latin typeface="Book Antiqua" pitchFamily="18" charset="0"/>
              </a:rPr>
              <a:t>12</a:t>
            </a:r>
            <a:r>
              <a:rPr lang="en-US" sz="2000" dirty="0">
                <a:solidFill>
                  <a:srgbClr val="7030A0"/>
                </a:solidFill>
                <a:latin typeface="Book Antiqua" pitchFamily="18" charset="0"/>
              </a:rPr>
              <a:t> outreach  service </a:t>
            </a:r>
            <a:r>
              <a:rPr lang="en-US" sz="2000" dirty="0" err="1">
                <a:solidFill>
                  <a:srgbClr val="7030A0"/>
                </a:solidFill>
                <a:latin typeface="Book Antiqua" pitchFamily="18" charset="0"/>
              </a:rPr>
              <a:t>centres</a:t>
            </a:r>
            <a:r>
              <a:rPr lang="en-US" sz="2000" dirty="0">
                <a:solidFill>
                  <a:srgbClr val="7030A0"/>
                </a:solidFill>
                <a:latin typeface="Book Antiqua" pitchFamily="18" charset="0"/>
              </a:rPr>
              <a:t> across the state, </a:t>
            </a:r>
            <a:r>
              <a:rPr lang="en-US" sz="2400" b="1" dirty="0">
                <a:solidFill>
                  <a:srgbClr val="CC0099"/>
                </a:solidFill>
                <a:latin typeface="Book Antiqua" pitchFamily="18" charset="0"/>
              </a:rPr>
              <a:t>6</a:t>
            </a:r>
            <a:r>
              <a:rPr lang="en-US" sz="2000" dirty="0">
                <a:solidFill>
                  <a:srgbClr val="7030A0"/>
                </a:solidFill>
                <a:latin typeface="Book Antiqua" pitchFamily="18" charset="0"/>
              </a:rPr>
              <a:t> DHLS </a:t>
            </a:r>
            <a:r>
              <a:rPr lang="en-US" sz="2000" dirty="0" err="1">
                <a:solidFill>
                  <a:srgbClr val="7030A0"/>
                </a:solidFill>
                <a:latin typeface="Book Antiqua" pitchFamily="18" charset="0"/>
              </a:rPr>
              <a:t>centres</a:t>
            </a:r>
            <a:r>
              <a:rPr lang="en-US" sz="2000" dirty="0">
                <a:solidFill>
                  <a:srgbClr val="7030A0"/>
                </a:solidFill>
                <a:latin typeface="Book Antiqua" pitchFamily="18" charset="0"/>
              </a:rPr>
              <a:t> and </a:t>
            </a:r>
            <a:r>
              <a:rPr lang="en-US" sz="2400" b="1" dirty="0">
                <a:solidFill>
                  <a:srgbClr val="CC0099"/>
                </a:solidFill>
                <a:latin typeface="Book Antiqua" pitchFamily="18" charset="0"/>
              </a:rPr>
              <a:t>13</a:t>
            </a:r>
            <a:r>
              <a:rPr lang="en-US" sz="2400" b="1" dirty="0">
                <a:solidFill>
                  <a:srgbClr val="7030A0"/>
                </a:solidFill>
                <a:latin typeface="Book Antiqua" pitchFamily="18" charset="0"/>
              </a:rPr>
              <a:t> </a:t>
            </a:r>
            <a:r>
              <a:rPr lang="en-US" sz="2000" dirty="0">
                <a:solidFill>
                  <a:srgbClr val="7030A0"/>
                </a:solidFill>
                <a:latin typeface="Book Antiqua" pitchFamily="18" charset="0"/>
              </a:rPr>
              <a:t>Newborn Screening </a:t>
            </a:r>
            <a:r>
              <a:rPr lang="en-US" sz="2000" dirty="0" err="1">
                <a:solidFill>
                  <a:srgbClr val="7030A0"/>
                </a:solidFill>
                <a:latin typeface="Book Antiqua" pitchFamily="18" charset="0"/>
              </a:rPr>
              <a:t>Centres</a:t>
            </a:r>
            <a:r>
              <a:rPr lang="en-US" sz="2000" dirty="0">
                <a:solidFill>
                  <a:srgbClr val="7030A0"/>
                </a:solidFill>
                <a:latin typeface="Book Antiqua" pitchFamily="18" charset="0"/>
              </a:rPr>
              <a:t> across the country.</a:t>
            </a:r>
            <a:endParaRPr lang="en-US" dirty="0">
              <a:solidFill>
                <a:srgbClr val="7030A0"/>
              </a:solidFill>
              <a:latin typeface="Book Antiqua" pitchFamily="18" charset="0"/>
            </a:endParaRPr>
          </a:p>
        </p:txBody>
      </p:sp>
      <p:sp>
        <p:nvSpPr>
          <p:cNvPr id="17" name="Rectangle 16"/>
          <p:cNvSpPr/>
          <p:nvPr/>
        </p:nvSpPr>
        <p:spPr>
          <a:xfrm>
            <a:off x="5219700" y="990600"/>
            <a:ext cx="3810000" cy="2590800"/>
          </a:xfrm>
          <a:prstGeom prst="rect">
            <a:avLst/>
          </a:prstGeom>
          <a:solidFill>
            <a:schemeClr val="bg1">
              <a:alpha val="80000"/>
            </a:schemeClr>
          </a:solid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8" name="Content Placeholder 2"/>
          <p:cNvSpPr txBox="1">
            <a:spLocks/>
          </p:cNvSpPr>
          <p:nvPr/>
        </p:nvSpPr>
        <p:spPr bwMode="auto">
          <a:xfrm>
            <a:off x="5397500" y="1143000"/>
            <a:ext cx="3657600" cy="2362200"/>
          </a:xfrm>
          <a:prstGeom prst="rect">
            <a:avLst/>
          </a:prstGeom>
          <a:noFill/>
          <a:ln w="9525">
            <a:noFill/>
            <a:miter lim="800000"/>
            <a:headEnd/>
            <a:tailEnd/>
          </a:ln>
        </p:spPr>
        <p:txBody>
          <a:bodyPr/>
          <a:lstStyle/>
          <a:p>
            <a:pPr algn="just">
              <a:spcAft>
                <a:spcPts val="1200"/>
              </a:spcAft>
              <a:tabLst>
                <a:tab pos="360363" algn="l"/>
              </a:tabLst>
              <a:defRPr/>
            </a:pPr>
            <a:r>
              <a:rPr lang="en-US" sz="2400" b="1" dirty="0">
                <a:solidFill>
                  <a:srgbClr val="CC0099"/>
                </a:solidFill>
                <a:latin typeface="Book Antiqua" pitchFamily="18" charset="0"/>
              </a:rPr>
              <a:t>Units / Cells</a:t>
            </a:r>
          </a:p>
          <a:p>
            <a:pPr algn="just">
              <a:spcAft>
                <a:spcPts val="1200"/>
              </a:spcAft>
              <a:tabLst>
                <a:tab pos="360363" algn="l"/>
              </a:tabLst>
              <a:defRPr/>
            </a:pPr>
            <a:endParaRPr lang="en-US" sz="2400" b="1" dirty="0">
              <a:solidFill>
                <a:srgbClr val="CC0099"/>
              </a:solidFill>
              <a:latin typeface="Book Antiqua" pitchFamily="18" charset="0"/>
            </a:endParaRPr>
          </a:p>
          <a:p>
            <a:pPr algn="just">
              <a:spcAft>
                <a:spcPts val="1200"/>
              </a:spcAft>
              <a:tabLst>
                <a:tab pos="360363" algn="l"/>
              </a:tabLst>
              <a:defRPr/>
            </a:pPr>
            <a:endParaRPr lang="en-US" sz="2400" b="1" dirty="0">
              <a:solidFill>
                <a:srgbClr val="CC0099"/>
              </a:solidFill>
              <a:latin typeface="Book Antiqua" pitchFamily="18" charset="0"/>
            </a:endParaRPr>
          </a:p>
          <a:p>
            <a:pPr marL="360363" indent="-360363" algn="just">
              <a:spcAft>
                <a:spcPts val="1200"/>
              </a:spcAft>
              <a:tabLst>
                <a:tab pos="360363" algn="l"/>
              </a:tabLst>
              <a:defRPr/>
            </a:pPr>
            <a:endParaRPr lang="en-US" sz="2400" dirty="0">
              <a:solidFill>
                <a:srgbClr val="7030A0"/>
              </a:solidFill>
              <a:latin typeface="Book Antiqua" pitchFamily="18" charset="0"/>
            </a:endParaRPr>
          </a:p>
        </p:txBody>
      </p:sp>
    </p:spTree>
    <p:extLst>
      <p:ext uri="{BB962C8B-B14F-4D97-AF65-F5344CB8AC3E}">
        <p14:creationId xmlns:p14="http://schemas.microsoft.com/office/powerpoint/2010/main" val="1937751886"/>
      </p:ext>
    </p:extLst>
  </p:cSld>
  <p:clrMapOvr>
    <a:masterClrMapping/>
  </p:clrMapOvr>
  <p:transition advClick="0" advTm="3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4" descr="backlable.png"/>
          <p:cNvPicPr>
            <a:picLocks noChangeAspect="1"/>
          </p:cNvPicPr>
          <p:nvPr/>
        </p:nvPicPr>
        <p:blipFill>
          <a:blip r:embed="rId2" cstate="print"/>
          <a:srcRect/>
          <a:stretch>
            <a:fillRect/>
          </a:stretch>
        </p:blipFill>
        <p:spPr bwMode="auto">
          <a:xfrm>
            <a:off x="0" y="5943600"/>
            <a:ext cx="9144000" cy="914400"/>
          </a:xfrm>
          <a:prstGeom prst="rect">
            <a:avLst/>
          </a:prstGeom>
          <a:noFill/>
          <a:ln w="9525">
            <a:noFill/>
            <a:miter lim="800000"/>
            <a:headEnd/>
            <a:tailEnd/>
          </a:ln>
        </p:spPr>
      </p:pic>
      <p:sp>
        <p:nvSpPr>
          <p:cNvPr id="64515"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3" name="Round Diagonal Corner Rectangle 12"/>
          <p:cNvSpPr/>
          <p:nvPr/>
        </p:nvSpPr>
        <p:spPr>
          <a:xfrm rot="10800000">
            <a:off x="457200" y="76200"/>
            <a:ext cx="4191000" cy="6858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rot="10800000">
            <a:off x="381000" y="228600"/>
            <a:ext cx="5334000" cy="6858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64518" name="TextBox 6"/>
          <p:cNvSpPr txBox="1">
            <a:spLocks noChangeArrowheads="1"/>
          </p:cNvSpPr>
          <p:nvPr/>
        </p:nvSpPr>
        <p:spPr bwMode="auto">
          <a:xfrm>
            <a:off x="1295400" y="131763"/>
            <a:ext cx="4648200" cy="1015663"/>
          </a:xfrm>
          <a:prstGeom prst="rect">
            <a:avLst/>
          </a:prstGeom>
          <a:noFill/>
          <a:ln w="9525">
            <a:noFill/>
            <a:miter lim="800000"/>
            <a:headEnd/>
            <a:tailEnd/>
          </a:ln>
        </p:spPr>
        <p:txBody>
          <a:bodyPr wrap="square">
            <a:spAutoFit/>
          </a:bodyPr>
          <a:lstStyle/>
          <a:p>
            <a:r>
              <a:rPr lang="en-IN" sz="3000" b="1" dirty="0">
                <a:latin typeface="Titillium Web"/>
              </a:rPr>
              <a:t>Other Activities</a:t>
            </a:r>
            <a:endParaRPr lang="en-US" sz="3000" b="1" dirty="0">
              <a:latin typeface="Titillium Web"/>
            </a:endParaRPr>
          </a:p>
          <a:p>
            <a:endParaRPr lang="en-US" sz="3000" b="1" dirty="0">
              <a:latin typeface="Titillium Web"/>
            </a:endParaRPr>
          </a:p>
        </p:txBody>
      </p:sp>
      <p:sp>
        <p:nvSpPr>
          <p:cNvPr id="16" name="Rounded Rectangle 15"/>
          <p:cNvSpPr/>
          <p:nvPr/>
        </p:nvSpPr>
        <p:spPr>
          <a:xfrm>
            <a:off x="304800" y="1066800"/>
            <a:ext cx="8382000" cy="4267200"/>
          </a:xfrm>
          <a:prstGeom prst="roundRect">
            <a:avLst/>
          </a:prstGeom>
          <a:solidFill>
            <a:schemeClr val="accent2">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7" name="Rounded Rectangle 16"/>
          <p:cNvSpPr/>
          <p:nvPr/>
        </p:nvSpPr>
        <p:spPr>
          <a:xfrm>
            <a:off x="457200" y="1219200"/>
            <a:ext cx="8382000" cy="4267200"/>
          </a:xfrm>
          <a:prstGeom prst="roundRect">
            <a:avLst/>
          </a:prstGeom>
          <a:solidFill>
            <a:schemeClr val="accent2">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64521" name="Content Placeholder 2"/>
          <p:cNvSpPr txBox="1">
            <a:spLocks/>
          </p:cNvSpPr>
          <p:nvPr/>
        </p:nvSpPr>
        <p:spPr bwMode="auto">
          <a:xfrm>
            <a:off x="914400" y="1676400"/>
            <a:ext cx="7239000" cy="3124200"/>
          </a:xfrm>
          <a:prstGeom prst="rect">
            <a:avLst/>
          </a:prstGeom>
          <a:noFill/>
          <a:ln w="9525">
            <a:noFill/>
            <a:miter lim="800000"/>
            <a:headEnd/>
            <a:tailEnd/>
          </a:ln>
        </p:spPr>
        <p:txBody>
          <a:bodyPr/>
          <a:lstStyle/>
          <a:p>
            <a:pPr marL="342900" indent="-342900" eaLnBrk="0" hangingPunct="0">
              <a:lnSpc>
                <a:spcPct val="150000"/>
              </a:lnSpc>
              <a:spcBef>
                <a:spcPct val="20000"/>
              </a:spcBef>
              <a:buFont typeface="Arial" pitchFamily="34" charset="0"/>
              <a:buChar char="•"/>
            </a:pPr>
            <a:r>
              <a:rPr lang="en-IN" sz="2400">
                <a:solidFill>
                  <a:schemeClr val="bg1"/>
                </a:solidFill>
                <a:latin typeface="Book Antiqua" pitchFamily="18" charset="0"/>
              </a:rPr>
              <a:t>Implementation of Right to Information Act, 2005</a:t>
            </a:r>
          </a:p>
          <a:p>
            <a:pPr marL="342900" indent="-342900" eaLnBrk="0" hangingPunct="0">
              <a:lnSpc>
                <a:spcPct val="150000"/>
              </a:lnSpc>
              <a:spcBef>
                <a:spcPct val="20000"/>
              </a:spcBef>
              <a:buFont typeface="Arial" pitchFamily="34" charset="0"/>
              <a:buChar char="•"/>
            </a:pPr>
            <a:r>
              <a:rPr lang="en-IN" sz="2400">
                <a:solidFill>
                  <a:schemeClr val="bg1"/>
                </a:solidFill>
                <a:latin typeface="Book Antiqua" pitchFamily="18" charset="0"/>
              </a:rPr>
              <a:t>Personnel Management </a:t>
            </a:r>
          </a:p>
          <a:p>
            <a:pPr marL="342900" indent="-342900" eaLnBrk="0" hangingPunct="0">
              <a:lnSpc>
                <a:spcPct val="150000"/>
              </a:lnSpc>
              <a:spcBef>
                <a:spcPct val="20000"/>
              </a:spcBef>
              <a:buFont typeface="Arial" pitchFamily="34" charset="0"/>
              <a:buChar char="•"/>
            </a:pPr>
            <a:r>
              <a:rPr lang="en-IN" sz="2400">
                <a:solidFill>
                  <a:schemeClr val="bg1"/>
                </a:solidFill>
                <a:latin typeface="Book Antiqua" pitchFamily="18" charset="0"/>
              </a:rPr>
              <a:t>Reservation Policy Implementation</a:t>
            </a:r>
          </a:p>
          <a:p>
            <a:pPr marL="342900" indent="-342900" eaLnBrk="0" hangingPunct="0">
              <a:lnSpc>
                <a:spcPct val="150000"/>
              </a:lnSpc>
              <a:spcBef>
                <a:spcPct val="20000"/>
              </a:spcBef>
              <a:buFont typeface="Arial" pitchFamily="34" charset="0"/>
              <a:buChar char="•"/>
            </a:pPr>
            <a:r>
              <a:rPr lang="en-IN" sz="2400">
                <a:solidFill>
                  <a:schemeClr val="bg1"/>
                </a:solidFill>
                <a:latin typeface="Book Antiqua" pitchFamily="18" charset="0"/>
              </a:rPr>
              <a:t>Technological Consultancy Services</a:t>
            </a:r>
          </a:p>
          <a:p>
            <a:pPr marL="342900" indent="-342900" eaLnBrk="0" hangingPunct="0">
              <a:lnSpc>
                <a:spcPct val="150000"/>
              </a:lnSpc>
              <a:spcBef>
                <a:spcPct val="20000"/>
              </a:spcBef>
              <a:buFont typeface="Arial" pitchFamily="34" charset="0"/>
              <a:buChar char="•"/>
            </a:pPr>
            <a:r>
              <a:rPr lang="en-IN" sz="2400">
                <a:solidFill>
                  <a:schemeClr val="bg1"/>
                </a:solidFill>
                <a:latin typeface="Book Antiqua" pitchFamily="18" charset="0"/>
              </a:rPr>
              <a:t>Official Language Implementation</a:t>
            </a:r>
            <a:endParaRPr lang="en-US" sz="2400">
              <a:solidFill>
                <a:schemeClr val="bg1"/>
              </a:solidFill>
              <a:latin typeface="Book Antiqua" pitchFamily="18" charset="0"/>
            </a:endParaRPr>
          </a:p>
        </p:txBody>
      </p:sp>
      <p:sp>
        <p:nvSpPr>
          <p:cNvPr id="64522"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2020-21</a:t>
            </a:r>
            <a:endParaRPr lang="en-IN" sz="1400" dirty="0">
              <a:solidFill>
                <a:schemeClr val="bg1"/>
              </a:solidFill>
            </a:endParaRPr>
          </a:p>
        </p:txBody>
      </p:sp>
    </p:spTree>
  </p:cSld>
  <p:clrMapOvr>
    <a:masterClrMapping/>
  </p:clrMapOvr>
  <p:transition advClick="0" advTm="3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p:cNvSpPr/>
          <p:nvPr/>
        </p:nvSpPr>
        <p:spPr>
          <a:xfrm rot="10800000">
            <a:off x="457200" y="76200"/>
            <a:ext cx="5715000" cy="6858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2" name="Round Diagonal Corner Rectangle 11"/>
          <p:cNvSpPr/>
          <p:nvPr/>
        </p:nvSpPr>
        <p:spPr>
          <a:xfrm rot="10800000">
            <a:off x="381000" y="0"/>
            <a:ext cx="5715000" cy="6858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3" name="TextBox 6"/>
          <p:cNvSpPr txBox="1">
            <a:spLocks noChangeArrowheads="1"/>
          </p:cNvSpPr>
          <p:nvPr/>
        </p:nvSpPr>
        <p:spPr bwMode="auto">
          <a:xfrm>
            <a:off x="457200" y="76200"/>
            <a:ext cx="5181600" cy="554038"/>
          </a:xfrm>
          <a:prstGeom prst="rect">
            <a:avLst/>
          </a:prstGeom>
          <a:noFill/>
          <a:ln w="9525">
            <a:noFill/>
            <a:miter lim="800000"/>
            <a:headEnd/>
            <a:tailEnd/>
          </a:ln>
        </p:spPr>
        <p:txBody>
          <a:bodyPr>
            <a:spAutoFit/>
          </a:bodyPr>
          <a:lstStyle/>
          <a:p>
            <a:pPr eaLnBrk="0" hangingPunct="0">
              <a:defRPr/>
            </a:pPr>
            <a:r>
              <a:rPr lang="en-US" sz="3000" b="1" dirty="0">
                <a:solidFill>
                  <a:schemeClr val="tx1">
                    <a:lumMod val="95000"/>
                    <a:lumOff val="5000"/>
                  </a:schemeClr>
                </a:solidFill>
                <a:latin typeface="Titillium Web"/>
              </a:rPr>
              <a:t>Personnel </a:t>
            </a:r>
          </a:p>
        </p:txBody>
      </p:sp>
      <p:pic>
        <p:nvPicPr>
          <p:cNvPr id="17413" name="Picture 4" descr="I:\Annual Report 2015-16\Snapshot pics\vlcsnap-2016-05-09-15h12m01s151.png"/>
          <p:cNvPicPr>
            <a:picLocks noChangeAspect="1" noChangeArrowheads="1"/>
          </p:cNvPicPr>
          <p:nvPr/>
        </p:nvPicPr>
        <p:blipFill>
          <a:blip r:embed="rId2" cstate="print">
            <a:lum contrast="10000"/>
          </a:blip>
          <a:srcRect t="49432"/>
          <a:stretch>
            <a:fillRect/>
          </a:stretch>
        </p:blipFill>
        <p:spPr bwMode="auto">
          <a:xfrm>
            <a:off x="0" y="4114800"/>
            <a:ext cx="9144000" cy="2438400"/>
          </a:xfrm>
          <a:prstGeom prst="rect">
            <a:avLst/>
          </a:prstGeom>
          <a:noFill/>
          <a:ln w="9525">
            <a:noFill/>
            <a:miter lim="800000"/>
            <a:headEnd/>
            <a:tailEnd/>
          </a:ln>
        </p:spPr>
      </p:pic>
      <p:pic>
        <p:nvPicPr>
          <p:cNvPr id="17414" name="Picture 14" descr="backlable.png"/>
          <p:cNvPicPr>
            <a:picLocks noChangeAspect="1"/>
          </p:cNvPicPr>
          <p:nvPr/>
        </p:nvPicPr>
        <p:blipFill>
          <a:blip r:embed="rId3" cstate="print"/>
          <a:srcRect/>
          <a:stretch>
            <a:fillRect/>
          </a:stretch>
        </p:blipFill>
        <p:spPr bwMode="auto">
          <a:xfrm>
            <a:off x="0" y="6477000"/>
            <a:ext cx="9144000" cy="381000"/>
          </a:xfrm>
          <a:prstGeom prst="rect">
            <a:avLst/>
          </a:prstGeom>
          <a:noFill/>
          <a:ln w="9525">
            <a:noFill/>
            <a:miter lim="800000"/>
            <a:headEnd/>
            <a:tailEnd/>
          </a:ln>
        </p:spPr>
      </p:pic>
      <p:sp>
        <p:nvSpPr>
          <p:cNvPr id="17415" name="TextBox 14"/>
          <p:cNvSpPr txBox="1">
            <a:spLocks noChangeArrowheads="1"/>
          </p:cNvSpPr>
          <p:nvPr/>
        </p:nvSpPr>
        <p:spPr bwMode="auto">
          <a:xfrm>
            <a:off x="304800" y="6550025"/>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1" name="Pentagon 10"/>
          <p:cNvSpPr/>
          <p:nvPr/>
        </p:nvSpPr>
        <p:spPr>
          <a:xfrm>
            <a:off x="381000" y="914400"/>
            <a:ext cx="2819400" cy="533400"/>
          </a:xfrm>
          <a:prstGeom prst="homePlat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5" name="TextBox 14"/>
          <p:cNvSpPr txBox="1"/>
          <p:nvPr/>
        </p:nvSpPr>
        <p:spPr>
          <a:xfrm>
            <a:off x="533400" y="990600"/>
            <a:ext cx="2362200" cy="369887"/>
          </a:xfrm>
          <a:prstGeom prst="rect">
            <a:avLst/>
          </a:prstGeom>
          <a:noFill/>
        </p:spPr>
        <p:txBody>
          <a:bodyPr>
            <a:spAutoFit/>
          </a:bodyPr>
          <a:lstStyle/>
          <a:p>
            <a:pPr>
              <a:defRPr/>
            </a:pPr>
            <a:r>
              <a:rPr lang="en-US" b="1" dirty="0">
                <a:solidFill>
                  <a:schemeClr val="bg1">
                    <a:lumMod val="95000"/>
                  </a:schemeClr>
                </a:solidFill>
                <a:latin typeface="Book Antiqua" pitchFamily="18" charset="0"/>
              </a:rPr>
              <a:t>Total Staff Strength</a:t>
            </a:r>
            <a:endParaRPr lang="en-IN" dirty="0"/>
          </a:p>
        </p:txBody>
      </p:sp>
      <p:sp>
        <p:nvSpPr>
          <p:cNvPr id="16" name="Oval 15"/>
          <p:cNvSpPr/>
          <p:nvPr/>
        </p:nvSpPr>
        <p:spPr>
          <a:xfrm>
            <a:off x="3276600" y="914400"/>
            <a:ext cx="838200" cy="533400"/>
          </a:xfrm>
          <a:prstGeom prst="ellips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7" name="TextBox 16"/>
          <p:cNvSpPr txBox="1"/>
          <p:nvPr/>
        </p:nvSpPr>
        <p:spPr>
          <a:xfrm>
            <a:off x="3352800" y="914400"/>
            <a:ext cx="723275" cy="523220"/>
          </a:xfrm>
          <a:prstGeom prst="rect">
            <a:avLst/>
          </a:prstGeom>
          <a:noFill/>
        </p:spPr>
        <p:txBody>
          <a:bodyPr wrap="none">
            <a:spAutoFit/>
          </a:bodyPr>
          <a:lstStyle/>
          <a:p>
            <a:pPr>
              <a:defRPr/>
            </a:pPr>
            <a:r>
              <a:rPr lang="en-US" sz="2800" b="1" dirty="0">
                <a:solidFill>
                  <a:schemeClr val="bg1">
                    <a:lumMod val="95000"/>
                  </a:schemeClr>
                </a:solidFill>
                <a:latin typeface="Book Antiqua" pitchFamily="18" charset="0"/>
              </a:rPr>
              <a:t>366</a:t>
            </a:r>
            <a:endParaRPr lang="en-IN" sz="2800" dirty="0"/>
          </a:p>
        </p:txBody>
      </p:sp>
      <p:sp>
        <p:nvSpPr>
          <p:cNvPr id="18" name="Pentagon 17"/>
          <p:cNvSpPr/>
          <p:nvPr/>
        </p:nvSpPr>
        <p:spPr>
          <a:xfrm>
            <a:off x="381000" y="1600200"/>
            <a:ext cx="2819400" cy="533400"/>
          </a:xfrm>
          <a:prstGeom prst="homePlat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9" name="TextBox 18"/>
          <p:cNvSpPr txBox="1"/>
          <p:nvPr/>
        </p:nvSpPr>
        <p:spPr>
          <a:xfrm>
            <a:off x="533400" y="1676400"/>
            <a:ext cx="2362200" cy="369887"/>
          </a:xfrm>
          <a:prstGeom prst="rect">
            <a:avLst/>
          </a:prstGeom>
          <a:noFill/>
        </p:spPr>
        <p:txBody>
          <a:bodyPr>
            <a:spAutoFit/>
          </a:bodyPr>
          <a:lstStyle/>
          <a:p>
            <a:pPr>
              <a:defRPr/>
            </a:pPr>
            <a:r>
              <a:rPr lang="en-US" b="1" dirty="0">
                <a:solidFill>
                  <a:schemeClr val="bg1">
                    <a:lumMod val="95000"/>
                  </a:schemeClr>
                </a:solidFill>
                <a:latin typeface="Book Antiqua" pitchFamily="18" charset="0"/>
              </a:rPr>
              <a:t>Regular Staff</a:t>
            </a:r>
            <a:endParaRPr lang="en-IN" dirty="0">
              <a:solidFill>
                <a:schemeClr val="bg1">
                  <a:lumMod val="95000"/>
                </a:schemeClr>
              </a:solidFill>
            </a:endParaRPr>
          </a:p>
        </p:txBody>
      </p:sp>
      <p:sp>
        <p:nvSpPr>
          <p:cNvPr id="20" name="Oval 19"/>
          <p:cNvSpPr/>
          <p:nvPr/>
        </p:nvSpPr>
        <p:spPr>
          <a:xfrm>
            <a:off x="3352800" y="1600200"/>
            <a:ext cx="762000" cy="533400"/>
          </a:xfrm>
          <a:prstGeom prst="ellips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1" name="TextBox 20"/>
          <p:cNvSpPr txBox="1"/>
          <p:nvPr/>
        </p:nvSpPr>
        <p:spPr>
          <a:xfrm>
            <a:off x="3352800" y="1600200"/>
            <a:ext cx="723275" cy="523220"/>
          </a:xfrm>
          <a:prstGeom prst="rect">
            <a:avLst/>
          </a:prstGeom>
          <a:noFill/>
        </p:spPr>
        <p:txBody>
          <a:bodyPr wrap="none">
            <a:spAutoFit/>
          </a:bodyPr>
          <a:lstStyle/>
          <a:p>
            <a:pPr>
              <a:defRPr/>
            </a:pPr>
            <a:r>
              <a:rPr lang="en-US" sz="2800" b="1" dirty="0">
                <a:solidFill>
                  <a:schemeClr val="bg1">
                    <a:lumMod val="95000"/>
                  </a:schemeClr>
                </a:solidFill>
                <a:latin typeface="Book Antiqua" pitchFamily="18" charset="0"/>
              </a:rPr>
              <a:t>173</a:t>
            </a:r>
            <a:endParaRPr lang="en-IN" sz="2800" dirty="0">
              <a:solidFill>
                <a:schemeClr val="bg1">
                  <a:lumMod val="95000"/>
                </a:schemeClr>
              </a:solidFill>
            </a:endParaRPr>
          </a:p>
        </p:txBody>
      </p:sp>
      <p:sp>
        <p:nvSpPr>
          <p:cNvPr id="23" name="Pentagon 22"/>
          <p:cNvSpPr/>
          <p:nvPr/>
        </p:nvSpPr>
        <p:spPr>
          <a:xfrm>
            <a:off x="381000" y="2286000"/>
            <a:ext cx="2819400" cy="533400"/>
          </a:xfrm>
          <a:prstGeom prst="homePlat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4" name="TextBox 23"/>
          <p:cNvSpPr txBox="1"/>
          <p:nvPr/>
        </p:nvSpPr>
        <p:spPr>
          <a:xfrm>
            <a:off x="533400" y="2362200"/>
            <a:ext cx="2362200" cy="369887"/>
          </a:xfrm>
          <a:prstGeom prst="rect">
            <a:avLst/>
          </a:prstGeom>
          <a:noFill/>
        </p:spPr>
        <p:txBody>
          <a:bodyPr>
            <a:spAutoFit/>
          </a:bodyPr>
          <a:lstStyle/>
          <a:p>
            <a:pPr>
              <a:defRPr/>
            </a:pPr>
            <a:r>
              <a:rPr lang="en-US" b="1" dirty="0">
                <a:solidFill>
                  <a:schemeClr val="bg1">
                    <a:lumMod val="95000"/>
                  </a:schemeClr>
                </a:solidFill>
                <a:latin typeface="Book Antiqua" pitchFamily="18" charset="0"/>
              </a:rPr>
              <a:t>Contract Staff</a:t>
            </a:r>
            <a:endParaRPr lang="en-IN" dirty="0">
              <a:solidFill>
                <a:schemeClr val="bg1">
                  <a:lumMod val="95000"/>
                </a:schemeClr>
              </a:solidFill>
            </a:endParaRPr>
          </a:p>
        </p:txBody>
      </p:sp>
      <p:sp>
        <p:nvSpPr>
          <p:cNvPr id="25" name="Oval 24"/>
          <p:cNvSpPr/>
          <p:nvPr/>
        </p:nvSpPr>
        <p:spPr>
          <a:xfrm>
            <a:off x="3276600" y="2286000"/>
            <a:ext cx="762000" cy="533400"/>
          </a:xfrm>
          <a:prstGeom prst="ellips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6" name="TextBox 25"/>
          <p:cNvSpPr txBox="1"/>
          <p:nvPr/>
        </p:nvSpPr>
        <p:spPr>
          <a:xfrm>
            <a:off x="3352800" y="2286000"/>
            <a:ext cx="723275" cy="523220"/>
          </a:xfrm>
          <a:prstGeom prst="rect">
            <a:avLst/>
          </a:prstGeom>
          <a:noFill/>
        </p:spPr>
        <p:txBody>
          <a:bodyPr wrap="none">
            <a:spAutoFit/>
          </a:bodyPr>
          <a:lstStyle/>
          <a:p>
            <a:pPr>
              <a:defRPr/>
            </a:pPr>
            <a:r>
              <a:rPr lang="en-US" sz="2800" b="1" dirty="0">
                <a:solidFill>
                  <a:schemeClr val="bg1">
                    <a:lumMod val="95000"/>
                  </a:schemeClr>
                </a:solidFill>
                <a:latin typeface="Book Antiqua" pitchFamily="18" charset="0"/>
              </a:rPr>
              <a:t>110</a:t>
            </a:r>
            <a:endParaRPr lang="en-IN" sz="2800" dirty="0">
              <a:solidFill>
                <a:schemeClr val="bg1">
                  <a:lumMod val="95000"/>
                </a:schemeClr>
              </a:solidFill>
            </a:endParaRPr>
          </a:p>
        </p:txBody>
      </p:sp>
      <p:sp>
        <p:nvSpPr>
          <p:cNvPr id="27" name="Pentagon 26"/>
          <p:cNvSpPr/>
          <p:nvPr/>
        </p:nvSpPr>
        <p:spPr>
          <a:xfrm>
            <a:off x="381000" y="2895600"/>
            <a:ext cx="2819400" cy="533400"/>
          </a:xfrm>
          <a:prstGeom prst="homePlat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8" name="TextBox 27"/>
          <p:cNvSpPr txBox="1"/>
          <p:nvPr/>
        </p:nvSpPr>
        <p:spPr>
          <a:xfrm>
            <a:off x="533400" y="2971800"/>
            <a:ext cx="2362200" cy="369887"/>
          </a:xfrm>
          <a:prstGeom prst="rect">
            <a:avLst/>
          </a:prstGeom>
          <a:noFill/>
        </p:spPr>
        <p:txBody>
          <a:bodyPr>
            <a:spAutoFit/>
          </a:bodyPr>
          <a:lstStyle/>
          <a:p>
            <a:pPr>
              <a:defRPr/>
            </a:pPr>
            <a:r>
              <a:rPr lang="en-US" b="1" dirty="0">
                <a:solidFill>
                  <a:schemeClr val="bg1">
                    <a:lumMod val="95000"/>
                  </a:schemeClr>
                </a:solidFill>
                <a:latin typeface="Book Antiqua" pitchFamily="18" charset="0"/>
              </a:rPr>
              <a:t>Outsourced</a:t>
            </a:r>
            <a:endParaRPr lang="en-IN" b="1" dirty="0">
              <a:solidFill>
                <a:schemeClr val="bg1">
                  <a:lumMod val="95000"/>
                </a:schemeClr>
              </a:solidFill>
            </a:endParaRPr>
          </a:p>
        </p:txBody>
      </p:sp>
      <p:sp>
        <p:nvSpPr>
          <p:cNvPr id="29" name="Oval 28"/>
          <p:cNvSpPr/>
          <p:nvPr/>
        </p:nvSpPr>
        <p:spPr>
          <a:xfrm>
            <a:off x="3276600" y="2971800"/>
            <a:ext cx="762000" cy="381000"/>
          </a:xfrm>
          <a:prstGeom prst="ellips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0" name="TextBox 29"/>
          <p:cNvSpPr txBox="1"/>
          <p:nvPr/>
        </p:nvSpPr>
        <p:spPr>
          <a:xfrm>
            <a:off x="3334062" y="2971800"/>
            <a:ext cx="647075" cy="461665"/>
          </a:xfrm>
          <a:prstGeom prst="rect">
            <a:avLst/>
          </a:prstGeom>
          <a:noFill/>
        </p:spPr>
        <p:txBody>
          <a:bodyPr wrap="square">
            <a:spAutoFit/>
          </a:bodyPr>
          <a:lstStyle/>
          <a:p>
            <a:pPr>
              <a:defRPr/>
            </a:pPr>
            <a:r>
              <a:rPr lang="en-US" sz="2400" dirty="0">
                <a:solidFill>
                  <a:schemeClr val="bg1"/>
                </a:solidFill>
                <a:latin typeface="Book Antiqua" pitchFamily="18" charset="0"/>
              </a:rPr>
              <a:t>140</a:t>
            </a:r>
            <a:endParaRPr lang="en-IN" sz="2400" dirty="0">
              <a:solidFill>
                <a:schemeClr val="bg1"/>
              </a:solidFill>
            </a:endParaRPr>
          </a:p>
        </p:txBody>
      </p:sp>
      <p:sp>
        <p:nvSpPr>
          <p:cNvPr id="31" name="Pentagon 30"/>
          <p:cNvSpPr/>
          <p:nvPr/>
        </p:nvSpPr>
        <p:spPr>
          <a:xfrm flipH="1">
            <a:off x="4343400" y="1676400"/>
            <a:ext cx="4572000" cy="838200"/>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2" name="TextBox 21"/>
          <p:cNvSpPr txBox="1"/>
          <p:nvPr/>
        </p:nvSpPr>
        <p:spPr>
          <a:xfrm>
            <a:off x="4648200" y="1676400"/>
            <a:ext cx="4267200" cy="830263"/>
          </a:xfrm>
          <a:prstGeom prst="rect">
            <a:avLst/>
          </a:prstGeom>
          <a:noFill/>
        </p:spPr>
        <p:txBody>
          <a:bodyPr>
            <a:spAutoFit/>
          </a:bodyPr>
          <a:lstStyle/>
          <a:p>
            <a:pPr algn="ctr">
              <a:defRPr/>
            </a:pPr>
            <a:r>
              <a:rPr lang="en-US" dirty="0">
                <a:solidFill>
                  <a:schemeClr val="tx1">
                    <a:lumMod val="95000"/>
                    <a:lumOff val="5000"/>
                  </a:schemeClr>
                </a:solidFill>
                <a:latin typeface="Book Antiqua" pitchFamily="18" charset="0"/>
              </a:rPr>
              <a:t>Group-A </a:t>
            </a:r>
            <a:r>
              <a:rPr lang="en-US" sz="2400" b="1" dirty="0">
                <a:solidFill>
                  <a:schemeClr val="tx1">
                    <a:lumMod val="95000"/>
                    <a:lumOff val="5000"/>
                  </a:schemeClr>
                </a:solidFill>
                <a:latin typeface="Book Antiqua" pitchFamily="18" charset="0"/>
              </a:rPr>
              <a:t>46</a:t>
            </a:r>
            <a:r>
              <a:rPr lang="en-US" dirty="0">
                <a:solidFill>
                  <a:schemeClr val="tx1">
                    <a:lumMod val="95000"/>
                    <a:lumOff val="5000"/>
                  </a:schemeClr>
                </a:solidFill>
                <a:latin typeface="Book Antiqua" pitchFamily="18" charset="0"/>
              </a:rPr>
              <a:t>; Group-B </a:t>
            </a:r>
            <a:r>
              <a:rPr lang="en-US" sz="2400" b="1" dirty="0">
                <a:solidFill>
                  <a:schemeClr val="tx1">
                    <a:lumMod val="95000"/>
                    <a:lumOff val="5000"/>
                  </a:schemeClr>
                </a:solidFill>
                <a:latin typeface="Book Antiqua" pitchFamily="18" charset="0"/>
              </a:rPr>
              <a:t>65</a:t>
            </a:r>
            <a:r>
              <a:rPr lang="en-US" dirty="0">
                <a:solidFill>
                  <a:schemeClr val="tx1">
                    <a:lumMod val="95000"/>
                    <a:lumOff val="5000"/>
                  </a:schemeClr>
                </a:solidFill>
                <a:latin typeface="Book Antiqua" pitchFamily="18" charset="0"/>
              </a:rPr>
              <a:t>, Group-C </a:t>
            </a:r>
            <a:r>
              <a:rPr lang="en-US" sz="2400" b="1" dirty="0">
                <a:solidFill>
                  <a:schemeClr val="tx1">
                    <a:lumMod val="95000"/>
                    <a:lumOff val="5000"/>
                  </a:schemeClr>
                </a:solidFill>
                <a:latin typeface="Book Antiqua" pitchFamily="18" charset="0"/>
              </a:rPr>
              <a:t>47</a:t>
            </a:r>
            <a:r>
              <a:rPr lang="en-US" dirty="0">
                <a:solidFill>
                  <a:schemeClr val="tx1">
                    <a:lumMod val="95000"/>
                    <a:lumOff val="5000"/>
                  </a:schemeClr>
                </a:solidFill>
                <a:latin typeface="Book Antiqua" pitchFamily="18" charset="0"/>
              </a:rPr>
              <a:t> &amp; Multi-tasking staff </a:t>
            </a:r>
            <a:r>
              <a:rPr lang="en-US" sz="2400" b="1" dirty="0">
                <a:solidFill>
                  <a:schemeClr val="tx1">
                    <a:lumMod val="95000"/>
                    <a:lumOff val="5000"/>
                  </a:schemeClr>
                </a:solidFill>
                <a:latin typeface="Book Antiqua" pitchFamily="18" charset="0"/>
              </a:rPr>
              <a:t>15</a:t>
            </a:r>
            <a:endParaRPr lang="en-IN" sz="2400" b="1" dirty="0">
              <a:solidFill>
                <a:schemeClr val="tx1">
                  <a:lumMod val="95000"/>
                  <a:lumOff val="5000"/>
                </a:schemeClr>
              </a:solidFill>
            </a:endParaRPr>
          </a:p>
        </p:txBody>
      </p:sp>
      <p:sp>
        <p:nvSpPr>
          <p:cNvPr id="35" name="Pentagon 34"/>
          <p:cNvSpPr/>
          <p:nvPr/>
        </p:nvSpPr>
        <p:spPr>
          <a:xfrm flipH="1">
            <a:off x="4343400" y="2667000"/>
            <a:ext cx="4572000" cy="1371600"/>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7435" name="TextBox 32"/>
          <p:cNvSpPr txBox="1">
            <a:spLocks noChangeArrowheads="1"/>
          </p:cNvSpPr>
          <p:nvPr/>
        </p:nvSpPr>
        <p:spPr bwMode="auto">
          <a:xfrm>
            <a:off x="5257800" y="2743200"/>
            <a:ext cx="3048000" cy="1184940"/>
          </a:xfrm>
          <a:prstGeom prst="rect">
            <a:avLst/>
          </a:prstGeom>
          <a:noFill/>
          <a:ln w="9525">
            <a:noFill/>
            <a:miter lim="800000"/>
            <a:headEnd/>
            <a:tailEnd/>
          </a:ln>
        </p:spPr>
        <p:txBody>
          <a:bodyPr>
            <a:spAutoFit/>
          </a:bodyPr>
          <a:lstStyle/>
          <a:p>
            <a:pPr marL="360363" indent="-360363" defTabSz="360363">
              <a:spcAft>
                <a:spcPts val="1200"/>
              </a:spcAft>
            </a:pPr>
            <a:r>
              <a:rPr lang="en-US" sz="1700" dirty="0">
                <a:latin typeface="Book Antiqua" pitchFamily="18" charset="0"/>
              </a:rPr>
              <a:t>Professors </a:t>
            </a:r>
            <a:r>
              <a:rPr lang="en-US" sz="1700" b="1" dirty="0">
                <a:latin typeface="Book Antiqua" pitchFamily="18" charset="0"/>
              </a:rPr>
              <a:t>10 </a:t>
            </a:r>
          </a:p>
          <a:p>
            <a:pPr marL="360363" indent="-360363" defTabSz="360363">
              <a:spcAft>
                <a:spcPts val="1200"/>
              </a:spcAft>
            </a:pPr>
            <a:r>
              <a:rPr lang="en-US" sz="1700" dirty="0">
                <a:latin typeface="Book Antiqua" pitchFamily="18" charset="0"/>
              </a:rPr>
              <a:t>Associate Professors </a:t>
            </a:r>
            <a:r>
              <a:rPr lang="en-US" sz="1700" b="1" dirty="0">
                <a:latin typeface="Book Antiqua" pitchFamily="18" charset="0"/>
              </a:rPr>
              <a:t>21</a:t>
            </a:r>
            <a:endParaRPr lang="en-US" sz="1700" dirty="0">
              <a:latin typeface="Book Antiqua" pitchFamily="18" charset="0"/>
            </a:endParaRPr>
          </a:p>
          <a:p>
            <a:pPr marL="360363" indent="-360363" defTabSz="360363">
              <a:spcAft>
                <a:spcPts val="1200"/>
              </a:spcAft>
            </a:pPr>
            <a:r>
              <a:rPr lang="en-US" sz="1700" dirty="0">
                <a:latin typeface="Book Antiqua" pitchFamily="18" charset="0"/>
              </a:rPr>
              <a:t>Assistant Professors </a:t>
            </a:r>
            <a:r>
              <a:rPr lang="en-US" sz="1700" b="1" dirty="0">
                <a:latin typeface="Book Antiqua" pitchFamily="18" charset="0"/>
              </a:rPr>
              <a:t>17</a:t>
            </a:r>
          </a:p>
        </p:txBody>
      </p:sp>
      <p:sp>
        <p:nvSpPr>
          <p:cNvPr id="17436"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32" name="Pentagon 31"/>
          <p:cNvSpPr/>
          <p:nvPr/>
        </p:nvSpPr>
        <p:spPr>
          <a:xfrm>
            <a:off x="381000" y="3505200"/>
            <a:ext cx="2819400" cy="533400"/>
          </a:xfrm>
          <a:prstGeom prst="homePlat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3" name="TextBox 32"/>
          <p:cNvSpPr txBox="1"/>
          <p:nvPr/>
        </p:nvSpPr>
        <p:spPr>
          <a:xfrm>
            <a:off x="533400" y="3581400"/>
            <a:ext cx="2362200" cy="369887"/>
          </a:xfrm>
          <a:prstGeom prst="rect">
            <a:avLst/>
          </a:prstGeom>
          <a:noFill/>
        </p:spPr>
        <p:txBody>
          <a:bodyPr>
            <a:spAutoFit/>
          </a:bodyPr>
          <a:lstStyle/>
          <a:p>
            <a:pPr>
              <a:defRPr/>
            </a:pPr>
            <a:r>
              <a:rPr lang="en-US" b="1" dirty="0">
                <a:solidFill>
                  <a:schemeClr val="bg1">
                    <a:lumMod val="95000"/>
                  </a:schemeClr>
                </a:solidFill>
                <a:latin typeface="Book Antiqua" pitchFamily="18" charset="0"/>
              </a:rPr>
              <a:t>Faculty</a:t>
            </a:r>
            <a:endParaRPr lang="en-IN" b="1" dirty="0">
              <a:solidFill>
                <a:schemeClr val="bg1">
                  <a:lumMod val="95000"/>
                </a:schemeClr>
              </a:solidFill>
            </a:endParaRPr>
          </a:p>
        </p:txBody>
      </p:sp>
      <p:sp>
        <p:nvSpPr>
          <p:cNvPr id="37" name="Oval 36"/>
          <p:cNvSpPr/>
          <p:nvPr/>
        </p:nvSpPr>
        <p:spPr>
          <a:xfrm>
            <a:off x="3276600" y="3581400"/>
            <a:ext cx="762000" cy="381000"/>
          </a:xfrm>
          <a:prstGeom prst="ellips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9" name="TextBox 38"/>
          <p:cNvSpPr txBox="1"/>
          <p:nvPr/>
        </p:nvSpPr>
        <p:spPr>
          <a:xfrm>
            <a:off x="3429000" y="3581400"/>
            <a:ext cx="533400" cy="400110"/>
          </a:xfrm>
          <a:prstGeom prst="rect">
            <a:avLst/>
          </a:prstGeom>
          <a:noFill/>
        </p:spPr>
        <p:txBody>
          <a:bodyPr wrap="square">
            <a:spAutoFit/>
          </a:bodyPr>
          <a:lstStyle/>
          <a:p>
            <a:pPr>
              <a:defRPr/>
            </a:pPr>
            <a:r>
              <a:rPr lang="en-US" sz="2000" dirty="0">
                <a:solidFill>
                  <a:schemeClr val="bg1">
                    <a:lumMod val="95000"/>
                  </a:schemeClr>
                </a:solidFill>
                <a:latin typeface="Book Antiqua" pitchFamily="18" charset="0"/>
              </a:rPr>
              <a:t>48</a:t>
            </a:r>
            <a:endParaRPr lang="en-IN" sz="2000" dirty="0">
              <a:solidFill>
                <a:schemeClr val="bg1">
                  <a:lumMod val="95000"/>
                </a:schemeClr>
              </a:solidFill>
            </a:endParaRPr>
          </a:p>
        </p:txBody>
      </p:sp>
    </p:spTree>
  </p:cSld>
  <p:clrMapOvr>
    <a:masterClrMapping/>
  </p:clrMapOvr>
  <p:transition advClick="0" advTm="3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4" descr="backlable.png"/>
          <p:cNvPicPr>
            <a:picLocks noChangeAspect="1"/>
          </p:cNvPicPr>
          <p:nvPr/>
        </p:nvPicPr>
        <p:blipFill>
          <a:blip r:embed="rId2" cstate="print"/>
          <a:srcRect/>
          <a:stretch>
            <a:fillRect/>
          </a:stretch>
        </p:blipFill>
        <p:spPr bwMode="auto">
          <a:xfrm>
            <a:off x="0" y="5943600"/>
            <a:ext cx="9144000" cy="914400"/>
          </a:xfrm>
          <a:prstGeom prst="rect">
            <a:avLst/>
          </a:prstGeom>
          <a:noFill/>
          <a:ln w="9525">
            <a:noFill/>
            <a:miter lim="800000"/>
            <a:headEnd/>
            <a:tailEnd/>
          </a:ln>
        </p:spPr>
      </p:pic>
      <p:sp>
        <p:nvSpPr>
          <p:cNvPr id="65539"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cxnSp>
        <p:nvCxnSpPr>
          <p:cNvPr id="93" name="Straight Connector 92"/>
          <p:cNvCxnSpPr/>
          <p:nvPr/>
        </p:nvCxnSpPr>
        <p:spPr>
          <a:xfrm rot="10800000">
            <a:off x="4495800" y="762000"/>
            <a:ext cx="1676400" cy="0"/>
          </a:xfrm>
          <a:prstGeom prst="line">
            <a:avLst/>
          </a:prstGeom>
          <a:ln w="22225">
            <a:solidFill>
              <a:srgbClr val="C1AC5F">
                <a:alpha val="46000"/>
              </a:srgbClr>
            </a:solidFill>
            <a:prstDash val="sysDash"/>
          </a:ln>
        </p:spPr>
        <p:style>
          <a:lnRef idx="1">
            <a:schemeClr val="accent1"/>
          </a:lnRef>
          <a:fillRef idx="0">
            <a:schemeClr val="accent1"/>
          </a:fillRef>
          <a:effectRef idx="0">
            <a:schemeClr val="accent1"/>
          </a:effectRef>
          <a:fontRef idx="minor">
            <a:schemeClr val="tx1"/>
          </a:fontRef>
        </p:style>
      </p:cxnSp>
      <p:sp>
        <p:nvSpPr>
          <p:cNvPr id="19" name="Round Diagonal Corner Rectangle 18"/>
          <p:cNvSpPr/>
          <p:nvPr/>
        </p:nvSpPr>
        <p:spPr>
          <a:xfrm rot="10800000">
            <a:off x="457200" y="76200"/>
            <a:ext cx="4114800" cy="6858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0" name="Round Diagonal Corner Rectangle 19"/>
          <p:cNvSpPr/>
          <p:nvPr/>
        </p:nvSpPr>
        <p:spPr>
          <a:xfrm rot="10800000">
            <a:off x="381000" y="0"/>
            <a:ext cx="5638800" cy="6858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65543" name="TextBox 6"/>
          <p:cNvSpPr txBox="1">
            <a:spLocks noChangeArrowheads="1"/>
          </p:cNvSpPr>
          <p:nvPr/>
        </p:nvSpPr>
        <p:spPr bwMode="auto">
          <a:xfrm>
            <a:off x="914400" y="152400"/>
            <a:ext cx="4800600" cy="553998"/>
          </a:xfrm>
          <a:prstGeom prst="rect">
            <a:avLst/>
          </a:prstGeom>
          <a:noFill/>
          <a:ln w="9525">
            <a:noFill/>
            <a:miter lim="800000"/>
            <a:headEnd/>
            <a:tailEnd/>
          </a:ln>
        </p:spPr>
        <p:txBody>
          <a:bodyPr wrap="square">
            <a:spAutoFit/>
          </a:bodyPr>
          <a:lstStyle/>
          <a:p>
            <a:r>
              <a:rPr lang="en-US" sz="3000" b="1" dirty="0">
                <a:latin typeface="Titillium Web"/>
              </a:rPr>
              <a:t>Financial Highlights </a:t>
            </a:r>
          </a:p>
        </p:txBody>
      </p:sp>
      <p:graphicFrame>
        <p:nvGraphicFramePr>
          <p:cNvPr id="8" name="Table 7"/>
          <p:cNvGraphicFramePr>
            <a:graphicFrameLocks noGrp="1"/>
          </p:cNvGraphicFramePr>
          <p:nvPr/>
        </p:nvGraphicFramePr>
        <p:xfrm>
          <a:off x="304800" y="1066800"/>
          <a:ext cx="5679467" cy="1987235"/>
        </p:xfrm>
        <a:graphic>
          <a:graphicData uri="http://schemas.openxmlformats.org/drawingml/2006/table">
            <a:tbl>
              <a:tblPr/>
              <a:tblGrid>
                <a:gridCol w="1047696">
                  <a:extLst>
                    <a:ext uri="{9D8B030D-6E8A-4147-A177-3AD203B41FA5}">
                      <a16:colId xmlns:a16="http://schemas.microsoft.com/office/drawing/2014/main" val="20000"/>
                    </a:ext>
                  </a:extLst>
                </a:gridCol>
                <a:gridCol w="1559937">
                  <a:extLst>
                    <a:ext uri="{9D8B030D-6E8A-4147-A177-3AD203B41FA5}">
                      <a16:colId xmlns:a16="http://schemas.microsoft.com/office/drawing/2014/main" val="20001"/>
                    </a:ext>
                  </a:extLst>
                </a:gridCol>
                <a:gridCol w="1571636">
                  <a:extLst>
                    <a:ext uri="{9D8B030D-6E8A-4147-A177-3AD203B41FA5}">
                      <a16:colId xmlns:a16="http://schemas.microsoft.com/office/drawing/2014/main" val="20002"/>
                    </a:ext>
                  </a:extLst>
                </a:gridCol>
                <a:gridCol w="1500198">
                  <a:extLst>
                    <a:ext uri="{9D8B030D-6E8A-4147-A177-3AD203B41FA5}">
                      <a16:colId xmlns:a16="http://schemas.microsoft.com/office/drawing/2014/main" val="20003"/>
                    </a:ext>
                  </a:extLst>
                </a:gridCol>
              </a:tblGrid>
              <a:tr h="334010">
                <a:tc gridSpan="4">
                  <a:txBody>
                    <a:bodyPr/>
                    <a:lstStyle/>
                    <a:p>
                      <a:pPr marL="0" marR="0" algn="ctr">
                        <a:lnSpc>
                          <a:spcPct val="115000"/>
                        </a:lnSpc>
                        <a:spcBef>
                          <a:spcPts val="0"/>
                        </a:spcBef>
                        <a:spcAft>
                          <a:spcPts val="0"/>
                        </a:spcAft>
                      </a:pPr>
                      <a:r>
                        <a:rPr lang="en-US" sz="1200" b="1" dirty="0">
                          <a:latin typeface="Times New Roman"/>
                          <a:ea typeface="Calibri"/>
                          <a:cs typeface="Times New Roman"/>
                        </a:rPr>
                        <a:t>Grant Received</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0820">
                <a:tc>
                  <a:txBody>
                    <a:bodyPr/>
                    <a:lstStyle/>
                    <a:p>
                      <a:pPr marL="0" marR="0" algn="ctr">
                        <a:lnSpc>
                          <a:spcPct val="115000"/>
                        </a:lnSpc>
                        <a:spcBef>
                          <a:spcPts val="0"/>
                        </a:spcBef>
                        <a:spcAft>
                          <a:spcPts val="0"/>
                        </a:spcAft>
                      </a:pPr>
                      <a:r>
                        <a:rPr lang="en-US" sz="1200" b="1">
                          <a:latin typeface="Times New Roman"/>
                          <a:ea typeface="Calibri"/>
                          <a:cs typeface="Times New Roman"/>
                        </a:rPr>
                        <a:t>Year</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Times New Roman"/>
                          <a:ea typeface="Calibri"/>
                          <a:cs typeface="Times New Roman"/>
                        </a:rPr>
                        <a:t>Non-Plan</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Times New Roman"/>
                          <a:ea typeface="Calibri"/>
                          <a:cs typeface="Times New Roman"/>
                        </a:rPr>
                        <a:t>Plan</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Times New Roman"/>
                          <a:ea typeface="Calibri"/>
                          <a:cs typeface="Times New Roman"/>
                        </a:rPr>
                        <a:t>Total</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2012-13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10, 14, 12, 383.00</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25, 41, 48, 026.00</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35, 55, 60, 409.00</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2013-14</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12, 41, 16, 000.00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41, 51, 08, 000.00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53, 92, 24, 000.30</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2014-15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14, 46, 49,000.00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41, 93, 49, 000.00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56, 39, 98,000.00</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2015-16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15, 71, 54, 000.00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33, 38, 19, 000.00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49, 09, 73, 000.00</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2016-17</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16, 77, 09,000.00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34, 59, 31, 000.00</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51, 36,40,000.00</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9" name="Table 8"/>
          <p:cNvGraphicFramePr>
            <a:graphicFrameLocks noGrp="1"/>
          </p:cNvGraphicFramePr>
          <p:nvPr/>
        </p:nvGraphicFramePr>
        <p:xfrm>
          <a:off x="304800" y="3581400"/>
          <a:ext cx="5715040" cy="2019367"/>
        </p:xfrm>
        <a:graphic>
          <a:graphicData uri="http://schemas.openxmlformats.org/drawingml/2006/table">
            <a:tbl>
              <a:tblPr/>
              <a:tblGrid>
                <a:gridCol w="785818">
                  <a:extLst>
                    <a:ext uri="{9D8B030D-6E8A-4147-A177-3AD203B41FA5}">
                      <a16:colId xmlns:a16="http://schemas.microsoft.com/office/drawing/2014/main" val="20000"/>
                    </a:ext>
                  </a:extLst>
                </a:gridCol>
                <a:gridCol w="1643074">
                  <a:extLst>
                    <a:ext uri="{9D8B030D-6E8A-4147-A177-3AD203B41FA5}">
                      <a16:colId xmlns:a16="http://schemas.microsoft.com/office/drawing/2014/main" val="20001"/>
                    </a:ext>
                  </a:extLst>
                </a:gridCol>
                <a:gridCol w="1643074">
                  <a:extLst>
                    <a:ext uri="{9D8B030D-6E8A-4147-A177-3AD203B41FA5}">
                      <a16:colId xmlns:a16="http://schemas.microsoft.com/office/drawing/2014/main" val="20002"/>
                    </a:ext>
                  </a:extLst>
                </a:gridCol>
                <a:gridCol w="1643074">
                  <a:extLst>
                    <a:ext uri="{9D8B030D-6E8A-4147-A177-3AD203B41FA5}">
                      <a16:colId xmlns:a16="http://schemas.microsoft.com/office/drawing/2014/main" val="20003"/>
                    </a:ext>
                  </a:extLst>
                </a:gridCol>
              </a:tblGrid>
              <a:tr h="262572">
                <a:tc gridSpan="4">
                  <a:txBody>
                    <a:bodyPr/>
                    <a:lstStyle/>
                    <a:p>
                      <a:pPr marL="0" marR="0" algn="ctr">
                        <a:lnSpc>
                          <a:spcPct val="115000"/>
                        </a:lnSpc>
                        <a:spcBef>
                          <a:spcPts val="0"/>
                        </a:spcBef>
                        <a:spcAft>
                          <a:spcPts val="0"/>
                        </a:spcAft>
                      </a:pPr>
                      <a:r>
                        <a:rPr lang="en-US" sz="1200" b="1" dirty="0">
                          <a:latin typeface="Times New Roman"/>
                          <a:ea typeface="Calibri"/>
                          <a:cs typeface="Times New Roman"/>
                        </a:rPr>
                        <a:t>Expenditure</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0820">
                <a:tc>
                  <a:txBody>
                    <a:bodyPr/>
                    <a:lstStyle/>
                    <a:p>
                      <a:pPr marL="0" marR="0" algn="ctr">
                        <a:lnSpc>
                          <a:spcPct val="115000"/>
                        </a:lnSpc>
                        <a:spcBef>
                          <a:spcPts val="0"/>
                        </a:spcBef>
                        <a:spcAft>
                          <a:spcPts val="0"/>
                        </a:spcAft>
                      </a:pPr>
                      <a:r>
                        <a:rPr lang="en-US" sz="1200" b="1">
                          <a:latin typeface="Times New Roman"/>
                          <a:ea typeface="Calibri"/>
                          <a:cs typeface="Times New Roman"/>
                        </a:rPr>
                        <a:t>Year</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Times New Roman"/>
                          <a:ea typeface="Calibri"/>
                          <a:cs typeface="Times New Roman"/>
                        </a:rPr>
                        <a:t>Non-Plan</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Times New Roman"/>
                          <a:ea typeface="Calibri"/>
                          <a:cs typeface="Times New Roman"/>
                        </a:rPr>
                        <a:t>Plan</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Times New Roman"/>
                          <a:ea typeface="Calibri"/>
                          <a:cs typeface="Times New Roman"/>
                        </a:rPr>
                        <a:t>Total</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0820">
                <a:tc>
                  <a:txBody>
                    <a:bodyPr/>
                    <a:lstStyle/>
                    <a:p>
                      <a:pPr marL="0" marR="0" algn="ctr">
                        <a:lnSpc>
                          <a:spcPct val="115000"/>
                        </a:lnSpc>
                        <a:spcBef>
                          <a:spcPts val="0"/>
                        </a:spcBef>
                        <a:spcAft>
                          <a:spcPts val="0"/>
                        </a:spcAft>
                      </a:pPr>
                      <a:r>
                        <a:rPr lang="en-US" sz="1200" dirty="0">
                          <a:latin typeface="Times New Roman"/>
                          <a:ea typeface="Calibri"/>
                          <a:cs typeface="Times New Roman"/>
                        </a:rPr>
                        <a:t>2012-13</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15, 43, 73, 761.30</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11, 52, 78, 979.00</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26, 96, 52, 740.30</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2013-14</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16, 62, 42, 555.30</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10, 95, 97, 278.00</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27, 58, 39, 833.30</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2014-15</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19, 35, 59, 080.33</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12, 92, 34, 489.00</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38, 36, 46, 713.93</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2015-16</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13, 35, 59, 803.70</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14, 11, 21, 864.50</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38, 13, 18, 867.51</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2016-17</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19, 51, 22, 389.13</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15, 79, 75, 420.00</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40, 19, 55, 812.88</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10" name="Table 9"/>
          <p:cNvGraphicFramePr>
            <a:graphicFrameLocks noGrp="1"/>
          </p:cNvGraphicFramePr>
          <p:nvPr/>
        </p:nvGraphicFramePr>
        <p:xfrm>
          <a:off x="6343650" y="3581400"/>
          <a:ext cx="2571768" cy="1796100"/>
        </p:xfrm>
        <a:graphic>
          <a:graphicData uri="http://schemas.openxmlformats.org/drawingml/2006/table">
            <a:tbl>
              <a:tblPr/>
              <a:tblGrid>
                <a:gridCol w="791313">
                  <a:extLst>
                    <a:ext uri="{9D8B030D-6E8A-4147-A177-3AD203B41FA5}">
                      <a16:colId xmlns:a16="http://schemas.microsoft.com/office/drawing/2014/main" val="20000"/>
                    </a:ext>
                  </a:extLst>
                </a:gridCol>
                <a:gridCol w="1780455">
                  <a:extLst>
                    <a:ext uri="{9D8B030D-6E8A-4147-A177-3AD203B41FA5}">
                      <a16:colId xmlns:a16="http://schemas.microsoft.com/office/drawing/2014/main" val="20001"/>
                    </a:ext>
                  </a:extLst>
                </a:gridCol>
              </a:tblGrid>
              <a:tr h="353695">
                <a:tc>
                  <a:txBody>
                    <a:bodyPr/>
                    <a:lstStyle/>
                    <a:p>
                      <a:pPr marL="0" marR="0" algn="ctr">
                        <a:lnSpc>
                          <a:spcPct val="115000"/>
                        </a:lnSpc>
                        <a:spcBef>
                          <a:spcPts val="0"/>
                        </a:spcBef>
                        <a:spcAft>
                          <a:spcPts val="0"/>
                        </a:spcAft>
                      </a:pPr>
                      <a:r>
                        <a:rPr lang="en-US" sz="1200" b="1" dirty="0">
                          <a:latin typeface="Times New Roman"/>
                          <a:ea typeface="Calibri"/>
                          <a:cs typeface="Times New Roman"/>
                        </a:rPr>
                        <a:t>Year</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Times New Roman"/>
                          <a:ea typeface="Calibri"/>
                          <a:cs typeface="Times New Roman"/>
                        </a:rPr>
                        <a:t>Income Generated</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2012-13</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4, 17, 45, 165.50</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2013-14</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4, 23, 51, 522.80</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2014-15</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6, 08, 53, 144.60</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2015-16</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a:latin typeface="Times New Roman"/>
                          <a:ea typeface="Calibri"/>
                          <a:cs typeface="Times New Roman"/>
                        </a:rPr>
                        <a:t>₹ 6, 47, 87, 129.48</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0820">
                <a:tc>
                  <a:txBody>
                    <a:bodyPr/>
                    <a:lstStyle/>
                    <a:p>
                      <a:pPr marL="0" marR="0" algn="ctr">
                        <a:lnSpc>
                          <a:spcPct val="115000"/>
                        </a:lnSpc>
                        <a:spcBef>
                          <a:spcPts val="0"/>
                        </a:spcBef>
                        <a:spcAft>
                          <a:spcPts val="0"/>
                        </a:spcAft>
                      </a:pPr>
                      <a:r>
                        <a:rPr lang="en-US" sz="1200">
                          <a:latin typeface="Times New Roman"/>
                          <a:ea typeface="Calibri"/>
                          <a:cs typeface="Times New Roman"/>
                        </a:rPr>
                        <a:t>2016-17</a:t>
                      </a:r>
                      <a:endParaRPr lang="en-US" sz="110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200" dirty="0">
                          <a:latin typeface="Times New Roman"/>
                          <a:ea typeface="Calibri"/>
                          <a:cs typeface="Times New Roman"/>
                        </a:rPr>
                        <a:t>₹ 4, 25, 03, 969.13</a:t>
                      </a:r>
                      <a:endParaRPr lang="en-US" sz="1100" dirty="0">
                        <a:latin typeface="Calibri"/>
                        <a:ea typeface="Calibri"/>
                        <a:cs typeface="Times New Roman"/>
                      </a:endParaRPr>
                    </a:p>
                  </a:txBody>
                  <a:tcPr marL="68580" marR="68580" marT="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11" name="Straight Connector 10"/>
          <p:cNvCxnSpPr/>
          <p:nvPr/>
        </p:nvCxnSpPr>
        <p:spPr>
          <a:xfrm rot="5400000" flipH="1" flipV="1">
            <a:off x="3582194" y="3353594"/>
            <a:ext cx="5181600" cy="1588"/>
          </a:xfrm>
          <a:prstGeom prst="line">
            <a:avLst/>
          </a:prstGeom>
          <a:ln w="22225">
            <a:solidFill>
              <a:srgbClr val="C1AC5F">
                <a:alpha val="46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381000" y="3352800"/>
            <a:ext cx="5791200" cy="1588"/>
          </a:xfrm>
          <a:prstGeom prst="line">
            <a:avLst/>
          </a:prstGeom>
          <a:ln w="22225">
            <a:solidFill>
              <a:srgbClr val="C1AC5F">
                <a:alpha val="46000"/>
              </a:srgbClr>
            </a:solidFill>
            <a:prstDash val="sysDash"/>
          </a:ln>
        </p:spPr>
        <p:style>
          <a:lnRef idx="1">
            <a:schemeClr val="accent1"/>
          </a:lnRef>
          <a:fillRef idx="0">
            <a:schemeClr val="accent1"/>
          </a:fillRef>
          <a:effectRef idx="0">
            <a:schemeClr val="accent1"/>
          </a:effectRef>
          <a:fontRef idx="minor">
            <a:schemeClr val="tx1"/>
          </a:fontRef>
        </p:style>
      </p:cxnSp>
      <p:pic>
        <p:nvPicPr>
          <p:cNvPr id="65647" name="Picture 109" descr="J:\Deemed Uni PPT\Graph\rupee.png"/>
          <p:cNvPicPr>
            <a:picLocks noChangeAspect="1" noChangeArrowheads="1"/>
          </p:cNvPicPr>
          <p:nvPr/>
        </p:nvPicPr>
        <p:blipFill>
          <a:blip r:embed="rId3" cstate="print"/>
          <a:srcRect r="23015"/>
          <a:stretch>
            <a:fillRect/>
          </a:stretch>
        </p:blipFill>
        <p:spPr bwMode="auto">
          <a:xfrm>
            <a:off x="6164263" y="0"/>
            <a:ext cx="2982912" cy="2971800"/>
          </a:xfrm>
          <a:prstGeom prst="rect">
            <a:avLst/>
          </a:prstGeom>
          <a:noFill/>
          <a:ln w="9525">
            <a:noFill/>
            <a:miter lim="800000"/>
            <a:headEnd/>
            <a:tailEnd/>
          </a:ln>
        </p:spPr>
      </p:pic>
      <p:sp>
        <p:nvSpPr>
          <p:cNvPr id="65648"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2020-21</a:t>
            </a:r>
            <a:endParaRPr lang="en-IN" sz="1400" dirty="0">
              <a:solidFill>
                <a:schemeClr val="bg1"/>
              </a:solidFill>
            </a:endParaRPr>
          </a:p>
        </p:txBody>
      </p:sp>
    </p:spTree>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I:\Annual Report 2015-16\Snapshot pics\vlcsnap-2016-05-09-14h50m28s18.png"/>
          <p:cNvPicPr>
            <a:picLocks noChangeAspect="1" noChangeArrowheads="1"/>
          </p:cNvPicPr>
          <p:nvPr/>
        </p:nvPicPr>
        <p:blipFill>
          <a:blip r:embed="rId3" cstate="print">
            <a:duotone>
              <a:prstClr val="black"/>
              <a:schemeClr val="accent5">
                <a:lumMod val="60000"/>
                <a:lumOff val="40000"/>
                <a:tint val="45000"/>
                <a:satMod val="400000"/>
              </a:schemeClr>
            </a:duotone>
            <a:lum bright="34000" contrast="66000"/>
          </a:blip>
          <a:srcRect l="6250"/>
          <a:stretch>
            <a:fillRect/>
          </a:stretch>
        </p:blipFill>
        <p:spPr bwMode="auto">
          <a:xfrm>
            <a:off x="0" y="0"/>
            <a:ext cx="9144000" cy="6324600"/>
          </a:xfrm>
          <a:prstGeom prst="rect">
            <a:avLst/>
          </a:prstGeom>
          <a:noFill/>
        </p:spPr>
      </p:pic>
      <p:sp>
        <p:nvSpPr>
          <p:cNvPr id="3" name="Round Diagonal Corner Rectangle 2"/>
          <p:cNvSpPr/>
          <p:nvPr/>
        </p:nvSpPr>
        <p:spPr>
          <a:xfrm rot="10800000">
            <a:off x="304800" y="76200"/>
            <a:ext cx="5943600" cy="685800"/>
          </a:xfrm>
          <a:prstGeom prst="round2DiagRect">
            <a:avLst>
              <a:gd name="adj1" fmla="val 0"/>
              <a:gd name="adj2" fmla="val 50000"/>
            </a:avLst>
          </a:prstGeom>
          <a:solidFill>
            <a:srgbClr val="A388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4" name="Round Diagonal Corner Rectangle 3"/>
          <p:cNvSpPr/>
          <p:nvPr/>
        </p:nvSpPr>
        <p:spPr>
          <a:xfrm rot="10800000">
            <a:off x="228600" y="0"/>
            <a:ext cx="5943600" cy="685800"/>
          </a:xfrm>
          <a:prstGeom prst="round2DiagRect">
            <a:avLst>
              <a:gd name="adj1" fmla="val 0"/>
              <a:gd name="adj2"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 name="TextBox 6"/>
          <p:cNvSpPr txBox="1">
            <a:spLocks noChangeArrowheads="1"/>
          </p:cNvSpPr>
          <p:nvPr/>
        </p:nvSpPr>
        <p:spPr bwMode="auto">
          <a:xfrm>
            <a:off x="609600" y="76200"/>
            <a:ext cx="5029200" cy="554038"/>
          </a:xfrm>
          <a:prstGeom prst="rect">
            <a:avLst/>
          </a:prstGeom>
          <a:noFill/>
          <a:ln w="9525">
            <a:noFill/>
            <a:miter lim="800000"/>
            <a:headEnd/>
            <a:tailEnd/>
          </a:ln>
        </p:spPr>
        <p:txBody>
          <a:bodyPr>
            <a:spAutoFit/>
          </a:bodyPr>
          <a:lstStyle/>
          <a:p>
            <a:pPr algn="ctr" eaLnBrk="0" hangingPunct="0">
              <a:defRPr/>
            </a:pPr>
            <a:r>
              <a:rPr lang="en-US" sz="3000" b="1" dirty="0">
                <a:solidFill>
                  <a:schemeClr val="bg1">
                    <a:lumMod val="95000"/>
                  </a:schemeClr>
                </a:solidFill>
                <a:latin typeface="Titillium Web"/>
              </a:rPr>
              <a:t>Campus </a:t>
            </a:r>
          </a:p>
        </p:txBody>
      </p:sp>
      <p:sp>
        <p:nvSpPr>
          <p:cNvPr id="11" name="Rectangle 10"/>
          <p:cNvSpPr/>
          <p:nvPr/>
        </p:nvSpPr>
        <p:spPr>
          <a:xfrm>
            <a:off x="76200" y="1066800"/>
            <a:ext cx="8915400" cy="5105400"/>
          </a:xfrm>
          <a:prstGeom prst="rect">
            <a:avLst/>
          </a:prstGeom>
          <a:solidFill>
            <a:schemeClr val="bg1">
              <a:alpha val="80000"/>
            </a:schemeClr>
          </a:solid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2" name="Content Placeholder 2"/>
          <p:cNvSpPr txBox="1">
            <a:spLocks/>
          </p:cNvSpPr>
          <p:nvPr/>
        </p:nvSpPr>
        <p:spPr bwMode="auto">
          <a:xfrm>
            <a:off x="152400" y="1142999"/>
            <a:ext cx="8763000" cy="4879777"/>
          </a:xfrm>
          <a:prstGeom prst="rect">
            <a:avLst/>
          </a:prstGeom>
          <a:noFill/>
          <a:ln w="9525">
            <a:noFill/>
            <a:miter lim="800000"/>
            <a:headEnd/>
            <a:tailEnd/>
          </a:ln>
        </p:spPr>
        <p:txBody>
          <a:bodyPr/>
          <a:lstStyle/>
          <a:p>
            <a:pPr marL="360363" indent="-360363" algn="just">
              <a:spcAft>
                <a:spcPts val="1200"/>
              </a:spcAft>
              <a:buFont typeface="Arial" pitchFamily="34" charset="0"/>
              <a:buChar char="•"/>
              <a:tabLst>
                <a:tab pos="360363" algn="l"/>
              </a:tabLst>
              <a:defRPr/>
            </a:pPr>
            <a:endParaRPr lang="en-US" sz="2000" dirty="0">
              <a:solidFill>
                <a:srgbClr val="7030A0"/>
              </a:solidFill>
              <a:latin typeface="Book Antiqua" pitchFamily="18" charset="0"/>
            </a:endParaRPr>
          </a:p>
          <a:p>
            <a:pPr marL="360363" indent="-360363" algn="just">
              <a:spcAft>
                <a:spcPts val="1200"/>
              </a:spcAft>
              <a:buFont typeface="Arial" pitchFamily="34" charset="0"/>
              <a:buChar char="•"/>
              <a:tabLst>
                <a:tab pos="360363" algn="l"/>
              </a:tabLst>
              <a:defRPr/>
            </a:pPr>
            <a:r>
              <a:rPr lang="en-US" sz="2000" dirty="0">
                <a:solidFill>
                  <a:srgbClr val="7030A0"/>
                </a:solidFill>
                <a:latin typeface="Book Antiqua" pitchFamily="18" charset="0"/>
              </a:rPr>
              <a:t>Main campus, </a:t>
            </a:r>
            <a:r>
              <a:rPr lang="en-US" sz="2000" dirty="0" err="1">
                <a:solidFill>
                  <a:srgbClr val="7030A0"/>
                </a:solidFill>
                <a:latin typeface="Book Antiqua" pitchFamily="18" charset="0"/>
              </a:rPr>
              <a:t>Naimisham</a:t>
            </a:r>
            <a:r>
              <a:rPr lang="en-US" sz="2000" dirty="0">
                <a:solidFill>
                  <a:srgbClr val="7030A0"/>
                </a:solidFill>
                <a:latin typeface="Book Antiqua" pitchFamily="18" charset="0"/>
              </a:rPr>
              <a:t> spreads across a total area of </a:t>
            </a:r>
            <a:r>
              <a:rPr lang="en-US" sz="2400" b="1" dirty="0">
                <a:solidFill>
                  <a:srgbClr val="CC0099"/>
                </a:solidFill>
                <a:latin typeface="Book Antiqua" pitchFamily="18" charset="0"/>
              </a:rPr>
              <a:t>29</a:t>
            </a:r>
            <a:r>
              <a:rPr lang="en-US" sz="2000" dirty="0">
                <a:solidFill>
                  <a:srgbClr val="CC0099"/>
                </a:solidFill>
                <a:latin typeface="Book Antiqua" pitchFamily="18" charset="0"/>
              </a:rPr>
              <a:t> acres </a:t>
            </a:r>
            <a:r>
              <a:rPr lang="en-US" sz="2000" dirty="0">
                <a:solidFill>
                  <a:srgbClr val="7030A0"/>
                </a:solidFill>
                <a:latin typeface="Book Antiqua" pitchFamily="18" charset="0"/>
              </a:rPr>
              <a:t>in </a:t>
            </a:r>
            <a:r>
              <a:rPr lang="en-US" sz="2000" dirty="0" err="1">
                <a:solidFill>
                  <a:srgbClr val="7030A0"/>
                </a:solidFill>
                <a:latin typeface="Book Antiqua" pitchFamily="18" charset="0"/>
              </a:rPr>
              <a:t>Manasagangotri</a:t>
            </a:r>
            <a:r>
              <a:rPr lang="en-US" sz="2000" dirty="0">
                <a:solidFill>
                  <a:srgbClr val="7030A0"/>
                </a:solidFill>
                <a:latin typeface="Book Antiqua" pitchFamily="18" charset="0"/>
              </a:rPr>
              <a:t>, Mysuru, Karnataka.</a:t>
            </a:r>
          </a:p>
          <a:p>
            <a:pPr marL="360363" indent="-360363" algn="just">
              <a:spcAft>
                <a:spcPts val="1200"/>
              </a:spcAft>
              <a:buFont typeface="Arial" pitchFamily="34" charset="0"/>
              <a:buChar char="•"/>
              <a:tabLst>
                <a:tab pos="360363" algn="l"/>
              </a:tabLst>
              <a:defRPr/>
            </a:pPr>
            <a:r>
              <a:rPr lang="en-US" sz="2000" dirty="0">
                <a:solidFill>
                  <a:srgbClr val="7030A0"/>
                </a:solidFill>
                <a:latin typeface="Book Antiqua" pitchFamily="18" charset="0"/>
              </a:rPr>
              <a:t>The second campus, Panchavati  spreads across a total area of </a:t>
            </a:r>
            <a:r>
              <a:rPr lang="en-US" sz="2400" b="1" dirty="0">
                <a:solidFill>
                  <a:srgbClr val="CC0099"/>
                </a:solidFill>
                <a:latin typeface="Book Antiqua" pitchFamily="18" charset="0"/>
              </a:rPr>
              <a:t>5</a:t>
            </a:r>
            <a:r>
              <a:rPr lang="en-US" sz="2000" dirty="0">
                <a:solidFill>
                  <a:srgbClr val="CC0099"/>
                </a:solidFill>
                <a:latin typeface="Book Antiqua" pitchFamily="18" charset="0"/>
              </a:rPr>
              <a:t> acres </a:t>
            </a:r>
            <a:r>
              <a:rPr lang="en-US" sz="2000" dirty="0">
                <a:solidFill>
                  <a:srgbClr val="7030A0"/>
                </a:solidFill>
                <a:latin typeface="Book Antiqua" pitchFamily="18" charset="0"/>
              </a:rPr>
              <a:t>and is located 500m away from the main campus in </a:t>
            </a:r>
            <a:r>
              <a:rPr lang="en-US" sz="2000" dirty="0" err="1">
                <a:solidFill>
                  <a:srgbClr val="7030A0"/>
                </a:solidFill>
                <a:latin typeface="Book Antiqua" pitchFamily="18" charset="0"/>
              </a:rPr>
              <a:t>Manasagangotri</a:t>
            </a:r>
            <a:r>
              <a:rPr lang="en-US" sz="2000" dirty="0">
                <a:solidFill>
                  <a:srgbClr val="7030A0"/>
                </a:solidFill>
                <a:latin typeface="Book Antiqua" pitchFamily="18" charset="0"/>
              </a:rPr>
              <a:t>.</a:t>
            </a:r>
          </a:p>
          <a:p>
            <a:pPr marL="360363" indent="-360363" algn="just">
              <a:spcAft>
                <a:spcPts val="1200"/>
              </a:spcAft>
              <a:buFont typeface="Arial" pitchFamily="34" charset="0"/>
              <a:buChar char="•"/>
              <a:tabLst>
                <a:tab pos="360363" algn="l"/>
              </a:tabLst>
              <a:defRPr/>
            </a:pPr>
            <a:r>
              <a:rPr lang="en-US" sz="2000" dirty="0">
                <a:solidFill>
                  <a:srgbClr val="7030A0"/>
                </a:solidFill>
                <a:latin typeface="Book Antiqua" pitchFamily="18" charset="0"/>
              </a:rPr>
              <a:t>The third new campus is in </a:t>
            </a:r>
            <a:r>
              <a:rPr lang="en-US" sz="2000" dirty="0" err="1">
                <a:solidFill>
                  <a:srgbClr val="7030A0"/>
                </a:solidFill>
                <a:latin typeface="Book Antiqua" pitchFamily="18" charset="0"/>
              </a:rPr>
              <a:t>Varuna</a:t>
            </a:r>
            <a:r>
              <a:rPr lang="en-US" sz="2000" dirty="0">
                <a:solidFill>
                  <a:srgbClr val="7030A0"/>
                </a:solidFill>
                <a:latin typeface="Book Antiqua" pitchFamily="18" charset="0"/>
              </a:rPr>
              <a:t>, Mysore spreads across </a:t>
            </a:r>
            <a:r>
              <a:rPr lang="en-US" sz="2400" b="1" dirty="0">
                <a:solidFill>
                  <a:srgbClr val="CC0099"/>
                </a:solidFill>
                <a:latin typeface="Book Antiqua" pitchFamily="18" charset="0"/>
              </a:rPr>
              <a:t>10</a:t>
            </a:r>
            <a:r>
              <a:rPr lang="en-US" sz="2000" dirty="0">
                <a:solidFill>
                  <a:srgbClr val="CC0099"/>
                </a:solidFill>
                <a:latin typeface="Book Antiqua" pitchFamily="18" charset="0"/>
              </a:rPr>
              <a:t> acres </a:t>
            </a:r>
            <a:r>
              <a:rPr lang="en-US" sz="2000" dirty="0">
                <a:solidFill>
                  <a:srgbClr val="7030A0"/>
                </a:solidFill>
                <a:latin typeface="Book Antiqua" pitchFamily="18" charset="0"/>
              </a:rPr>
              <a:t>and is under development. </a:t>
            </a:r>
          </a:p>
          <a:p>
            <a:pPr algn="just">
              <a:spcAft>
                <a:spcPts val="1200"/>
              </a:spcAft>
              <a:tabLst>
                <a:tab pos="360363" algn="l"/>
              </a:tabLst>
              <a:defRPr/>
            </a:pPr>
            <a:endParaRPr lang="en-US" sz="2000" dirty="0">
              <a:solidFill>
                <a:srgbClr val="7030A0"/>
              </a:solidFill>
              <a:latin typeface="Book Antiqua" pitchFamily="18" charset="0"/>
            </a:endParaRPr>
          </a:p>
        </p:txBody>
      </p:sp>
      <p:pic>
        <p:nvPicPr>
          <p:cNvPr id="9222" name="Picture 14" descr="backlable.png"/>
          <p:cNvPicPr>
            <a:picLocks noChangeAspect="1"/>
          </p:cNvPicPr>
          <p:nvPr/>
        </p:nvPicPr>
        <p:blipFill>
          <a:blip r:embed="rId4" cstate="print">
            <a:duotone>
              <a:prstClr val="black"/>
              <a:schemeClr val="accent4">
                <a:tint val="45000"/>
                <a:satMod val="400000"/>
              </a:schemeClr>
            </a:duotone>
          </a:blip>
          <a:srcRect/>
          <a:stretch>
            <a:fillRect/>
          </a:stretch>
        </p:blipFill>
        <p:spPr bwMode="auto">
          <a:xfrm>
            <a:off x="0" y="6096000"/>
            <a:ext cx="9144000" cy="762000"/>
          </a:xfrm>
          <a:prstGeom prst="rect">
            <a:avLst/>
          </a:prstGeom>
          <a:noFill/>
          <a:ln w="9525">
            <a:noFill/>
            <a:miter lim="800000"/>
            <a:headEnd/>
            <a:tailEnd/>
          </a:ln>
        </p:spPr>
      </p:pic>
      <p:sp>
        <p:nvSpPr>
          <p:cNvPr id="7181" name="TextBox 11"/>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7182"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Diagonal Corner Rectangle 14"/>
          <p:cNvSpPr/>
          <p:nvPr/>
        </p:nvSpPr>
        <p:spPr>
          <a:xfrm rot="10800000">
            <a:off x="3962400" y="76200"/>
            <a:ext cx="4953000" cy="6858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6" name="Round Diagonal Corner Rectangle 15"/>
          <p:cNvSpPr/>
          <p:nvPr/>
        </p:nvSpPr>
        <p:spPr>
          <a:xfrm rot="10800000">
            <a:off x="3886200" y="0"/>
            <a:ext cx="4953000" cy="6858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8436" name="TextBox 6"/>
          <p:cNvSpPr txBox="1">
            <a:spLocks noChangeArrowheads="1"/>
          </p:cNvSpPr>
          <p:nvPr/>
        </p:nvSpPr>
        <p:spPr bwMode="auto">
          <a:xfrm>
            <a:off x="4038600" y="76200"/>
            <a:ext cx="4876800" cy="554038"/>
          </a:xfrm>
          <a:prstGeom prst="rect">
            <a:avLst/>
          </a:prstGeom>
          <a:noFill/>
          <a:ln w="9525">
            <a:noFill/>
            <a:miter lim="800000"/>
            <a:headEnd/>
            <a:tailEnd/>
          </a:ln>
        </p:spPr>
        <p:txBody>
          <a:bodyPr>
            <a:spAutoFit/>
          </a:bodyPr>
          <a:lstStyle/>
          <a:p>
            <a:pPr algn="ctr"/>
            <a:r>
              <a:rPr lang="en-US" sz="3000" b="1">
                <a:latin typeface="Titillium Web"/>
              </a:rPr>
              <a:t>Academic Highlights</a:t>
            </a:r>
          </a:p>
        </p:txBody>
      </p:sp>
      <p:pic>
        <p:nvPicPr>
          <p:cNvPr id="18437" name="Picture 2" descr="I:\Annual Report 2015-16\2015-16 SelectedPhotos\Academic\vlcsnap-2016-05-04-17h49m14s126.png"/>
          <p:cNvPicPr>
            <a:picLocks noChangeAspect="1" noChangeArrowheads="1"/>
          </p:cNvPicPr>
          <p:nvPr/>
        </p:nvPicPr>
        <p:blipFill>
          <a:blip r:embed="rId2" cstate="print"/>
          <a:srcRect t="20000" b="4443"/>
          <a:stretch>
            <a:fillRect/>
          </a:stretch>
        </p:blipFill>
        <p:spPr bwMode="auto">
          <a:xfrm>
            <a:off x="0" y="2971800"/>
            <a:ext cx="9144000" cy="3886200"/>
          </a:xfrm>
          <a:prstGeom prst="rect">
            <a:avLst/>
          </a:prstGeom>
          <a:noFill/>
          <a:ln w="9525">
            <a:noFill/>
            <a:miter lim="800000"/>
            <a:headEnd/>
            <a:tailEnd/>
          </a:ln>
        </p:spPr>
      </p:pic>
      <p:sp>
        <p:nvSpPr>
          <p:cNvPr id="18438" name="Content Placeholder 2"/>
          <p:cNvSpPr txBox="1">
            <a:spLocks/>
          </p:cNvSpPr>
          <p:nvPr/>
        </p:nvSpPr>
        <p:spPr bwMode="auto">
          <a:xfrm>
            <a:off x="228600" y="838200"/>
            <a:ext cx="6705600" cy="457200"/>
          </a:xfrm>
          <a:prstGeom prst="rect">
            <a:avLst/>
          </a:prstGeom>
          <a:noFill/>
          <a:ln w="9525">
            <a:noFill/>
            <a:miter lim="800000"/>
            <a:headEnd/>
            <a:tailEnd/>
          </a:ln>
        </p:spPr>
        <p:txBody>
          <a:bodyPr/>
          <a:lstStyle/>
          <a:p>
            <a:pPr algn="just">
              <a:spcAft>
                <a:spcPts val="1200"/>
              </a:spcAft>
            </a:pPr>
            <a:r>
              <a:rPr lang="en-US" sz="2400" b="1">
                <a:solidFill>
                  <a:srgbClr val="C00000"/>
                </a:solidFill>
                <a:latin typeface="Book Antiqua" pitchFamily="18" charset="0"/>
              </a:rPr>
              <a:t>Multi-disciplinary Academic Programmes</a:t>
            </a:r>
          </a:p>
        </p:txBody>
      </p:sp>
      <p:pic>
        <p:nvPicPr>
          <p:cNvPr id="18439" name="Picture 14" descr="backlable.png"/>
          <p:cNvPicPr>
            <a:picLocks noChangeAspect="1"/>
          </p:cNvPicPr>
          <p:nvPr/>
        </p:nvPicPr>
        <p:blipFill>
          <a:blip r:embed="rId3" cstate="print"/>
          <a:srcRect/>
          <a:stretch>
            <a:fillRect/>
          </a:stretch>
        </p:blipFill>
        <p:spPr bwMode="auto">
          <a:xfrm>
            <a:off x="0" y="6324600"/>
            <a:ext cx="9144000" cy="533400"/>
          </a:xfrm>
          <a:prstGeom prst="rect">
            <a:avLst/>
          </a:prstGeom>
          <a:noFill/>
          <a:ln w="9525">
            <a:noFill/>
            <a:miter lim="800000"/>
            <a:headEnd/>
            <a:tailEnd/>
          </a:ln>
        </p:spPr>
      </p:pic>
      <p:sp>
        <p:nvSpPr>
          <p:cNvPr id="18440" name="TextBox 19"/>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8" name="Parallelogram 17"/>
          <p:cNvSpPr/>
          <p:nvPr/>
        </p:nvSpPr>
        <p:spPr>
          <a:xfrm>
            <a:off x="304800" y="1524000"/>
            <a:ext cx="3810000" cy="533400"/>
          </a:xfrm>
          <a:prstGeom prst="parallelogram">
            <a:avLst/>
          </a:prstGeom>
          <a:solidFill>
            <a:srgbClr val="AF65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8442" name="TextBox 10"/>
          <p:cNvSpPr txBox="1">
            <a:spLocks noChangeArrowheads="1"/>
          </p:cNvSpPr>
          <p:nvPr/>
        </p:nvSpPr>
        <p:spPr bwMode="auto">
          <a:xfrm>
            <a:off x="609600" y="1600200"/>
            <a:ext cx="3193951" cy="369332"/>
          </a:xfrm>
          <a:prstGeom prst="rect">
            <a:avLst/>
          </a:prstGeom>
          <a:noFill/>
          <a:ln w="9525">
            <a:noFill/>
            <a:miter lim="800000"/>
            <a:headEnd/>
            <a:tailEnd/>
          </a:ln>
        </p:spPr>
        <p:txBody>
          <a:bodyPr wrap="none">
            <a:spAutoFit/>
          </a:bodyPr>
          <a:lstStyle/>
          <a:p>
            <a:r>
              <a:rPr lang="en-IN" dirty="0">
                <a:solidFill>
                  <a:schemeClr val="bg1"/>
                </a:solidFill>
              </a:rPr>
              <a:t>Long-term Training Programmes</a:t>
            </a:r>
          </a:p>
        </p:txBody>
      </p:sp>
      <p:sp>
        <p:nvSpPr>
          <p:cNvPr id="21" name="Parallelogram 20"/>
          <p:cNvSpPr/>
          <p:nvPr/>
        </p:nvSpPr>
        <p:spPr>
          <a:xfrm>
            <a:off x="228600" y="2286000"/>
            <a:ext cx="3810000" cy="533400"/>
          </a:xfrm>
          <a:prstGeom prst="parallelogram">
            <a:avLst/>
          </a:prstGeom>
          <a:solidFill>
            <a:srgbClr val="AF65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8444" name="TextBox 11"/>
          <p:cNvSpPr txBox="1">
            <a:spLocks noChangeArrowheads="1"/>
          </p:cNvSpPr>
          <p:nvPr/>
        </p:nvSpPr>
        <p:spPr bwMode="auto">
          <a:xfrm>
            <a:off x="457200" y="2362200"/>
            <a:ext cx="3250057" cy="369332"/>
          </a:xfrm>
          <a:prstGeom prst="rect">
            <a:avLst/>
          </a:prstGeom>
          <a:noFill/>
          <a:ln w="9525">
            <a:noFill/>
            <a:miter lim="800000"/>
            <a:headEnd/>
            <a:tailEnd/>
          </a:ln>
        </p:spPr>
        <p:txBody>
          <a:bodyPr wrap="none">
            <a:spAutoFit/>
          </a:bodyPr>
          <a:lstStyle/>
          <a:p>
            <a:r>
              <a:rPr lang="en-IN" dirty="0">
                <a:solidFill>
                  <a:schemeClr val="bg1"/>
                </a:solidFill>
              </a:rPr>
              <a:t>Short-term Training Programmes</a:t>
            </a:r>
          </a:p>
        </p:txBody>
      </p:sp>
      <p:sp>
        <p:nvSpPr>
          <p:cNvPr id="22" name="Pentagon 21"/>
          <p:cNvSpPr/>
          <p:nvPr/>
        </p:nvSpPr>
        <p:spPr>
          <a:xfrm flipH="1">
            <a:off x="4114800" y="1524000"/>
            <a:ext cx="4800600" cy="533400"/>
          </a:xfrm>
          <a:prstGeom prst="homePlat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8446" name="TextBox 12"/>
          <p:cNvSpPr txBox="1">
            <a:spLocks noChangeArrowheads="1"/>
          </p:cNvSpPr>
          <p:nvPr/>
        </p:nvSpPr>
        <p:spPr bwMode="auto">
          <a:xfrm>
            <a:off x="4773613" y="1600200"/>
            <a:ext cx="3765326" cy="369332"/>
          </a:xfrm>
          <a:prstGeom prst="rect">
            <a:avLst/>
          </a:prstGeom>
          <a:noFill/>
          <a:ln w="9525">
            <a:noFill/>
            <a:miter lim="800000"/>
            <a:headEnd/>
            <a:tailEnd/>
          </a:ln>
        </p:spPr>
        <p:txBody>
          <a:bodyPr wrap="none">
            <a:spAutoFit/>
          </a:bodyPr>
          <a:lstStyle/>
          <a:p>
            <a:r>
              <a:rPr lang="en-US" dirty="0"/>
              <a:t>Ranging from Diploma to Postdoctoral</a:t>
            </a:r>
            <a:endParaRPr lang="en-IN" dirty="0"/>
          </a:p>
        </p:txBody>
      </p:sp>
      <p:sp>
        <p:nvSpPr>
          <p:cNvPr id="23" name="Pentagon 22"/>
          <p:cNvSpPr/>
          <p:nvPr/>
        </p:nvSpPr>
        <p:spPr>
          <a:xfrm flipH="1">
            <a:off x="4114800" y="2286000"/>
            <a:ext cx="4800600" cy="533400"/>
          </a:xfrm>
          <a:prstGeom prst="homePlat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8448" name="TextBox 13"/>
          <p:cNvSpPr txBox="1">
            <a:spLocks noChangeArrowheads="1"/>
          </p:cNvSpPr>
          <p:nvPr/>
        </p:nvSpPr>
        <p:spPr bwMode="auto">
          <a:xfrm>
            <a:off x="4316413" y="2362200"/>
            <a:ext cx="4598987" cy="369888"/>
          </a:xfrm>
          <a:prstGeom prst="rect">
            <a:avLst/>
          </a:prstGeom>
          <a:noFill/>
          <a:ln w="9525">
            <a:noFill/>
            <a:miter lim="800000"/>
            <a:headEnd/>
            <a:tailEnd/>
          </a:ln>
        </p:spPr>
        <p:txBody>
          <a:bodyPr>
            <a:spAutoFit/>
          </a:bodyPr>
          <a:lstStyle/>
          <a:p>
            <a:r>
              <a:rPr lang="en-US"/>
              <a:t>On various aspects of communication disorders</a:t>
            </a:r>
            <a:endParaRPr lang="en-IN"/>
          </a:p>
        </p:txBody>
      </p:sp>
      <p:sp>
        <p:nvSpPr>
          <p:cNvPr id="18449"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5" name="Rectangle 24"/>
          <p:cNvSpPr/>
          <p:nvPr/>
        </p:nvSpPr>
        <p:spPr>
          <a:xfrm>
            <a:off x="304800" y="1295400"/>
            <a:ext cx="85344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Tree>
    <p:extLst>
      <p:ext uri="{BB962C8B-B14F-4D97-AF65-F5344CB8AC3E}">
        <p14:creationId xmlns:p14="http://schemas.microsoft.com/office/powerpoint/2010/main" val="2424427322"/>
      </p:ext>
    </p:extLst>
  </p:cSld>
  <p:clrMapOvr>
    <a:masterClrMapping/>
  </p:clrMapOvr>
  <p:transition advClick="0" advTm="3000"/>
</p:sld>
</file>

<file path=ppt/tags/tag1.xml><?xml version="1.0" encoding="utf-8"?>
<p:tagLst xmlns:a="http://schemas.openxmlformats.org/drawingml/2006/main" xmlns:r="http://schemas.openxmlformats.org/officeDocument/2006/relationships" xmlns:p="http://schemas.openxmlformats.org/presentationml/2006/main">
  <p:tag name="PRESGUID" val="4b1a217f-bd3a-42cc-9afa-60a4ca5638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5955</TotalTime>
  <Words>3759</Words>
  <Application>Microsoft Office PowerPoint</Application>
  <PresentationFormat>On-screen Show (4:3)</PresentationFormat>
  <Paragraphs>847</Paragraphs>
  <Slides>72</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Arial</vt:lpstr>
      <vt:lpstr>Baskerville Old Face</vt:lpstr>
      <vt:lpstr>Book Antiqua</vt:lpstr>
      <vt:lpstr>Bookman Old Style,Bold</vt:lpstr>
      <vt:lpstr>Calibri</vt:lpstr>
      <vt:lpstr>Cambria</vt:lpstr>
      <vt:lpstr>Rupee Foradian</vt:lpstr>
      <vt:lpstr>Times New Roman</vt:lpstr>
      <vt:lpstr>Titillium Web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banu</dc:creator>
  <cp:lastModifiedBy>Shijith Kumar</cp:lastModifiedBy>
  <cp:revision>669</cp:revision>
  <dcterms:created xsi:type="dcterms:W3CDTF">2012-01-13T09:34:23Z</dcterms:created>
  <dcterms:modified xsi:type="dcterms:W3CDTF">2021-12-14T05:06:01Z</dcterms:modified>
</cp:coreProperties>
</file>