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42" r:id="rId2"/>
    <p:sldId id="329" r:id="rId3"/>
    <p:sldId id="330" r:id="rId4"/>
    <p:sldId id="331" r:id="rId5"/>
    <p:sldId id="333" r:id="rId6"/>
    <p:sldId id="362" r:id="rId7"/>
    <p:sldId id="364" r:id="rId8"/>
    <p:sldId id="366" r:id="rId9"/>
    <p:sldId id="365" r:id="rId10"/>
    <p:sldId id="368" r:id="rId11"/>
    <p:sldId id="367" r:id="rId12"/>
    <p:sldId id="337" r:id="rId13"/>
    <p:sldId id="338" r:id="rId14"/>
    <p:sldId id="358" r:id="rId15"/>
    <p:sldId id="339" r:id="rId16"/>
    <p:sldId id="344" r:id="rId17"/>
    <p:sldId id="345" r:id="rId18"/>
    <p:sldId id="363" r:id="rId19"/>
    <p:sldId id="346" r:id="rId20"/>
    <p:sldId id="347" r:id="rId21"/>
    <p:sldId id="360" r:id="rId22"/>
    <p:sldId id="348" r:id="rId23"/>
    <p:sldId id="349" r:id="rId24"/>
    <p:sldId id="350" r:id="rId25"/>
    <p:sldId id="340" r:id="rId26"/>
    <p:sldId id="355" r:id="rId27"/>
    <p:sldId id="341" r:id="rId28"/>
    <p:sldId id="352" r:id="rId29"/>
    <p:sldId id="353" r:id="rId30"/>
    <p:sldId id="354" r:id="rId31"/>
    <p:sldId id="351" r:id="rId32"/>
    <p:sldId id="335" r:id="rId33"/>
    <p:sldId id="336" r:id="rId34"/>
    <p:sldId id="334" r:id="rId35"/>
    <p:sldId id="300" r:id="rId36"/>
    <p:sldId id="357" r:id="rId37"/>
    <p:sldId id="361" r:id="rId38"/>
    <p:sldId id="359" r:id="rId39"/>
    <p:sldId id="32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CC"/>
    <a:srgbClr val="CC66FF"/>
    <a:srgbClr val="FF99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2875" autoAdjust="0"/>
  </p:normalViewPr>
  <p:slideViewPr>
    <p:cSldViewPr>
      <p:cViewPr varScale="1">
        <p:scale>
          <a:sx n="112" d="100"/>
          <a:sy n="112" d="100"/>
        </p:scale>
        <p:origin x="154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4" d="100"/>
        <a:sy n="144" d="100"/>
      </p:scale>
      <p:origin x="0" y="-5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F46997-35C4-4294-8689-D7DE2F0F6634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DF9D3301-AB7C-4E70-9041-42F1E40E46C4}">
      <dgm:prSet phldrT="[Text]" custT="1"/>
      <dgm:spPr/>
      <dgm:t>
        <a:bodyPr/>
        <a:lstStyle/>
        <a:p>
          <a:r>
            <a:rPr lang="en-US" sz="2800" dirty="0" smtClean="0"/>
            <a:t>Speech disorders</a:t>
          </a:r>
          <a:endParaRPr lang="en-US" sz="2800" dirty="0"/>
        </a:p>
      </dgm:t>
    </dgm:pt>
    <dgm:pt modelId="{C95340E9-B28E-4119-B513-BA762C4DC803}" type="parTrans" cxnId="{23B1E3B0-48BE-4CBA-9B4E-17DD98689720}">
      <dgm:prSet/>
      <dgm:spPr/>
      <dgm:t>
        <a:bodyPr/>
        <a:lstStyle/>
        <a:p>
          <a:endParaRPr lang="en-US"/>
        </a:p>
      </dgm:t>
    </dgm:pt>
    <dgm:pt modelId="{B16EDD3D-21C7-4A31-9EB6-B36415B7B48B}" type="sibTrans" cxnId="{23B1E3B0-48BE-4CBA-9B4E-17DD98689720}">
      <dgm:prSet/>
      <dgm:spPr/>
      <dgm:t>
        <a:bodyPr/>
        <a:lstStyle/>
        <a:p>
          <a:endParaRPr lang="en-US"/>
        </a:p>
      </dgm:t>
    </dgm:pt>
    <dgm:pt modelId="{89989751-BBFF-4B6D-9C61-0F464E22415D}">
      <dgm:prSet phldrT="[Text]" custT="1"/>
      <dgm:spPr/>
      <dgm:t>
        <a:bodyPr/>
        <a:lstStyle/>
        <a:p>
          <a:r>
            <a:rPr lang="en-US" sz="2800" dirty="0" smtClean="0"/>
            <a:t>Language disorders</a:t>
          </a:r>
          <a:endParaRPr lang="en-US" sz="2800" dirty="0"/>
        </a:p>
      </dgm:t>
    </dgm:pt>
    <dgm:pt modelId="{9CF3077D-452E-4F5E-A1AF-FA58951B6FFB}" type="parTrans" cxnId="{5BBC7585-1E1E-4B0B-ABD7-CBEFDCDA9E54}">
      <dgm:prSet/>
      <dgm:spPr/>
      <dgm:t>
        <a:bodyPr/>
        <a:lstStyle/>
        <a:p>
          <a:endParaRPr lang="en-US"/>
        </a:p>
      </dgm:t>
    </dgm:pt>
    <dgm:pt modelId="{3C2722A1-5004-45C2-99AD-19D00A2EE6B6}" type="sibTrans" cxnId="{5BBC7585-1E1E-4B0B-ABD7-CBEFDCDA9E54}">
      <dgm:prSet/>
      <dgm:spPr/>
      <dgm:t>
        <a:bodyPr/>
        <a:lstStyle/>
        <a:p>
          <a:endParaRPr lang="en-US"/>
        </a:p>
      </dgm:t>
    </dgm:pt>
    <dgm:pt modelId="{637AA582-B650-4363-AE54-89A8C25A1A1B}">
      <dgm:prSet phldrT="[Text]" custT="1"/>
      <dgm:spPr/>
      <dgm:t>
        <a:bodyPr/>
        <a:lstStyle/>
        <a:p>
          <a:r>
            <a:rPr lang="en-US" sz="2800" dirty="0" smtClean="0"/>
            <a:t>Hearing disorders</a:t>
          </a:r>
          <a:endParaRPr lang="en-US" sz="2800" dirty="0"/>
        </a:p>
      </dgm:t>
    </dgm:pt>
    <dgm:pt modelId="{39CFFCA2-0BD3-49DC-9119-E7586420F8F8}" type="parTrans" cxnId="{35998C96-2846-4053-844A-7A29A050EB6E}">
      <dgm:prSet/>
      <dgm:spPr/>
      <dgm:t>
        <a:bodyPr/>
        <a:lstStyle/>
        <a:p>
          <a:endParaRPr lang="en-US"/>
        </a:p>
      </dgm:t>
    </dgm:pt>
    <dgm:pt modelId="{CA032F3B-1F65-4DB3-8B8C-5EA3FD093BFC}" type="sibTrans" cxnId="{35998C96-2846-4053-844A-7A29A050EB6E}">
      <dgm:prSet/>
      <dgm:spPr/>
      <dgm:t>
        <a:bodyPr/>
        <a:lstStyle/>
        <a:p>
          <a:endParaRPr lang="en-US"/>
        </a:p>
      </dgm:t>
    </dgm:pt>
    <dgm:pt modelId="{F5DB894B-666C-4C64-B088-5916B5D19342}" type="pres">
      <dgm:prSet presAssocID="{FBF46997-35C4-4294-8689-D7DE2F0F6634}" presName="compositeShape" presStyleCnt="0">
        <dgm:presLayoutVars>
          <dgm:dir/>
          <dgm:resizeHandles/>
        </dgm:presLayoutVars>
      </dgm:prSet>
      <dgm:spPr/>
    </dgm:pt>
    <dgm:pt modelId="{0109F664-0A81-4AB8-B6EE-F5D7C1361A68}" type="pres">
      <dgm:prSet presAssocID="{FBF46997-35C4-4294-8689-D7DE2F0F6634}" presName="pyramid" presStyleLbl="node1" presStyleIdx="0" presStyleCnt="1"/>
      <dgm:spPr/>
    </dgm:pt>
    <dgm:pt modelId="{A0A7F2A3-FDEF-4FC9-9D41-79E960E0C074}" type="pres">
      <dgm:prSet presAssocID="{FBF46997-35C4-4294-8689-D7DE2F0F6634}" presName="theList" presStyleCnt="0"/>
      <dgm:spPr/>
    </dgm:pt>
    <dgm:pt modelId="{7BD17E46-10DC-47A9-9DFB-5FAF4F7B494C}" type="pres">
      <dgm:prSet presAssocID="{DF9D3301-AB7C-4E70-9041-42F1E40E46C4}" presName="aNode" presStyleLbl="fgAcc1" presStyleIdx="0" presStyleCnt="3" custLinFactNeighborX="1178" custLinFactNeighborY="585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92B65F-1A63-483C-9AA1-8CAB39E9B66B}" type="pres">
      <dgm:prSet presAssocID="{DF9D3301-AB7C-4E70-9041-42F1E40E46C4}" presName="aSpace" presStyleCnt="0"/>
      <dgm:spPr/>
    </dgm:pt>
    <dgm:pt modelId="{21AF6787-AE0C-4B24-B10F-C33ADD6F9380}" type="pres">
      <dgm:prSet presAssocID="{89989751-BBFF-4B6D-9C61-0F464E22415D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E3C231-A1AF-4ECC-BD7B-5298857E65AB}" type="pres">
      <dgm:prSet presAssocID="{89989751-BBFF-4B6D-9C61-0F464E22415D}" presName="aSpace" presStyleCnt="0"/>
      <dgm:spPr/>
    </dgm:pt>
    <dgm:pt modelId="{95064E9A-C901-46D7-84F0-7F91344D4555}" type="pres">
      <dgm:prSet presAssocID="{637AA582-B650-4363-AE54-89A8C25A1A1B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5B8838-0AA4-4F9B-837C-4CA54D0351FB}" type="pres">
      <dgm:prSet presAssocID="{637AA582-B650-4363-AE54-89A8C25A1A1B}" presName="aSpace" presStyleCnt="0"/>
      <dgm:spPr/>
    </dgm:pt>
  </dgm:ptLst>
  <dgm:cxnLst>
    <dgm:cxn modelId="{D6A5FF6A-A9D0-4753-981B-4820B1C50DF6}" type="presOf" srcId="{637AA582-B650-4363-AE54-89A8C25A1A1B}" destId="{95064E9A-C901-46D7-84F0-7F91344D4555}" srcOrd="0" destOrd="0" presId="urn:microsoft.com/office/officeart/2005/8/layout/pyramid2"/>
    <dgm:cxn modelId="{5BBC7585-1E1E-4B0B-ABD7-CBEFDCDA9E54}" srcId="{FBF46997-35C4-4294-8689-D7DE2F0F6634}" destId="{89989751-BBFF-4B6D-9C61-0F464E22415D}" srcOrd="1" destOrd="0" parTransId="{9CF3077D-452E-4F5E-A1AF-FA58951B6FFB}" sibTransId="{3C2722A1-5004-45C2-99AD-19D00A2EE6B6}"/>
    <dgm:cxn modelId="{66C26982-A5C2-4D52-A4B6-6406D6BF3B44}" type="presOf" srcId="{89989751-BBFF-4B6D-9C61-0F464E22415D}" destId="{21AF6787-AE0C-4B24-B10F-C33ADD6F9380}" srcOrd="0" destOrd="0" presId="urn:microsoft.com/office/officeart/2005/8/layout/pyramid2"/>
    <dgm:cxn modelId="{35998C96-2846-4053-844A-7A29A050EB6E}" srcId="{FBF46997-35C4-4294-8689-D7DE2F0F6634}" destId="{637AA582-B650-4363-AE54-89A8C25A1A1B}" srcOrd="2" destOrd="0" parTransId="{39CFFCA2-0BD3-49DC-9119-E7586420F8F8}" sibTransId="{CA032F3B-1F65-4DB3-8B8C-5EA3FD093BFC}"/>
    <dgm:cxn modelId="{C8852B60-3541-4D6E-8C7F-33EC785D2D4C}" type="presOf" srcId="{DF9D3301-AB7C-4E70-9041-42F1E40E46C4}" destId="{7BD17E46-10DC-47A9-9DFB-5FAF4F7B494C}" srcOrd="0" destOrd="0" presId="urn:microsoft.com/office/officeart/2005/8/layout/pyramid2"/>
    <dgm:cxn modelId="{23B1E3B0-48BE-4CBA-9B4E-17DD98689720}" srcId="{FBF46997-35C4-4294-8689-D7DE2F0F6634}" destId="{DF9D3301-AB7C-4E70-9041-42F1E40E46C4}" srcOrd="0" destOrd="0" parTransId="{C95340E9-B28E-4119-B513-BA762C4DC803}" sibTransId="{B16EDD3D-21C7-4A31-9EB6-B36415B7B48B}"/>
    <dgm:cxn modelId="{1202C861-2D73-46D9-8C19-955DC99B5C01}" type="presOf" srcId="{FBF46997-35C4-4294-8689-D7DE2F0F6634}" destId="{F5DB894B-666C-4C64-B088-5916B5D19342}" srcOrd="0" destOrd="0" presId="urn:microsoft.com/office/officeart/2005/8/layout/pyramid2"/>
    <dgm:cxn modelId="{E08581C8-4EAE-41A0-98AF-241B8FFFB9AA}" type="presParOf" srcId="{F5DB894B-666C-4C64-B088-5916B5D19342}" destId="{0109F664-0A81-4AB8-B6EE-F5D7C1361A68}" srcOrd="0" destOrd="0" presId="urn:microsoft.com/office/officeart/2005/8/layout/pyramid2"/>
    <dgm:cxn modelId="{3145BA48-B93E-4ED9-B8A0-EBED143D0FFE}" type="presParOf" srcId="{F5DB894B-666C-4C64-B088-5916B5D19342}" destId="{A0A7F2A3-FDEF-4FC9-9D41-79E960E0C074}" srcOrd="1" destOrd="0" presId="urn:microsoft.com/office/officeart/2005/8/layout/pyramid2"/>
    <dgm:cxn modelId="{25C291BD-397C-49B7-8E68-BF54CE95E9DA}" type="presParOf" srcId="{A0A7F2A3-FDEF-4FC9-9D41-79E960E0C074}" destId="{7BD17E46-10DC-47A9-9DFB-5FAF4F7B494C}" srcOrd="0" destOrd="0" presId="urn:microsoft.com/office/officeart/2005/8/layout/pyramid2"/>
    <dgm:cxn modelId="{9A50B294-E2BC-4276-ABE7-A744850B40AD}" type="presParOf" srcId="{A0A7F2A3-FDEF-4FC9-9D41-79E960E0C074}" destId="{B992B65F-1A63-483C-9AA1-8CAB39E9B66B}" srcOrd="1" destOrd="0" presId="urn:microsoft.com/office/officeart/2005/8/layout/pyramid2"/>
    <dgm:cxn modelId="{2E8D66DF-AF47-4C19-9EE2-388CF448D054}" type="presParOf" srcId="{A0A7F2A3-FDEF-4FC9-9D41-79E960E0C074}" destId="{21AF6787-AE0C-4B24-B10F-C33ADD6F9380}" srcOrd="2" destOrd="0" presId="urn:microsoft.com/office/officeart/2005/8/layout/pyramid2"/>
    <dgm:cxn modelId="{428A5D01-6695-48D4-9467-3CC3E716980E}" type="presParOf" srcId="{A0A7F2A3-FDEF-4FC9-9D41-79E960E0C074}" destId="{DDE3C231-A1AF-4ECC-BD7B-5298857E65AB}" srcOrd="3" destOrd="0" presId="urn:microsoft.com/office/officeart/2005/8/layout/pyramid2"/>
    <dgm:cxn modelId="{4D4BB27A-9153-41D7-8C0F-85728B89C2A8}" type="presParOf" srcId="{A0A7F2A3-FDEF-4FC9-9D41-79E960E0C074}" destId="{95064E9A-C901-46D7-84F0-7F91344D4555}" srcOrd="4" destOrd="0" presId="urn:microsoft.com/office/officeart/2005/8/layout/pyramid2"/>
    <dgm:cxn modelId="{2A2DD5AC-87F0-410C-A73B-6D5B590B9E03}" type="presParOf" srcId="{A0A7F2A3-FDEF-4FC9-9D41-79E960E0C074}" destId="{AD5B8838-0AA4-4F9B-837C-4CA54D0351F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9F664-0A81-4AB8-B6EE-F5D7C1361A68}">
      <dsp:nvSpPr>
        <dsp:cNvPr id="0" name=""/>
        <dsp:cNvSpPr/>
      </dsp:nvSpPr>
      <dsp:spPr>
        <a:xfrm>
          <a:off x="1262836" y="0"/>
          <a:ext cx="3140869" cy="314086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D17E46-10DC-47A9-9DFB-5FAF4F7B494C}">
      <dsp:nvSpPr>
        <dsp:cNvPr id="0" name=""/>
        <dsp:cNvSpPr/>
      </dsp:nvSpPr>
      <dsp:spPr>
        <a:xfrm>
          <a:off x="2857320" y="370162"/>
          <a:ext cx="2041564" cy="7435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Speech disorders</a:t>
          </a:r>
          <a:endParaRPr lang="en-US" sz="2800" kern="1200" dirty="0"/>
        </a:p>
      </dsp:txBody>
      <dsp:txXfrm>
        <a:off x="2893615" y="406457"/>
        <a:ext cx="1968974" cy="670912"/>
      </dsp:txXfrm>
    </dsp:sp>
    <dsp:sp modelId="{21AF6787-AE0C-4B24-B10F-C33ADD6F9380}">
      <dsp:nvSpPr>
        <dsp:cNvPr id="0" name=""/>
        <dsp:cNvSpPr/>
      </dsp:nvSpPr>
      <dsp:spPr>
        <a:xfrm>
          <a:off x="2833270" y="1152214"/>
          <a:ext cx="2041564" cy="7435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Language disorders</a:t>
          </a:r>
          <a:endParaRPr lang="en-US" sz="2800" kern="1200" dirty="0"/>
        </a:p>
      </dsp:txBody>
      <dsp:txXfrm>
        <a:off x="2869565" y="1188509"/>
        <a:ext cx="1968974" cy="670912"/>
      </dsp:txXfrm>
    </dsp:sp>
    <dsp:sp modelId="{95064E9A-C901-46D7-84F0-7F91344D4555}">
      <dsp:nvSpPr>
        <dsp:cNvPr id="0" name=""/>
        <dsp:cNvSpPr/>
      </dsp:nvSpPr>
      <dsp:spPr>
        <a:xfrm>
          <a:off x="2833270" y="1988654"/>
          <a:ext cx="2041564" cy="7435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Hearing disorders</a:t>
          </a:r>
          <a:endParaRPr lang="en-US" sz="2800" kern="1200" dirty="0"/>
        </a:p>
      </dsp:txBody>
      <dsp:txXfrm>
        <a:off x="2869565" y="2024949"/>
        <a:ext cx="1968974" cy="670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103B6-282C-4DC3-88D1-917BE9D7C86E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1D765-F1A9-463C-A4EF-E9EEBC168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 txBox="1">
            <a:spLocks/>
          </p:cNvSpPr>
          <p:nvPr/>
        </p:nvSpPr>
        <p:spPr>
          <a:xfrm>
            <a:off x="3756678" y="3774638"/>
            <a:ext cx="4847770" cy="2419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900" i="1" dirty="0">
              <a:latin typeface="Georgia"/>
              <a:cs typeface="Georgia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69175" y="1531662"/>
            <a:ext cx="8610600" cy="5326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All India Institute of Speech &amp; Hearing,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Mysuru</a:t>
            </a:r>
            <a:endParaRPr kumimoji="0" lang="en-US" sz="3400" b="1" i="0" u="none" strike="noStrike" kern="1200" cap="none" spc="0" normalizeH="0" baseline="0" noProof="0" dirty="0" smtClean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Myriad Pro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yriad Pro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Welcomes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yriad Pro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yriad Pro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Smt. K. K. </a:t>
            </a:r>
            <a:r>
              <a:rPr kumimoji="0" lang="en-US" sz="3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Shailaja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 Teacher, </a:t>
            </a: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Former Minister of Health,</a:t>
            </a: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Myriad Pro" pitchFamily="34" charset="0"/>
                <a:ea typeface="+mj-ea"/>
                <a:cs typeface="+mj-cs"/>
              </a:rPr>
              <a:t>Hon’ble Member of Legislative Assembly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Govt. of </a:t>
            </a:r>
            <a:r>
              <a:rPr lang="en-US" sz="2800" b="1" dirty="0" err="1" smtClean="0">
                <a:solidFill>
                  <a:srgbClr val="002060"/>
                </a:solidFill>
                <a:latin typeface="Myriad Pro" pitchFamily="34" charset="0"/>
                <a:ea typeface="+mj-ea"/>
                <a:cs typeface="+mj-cs"/>
              </a:rPr>
              <a:t>Keral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yriad Pro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baseline="0" dirty="0" smtClean="0">
              <a:solidFill>
                <a:srgbClr val="002060"/>
              </a:solidFill>
              <a:latin typeface="Myriad Pro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baseline="0" dirty="0" smtClean="0">
              <a:solidFill>
                <a:srgbClr val="003300"/>
              </a:solidFill>
              <a:latin typeface="Myriad Pro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3300"/>
              </a:solidFill>
              <a:latin typeface="Myriad Pro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 smtClean="0">
                <a:solidFill>
                  <a:srgbClr val="003300"/>
                </a:solidFill>
                <a:latin typeface="Myriad Pro" pitchFamily="34" charset="0"/>
                <a:ea typeface="+mj-ea"/>
                <a:cs typeface="+mj-cs"/>
              </a:rPr>
              <a:t>22.11. 2021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/>
            </a:r>
            <a:b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</a:br>
            <a:endParaRPr kumimoji="0" lang="en-US" sz="3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yriad Pro" pitchFamily="34" charset="0"/>
              <a:ea typeface="+mj-ea"/>
              <a:cs typeface="+mj-cs"/>
            </a:endParaRPr>
          </a:p>
        </p:txBody>
      </p:sp>
      <p:pic>
        <p:nvPicPr>
          <p:cNvPr id="13" name="Picture 1" descr="AIISH Emblem greem back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4000"/>
              </a:clrFrom>
              <a:clrTo>
                <a:srgbClr val="004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4300" y="158070"/>
            <a:ext cx="1295400" cy="1299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4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Causes for the Speech and Hearing Problems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 </a:t>
            </a:r>
            <a:r>
              <a:rPr lang="en-US" b="1" dirty="0" smtClean="0"/>
              <a:t>During Pregnancy </a:t>
            </a:r>
            <a:r>
              <a:rPr lang="en-US" dirty="0" smtClean="0"/>
              <a:t>: Complications such as excessive vomiting , malnutrition, Vitamin Deficiency, Measles , Mumps , Frequent radiation, drugs , </a:t>
            </a:r>
            <a:r>
              <a:rPr lang="en-US" dirty="0" err="1" smtClean="0"/>
              <a:t>stroids</a:t>
            </a:r>
            <a:r>
              <a:rPr lang="en-US" dirty="0" smtClean="0"/>
              <a:t>, convulsions , drinking and smoking</a:t>
            </a:r>
          </a:p>
          <a:p>
            <a:pPr algn="just"/>
            <a:r>
              <a:rPr lang="en-US" b="1" dirty="0" smtClean="0"/>
              <a:t>Delivery</a:t>
            </a:r>
            <a:r>
              <a:rPr lang="en-US" dirty="0" smtClean="0"/>
              <a:t>: Forceps delivery, prolonged delivery ,  asphyxia ,</a:t>
            </a:r>
          </a:p>
          <a:p>
            <a:pPr algn="just"/>
            <a:r>
              <a:rPr lang="en-US" b="1" dirty="0" smtClean="0"/>
              <a:t>After the delivery </a:t>
            </a:r>
            <a:r>
              <a:rPr lang="en-US" dirty="0" smtClean="0"/>
              <a:t>: Neonatal jaundice , convulsions, low birth weight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Madam Shylaja Teacher  &amp; Her team Visit - 22.11.2021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9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Rehabilitation- Team work 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Paramedical</a:t>
            </a:r>
            <a:r>
              <a:rPr lang="en-US" dirty="0" smtClean="0"/>
              <a:t>  </a:t>
            </a:r>
          </a:p>
          <a:p>
            <a:r>
              <a:rPr lang="en-US" dirty="0" smtClean="0"/>
              <a:t>Audiologist and Speech language  pathologist</a:t>
            </a:r>
          </a:p>
          <a:p>
            <a:r>
              <a:rPr lang="en-US" dirty="0" smtClean="0"/>
              <a:t>Special educator</a:t>
            </a:r>
          </a:p>
          <a:p>
            <a:r>
              <a:rPr lang="en-US" dirty="0" err="1" smtClean="0"/>
              <a:t>Physio</a:t>
            </a:r>
            <a:r>
              <a:rPr lang="en-US" dirty="0" smtClean="0"/>
              <a:t> therapist</a:t>
            </a:r>
          </a:p>
          <a:p>
            <a:r>
              <a:rPr lang="en-US" dirty="0" smtClean="0"/>
              <a:t>Occupational therapist</a:t>
            </a:r>
          </a:p>
          <a:p>
            <a:r>
              <a:rPr lang="en-US" dirty="0" smtClean="0"/>
              <a:t>Clinical psychologists</a:t>
            </a:r>
            <a:endParaRPr lang="en-IN" dirty="0" smtClean="0"/>
          </a:p>
          <a:p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Medical Professionals </a:t>
            </a:r>
          </a:p>
          <a:p>
            <a:r>
              <a:rPr lang="en-US" dirty="0" smtClean="0"/>
              <a:t> ENT doctors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Consultants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Plastic surgeon</a:t>
            </a:r>
          </a:p>
          <a:p>
            <a:r>
              <a:rPr lang="en-US" dirty="0" smtClean="0"/>
              <a:t>Pediatrician</a:t>
            </a:r>
          </a:p>
          <a:p>
            <a:r>
              <a:rPr lang="en-US" dirty="0" smtClean="0"/>
              <a:t>Neurologist</a:t>
            </a:r>
          </a:p>
          <a:p>
            <a:r>
              <a:rPr lang="en-US" dirty="0" err="1" smtClean="0"/>
              <a:t>Orthodentist</a:t>
            </a:r>
            <a:endParaRPr lang="en-US" dirty="0" smtClean="0"/>
          </a:p>
          <a:p>
            <a:r>
              <a:rPr lang="en-US" dirty="0" smtClean="0"/>
              <a:t>Physician</a:t>
            </a:r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Madam Shylaja Teacher  &amp; Her team Visit - 22.11.2021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410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1676400" y="1609781"/>
            <a:ext cx="5394071" cy="981019"/>
          </a:xfrm>
          <a:prstGeom prst="leftRightArrow">
            <a:avLst>
              <a:gd name="adj1" fmla="val 71685"/>
              <a:gd name="adj2" fmla="val 157815"/>
            </a:avLst>
          </a:prstGeom>
          <a:solidFill>
            <a:srgbClr val="F9FECE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OBJECTIVES</a:t>
            </a: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228601" y="3276601"/>
            <a:ext cx="1828799" cy="685799"/>
          </a:xfrm>
          <a:prstGeom prst="roundRect">
            <a:avLst>
              <a:gd name="adj" fmla="val 16667"/>
            </a:avLst>
          </a:prstGeom>
          <a:solidFill>
            <a:srgbClr val="F9FECE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Manpower Development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2362200" y="3302727"/>
            <a:ext cx="1447800" cy="659674"/>
          </a:xfrm>
          <a:prstGeom prst="roundRect">
            <a:avLst>
              <a:gd name="adj" fmla="val 16667"/>
            </a:avLst>
          </a:prstGeom>
          <a:solidFill>
            <a:srgbClr val="F9FECE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Clinical Services</a:t>
            </a:r>
            <a:endPara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4038601" y="3365863"/>
            <a:ext cx="1524000" cy="596537"/>
          </a:xfrm>
          <a:prstGeom prst="roundRect">
            <a:avLst>
              <a:gd name="adj" fmla="val 16667"/>
            </a:avLst>
          </a:prstGeom>
          <a:solidFill>
            <a:srgbClr val="F9FECE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Research</a:t>
            </a:r>
            <a:endPara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5791200" y="3352800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F9FECE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Public Education &amp; Outreach Services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2133600" y="0"/>
            <a:ext cx="4800600" cy="990600"/>
          </a:xfrm>
          <a:prstGeom prst="roundRect">
            <a:avLst>
              <a:gd name="adj" fmla="val 16667"/>
            </a:avLst>
          </a:prstGeom>
          <a:solidFill>
            <a:srgbClr val="F9FECE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Objective 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Manpower Development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371600" y="1752600"/>
            <a:ext cx="6400800" cy="5029201"/>
          </a:xfrm>
          <a:prstGeom prst="rect">
            <a:avLst/>
          </a:prstGeom>
          <a:solidFill>
            <a:srgbClr val="E5B8B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692150" marR="0" lvl="1" indent="-234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buFont typeface="Symbol" pitchFamily="18" charset="2"/>
              <a:buChar char="·"/>
              <a:tabLst/>
            </a:pPr>
            <a:r>
              <a:rPr kumimoji="0" lang="en-US" sz="17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1 Post Doctoral Program</a:t>
            </a:r>
          </a:p>
          <a:p>
            <a:pPr marL="692150" marR="0" lvl="1" indent="-234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buFont typeface="Symbol" pitchFamily="18" charset="2"/>
              <a:buChar char="·"/>
              <a:tabLst/>
            </a:pPr>
            <a:r>
              <a:rPr kumimoji="0" lang="en-US" sz="17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5 </a:t>
            </a:r>
            <a:r>
              <a:rPr kumimoji="0" lang="en-US" sz="17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Ph.D</a:t>
            </a:r>
            <a:r>
              <a:rPr kumimoji="0" lang="en-US" sz="17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programs</a:t>
            </a:r>
          </a:p>
          <a:p>
            <a:pPr marL="692150" marR="0" lvl="1" indent="-234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[</a:t>
            </a:r>
            <a:r>
              <a:rPr kumimoji="0" lang="en-US" altLang="zh-CN" sz="1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Aud</a:t>
            </a:r>
            <a:r>
              <a:rPr kumimoji="0" lang="en-US" altLang="zh-CN" sz="1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, SLP, S &amp; H, </a:t>
            </a:r>
            <a:r>
              <a:rPr kumimoji="0" lang="en-US" altLang="zh-CN" sz="1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Spl</a:t>
            </a:r>
            <a:r>
              <a:rPr kumimoji="0" lang="en-US" altLang="zh-CN" sz="1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kumimoji="0" lang="en-US" altLang="zh-CN" sz="1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Edn</a:t>
            </a:r>
            <a:r>
              <a:rPr kumimoji="0" lang="en-US" altLang="zh-CN" sz="1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(HI), Linguistics]</a:t>
            </a:r>
          </a:p>
          <a:p>
            <a:pPr marL="692150" marR="0" lvl="1" indent="-234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7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692150" marR="0" lvl="1" indent="-234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buFont typeface="Symbol" pitchFamily="18" charset="2"/>
              <a:buChar char="·"/>
              <a:tabLst/>
            </a:pPr>
            <a:r>
              <a:rPr kumimoji="0" lang="en-US" sz="17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3 Post Graduate programs</a:t>
            </a:r>
          </a:p>
          <a:p>
            <a:pPr marL="692150" marR="0" lvl="1" indent="-234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[</a:t>
            </a:r>
            <a:r>
              <a:rPr kumimoji="0" lang="en-US" altLang="zh-CN" sz="1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M.Sc</a:t>
            </a:r>
            <a:r>
              <a:rPr kumimoji="0" lang="en-US" altLang="zh-CN" sz="1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kumimoji="0" lang="en-US" altLang="zh-CN" sz="1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Aud</a:t>
            </a:r>
            <a:r>
              <a:rPr kumimoji="0" lang="en-US" altLang="zh-CN" sz="1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), </a:t>
            </a:r>
            <a:r>
              <a:rPr kumimoji="0" lang="en-US" altLang="zh-CN" sz="1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M.Sc</a:t>
            </a:r>
            <a:r>
              <a:rPr kumimoji="0" lang="en-US" altLang="zh-CN" sz="1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(SLP), M.Ed. </a:t>
            </a:r>
            <a:r>
              <a:rPr kumimoji="0" lang="en-US" altLang="zh-CN" sz="1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Spl.Ed</a:t>
            </a:r>
            <a:r>
              <a:rPr kumimoji="0" lang="en-US" altLang="zh-CN" sz="1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(HI)]</a:t>
            </a:r>
          </a:p>
          <a:p>
            <a:pPr marL="692150" marR="0" lvl="1" indent="-234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7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692150" marR="0" lvl="1" indent="-234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buFont typeface="Symbol" pitchFamily="18" charset="2"/>
              <a:buChar char="·"/>
              <a:tabLst/>
            </a:pPr>
            <a:r>
              <a:rPr kumimoji="0" lang="en-US" sz="17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2 Under Graduate programs</a:t>
            </a:r>
          </a:p>
          <a:p>
            <a:pPr marL="692150" marR="0" lvl="1" indent="-234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[BASLP, B.Ed. </a:t>
            </a:r>
            <a:r>
              <a:rPr kumimoji="0" lang="en-US" altLang="zh-CN" sz="1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Spl.Ed</a:t>
            </a:r>
            <a:r>
              <a:rPr kumimoji="0" lang="en-US" altLang="zh-CN" sz="1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(HI)]</a:t>
            </a:r>
          </a:p>
          <a:p>
            <a:pPr marL="692150" marR="0" lvl="1" indent="-234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7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692150" marR="0" lvl="1" indent="-234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buFont typeface="Symbol" pitchFamily="18" charset="2"/>
              <a:buChar char="·"/>
              <a:tabLst/>
            </a:pPr>
            <a:r>
              <a:rPr kumimoji="0" lang="en-US" sz="17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2 PG Diploma programs</a:t>
            </a:r>
          </a:p>
          <a:p>
            <a:pPr marL="692150" marR="0" lvl="0" indent="-234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	[Clinical Linguistics, </a:t>
            </a:r>
          </a:p>
          <a:p>
            <a:pPr marL="692150" marR="0" lvl="0" indent="-234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7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n-US" altLang="zh-CN" sz="17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kumimoji="0" lang="en-US" altLang="zh-CN" sz="1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Forensic Speech Science and Technology]</a:t>
            </a:r>
          </a:p>
          <a:p>
            <a:pPr marL="692150" marR="0" lvl="0" indent="-234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7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692150" marR="0" lvl="1" indent="-234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buFont typeface="Symbol" pitchFamily="18" charset="2"/>
              <a:buChar char="·"/>
              <a:tabLst/>
            </a:pPr>
            <a:r>
              <a:rPr kumimoji="0" lang="en-US" sz="17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3 Diploma programs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     [DHAET, DHLS &amp; DECSE (HI)]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11430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002060"/>
                </a:solidFill>
              </a:rPr>
              <a:t>The oldest institute in the country</a:t>
            </a:r>
          </a:p>
          <a:p>
            <a:r>
              <a:rPr lang="en-IN" b="1" dirty="0" smtClean="0">
                <a:solidFill>
                  <a:srgbClr val="002060"/>
                </a:solidFill>
              </a:rPr>
              <a:t>Started M. </a:t>
            </a:r>
            <a:r>
              <a:rPr lang="en-IN" b="1" dirty="0" err="1" smtClean="0">
                <a:solidFill>
                  <a:srgbClr val="002060"/>
                </a:solidFill>
              </a:rPr>
              <a:t>Sc</a:t>
            </a:r>
            <a:r>
              <a:rPr lang="en-IN" b="1" dirty="0" smtClean="0">
                <a:solidFill>
                  <a:srgbClr val="002060"/>
                </a:solidFill>
              </a:rPr>
              <a:t> in Speech and Hearing in 1966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>
                <a:solidFill>
                  <a:srgbClr val="C00000"/>
                </a:solidFill>
              </a:rPr>
              <a:t>Institute with a difference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81000" y="1371600"/>
            <a:ext cx="8458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Best Institute in South East Asia to </a:t>
            </a:r>
            <a:r>
              <a:rPr lang="en-US" sz="2400" dirty="0">
                <a:solidFill>
                  <a:srgbClr val="002060"/>
                </a:solidFill>
              </a:rPr>
              <a:t>cater exclusively to </a:t>
            </a:r>
            <a:r>
              <a:rPr lang="en-US" sz="2400" dirty="0" smtClean="0">
                <a:solidFill>
                  <a:srgbClr val="002060"/>
                </a:solidFill>
              </a:rPr>
              <a:t>persons with </a:t>
            </a:r>
            <a:r>
              <a:rPr lang="en-US" sz="2400" dirty="0">
                <a:solidFill>
                  <a:srgbClr val="002060"/>
                </a:solidFill>
              </a:rPr>
              <a:t>speech and </a:t>
            </a:r>
            <a:r>
              <a:rPr lang="en-US" sz="2400" dirty="0" smtClean="0">
                <a:solidFill>
                  <a:srgbClr val="002060"/>
                </a:solidFill>
              </a:rPr>
              <a:t>hearing impairment.</a:t>
            </a:r>
          </a:p>
          <a:p>
            <a:pPr marL="177800" indent="-177800" algn="just"/>
            <a:r>
              <a:rPr lang="en-US" sz="2400" dirty="0" smtClean="0">
                <a:solidFill>
                  <a:srgbClr val="002060"/>
                </a:solidFill>
              </a:rPr>
              <a:t> 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The institute with largest academic output in Asia in the field of speech and hearing.</a:t>
            </a:r>
            <a:endParaRPr lang="en-US" sz="2400" dirty="0">
              <a:solidFill>
                <a:srgbClr val="00206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66800" y="3657600"/>
          <a:ext cx="71628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Academic Program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Number of students</a:t>
                      </a:r>
                      <a:r>
                        <a:rPr lang="en-US" sz="2400" baseline="0" dirty="0" smtClean="0"/>
                        <a:t> passed till date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Graduate program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1766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Post Graduate program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1553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Doctoral program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107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99032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1981200" y="304800"/>
            <a:ext cx="4876800" cy="914400"/>
          </a:xfrm>
          <a:prstGeom prst="roundRect">
            <a:avLst>
              <a:gd name="adj" fmla="val 16667"/>
            </a:avLst>
          </a:prstGeom>
          <a:solidFill>
            <a:srgbClr val="F9FECE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en-US" altLang="zh-CN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Objective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Clinical Services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817915" y="1524000"/>
            <a:ext cx="5257800" cy="1143000"/>
          </a:xfrm>
          <a:prstGeom prst="rect">
            <a:avLst/>
          </a:prstGeom>
          <a:solidFill>
            <a:srgbClr val="E5B8B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Number of Patients: 2020-21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43397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New patients: </a:t>
            </a: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13432</a:t>
            </a: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Follow up patients: </a:t>
            </a: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29965</a:t>
            </a: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778726" y="2819400"/>
            <a:ext cx="5349241" cy="3810000"/>
          </a:xfrm>
          <a:prstGeom prst="rect">
            <a:avLst/>
          </a:prstGeom>
          <a:solidFill>
            <a:srgbClr val="E5B8B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1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buFont typeface="Symbol" pitchFamily="18" charset="2"/>
              <a:buChar char="·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Hearing evaluation</a:t>
            </a:r>
          </a:p>
          <a:p>
            <a:pPr marL="457200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buFont typeface="Symbol" pitchFamily="18" charset="2"/>
              <a:buChar char="·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Newborn Screening </a:t>
            </a:r>
          </a:p>
          <a:p>
            <a:pPr marL="457200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buFont typeface="Symbol" pitchFamily="18" charset="2"/>
              <a:buChar char="·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Hearing aid prescription and fitting </a:t>
            </a:r>
          </a:p>
          <a:p>
            <a:pPr marL="457200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buFont typeface="Symbol" pitchFamily="18" charset="2"/>
              <a:buChar char="·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Cochlear implant mapping </a:t>
            </a:r>
          </a:p>
          <a:p>
            <a:pPr marL="457200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buFont typeface="Symbol" pitchFamily="18" charset="2"/>
              <a:buChar char="·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Voice Evaluation </a:t>
            </a:r>
          </a:p>
          <a:p>
            <a:pPr marL="457200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buFont typeface="Symbol" pitchFamily="18" charset="2"/>
              <a:buChar char="·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Speech production and articulation assessment </a:t>
            </a:r>
          </a:p>
          <a:p>
            <a:pPr marL="457200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buFont typeface="Symbol" pitchFamily="18" charset="2"/>
              <a:buChar char="·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Speech therapy </a:t>
            </a:r>
          </a:p>
          <a:p>
            <a:pPr marL="457200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buFont typeface="Symbol" pitchFamily="18" charset="2"/>
              <a:buChar char="·"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11 Special clinics/ Units</a:t>
            </a:r>
          </a:p>
          <a:p>
            <a:pPr marL="457200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buFont typeface="Symbol" pitchFamily="18" charset="2"/>
              <a:buChar char="·"/>
              <a:tabLst/>
            </a:pPr>
            <a:r>
              <a:rPr lang="en-US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Preschool training </a:t>
            </a:r>
            <a:r>
              <a:rPr lang="en-US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centre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 txBox="1">
            <a:spLocks/>
          </p:cNvSpPr>
          <p:nvPr/>
        </p:nvSpPr>
        <p:spPr>
          <a:xfrm>
            <a:off x="3756678" y="3774638"/>
            <a:ext cx="4847770" cy="2419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900" i="1" dirty="0">
              <a:latin typeface="Georgia"/>
              <a:cs typeface="Georgi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685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0" y="0"/>
            <a:ext cx="19050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Objective 2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048000" y="0"/>
            <a:ext cx="23622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Clinical services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81000" y="762000"/>
          <a:ext cx="2819400" cy="5867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87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</a:rPr>
                        <a:t>Hearing evaluation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</a:rPr>
                        <a:t>&amp;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</a:rPr>
                        <a:t>Newborn Screening</a:t>
                      </a: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T="54864" marB="54864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05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Hearing aid prescription and fitting</a:t>
                      </a: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T="54864" marB="54864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3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Earmould</a:t>
                      </a:r>
                      <a:r>
                        <a:rPr lang="en-US" sz="2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making</a:t>
                      </a: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T="54864" marB="54864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27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</a:rPr>
                        <a:t>Cochlear implant mapping </a:t>
                      </a: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T="54864" marB="54864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Rounded Rectangle 20"/>
          <p:cNvSpPr/>
          <p:nvPr/>
        </p:nvSpPr>
        <p:spPr>
          <a:xfrm>
            <a:off x="6248400" y="838200"/>
            <a:ext cx="2590800" cy="1600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3581400" y="2590800"/>
            <a:ext cx="2743200" cy="1524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Content Placeholder 3" descr="test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0065" r="10539" b="21971"/>
          <a:stretch>
            <a:fillRect/>
          </a:stretch>
        </p:blipFill>
        <p:spPr>
          <a:xfrm>
            <a:off x="3657600" y="2743200"/>
            <a:ext cx="2590800" cy="1259417"/>
          </a:xfrm>
        </p:spPr>
      </p:pic>
      <p:sp>
        <p:nvSpPr>
          <p:cNvPr id="25" name="Rounded Rectangle 24"/>
          <p:cNvSpPr/>
          <p:nvPr/>
        </p:nvSpPr>
        <p:spPr>
          <a:xfrm>
            <a:off x="6248400" y="3810000"/>
            <a:ext cx="2590800" cy="1447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 l="31118" t="62896" r="38075" b="7082"/>
          <a:stretch>
            <a:fillRect/>
          </a:stretch>
        </p:blipFill>
        <p:spPr bwMode="auto">
          <a:xfrm>
            <a:off x="6357258" y="3886200"/>
            <a:ext cx="236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ounded Rectangle 26"/>
          <p:cNvSpPr/>
          <p:nvPr/>
        </p:nvSpPr>
        <p:spPr>
          <a:xfrm>
            <a:off x="3581400" y="5181600"/>
            <a:ext cx="2590800" cy="1447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7813" t="25000" r="12500" b="19792"/>
          <a:stretch>
            <a:fillRect/>
          </a:stretch>
        </p:blipFill>
        <p:spPr bwMode="auto">
          <a:xfrm>
            <a:off x="3657600" y="5246594"/>
            <a:ext cx="2438400" cy="130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Rounded Rectangle 27"/>
          <p:cNvSpPr/>
          <p:nvPr/>
        </p:nvSpPr>
        <p:spPr>
          <a:xfrm>
            <a:off x="6477000" y="0"/>
            <a:ext cx="2667000" cy="4572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HEARING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66873" t="3463" b="60173"/>
          <a:stretch>
            <a:fillRect/>
          </a:stretch>
        </p:blipFill>
        <p:spPr bwMode="auto">
          <a:xfrm>
            <a:off x="6400800" y="923818"/>
            <a:ext cx="2286000" cy="1438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ounded Rectangle 29"/>
          <p:cNvSpPr/>
          <p:nvPr/>
        </p:nvSpPr>
        <p:spPr>
          <a:xfrm>
            <a:off x="3581400" y="990600"/>
            <a:ext cx="2057400" cy="1447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9" name="Picture 5" descr="Audiology-Activities"/>
          <p:cNvPicPr>
            <a:picLocks noChangeAspect="1" noChangeArrowheads="1"/>
          </p:cNvPicPr>
          <p:nvPr/>
        </p:nvPicPr>
        <p:blipFill>
          <a:blip r:embed="rId6"/>
          <a:srcRect l="3736" t="5236" r="49570" b="48594"/>
          <a:stretch>
            <a:fillRect/>
          </a:stretch>
        </p:blipFill>
        <p:spPr bwMode="auto">
          <a:xfrm>
            <a:off x="3657600" y="1018310"/>
            <a:ext cx="1905000" cy="134389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4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81000" y="685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0" y="0"/>
            <a:ext cx="19050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Objective 2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048000" y="0"/>
            <a:ext cx="27432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Clinical Services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81000" y="762001"/>
          <a:ext cx="2819400" cy="5410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847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</a:rPr>
                        <a:t>Ear examination</a:t>
                      </a: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T="54864" marB="54864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27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Throat</a:t>
                      </a:r>
                      <a:r>
                        <a:rPr lang="en-US" sz="24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examination</a:t>
                      </a: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T="54864" marB="54864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31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Nasal examination</a:t>
                      </a: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T="54864" marB="54864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95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</a:rPr>
                        <a:t>Vertigo clinic</a:t>
                      </a: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T="54864" marB="54864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Rounded Rectangle 20"/>
          <p:cNvSpPr/>
          <p:nvPr/>
        </p:nvSpPr>
        <p:spPr>
          <a:xfrm>
            <a:off x="6096000" y="609600"/>
            <a:ext cx="2590800" cy="1600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3276600" y="2362200"/>
            <a:ext cx="2743200" cy="1524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6096000" y="3505200"/>
            <a:ext cx="2438400" cy="1447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3581400" y="4800600"/>
            <a:ext cx="2438400" cy="1447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6477000" y="0"/>
            <a:ext cx="2667000" cy="4572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ENT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581400" y="685800"/>
            <a:ext cx="2057400" cy="1447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/>
          <a:srcRect l="47761" t="70208" r="4478"/>
          <a:stretch>
            <a:fillRect/>
          </a:stretch>
        </p:blipFill>
        <p:spPr bwMode="auto">
          <a:xfrm>
            <a:off x="6324600" y="3581400"/>
            <a:ext cx="1942214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print"/>
          <a:srcRect l="47761" b="72286"/>
          <a:stretch>
            <a:fillRect/>
          </a:stretch>
        </p:blipFill>
        <p:spPr bwMode="auto">
          <a:xfrm>
            <a:off x="6191250" y="685800"/>
            <a:ext cx="24003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/>
          <a:srcRect r="52239" b="70439"/>
          <a:stretch>
            <a:fillRect/>
          </a:stretch>
        </p:blipFill>
        <p:spPr bwMode="auto">
          <a:xfrm>
            <a:off x="3733800" y="838200"/>
            <a:ext cx="1828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/>
          <a:srcRect t="70208" r="52239"/>
          <a:stretch>
            <a:fillRect/>
          </a:stretch>
        </p:blipFill>
        <p:spPr bwMode="auto">
          <a:xfrm>
            <a:off x="3886200" y="4876800"/>
            <a:ext cx="1942214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/>
          <a:srcRect l="29851" t="29561" r="4478" b="29792"/>
          <a:stretch>
            <a:fillRect/>
          </a:stretch>
        </p:blipFill>
        <p:spPr bwMode="auto">
          <a:xfrm>
            <a:off x="3505200" y="23622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Speech </a:t>
            </a:r>
            <a:r>
              <a:rPr lang="en-US" dirty="0">
                <a:solidFill>
                  <a:srgbClr val="FF0000"/>
                </a:solidFill>
              </a:rPr>
              <a:t>Disorders 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3886200" cy="52578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400" dirty="0" smtClean="0"/>
              <a:t>Delay </a:t>
            </a:r>
            <a:r>
              <a:rPr lang="en-US" sz="2400" dirty="0"/>
              <a:t>in the development of speech  and </a:t>
            </a:r>
            <a:r>
              <a:rPr lang="en-US" sz="2400" dirty="0" smtClean="0"/>
              <a:t>language</a:t>
            </a:r>
          </a:p>
          <a:p>
            <a:pPr algn="just">
              <a:buNone/>
            </a:pPr>
            <a:r>
              <a:rPr lang="en-US" sz="2400" dirty="0" smtClean="0"/>
              <a:t> </a:t>
            </a:r>
            <a:endParaRPr lang="en-US" sz="2400" dirty="0"/>
          </a:p>
          <a:p>
            <a:pPr algn="just"/>
            <a:r>
              <a:rPr lang="en-US" sz="2400" dirty="0"/>
              <a:t>Poor articulation- cleft lip and </a:t>
            </a:r>
            <a:r>
              <a:rPr lang="en-US" sz="2400" dirty="0" smtClean="0"/>
              <a:t>palate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/>
              <a:t>Voice problem – Cancer of larynx, loss of voice, nodule, </a:t>
            </a:r>
            <a:r>
              <a:rPr lang="en-US" sz="2400" dirty="0" smtClean="0"/>
              <a:t>polyp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/>
              <a:t>Stammering/ stuttering </a:t>
            </a:r>
            <a:endParaRPr lang="en-US" sz="2400" dirty="0" smtClean="0"/>
          </a:p>
          <a:p>
            <a:pPr algn="just"/>
            <a:endParaRPr lang="en-US" sz="2400" dirty="0"/>
          </a:p>
          <a:p>
            <a:pPr algn="just"/>
            <a:r>
              <a:rPr lang="en-US" sz="2400" dirty="0"/>
              <a:t>Speech problem due to </a:t>
            </a:r>
            <a:r>
              <a:rPr lang="en-US" sz="2400" dirty="0" err="1" smtClean="0"/>
              <a:t>Parkinsons</a:t>
            </a:r>
            <a:r>
              <a:rPr lang="en-US" sz="2400" dirty="0" smtClean="0"/>
              <a:t> </a:t>
            </a:r>
            <a:r>
              <a:rPr lang="en-US" sz="2400" dirty="0"/>
              <a:t>disease, cerebral palsy </a:t>
            </a:r>
          </a:p>
          <a:p>
            <a:pPr algn="just"/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4876800" y="1295400"/>
            <a:ext cx="1722841" cy="1371600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8" name="Picture 13" descr="cyst2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3000"/>
            <a:ext cx="1809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2796" r="11927"/>
          <a:stretch>
            <a:fillRect/>
          </a:stretch>
        </p:blipFill>
        <p:spPr>
          <a:xfrm>
            <a:off x="4495800" y="2971800"/>
            <a:ext cx="4648200" cy="2057400"/>
          </a:xfrm>
          <a:prstGeom prst="rect">
            <a:avLst/>
          </a:prstGeom>
        </p:spPr>
      </p:pic>
      <p:pic>
        <p:nvPicPr>
          <p:cNvPr id="10" name="Picture 2" descr="See the source im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991100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58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81000" y="685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0" y="0"/>
            <a:ext cx="19050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Objective 2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667000" y="0"/>
            <a:ext cx="30480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Clinical Services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81000" y="762001"/>
          <a:ext cx="2819400" cy="5410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847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</a:rPr>
                        <a:t>Voice Evaluation</a:t>
                      </a: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T="54864" marB="54864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27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Speech production and articulation assessment </a:t>
                      </a: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T="54864" marB="54864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31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Swallowing assessment</a:t>
                      </a: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T="54864" marB="54864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95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</a:rPr>
                        <a:t>Assessment of lung capacity</a:t>
                      </a: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T="54864" marB="54864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Rounded Rectangle 20"/>
          <p:cNvSpPr/>
          <p:nvPr/>
        </p:nvSpPr>
        <p:spPr>
          <a:xfrm>
            <a:off x="6400800" y="609600"/>
            <a:ext cx="2286000" cy="1600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3581400" y="2362200"/>
            <a:ext cx="2743200" cy="1524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6400800" y="3505200"/>
            <a:ext cx="2286000" cy="1447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3581400" y="4800600"/>
            <a:ext cx="2590800" cy="1447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6477000" y="0"/>
            <a:ext cx="2667000" cy="4572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SPEECH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581400" y="685800"/>
            <a:ext cx="2057400" cy="1447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6562" name="Picture 2" descr="Speech Language Sciences-Activities"/>
          <p:cNvPicPr>
            <a:picLocks noChangeAspect="1" noChangeArrowheads="1"/>
          </p:cNvPicPr>
          <p:nvPr/>
        </p:nvPicPr>
        <p:blipFill>
          <a:blip r:embed="rId2"/>
          <a:srcRect l="50075" t="9662" r="2485" b="51691"/>
          <a:stretch>
            <a:fillRect/>
          </a:stretch>
        </p:blipFill>
        <p:spPr bwMode="auto">
          <a:xfrm>
            <a:off x="3657600" y="2438400"/>
            <a:ext cx="2606040" cy="1371600"/>
          </a:xfrm>
          <a:prstGeom prst="rect">
            <a:avLst/>
          </a:prstGeom>
          <a:noFill/>
        </p:spPr>
      </p:pic>
      <p:pic>
        <p:nvPicPr>
          <p:cNvPr id="31" name="Picture 2" descr="Speech Language Sciences-Activities"/>
          <p:cNvPicPr>
            <a:picLocks noChangeAspect="1" noChangeArrowheads="1"/>
          </p:cNvPicPr>
          <p:nvPr/>
        </p:nvPicPr>
        <p:blipFill>
          <a:blip r:embed="rId2"/>
          <a:srcRect t="47059" r="49570"/>
          <a:stretch>
            <a:fillRect/>
          </a:stretch>
        </p:blipFill>
        <p:spPr bwMode="auto">
          <a:xfrm>
            <a:off x="3733800" y="762000"/>
            <a:ext cx="1809446" cy="1295400"/>
          </a:xfrm>
          <a:prstGeom prst="rect">
            <a:avLst/>
          </a:prstGeom>
          <a:noFill/>
        </p:spPr>
      </p:pic>
      <p:pic>
        <p:nvPicPr>
          <p:cNvPr id="66564" name="Picture 4" descr="Speech Language Pathology-Activities"/>
          <p:cNvPicPr>
            <a:picLocks noChangeAspect="1" noChangeArrowheads="1"/>
          </p:cNvPicPr>
          <p:nvPr/>
        </p:nvPicPr>
        <p:blipFill>
          <a:blip r:embed="rId3"/>
          <a:srcRect l="50142" t="68132"/>
          <a:stretch>
            <a:fillRect/>
          </a:stretch>
        </p:blipFill>
        <p:spPr bwMode="auto">
          <a:xfrm>
            <a:off x="3962400" y="4876800"/>
            <a:ext cx="1896789" cy="1257300"/>
          </a:xfrm>
          <a:prstGeom prst="rect">
            <a:avLst/>
          </a:prstGeom>
          <a:noFill/>
        </p:spPr>
      </p:pic>
      <p:pic>
        <p:nvPicPr>
          <p:cNvPr id="66566" name="Picture 6" descr="Speech Language Pathology-Activities"/>
          <p:cNvPicPr>
            <a:picLocks noChangeAspect="1" noChangeArrowheads="1"/>
          </p:cNvPicPr>
          <p:nvPr/>
        </p:nvPicPr>
        <p:blipFill>
          <a:blip r:embed="rId3"/>
          <a:srcRect l="56980" b="62637"/>
          <a:stretch>
            <a:fillRect/>
          </a:stretch>
        </p:blipFill>
        <p:spPr bwMode="auto">
          <a:xfrm>
            <a:off x="6831452" y="3552372"/>
            <a:ext cx="1522879" cy="1371600"/>
          </a:xfrm>
          <a:prstGeom prst="rect">
            <a:avLst/>
          </a:prstGeom>
          <a:noFill/>
        </p:spPr>
      </p:pic>
      <p:pic>
        <p:nvPicPr>
          <p:cNvPr id="10242" name="Picture 2" descr="Clinical Services-Activities"/>
          <p:cNvPicPr>
            <a:picLocks noChangeAspect="1" noChangeArrowheads="1"/>
          </p:cNvPicPr>
          <p:nvPr/>
        </p:nvPicPr>
        <p:blipFill>
          <a:blip r:embed="rId4"/>
          <a:srcRect l="52722" t="35602" b="35079"/>
          <a:stretch>
            <a:fillRect/>
          </a:stretch>
        </p:blipFill>
        <p:spPr bwMode="auto">
          <a:xfrm>
            <a:off x="6517141" y="712586"/>
            <a:ext cx="2093459" cy="1421014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4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         </a:t>
            </a:r>
            <a:r>
              <a:rPr lang="en-US" sz="29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All India Institute of Speech and </a:t>
            </a:r>
            <a:r>
              <a:rPr lang="en-US" sz="29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Hearing, Mysore</a:t>
            </a:r>
            <a:endParaRPr lang="en-US" sz="29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1100138"/>
            <a:ext cx="1714500" cy="5757862"/>
          </a:xfrm>
          <a:prstGeom prst="rect">
            <a:avLst/>
          </a:prstGeom>
          <a:solidFill>
            <a:schemeClr val="bg2">
              <a:lumMod val="1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/>
            </a:r>
            <a:br>
              <a:rPr lang="en-US" sz="1600" dirty="0">
                <a:latin typeface="+mj-lt"/>
                <a:ea typeface="+mj-ea"/>
                <a:cs typeface="+mj-cs"/>
              </a:rPr>
            </a:br>
            <a:r>
              <a:rPr lang="en-US" sz="1600" dirty="0">
                <a:latin typeface="+mj-lt"/>
                <a:ea typeface="+mj-ea"/>
                <a:cs typeface="+mj-cs"/>
              </a:rPr>
              <a:t/>
            </a:r>
            <a:br>
              <a:rPr lang="en-US" sz="1600" dirty="0">
                <a:latin typeface="+mj-lt"/>
                <a:ea typeface="+mj-ea"/>
                <a:cs typeface="+mj-cs"/>
              </a:rPr>
            </a:br>
            <a:r>
              <a:rPr lang="en-US" sz="1600" dirty="0">
                <a:latin typeface="+mj-lt"/>
                <a:ea typeface="+mj-ea"/>
                <a:cs typeface="+mj-cs"/>
              </a:rPr>
              <a:t/>
            </a:r>
            <a:br>
              <a:rPr lang="en-US" sz="1600" dirty="0">
                <a:latin typeface="+mj-lt"/>
                <a:ea typeface="+mj-ea"/>
                <a:cs typeface="+mj-cs"/>
              </a:rPr>
            </a:br>
            <a:endParaRPr lang="en-US" sz="1600" dirty="0"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en-US" sz="1200" b="1" dirty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>
              <a:defRPr/>
            </a:pPr>
            <a:endParaRPr lang="en-US" sz="1200" b="1" dirty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defRPr/>
            </a:pPr>
            <a:endParaRPr lang="en-US" sz="1200" b="1" dirty="0">
              <a:solidFill>
                <a:srgbClr val="FFC00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defRPr/>
            </a:pPr>
            <a:endParaRPr lang="en-US" sz="1200" b="1" dirty="0">
              <a:solidFill>
                <a:srgbClr val="FFC00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defRPr/>
            </a:pPr>
            <a:endParaRPr lang="en-US" sz="1200" b="1" dirty="0">
              <a:solidFill>
                <a:srgbClr val="FFC00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defRPr/>
            </a:pPr>
            <a:endParaRPr lang="en-US" sz="1200" b="1" dirty="0">
              <a:solidFill>
                <a:srgbClr val="FFC00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defRPr/>
            </a:pPr>
            <a:endParaRPr lang="en-US" sz="1200" b="1" dirty="0">
              <a:solidFill>
                <a:srgbClr val="FFC00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 smtClean="0">
              <a:solidFill>
                <a:srgbClr val="FFC00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b="1" dirty="0" smtClean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An </a:t>
            </a:r>
            <a:r>
              <a:rPr lang="en-US" b="1" dirty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autonomous </a:t>
            </a:r>
            <a:r>
              <a:rPr lang="en-US" b="1" dirty="0" smtClean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institute</a:t>
            </a:r>
            <a:endParaRPr lang="en-US" b="1" dirty="0">
              <a:solidFill>
                <a:srgbClr val="FFC000"/>
              </a:solidFill>
              <a:latin typeface="Comic Sans MS" pitchFamily="66" charset="0"/>
              <a:ea typeface="+mj-ea"/>
              <a:cs typeface="+mj-cs"/>
            </a:endParaRPr>
          </a:p>
          <a:p>
            <a:pPr>
              <a:defRPr/>
            </a:pPr>
            <a:endParaRPr lang="en-US" sz="1400" b="1" dirty="0">
              <a:solidFill>
                <a:srgbClr val="FFC000"/>
              </a:solidFill>
              <a:latin typeface="Comic Sans MS" pitchFamily="66" charset="0"/>
              <a:ea typeface="+mj-ea"/>
              <a:cs typeface="+mj-cs"/>
            </a:endParaRPr>
          </a:p>
          <a:p>
            <a:pPr>
              <a:defRPr/>
            </a:pPr>
            <a:endParaRPr lang="en-US" sz="1400" b="1" dirty="0">
              <a:solidFill>
                <a:srgbClr val="FFC00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1700" b="1" dirty="0" smtClean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Under</a:t>
            </a:r>
          </a:p>
          <a:p>
            <a:pPr algn="ctr">
              <a:defRPr/>
            </a:pPr>
            <a:r>
              <a:rPr lang="en-US" sz="1700" b="1" dirty="0" smtClean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Ministry </a:t>
            </a:r>
            <a:r>
              <a:rPr lang="en-US" sz="1700" b="1" dirty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of Health and </a:t>
            </a:r>
            <a:r>
              <a:rPr lang="en-US" sz="1500" b="1" dirty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Family Welfare</a:t>
            </a:r>
            <a:r>
              <a:rPr lang="en-US" sz="1700" b="1" dirty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, </a:t>
            </a:r>
          </a:p>
          <a:p>
            <a:pPr algn="ctr">
              <a:defRPr/>
            </a:pPr>
            <a:r>
              <a:rPr lang="en-US" sz="1700" b="1" dirty="0" smtClean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Govt. </a:t>
            </a:r>
            <a:r>
              <a:rPr lang="en-US" sz="1700" b="1" dirty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of </a:t>
            </a:r>
            <a:r>
              <a:rPr lang="en-US" sz="1700" b="1" dirty="0" smtClean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India</a:t>
            </a:r>
            <a:endParaRPr lang="en-US" sz="1200" b="1" dirty="0" smtClean="0">
              <a:solidFill>
                <a:srgbClr val="FFC00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defRPr/>
            </a:pPr>
            <a:endParaRPr lang="en-US" sz="1200" b="1" dirty="0">
              <a:solidFill>
                <a:srgbClr val="FFC000"/>
              </a:solidFill>
              <a:latin typeface="Comic Sans MS" pitchFamily="66" charset="0"/>
              <a:ea typeface="+mj-ea"/>
              <a:cs typeface="+mj-cs"/>
            </a:endParaRPr>
          </a:p>
          <a:p>
            <a:pPr>
              <a:defRPr/>
            </a:pPr>
            <a:r>
              <a:rPr lang="en-US" sz="1200" b="1" dirty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----------------</a:t>
            </a:r>
          </a:p>
          <a:p>
            <a:pPr algn="ctr">
              <a:defRPr/>
            </a:pPr>
            <a:r>
              <a:rPr lang="en-US" b="1" dirty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Founded in 1965</a:t>
            </a:r>
          </a:p>
          <a:p>
            <a:pPr>
              <a:defRPr/>
            </a:pPr>
            <a:r>
              <a:rPr lang="en-US" sz="1200" b="1" dirty="0" smtClean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----------------</a:t>
            </a:r>
            <a:endParaRPr lang="en-US" sz="1200" b="1" dirty="0">
              <a:solidFill>
                <a:srgbClr val="00B050"/>
              </a:solidFill>
              <a:latin typeface="Comic Sans MS" pitchFamily="66" charset="0"/>
              <a:ea typeface="+mj-ea"/>
              <a:cs typeface="+mj-cs"/>
            </a:endParaRPr>
          </a:p>
          <a:p>
            <a:pPr>
              <a:defRPr/>
            </a:pPr>
            <a:r>
              <a:rPr lang="en-US" sz="1200" dirty="0" smtClean="0"/>
              <a:t>     </a:t>
            </a:r>
            <a:endParaRPr lang="en-US" sz="1200" dirty="0"/>
          </a:p>
          <a:p>
            <a:pPr algn="ctr">
              <a:defRPr/>
            </a:pPr>
            <a:endParaRPr lang="en-US" sz="1200" b="1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defRPr/>
            </a:pPr>
            <a:endParaRPr lang="en-US" sz="1200" b="1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defRPr/>
            </a:pPr>
            <a:endParaRPr lang="en-US" sz="1200" b="1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1200" b="1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/>
            </a:r>
            <a:br>
              <a:rPr lang="en-US" sz="1200" b="1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</a:br>
            <a:r>
              <a:rPr lang="en-US" sz="4000" dirty="0">
                <a:latin typeface="+mj-lt"/>
                <a:ea typeface="+mj-ea"/>
                <a:cs typeface="+mj-cs"/>
              </a:rPr>
              <a:t/>
            </a:r>
            <a:br>
              <a:rPr lang="en-US" sz="4000" dirty="0">
                <a:latin typeface="+mj-lt"/>
                <a:ea typeface="+mj-ea"/>
                <a:cs typeface="+mj-cs"/>
              </a:rPr>
            </a:br>
            <a:endParaRPr lang="en-US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5125" name="Picture 5" descr="https://lh3.googleusercontent.com/-pVDu-7GjFZU/Tnx-IEnueaI/AAAAAAAAANs/P7eMM2ImFVA/s576/02f.jpg"/>
          <p:cNvPicPr>
            <a:picLocks noChangeAspect="1" noChangeArrowheads="1"/>
          </p:cNvPicPr>
          <p:nvPr/>
        </p:nvPicPr>
        <p:blipFill>
          <a:blip r:embed="rId2" cstate="print"/>
          <a:srcRect l="25000" r="25000" b="49979"/>
          <a:stretch>
            <a:fillRect/>
          </a:stretch>
        </p:blipFill>
        <p:spPr bwMode="auto">
          <a:xfrm>
            <a:off x="0" y="609600"/>
            <a:ext cx="17145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667000" y="990600"/>
            <a:ext cx="52863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GB" sz="3200" b="1" dirty="0" smtClean="0">
                <a:solidFill>
                  <a:srgbClr val="CC0000"/>
                </a:solidFill>
              </a:rPr>
              <a:t>Introduction</a:t>
            </a:r>
          </a:p>
        </p:txBody>
      </p:sp>
      <p:pic>
        <p:nvPicPr>
          <p:cNvPr id="5127" name="Picture 1" descr="AIISH Emblem greem bac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4000"/>
              </a:clrFrom>
              <a:clrTo>
                <a:srgbClr val="004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0"/>
            <a:ext cx="827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0254" y="3733800"/>
            <a:ext cx="744374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 t="25000" b="30556"/>
          <a:stretch>
            <a:fillRect/>
          </a:stretch>
        </p:blipFill>
        <p:spPr bwMode="auto">
          <a:xfrm>
            <a:off x="1723572" y="1862118"/>
            <a:ext cx="7391400" cy="187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 txBox="1">
            <a:spLocks/>
          </p:cNvSpPr>
          <p:nvPr/>
        </p:nvSpPr>
        <p:spPr>
          <a:xfrm>
            <a:off x="3756678" y="3774638"/>
            <a:ext cx="4847770" cy="2419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900" i="1" dirty="0">
              <a:latin typeface="Georgia"/>
              <a:cs typeface="Georgi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685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0" y="0"/>
            <a:ext cx="19050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Objective 2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743200" y="0"/>
            <a:ext cx="27432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Clinical services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81000" y="762001"/>
          <a:ext cx="2819400" cy="5410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847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</a:rPr>
                        <a:t>Speech therapy</a:t>
                      </a: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T="54864" marB="54864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27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Voice therapy</a:t>
                      </a: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T="54864" marB="54864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31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Auditory verbal</a:t>
                      </a:r>
                      <a:r>
                        <a:rPr lang="en-US" sz="24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therapy</a:t>
                      </a: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T="54864" marB="54864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95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</a:rPr>
                        <a:t>Occupational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</a:rPr>
                        <a:t> therapy and physiotherapy</a:t>
                      </a: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T="54864" marB="54864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Rounded Rectangle 20"/>
          <p:cNvSpPr/>
          <p:nvPr/>
        </p:nvSpPr>
        <p:spPr>
          <a:xfrm>
            <a:off x="6096000" y="609600"/>
            <a:ext cx="2590800" cy="1600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3581400" y="2362200"/>
            <a:ext cx="2286000" cy="1524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6096000" y="3505200"/>
            <a:ext cx="2590800" cy="1447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3581400" y="4800600"/>
            <a:ext cx="2286000" cy="1447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6477000" y="0"/>
            <a:ext cx="2667000" cy="4572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THERAPY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581400" y="685800"/>
            <a:ext cx="2286000" cy="1447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 r="68789" b="54786"/>
          <a:stretch>
            <a:fillRect/>
          </a:stretch>
        </p:blipFill>
        <p:spPr bwMode="auto">
          <a:xfrm>
            <a:off x="3657600" y="762000"/>
            <a:ext cx="2133600" cy="12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2" descr="Speech Language Pathology-Activities"/>
          <p:cNvPicPr>
            <a:picLocks noChangeAspect="1" noChangeArrowheads="1"/>
          </p:cNvPicPr>
          <p:nvPr/>
        </p:nvPicPr>
        <p:blipFill>
          <a:blip r:embed="rId3"/>
          <a:srcRect t="37363" r="49858" b="31868"/>
          <a:stretch>
            <a:fillRect/>
          </a:stretch>
        </p:blipFill>
        <p:spPr bwMode="auto">
          <a:xfrm>
            <a:off x="3581400" y="2438400"/>
            <a:ext cx="2286000" cy="1447800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/>
          <a:srcRect l="68882" b="70659"/>
          <a:stretch>
            <a:fillRect/>
          </a:stretch>
        </p:blipFill>
        <p:spPr bwMode="auto">
          <a:xfrm>
            <a:off x="6248400" y="3581400"/>
            <a:ext cx="2386012" cy="126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 descr="Clinical Services-Activities"/>
          <p:cNvPicPr>
            <a:picLocks noChangeAspect="1" noChangeArrowheads="1"/>
          </p:cNvPicPr>
          <p:nvPr/>
        </p:nvPicPr>
        <p:blipFill>
          <a:blip r:embed="rId5"/>
          <a:srcRect l="3566" t="37145" r="49570" b="35079"/>
          <a:stretch>
            <a:fillRect/>
          </a:stretch>
        </p:blipFill>
        <p:spPr bwMode="auto">
          <a:xfrm>
            <a:off x="3733800" y="4844142"/>
            <a:ext cx="2002971" cy="1371600"/>
          </a:xfrm>
          <a:prstGeom prst="rect">
            <a:avLst/>
          </a:prstGeom>
          <a:noFill/>
        </p:spPr>
      </p:pic>
      <p:pic>
        <p:nvPicPr>
          <p:cNvPr id="9218" name="Picture 2" descr="Clinical Services-Activities"/>
          <p:cNvPicPr>
            <a:picLocks noChangeAspect="1" noChangeArrowheads="1"/>
          </p:cNvPicPr>
          <p:nvPr/>
        </p:nvPicPr>
        <p:blipFill>
          <a:blip r:embed="rId5"/>
          <a:srcRect l="55014" t="69110" r="2961" b="7853"/>
          <a:stretch>
            <a:fillRect/>
          </a:stretch>
        </p:blipFill>
        <p:spPr bwMode="auto">
          <a:xfrm>
            <a:off x="6172200" y="685800"/>
            <a:ext cx="2413000" cy="1447800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9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3048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Geographical distribution of new cases 2020-21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513" r="3322" b="11765"/>
          <a:stretch>
            <a:fillRect/>
          </a:stretch>
        </p:blipFill>
        <p:spPr bwMode="auto">
          <a:xfrm>
            <a:off x="1828800" y="533400"/>
            <a:ext cx="5562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0" y="0"/>
            <a:ext cx="19050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Objective 2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743200" y="0"/>
            <a:ext cx="27432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Clinical services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096000" y="0"/>
            <a:ext cx="2895600" cy="6858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SPECIAL CLINICS/ UNITS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975740"/>
              </p:ext>
            </p:extLst>
          </p:nvPr>
        </p:nvGraphicFramePr>
        <p:xfrm>
          <a:off x="152400" y="814759"/>
          <a:ext cx="8763000" cy="5814641"/>
        </p:xfrm>
        <a:graphic>
          <a:graphicData uri="http://schemas.openxmlformats.org/drawingml/2006/table">
            <a:tbl>
              <a:tblPr/>
              <a:tblGrid>
                <a:gridCol w="876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61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AAC – Alternative and Augmentative Communication</a:t>
                      </a:r>
                      <a:endParaRPr lang="en-US" sz="1800" dirty="0">
                        <a:solidFill>
                          <a:srgbClr val="00206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0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ASD – Autism Spectrum Disorders</a:t>
                      </a:r>
                      <a:endParaRPr lang="en-US" sz="1800" dirty="0">
                        <a:solidFill>
                          <a:srgbClr val="00206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7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CAEPLD – Clinic for Adult Elderly Persons with Language Disorders</a:t>
                      </a:r>
                      <a:endParaRPr lang="en-US" sz="1800" dirty="0">
                        <a:solidFill>
                          <a:srgbClr val="00206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16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Fluency Unit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0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LD 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Clinic – Learning Disability Clinic</a:t>
                      </a:r>
                      <a:endParaRPr lang="en-US" sz="1800" dirty="0">
                        <a:solidFill>
                          <a:srgbClr val="00206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1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MSD – Motor Speech Disorders</a:t>
                      </a:r>
                      <a:endParaRPr lang="en-US" sz="1800" dirty="0">
                        <a:solidFill>
                          <a:srgbClr val="00206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1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Phonology Clinic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1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USOFA – Unit for Structural and Oro-facial Anomalies</a:t>
                      </a:r>
                      <a:endParaRPr lang="en-US" sz="1800" dirty="0">
                        <a:solidFill>
                          <a:srgbClr val="00206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61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Voice Clinic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616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>
                          <a:solidFill>
                            <a:srgbClr val="00206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Implantable Hearing Devices Unit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616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>
                          <a:solidFill>
                            <a:srgbClr val="002060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Hearing Devices Dispensing Unit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616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U-SAFE: Unit for sensory adaptation for Education</a:t>
                      </a:r>
                      <a:endParaRPr lang="en-IN" sz="1800" b="0" i="0" kern="1200" dirty="0" smtClean="0">
                        <a:solidFill>
                          <a:srgbClr val="00206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616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kern="1200" dirty="0" smtClean="0"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SUMERU: </a:t>
                      </a:r>
                      <a:r>
                        <a:rPr lang="en-US" sz="1800" b="0" i="0" kern="1200" dirty="0" smtClean="0"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Special Use of Music in Educational Readiness and Up-building</a:t>
                      </a:r>
                      <a:endParaRPr lang="en-IN" sz="1800" dirty="0" smtClean="0">
                        <a:solidFill>
                          <a:srgbClr val="00206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616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SEA-U:</a:t>
                      </a:r>
                      <a:r>
                        <a:rPr lang="en-US" sz="1800" b="0" i="0" kern="1200" baseline="0" dirty="0" smtClean="0"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800" b="0" i="0" kern="1200" dirty="0" smtClean="0"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Special Educational Assessment Unit</a:t>
                      </a:r>
                      <a:endParaRPr lang="en-IN" sz="1800" dirty="0" smtClean="0">
                        <a:solidFill>
                          <a:srgbClr val="00206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B5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0" y="0"/>
            <a:ext cx="216726" cy="447814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1D2228"/>
                </a:solidFill>
                <a:effectLst/>
                <a:latin typeface="Helvetica Neue"/>
                <a:cs typeface="Arial" pitchFamily="34" charset="0"/>
              </a:rPr>
              <a:t>.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sz="11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New serif"/>
                <a:cs typeface="Mangal" pitchFamily="18" charset="0"/>
              </a:rPr>
              <a:t/>
            </a:r>
            <a:br>
              <a:rPr kumimoji="0" lang="hi-IN" sz="11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New serif"/>
                <a:cs typeface="Mangal" pitchFamily="18" charset="0"/>
              </a:rPr>
            </a:b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1D2228"/>
              </a:solidFill>
              <a:effectLst/>
              <a:latin typeface="Helvetica Neue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ew serif"/>
                <a:cs typeface="Mangal" pitchFamily="18" charset="0"/>
              </a:rPr>
              <a:t/>
            </a:r>
            <a:br>
              <a:rPr kumimoji="0" lang="hi-I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ew serif"/>
                <a:cs typeface="Mangal" pitchFamily="18" charset="0"/>
              </a:rPr>
            </a:b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1D2228"/>
              </a:solidFill>
              <a:effectLst/>
              <a:latin typeface="Helvetica Neue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ew serif"/>
                <a:cs typeface="Mangal" pitchFamily="18" charset="0"/>
              </a:rPr>
              <a:t/>
            </a:r>
            <a:br>
              <a:rPr kumimoji="0" lang="hi-I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ew serif"/>
                <a:cs typeface="Mangal" pitchFamily="18" charset="0"/>
              </a:rPr>
            </a:b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1D2228"/>
              </a:solidFill>
              <a:effectLst/>
              <a:latin typeface="Helvetica Neue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ew serif"/>
                <a:cs typeface="Mangal" pitchFamily="18" charset="0"/>
              </a:rPr>
              <a:t/>
            </a:r>
            <a:br>
              <a:rPr kumimoji="0" lang="hi-I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ew serif"/>
                <a:cs typeface="Mangal" pitchFamily="18" charset="0"/>
              </a:rPr>
            </a:b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1D2228"/>
              </a:solidFill>
              <a:effectLst/>
              <a:latin typeface="Helvetica Neue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ew serif"/>
                <a:cs typeface="Mangal" pitchFamily="18" charset="0"/>
              </a:rPr>
              <a:t/>
            </a:r>
            <a:br>
              <a:rPr kumimoji="0" lang="hi-I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ew serif"/>
                <a:cs typeface="Mangal" pitchFamily="18" charset="0"/>
              </a:rPr>
            </a:b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1D2228"/>
              </a:solidFill>
              <a:effectLst/>
              <a:latin typeface="Helvetica Neue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ew serif"/>
                <a:cs typeface="Mangal" pitchFamily="18" charset="0"/>
              </a:rPr>
              <a:t/>
            </a:r>
            <a:br>
              <a:rPr kumimoji="0" lang="hi-I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ew serif"/>
                <a:cs typeface="Mangal" pitchFamily="18" charset="0"/>
              </a:rPr>
            </a:b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1D2228"/>
              </a:solidFill>
              <a:effectLst/>
              <a:latin typeface="Helvetica Neue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ew serif"/>
                <a:cs typeface="Mangal" pitchFamily="18" charset="0"/>
              </a:rPr>
              <a:t/>
            </a:r>
            <a:br>
              <a:rPr kumimoji="0" lang="hi-I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ew serif"/>
                <a:cs typeface="Mangal" pitchFamily="18" charset="0"/>
              </a:rPr>
            </a:b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1D2228"/>
              </a:solidFill>
              <a:effectLst/>
              <a:latin typeface="Helvetica Neue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ew serif"/>
                <a:cs typeface="Mangal" pitchFamily="18" charset="0"/>
              </a:rPr>
              <a:t/>
            </a:r>
            <a:br>
              <a:rPr kumimoji="0" lang="hi-I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ew serif"/>
                <a:cs typeface="Mangal" pitchFamily="18" charset="0"/>
              </a:rPr>
            </a:b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1D2228"/>
              </a:solidFill>
              <a:effectLst/>
              <a:latin typeface="Helvetica Neue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ew serif"/>
                <a:cs typeface="Mangal" pitchFamily="18" charset="0"/>
              </a:rPr>
              <a:t/>
            </a:r>
            <a:br>
              <a:rPr kumimoji="0" lang="hi-I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ew serif"/>
                <a:cs typeface="Mangal" pitchFamily="18" charset="0"/>
              </a:rPr>
            </a:b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1D2228"/>
              </a:solidFill>
              <a:effectLst/>
              <a:latin typeface="Helvetica Neue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ew serif"/>
                <a:cs typeface="Mangal" pitchFamily="18" charset="0"/>
              </a:rPr>
              <a:t/>
            </a:r>
            <a:br>
              <a:rPr kumimoji="0" lang="hi-I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ew serif"/>
                <a:cs typeface="Mangal" pitchFamily="18" charset="0"/>
              </a:rPr>
            </a:b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1D2228"/>
              </a:solidFill>
              <a:effectLst/>
              <a:latin typeface="Helvetica Neue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ew serif"/>
                <a:cs typeface="Mangal" pitchFamily="18" charset="0"/>
              </a:rPr>
              <a:t/>
            </a:r>
            <a:br>
              <a:rPr kumimoji="0" lang="hi-I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ew serif"/>
                <a:cs typeface="Mangal" pitchFamily="18" charset="0"/>
              </a:rPr>
            </a:b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1D2228"/>
              </a:solidFill>
              <a:effectLst/>
              <a:latin typeface="Helvetica Neue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ew serif"/>
                <a:cs typeface="Mangal" pitchFamily="18" charset="0"/>
              </a:rPr>
              <a:t/>
            </a:r>
            <a:br>
              <a:rPr kumimoji="0" lang="hi-I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ew serif"/>
                <a:cs typeface="Mangal" pitchFamily="18" charset="0"/>
              </a:rPr>
            </a:b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1D2228"/>
              </a:solidFill>
              <a:effectLst/>
              <a:latin typeface="Helvetica Neue"/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158" t="18520"/>
          <a:stretch>
            <a:fillRect/>
          </a:stretch>
        </p:blipFill>
        <p:spPr bwMode="auto">
          <a:xfrm>
            <a:off x="3875241" y="609600"/>
            <a:ext cx="526875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0" y="0"/>
            <a:ext cx="19050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Objective 2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81200" y="0"/>
            <a:ext cx="43434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Clinical services-Client Support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477000" y="0"/>
            <a:ext cx="2667000" cy="4572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PRE-SCHOOL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56247"/>
            <a:ext cx="39624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C00000"/>
                </a:solidFill>
              </a:rPr>
              <a:t>Services</a:t>
            </a:r>
          </a:p>
          <a:p>
            <a:pPr algn="just"/>
            <a:r>
              <a:rPr lang="en-US" sz="2000" dirty="0" smtClean="0">
                <a:solidFill>
                  <a:srgbClr val="002060"/>
                </a:solidFill>
              </a:rPr>
              <a:t>Early stimulation / intervention services for children below 2 ½ years</a:t>
            </a:r>
          </a:p>
          <a:p>
            <a:pPr algn="just"/>
            <a:endParaRPr lang="en-US" sz="2000" dirty="0" smtClean="0">
              <a:solidFill>
                <a:srgbClr val="002060"/>
              </a:solidFill>
            </a:endParaRPr>
          </a:p>
          <a:p>
            <a:pPr algn="just"/>
            <a:r>
              <a:rPr lang="en-US" sz="2000" dirty="0" smtClean="0">
                <a:solidFill>
                  <a:srgbClr val="002060"/>
                </a:solidFill>
              </a:rPr>
              <a:t>Early intensive preschool training for holistic development of children in the developmental ages from 2 ½ to 6 years.</a:t>
            </a:r>
          </a:p>
          <a:p>
            <a:pPr algn="just"/>
            <a:endParaRPr lang="en-US" sz="2000" dirty="0" smtClean="0">
              <a:solidFill>
                <a:srgbClr val="00206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C00000"/>
                </a:solidFill>
              </a:rPr>
              <a:t>Disorders</a:t>
            </a:r>
          </a:p>
          <a:p>
            <a:pPr algn="just"/>
            <a:r>
              <a:rPr lang="en-US" sz="2000" dirty="0" smtClean="0">
                <a:solidFill>
                  <a:srgbClr val="002060"/>
                </a:solidFill>
              </a:rPr>
              <a:t>Autism spectrum disorders, </a:t>
            </a:r>
          </a:p>
          <a:p>
            <a:pPr algn="just"/>
            <a:r>
              <a:rPr lang="en-US" sz="2000" dirty="0" smtClean="0">
                <a:solidFill>
                  <a:srgbClr val="002060"/>
                </a:solidFill>
              </a:rPr>
              <a:t>cerebral palsy, </a:t>
            </a:r>
          </a:p>
          <a:p>
            <a:pPr algn="just"/>
            <a:r>
              <a:rPr lang="en-US" sz="2000" dirty="0" smtClean="0">
                <a:solidFill>
                  <a:srgbClr val="002060"/>
                </a:solidFill>
              </a:rPr>
              <a:t>hearing impairment,</a:t>
            </a:r>
          </a:p>
          <a:p>
            <a:pPr algn="just"/>
            <a:r>
              <a:rPr lang="en-US" sz="2000" dirty="0" smtClean="0">
                <a:solidFill>
                  <a:srgbClr val="002060"/>
                </a:solidFill>
              </a:rPr>
              <a:t>mental retardation, and </a:t>
            </a:r>
          </a:p>
          <a:p>
            <a:pPr algn="just"/>
            <a:r>
              <a:rPr lang="en-US" sz="2000" dirty="0" smtClean="0">
                <a:solidFill>
                  <a:srgbClr val="002060"/>
                </a:solidFill>
              </a:rPr>
              <a:t>delayed development. </a:t>
            </a:r>
          </a:p>
          <a:p>
            <a:pPr algn="just"/>
            <a:endParaRPr lang="en-US" sz="2000" dirty="0" smtClean="0">
              <a:solidFill>
                <a:srgbClr val="00206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C00000"/>
                </a:solidFill>
              </a:rPr>
              <a:t>Languages</a:t>
            </a:r>
          </a:p>
          <a:p>
            <a:pPr algn="just"/>
            <a:r>
              <a:rPr lang="en-US" sz="2000" dirty="0" smtClean="0">
                <a:solidFill>
                  <a:srgbClr val="002060"/>
                </a:solidFill>
              </a:rPr>
              <a:t>Kannada, Malayalam, Hindi and English </a:t>
            </a:r>
          </a:p>
          <a:p>
            <a:pPr algn="just"/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590801" y="4038600"/>
          <a:ext cx="6537957" cy="1876425"/>
        </p:xfrm>
        <a:graphic>
          <a:graphicData uri="http://schemas.openxmlformats.org/drawingml/2006/table">
            <a:tbl>
              <a:tblPr/>
              <a:tblGrid>
                <a:gridCol w="2514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67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SimSun"/>
                          <a:cs typeface="Mangal"/>
                        </a:rPr>
                        <a:t>Malayalam Speaking Children availing our Pre-School Services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SimSun"/>
                          <a:cs typeface="Mangal"/>
                        </a:rPr>
                        <a:t>2016-17</a:t>
                      </a:r>
                      <a:endParaRPr lang="en-US" sz="140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SimSun"/>
                          <a:cs typeface="Mangal"/>
                        </a:rPr>
                        <a:t>2017-18</a:t>
                      </a:r>
                      <a:endParaRPr lang="en-US" sz="1400" dirty="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SimSun"/>
                          <a:cs typeface="Mangal"/>
                        </a:rPr>
                        <a:t>2018-19</a:t>
                      </a:r>
                      <a:endParaRPr lang="en-US" sz="1400" dirty="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SimSun"/>
                          <a:cs typeface="Mangal"/>
                        </a:rPr>
                        <a:t>2019-20</a:t>
                      </a:r>
                      <a:endParaRPr lang="en-US" sz="1400" dirty="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SimSun"/>
                          <a:cs typeface="Mangal"/>
                        </a:rPr>
                        <a:t>2020-21</a:t>
                      </a:r>
                      <a:endParaRPr lang="en-US" sz="1400" dirty="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SimSun"/>
                          <a:cs typeface="Mangal"/>
                        </a:rPr>
                        <a:t>Preschool</a:t>
                      </a:r>
                      <a:endParaRPr lang="en-US" sz="1400" dirty="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SimSun"/>
                          <a:cs typeface="Mangal"/>
                        </a:rPr>
                        <a:t>43</a:t>
                      </a:r>
                      <a:endParaRPr lang="en-US" sz="1800" dirty="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Mangal"/>
                        </a:rPr>
                        <a:t>50</a:t>
                      </a:r>
                      <a:endParaRPr lang="en-US" sz="180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Mangal"/>
                        </a:rPr>
                        <a:t>46</a:t>
                      </a:r>
                      <a:endParaRPr lang="en-US" sz="180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Mangal"/>
                        </a:rPr>
                        <a:t>34</a:t>
                      </a:r>
                      <a:endParaRPr lang="en-US" sz="180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Mangal"/>
                        </a:rPr>
                        <a:t>35</a:t>
                      </a:r>
                      <a:endParaRPr lang="en-US" sz="180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SimSun"/>
                          <a:cs typeface="Mangal"/>
                        </a:rPr>
                        <a:t>Parent Infant Program</a:t>
                      </a:r>
                      <a:endParaRPr lang="en-US" sz="1400" dirty="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SimSun"/>
                          <a:cs typeface="Mangal"/>
                        </a:rPr>
                        <a:t>19</a:t>
                      </a:r>
                      <a:endParaRPr lang="en-US" sz="1800" dirty="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SimSun"/>
                          <a:cs typeface="Mangal"/>
                        </a:rPr>
                        <a:t>25</a:t>
                      </a:r>
                      <a:endParaRPr lang="en-US" sz="1800" dirty="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Mangal"/>
                        </a:rPr>
                        <a:t>20</a:t>
                      </a:r>
                      <a:endParaRPr lang="en-US" sz="180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Mangal"/>
                        </a:rPr>
                        <a:t>8</a:t>
                      </a:r>
                      <a:endParaRPr lang="en-US" sz="180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Mangal"/>
                        </a:rPr>
                        <a:t>4</a:t>
                      </a:r>
                      <a:endParaRPr lang="en-US" sz="180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SimSun"/>
                          <a:cs typeface="Mangal"/>
                        </a:rPr>
                        <a:t>Preschool Parent Empowerment</a:t>
                      </a:r>
                      <a:r>
                        <a:rPr lang="en-US" sz="1400" b="1" baseline="0" dirty="0" smtClean="0">
                          <a:latin typeface="Times New Roman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1400" b="1" dirty="0" smtClean="0">
                          <a:latin typeface="Times New Roman"/>
                          <a:ea typeface="SimSun"/>
                          <a:cs typeface="Mangal"/>
                        </a:rPr>
                        <a:t>Program</a:t>
                      </a:r>
                      <a:endParaRPr lang="en-US" sz="1400" dirty="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SimSun"/>
                          <a:cs typeface="Mangal"/>
                        </a:rPr>
                        <a:t>28</a:t>
                      </a:r>
                      <a:endParaRPr lang="en-US" sz="1800" dirty="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SimSun"/>
                          <a:cs typeface="Mangal"/>
                        </a:rPr>
                        <a:t>53</a:t>
                      </a:r>
                      <a:endParaRPr lang="en-US" sz="1800" dirty="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SimSun"/>
                          <a:cs typeface="Mangal"/>
                        </a:rPr>
                        <a:t>57</a:t>
                      </a:r>
                      <a:endParaRPr lang="en-US" sz="1800" dirty="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Mangal"/>
                        </a:rPr>
                        <a:t>66</a:t>
                      </a:r>
                      <a:endParaRPr lang="en-US" sz="180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Mangal"/>
                        </a:rPr>
                        <a:t>30</a:t>
                      </a:r>
                      <a:endParaRPr lang="en-US" sz="180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SimSun"/>
                          <a:cs typeface="Mangal"/>
                        </a:rPr>
                        <a:t>Curricular</a:t>
                      </a:r>
                      <a:r>
                        <a:rPr lang="en-US" sz="1400" b="1" baseline="0" dirty="0" smtClean="0">
                          <a:latin typeface="Times New Roman"/>
                          <a:ea typeface="SimSun"/>
                          <a:cs typeface="Mangal"/>
                        </a:rPr>
                        <a:t> </a:t>
                      </a:r>
                      <a:r>
                        <a:rPr lang="en-US" sz="1400" b="1" dirty="0" smtClean="0">
                          <a:latin typeface="Times New Roman"/>
                          <a:ea typeface="SimSun"/>
                          <a:cs typeface="Mangal"/>
                        </a:rPr>
                        <a:t>Support Services</a:t>
                      </a:r>
                      <a:endParaRPr lang="en-US" sz="1400" dirty="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Mangal"/>
                        </a:rPr>
                        <a:t>6</a:t>
                      </a:r>
                      <a:endParaRPr lang="en-US" sz="180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SimSun"/>
                          <a:cs typeface="Mangal"/>
                        </a:rPr>
                        <a:t>8</a:t>
                      </a:r>
                      <a:endParaRPr lang="en-US" sz="180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SimSun"/>
                          <a:cs typeface="Mangal"/>
                        </a:rPr>
                        <a:t>4</a:t>
                      </a:r>
                      <a:endParaRPr lang="en-US" sz="1800" dirty="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SimSun"/>
                          <a:cs typeface="Mangal"/>
                        </a:rPr>
                        <a:t>3</a:t>
                      </a:r>
                      <a:endParaRPr lang="en-US" sz="1800" dirty="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SimSun"/>
                          <a:cs typeface="Mangal"/>
                        </a:rPr>
                        <a:t>8</a:t>
                      </a:r>
                      <a:endParaRPr lang="en-US" sz="1800" dirty="0">
                        <a:latin typeface="Calibri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2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200"/>
          <a:stretch>
            <a:fillRect/>
          </a:stretch>
        </p:blipFill>
        <p:spPr bwMode="auto">
          <a:xfrm>
            <a:off x="4800600" y="1067562"/>
            <a:ext cx="4114800" cy="487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0" y="0"/>
            <a:ext cx="19050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Objective 2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477000" y="0"/>
            <a:ext cx="2667000" cy="4572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PRE-SCHOOL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81200" y="0"/>
            <a:ext cx="43434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Clinical services-Client Support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990600"/>
            <a:ext cx="4648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2060"/>
                </a:solidFill>
              </a:rPr>
              <a:t>Empowering caregivers of children with communication disorders</a:t>
            </a:r>
          </a:p>
          <a:p>
            <a:pPr algn="just"/>
            <a:endParaRPr lang="en-US" sz="2400" dirty="0" smtClean="0">
              <a:solidFill>
                <a:srgbClr val="002060"/>
              </a:solidFill>
            </a:endParaRPr>
          </a:p>
          <a:p>
            <a:pPr algn="just"/>
            <a:r>
              <a:rPr lang="en-US" sz="2400" dirty="0" smtClean="0">
                <a:solidFill>
                  <a:srgbClr val="002060"/>
                </a:solidFill>
              </a:rPr>
              <a:t>Periodic orientation </a:t>
            </a:r>
            <a:r>
              <a:rPr lang="en-US" sz="2400" dirty="0" err="1" smtClean="0">
                <a:solidFill>
                  <a:srgbClr val="002060"/>
                </a:solidFill>
              </a:rPr>
              <a:t>programmes</a:t>
            </a:r>
            <a:r>
              <a:rPr lang="en-US" sz="2400" dirty="0" smtClean="0">
                <a:solidFill>
                  <a:srgbClr val="002060"/>
                </a:solidFill>
              </a:rPr>
              <a:t> for enriching parent knowledge and skill on various topics related to training children with communication disorders</a:t>
            </a:r>
          </a:p>
          <a:p>
            <a:pPr algn="just"/>
            <a:endParaRPr lang="en-US" sz="2400" dirty="0" smtClean="0">
              <a:solidFill>
                <a:srgbClr val="002060"/>
              </a:solidFill>
            </a:endParaRPr>
          </a:p>
          <a:p>
            <a:pPr algn="just"/>
            <a:r>
              <a:rPr lang="en-US" sz="2400" dirty="0" smtClean="0">
                <a:solidFill>
                  <a:srgbClr val="002060"/>
                </a:solidFill>
              </a:rPr>
              <a:t>Practical training in developing special teaching learning material for children with communication disorders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2133600" y="381000"/>
            <a:ext cx="4572000" cy="949315"/>
          </a:xfrm>
          <a:prstGeom prst="roundRect">
            <a:avLst>
              <a:gd name="adj" fmla="val 16667"/>
            </a:avLst>
          </a:prstGeom>
          <a:solidFill>
            <a:srgbClr val="F9FECE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en-US" altLang="zh-CN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Objective 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Research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828800" y="1828800"/>
            <a:ext cx="5257800" cy="3581400"/>
          </a:xfrm>
          <a:prstGeom prst="rect">
            <a:avLst/>
          </a:prstGeom>
          <a:solidFill>
            <a:srgbClr val="E5B8B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Research Projects: 2020-21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Extramural – 12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(Funded by – DST, DBT, MHRD, ICMR, etc.)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Intramural – 46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(Funded by – AIISH Research Fund)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Doctoral Research – 95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 txBox="1">
            <a:spLocks/>
          </p:cNvSpPr>
          <p:nvPr/>
        </p:nvSpPr>
        <p:spPr>
          <a:xfrm>
            <a:off x="3756678" y="4286131"/>
            <a:ext cx="4847770" cy="2419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900" i="1" dirty="0">
              <a:latin typeface="Georgia"/>
              <a:cs typeface="Georgi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1197293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0" y="0"/>
            <a:ext cx="19050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Objective 3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743200" y="0"/>
            <a:ext cx="27432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Research 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477000" y="0"/>
            <a:ext cx="2667000" cy="4572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LABS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2400" y="6074093"/>
            <a:ext cx="2286000" cy="381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cxnSp>
        <p:nvCxnSpPr>
          <p:cNvPr id="34" name="Straight Connector 33"/>
          <p:cNvCxnSpPr>
            <a:endCxn id="57" idx="0"/>
          </p:cNvCxnSpPr>
          <p:nvPr/>
        </p:nvCxnSpPr>
        <p:spPr>
          <a:xfrm>
            <a:off x="5486400" y="3407093"/>
            <a:ext cx="1892300" cy="2286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562600" y="3064193"/>
            <a:ext cx="381000" cy="1905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5334000" y="2416493"/>
            <a:ext cx="838200" cy="5715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 flipV="1">
            <a:off x="4953000" y="1959293"/>
            <a:ext cx="1143000" cy="8382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64" idx="2"/>
          </p:cNvCxnSpPr>
          <p:nvPr/>
        </p:nvCxnSpPr>
        <p:spPr>
          <a:xfrm rot="5400000" flipH="1" flipV="1">
            <a:off x="4514057" y="1548924"/>
            <a:ext cx="1693862" cy="96837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6200000" flipV="1">
            <a:off x="4525963" y="2675255"/>
            <a:ext cx="381000" cy="1587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6200000" flipV="1">
            <a:off x="3848100" y="2225993"/>
            <a:ext cx="1066800" cy="3810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0800000">
            <a:off x="2819400" y="1806893"/>
            <a:ext cx="1600200" cy="12192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0800000">
            <a:off x="2590800" y="2492693"/>
            <a:ext cx="1752600" cy="6096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>
            <a:off x="3657600" y="3102293"/>
            <a:ext cx="533400" cy="7778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V="1">
            <a:off x="609600" y="3254693"/>
            <a:ext cx="3429000" cy="3048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0800000" flipV="1">
            <a:off x="3886200" y="3407093"/>
            <a:ext cx="228600" cy="762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10800000" flipV="1">
            <a:off x="3200400" y="3559493"/>
            <a:ext cx="1295400" cy="6858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0800000" flipV="1">
            <a:off x="2590800" y="3635693"/>
            <a:ext cx="1981200" cy="12954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89" idx="0"/>
          </p:cNvCxnSpPr>
          <p:nvPr/>
        </p:nvCxnSpPr>
        <p:spPr>
          <a:xfrm rot="10800000" flipV="1">
            <a:off x="3009900" y="3635693"/>
            <a:ext cx="1866900" cy="18288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4780757" y="3768249"/>
            <a:ext cx="304800" cy="3968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90" idx="0"/>
          </p:cNvCxnSpPr>
          <p:nvPr/>
        </p:nvCxnSpPr>
        <p:spPr>
          <a:xfrm rot="10800000" flipV="1">
            <a:off x="1308100" y="3635693"/>
            <a:ext cx="3492500" cy="244951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92" idx="0"/>
          </p:cNvCxnSpPr>
          <p:nvPr/>
        </p:nvCxnSpPr>
        <p:spPr>
          <a:xfrm rot="5400000">
            <a:off x="3254375" y="4451668"/>
            <a:ext cx="2438400" cy="80645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16200000" flipH="1">
            <a:off x="4419600" y="4245293"/>
            <a:ext cx="2362200" cy="11430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16200000" flipH="1">
            <a:off x="4991100" y="3673793"/>
            <a:ext cx="1676400" cy="14478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endCxn id="96" idx="0"/>
          </p:cNvCxnSpPr>
          <p:nvPr/>
        </p:nvCxnSpPr>
        <p:spPr>
          <a:xfrm>
            <a:off x="5181600" y="3559493"/>
            <a:ext cx="1906588" cy="16764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59" idx="0"/>
          </p:cNvCxnSpPr>
          <p:nvPr/>
        </p:nvCxnSpPr>
        <p:spPr>
          <a:xfrm rot="16200000" flipH="1">
            <a:off x="5936456" y="2926875"/>
            <a:ext cx="873125" cy="206851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6019800" y="3635693"/>
            <a:ext cx="2895600" cy="381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57" name="TextBox 36"/>
          <p:cNvSpPr txBox="1">
            <a:spLocks noChangeArrowheads="1"/>
          </p:cNvSpPr>
          <p:nvPr/>
        </p:nvSpPr>
        <p:spPr bwMode="auto">
          <a:xfrm>
            <a:off x="6324600" y="3635693"/>
            <a:ext cx="2106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Book Antiqua" pitchFamily="18" charset="0"/>
              </a:rPr>
              <a:t>Speech physiology</a:t>
            </a:r>
            <a:endParaRPr lang="en-IN">
              <a:solidFill>
                <a:srgbClr val="FFFF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943600" y="4397693"/>
            <a:ext cx="2895600" cy="381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59" name="TextBox 20"/>
          <p:cNvSpPr txBox="1">
            <a:spLocks noChangeArrowheads="1"/>
          </p:cNvSpPr>
          <p:nvPr/>
        </p:nvSpPr>
        <p:spPr bwMode="auto">
          <a:xfrm>
            <a:off x="6096000" y="4397693"/>
            <a:ext cx="2622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Book Antiqua" pitchFamily="18" charset="0"/>
              </a:rPr>
              <a:t>Electrical brain imaging</a:t>
            </a:r>
            <a:endParaRPr lang="en-IN">
              <a:solidFill>
                <a:srgbClr val="FFFF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943600" y="2873693"/>
            <a:ext cx="2514600" cy="381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61" name="TextBox 28"/>
          <p:cNvSpPr txBox="1">
            <a:spLocks noChangeArrowheads="1"/>
          </p:cNvSpPr>
          <p:nvPr/>
        </p:nvSpPr>
        <p:spPr bwMode="auto">
          <a:xfrm>
            <a:off x="6172200" y="2873693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Book Antiqua" pitchFamily="18" charset="0"/>
              </a:rPr>
              <a:t>Language science</a:t>
            </a:r>
            <a:endParaRPr lang="en-IN">
              <a:solidFill>
                <a:srgbClr val="FFFF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172200" y="2187893"/>
            <a:ext cx="2209800" cy="381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63" name="Rectangle 62"/>
          <p:cNvSpPr/>
          <p:nvPr/>
        </p:nvSpPr>
        <p:spPr>
          <a:xfrm>
            <a:off x="3200400" y="816293"/>
            <a:ext cx="5105400" cy="381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64" name="TextBox 25"/>
          <p:cNvSpPr txBox="1">
            <a:spLocks noChangeArrowheads="1"/>
          </p:cNvSpPr>
          <p:nvPr/>
        </p:nvSpPr>
        <p:spPr bwMode="auto">
          <a:xfrm>
            <a:off x="3733800" y="816293"/>
            <a:ext cx="4222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Book Antiqua" pitchFamily="18" charset="0"/>
              </a:rPr>
              <a:t>Forensic speech science and technology</a:t>
            </a:r>
            <a:endParaRPr lang="en-IN">
              <a:solidFill>
                <a:srgbClr val="FFFF0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791200" y="1502093"/>
            <a:ext cx="2438400" cy="381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66" name="TextBox 16"/>
          <p:cNvSpPr txBox="1">
            <a:spLocks noChangeArrowheads="1"/>
          </p:cNvSpPr>
          <p:nvPr/>
        </p:nvSpPr>
        <p:spPr bwMode="auto">
          <a:xfrm>
            <a:off x="5943600" y="1513206"/>
            <a:ext cx="2224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Book Antiqua" pitchFamily="18" charset="0"/>
              </a:rPr>
              <a:t>Audiology practical</a:t>
            </a:r>
            <a:endParaRPr lang="en-IN">
              <a:solidFill>
                <a:srgbClr val="FFFF00"/>
              </a:solidFill>
            </a:endParaRPr>
          </a:p>
        </p:txBody>
      </p:sp>
      <p:sp>
        <p:nvSpPr>
          <p:cNvPr id="67" name="TextBox 14"/>
          <p:cNvSpPr txBox="1">
            <a:spLocks noChangeArrowheads="1"/>
          </p:cNvSpPr>
          <p:nvPr/>
        </p:nvSpPr>
        <p:spPr bwMode="auto">
          <a:xfrm>
            <a:off x="6324600" y="2187893"/>
            <a:ext cx="1881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Book Antiqua" pitchFamily="18" charset="0"/>
              </a:rPr>
              <a:t>Acoustic  testing</a:t>
            </a:r>
            <a:endParaRPr lang="en-IN">
              <a:solidFill>
                <a:srgbClr val="FFFF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200400" y="1502093"/>
            <a:ext cx="2286000" cy="381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69" name="TextBox 33"/>
          <p:cNvSpPr txBox="1">
            <a:spLocks noChangeArrowheads="1"/>
          </p:cNvSpPr>
          <p:nvPr/>
        </p:nvSpPr>
        <p:spPr bwMode="auto">
          <a:xfrm>
            <a:off x="3429000" y="1502093"/>
            <a:ext cx="1741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Book Antiqua" pitchFamily="18" charset="0"/>
              </a:rPr>
              <a:t>Psychoacoustic</a:t>
            </a:r>
            <a:endParaRPr lang="en-IN">
              <a:solidFill>
                <a:srgbClr val="FFFF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429000" y="2187893"/>
            <a:ext cx="2286000" cy="381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71" name="TextBox 15"/>
          <p:cNvSpPr txBox="1">
            <a:spLocks noChangeArrowheads="1"/>
          </p:cNvSpPr>
          <p:nvPr/>
        </p:nvSpPr>
        <p:spPr bwMode="auto">
          <a:xfrm>
            <a:off x="3733800" y="2187893"/>
            <a:ext cx="1643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Book Antiqua" pitchFamily="18" charset="0"/>
              </a:rPr>
              <a:t>Articulograph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4038600" y="2873693"/>
            <a:ext cx="1524000" cy="762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4191000" y="3026093"/>
            <a:ext cx="1295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Aft>
                <a:spcPts val="120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23 Labs</a:t>
            </a:r>
            <a:endParaRPr lang="en-IN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33400" y="1502093"/>
            <a:ext cx="2286000" cy="381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75" name="TextBox 18"/>
          <p:cNvSpPr txBox="1">
            <a:spLocks noChangeArrowheads="1"/>
          </p:cNvSpPr>
          <p:nvPr/>
        </p:nvSpPr>
        <p:spPr bwMode="auto">
          <a:xfrm>
            <a:off x="609600" y="1502093"/>
            <a:ext cx="2119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Book Antiqua" pitchFamily="18" charset="0"/>
              </a:rPr>
              <a:t>Central prosthetics</a:t>
            </a:r>
            <a:endParaRPr lang="en-IN">
              <a:solidFill>
                <a:srgbClr val="FFFF00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09600" y="2111693"/>
            <a:ext cx="2286000" cy="381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77" name="TextBox 23"/>
          <p:cNvSpPr txBox="1">
            <a:spLocks noChangeArrowheads="1"/>
          </p:cNvSpPr>
          <p:nvPr/>
        </p:nvSpPr>
        <p:spPr bwMode="auto">
          <a:xfrm>
            <a:off x="990600" y="2111693"/>
            <a:ext cx="1631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Book Antiqua" pitchFamily="18" charset="0"/>
              </a:rPr>
              <a:t>Epidemiology</a:t>
            </a:r>
            <a:endParaRPr lang="en-IN">
              <a:solidFill>
                <a:srgbClr val="FFFF00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381000" y="4245293"/>
            <a:ext cx="1219200" cy="381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79" name="TextBox 24"/>
          <p:cNvSpPr txBox="1">
            <a:spLocks noChangeArrowheads="1"/>
          </p:cNvSpPr>
          <p:nvPr/>
        </p:nvSpPr>
        <p:spPr bwMode="auto">
          <a:xfrm>
            <a:off x="457200" y="4245293"/>
            <a:ext cx="995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Book Antiqua" pitchFamily="18" charset="0"/>
              </a:rPr>
              <a:t>Fluency</a:t>
            </a:r>
            <a:endParaRPr lang="en-IN">
              <a:solidFill>
                <a:srgbClr val="FFFF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228600" y="2797493"/>
            <a:ext cx="3505200" cy="381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81" name="TextBox 35"/>
          <p:cNvSpPr txBox="1">
            <a:spLocks noChangeArrowheads="1"/>
          </p:cNvSpPr>
          <p:nvPr/>
        </p:nvSpPr>
        <p:spPr bwMode="auto">
          <a:xfrm>
            <a:off x="381000" y="2797493"/>
            <a:ext cx="3214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Book Antiqua" pitchFamily="18" charset="0"/>
              </a:rPr>
              <a:t>Speech &amp; language pathology</a:t>
            </a:r>
            <a:endParaRPr lang="en-IN">
              <a:solidFill>
                <a:srgbClr val="FFFF00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28600" y="3559493"/>
            <a:ext cx="1828800" cy="381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83" name="TextBox 32"/>
          <p:cNvSpPr txBox="1">
            <a:spLocks noChangeArrowheads="1"/>
          </p:cNvSpPr>
          <p:nvPr/>
        </p:nvSpPr>
        <p:spPr bwMode="auto">
          <a:xfrm>
            <a:off x="533400" y="3559493"/>
            <a:ext cx="1036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Book Antiqua" pitchFamily="18" charset="0"/>
              </a:rPr>
              <a:t>Prosody</a:t>
            </a:r>
            <a:endParaRPr lang="en-IN">
              <a:solidFill>
                <a:srgbClr val="FFFF00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962400" y="3940493"/>
            <a:ext cx="1752600" cy="381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85" name="TextBox 31"/>
          <p:cNvSpPr txBox="1">
            <a:spLocks noChangeArrowheads="1"/>
          </p:cNvSpPr>
          <p:nvPr/>
        </p:nvSpPr>
        <p:spPr bwMode="auto">
          <a:xfrm>
            <a:off x="4189413" y="3940493"/>
            <a:ext cx="1296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Book Antiqua" pitchFamily="18" charset="0"/>
              </a:rPr>
              <a:t>Phonology</a:t>
            </a:r>
            <a:endParaRPr lang="en-IN">
              <a:solidFill>
                <a:srgbClr val="FFFF00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762000" y="5464493"/>
            <a:ext cx="4267200" cy="381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89" name="Content Placeholder 2"/>
          <p:cNvSpPr txBox="1">
            <a:spLocks/>
          </p:cNvSpPr>
          <p:nvPr/>
        </p:nvSpPr>
        <p:spPr bwMode="auto">
          <a:xfrm>
            <a:off x="1219200" y="5464493"/>
            <a:ext cx="3581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Aft>
                <a:spcPts val="1200"/>
              </a:spcAft>
            </a:pPr>
            <a:r>
              <a:rPr lang="en-US">
                <a:solidFill>
                  <a:srgbClr val="FFFF00"/>
                </a:solidFill>
                <a:latin typeface="Book Antiqua" pitchFamily="18" charset="0"/>
              </a:rPr>
              <a:t>Speech science and swallowing</a:t>
            </a:r>
            <a:endParaRPr lang="en-IN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90" name="TextBox 27"/>
          <p:cNvSpPr txBox="1">
            <a:spLocks noChangeArrowheads="1"/>
          </p:cNvSpPr>
          <p:nvPr/>
        </p:nvSpPr>
        <p:spPr bwMode="auto">
          <a:xfrm>
            <a:off x="381000" y="6085206"/>
            <a:ext cx="1855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Book Antiqua" pitchFamily="18" charset="0"/>
              </a:rPr>
              <a:t>Human genetics</a:t>
            </a:r>
            <a:endParaRPr lang="en-IN">
              <a:solidFill>
                <a:srgbClr val="FFFF00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2819400" y="6074093"/>
            <a:ext cx="2514600" cy="381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92" name="TextBox 22"/>
          <p:cNvSpPr txBox="1">
            <a:spLocks noChangeArrowheads="1"/>
          </p:cNvSpPr>
          <p:nvPr/>
        </p:nvSpPr>
        <p:spPr bwMode="auto">
          <a:xfrm>
            <a:off x="3048000" y="6074093"/>
            <a:ext cx="204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Book Antiqua" pitchFamily="18" charset="0"/>
              </a:rPr>
              <a:t>Electrophysiology</a:t>
            </a:r>
            <a:endParaRPr lang="en-IN">
              <a:solidFill>
                <a:srgbClr val="FFFF00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381000" y="4931093"/>
            <a:ext cx="2895600" cy="381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94" name="TextBox 30"/>
          <p:cNvSpPr txBox="1">
            <a:spLocks noChangeArrowheads="1"/>
          </p:cNvSpPr>
          <p:nvPr/>
        </p:nvSpPr>
        <p:spPr bwMode="auto">
          <a:xfrm>
            <a:off x="830263" y="4931093"/>
            <a:ext cx="1989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Book Antiqua" pitchFamily="18" charset="0"/>
              </a:rPr>
              <a:t>Neurophysiology</a:t>
            </a:r>
            <a:endParaRPr lang="en-IN">
              <a:solidFill>
                <a:srgbClr val="FFFF00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486400" y="5235893"/>
            <a:ext cx="3124200" cy="381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96" name="TextBox 34"/>
          <p:cNvSpPr txBox="1">
            <a:spLocks noChangeArrowheads="1"/>
          </p:cNvSpPr>
          <p:nvPr/>
        </p:nvSpPr>
        <p:spPr bwMode="auto">
          <a:xfrm>
            <a:off x="5638800" y="5235893"/>
            <a:ext cx="2900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Book Antiqua" pitchFamily="18" charset="0"/>
              </a:rPr>
              <a:t>Rehabilitation engineering</a:t>
            </a:r>
            <a:endParaRPr lang="en-IN">
              <a:solidFill>
                <a:srgbClr val="FFFF00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5562600" y="5997893"/>
            <a:ext cx="3429000" cy="381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98" name="TextBox 21"/>
          <p:cNvSpPr txBox="1">
            <a:spLocks noChangeArrowheads="1"/>
          </p:cNvSpPr>
          <p:nvPr/>
        </p:nvSpPr>
        <p:spPr bwMode="auto">
          <a:xfrm>
            <a:off x="5638800" y="5997893"/>
            <a:ext cx="3216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Book Antiqua" pitchFamily="18" charset="0"/>
              </a:rPr>
              <a:t>Electronics &amp; instrumentation</a:t>
            </a:r>
            <a:endParaRPr lang="en-IN">
              <a:solidFill>
                <a:srgbClr val="FFFF00"/>
              </a:solidFill>
            </a:endParaRPr>
          </a:p>
        </p:txBody>
      </p:sp>
      <p:cxnSp>
        <p:nvCxnSpPr>
          <p:cNvPr id="99" name="Straight Connector 98"/>
          <p:cNvCxnSpPr/>
          <p:nvPr/>
        </p:nvCxnSpPr>
        <p:spPr>
          <a:xfrm rot="10800000" flipV="1">
            <a:off x="1600200" y="3483293"/>
            <a:ext cx="2667000" cy="9525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/>
          <p:cNvSpPr/>
          <p:nvPr/>
        </p:nvSpPr>
        <p:spPr>
          <a:xfrm>
            <a:off x="1981200" y="4245293"/>
            <a:ext cx="1371600" cy="381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101" name="TextBox 19"/>
          <p:cNvSpPr txBox="1">
            <a:spLocks noChangeArrowheads="1"/>
          </p:cNvSpPr>
          <p:nvPr/>
        </p:nvSpPr>
        <p:spPr bwMode="auto">
          <a:xfrm>
            <a:off x="2057400" y="4245293"/>
            <a:ext cx="1125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Book Antiqua" pitchFamily="18" charset="0"/>
              </a:rPr>
              <a:t>Electrical</a:t>
            </a:r>
            <a:endParaRPr lang="en-IN">
              <a:solidFill>
                <a:srgbClr val="FFFF00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2286000" y="3483293"/>
            <a:ext cx="1600200" cy="381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103" name="TextBox 26"/>
          <p:cNvSpPr txBox="1">
            <a:spLocks noChangeArrowheads="1"/>
          </p:cNvSpPr>
          <p:nvPr/>
        </p:nvSpPr>
        <p:spPr bwMode="auto">
          <a:xfrm>
            <a:off x="2403475" y="3483293"/>
            <a:ext cx="1406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Book Antiqua" pitchFamily="18" charset="0"/>
              </a:rPr>
              <a:t>Hearing aid</a:t>
            </a:r>
            <a:endParaRPr lang="en-IN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1295400" y="304800"/>
            <a:ext cx="6858000" cy="914400"/>
          </a:xfrm>
          <a:prstGeom prst="roundRect">
            <a:avLst>
              <a:gd name="adj" fmla="val 16667"/>
            </a:avLst>
          </a:prstGeom>
          <a:solidFill>
            <a:srgbClr val="F9FECE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Objective 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Public Education &amp; Outreach Services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133600" y="1600200"/>
            <a:ext cx="5410200" cy="2362200"/>
          </a:xfrm>
          <a:prstGeom prst="rect">
            <a:avLst/>
          </a:prstGeom>
          <a:solidFill>
            <a:srgbClr val="E5B8B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Centers across the country</a:t>
            </a: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09588" marR="0" lvl="1" indent="-2746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buFont typeface="Symbol" pitchFamily="18" charset="2"/>
              <a:buChar char="·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14 New Born Screening Centers</a:t>
            </a:r>
          </a:p>
          <a:p>
            <a:pPr marL="509588" marR="0" lvl="0" indent="-2746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buFont typeface="Symbol" pitchFamily="18" charset="2"/>
              <a:buChar char="·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13 Outreach Service Centers </a:t>
            </a:r>
          </a:p>
          <a:p>
            <a:pPr marL="509588" marR="0" lvl="0" indent="-2746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tabLst/>
            </a:pPr>
            <a:r>
              <a:rPr lang="en-US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(19 upcoming)</a:t>
            </a:r>
          </a:p>
          <a:p>
            <a:pPr marL="509588" marR="0" lvl="0" indent="-2746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buFont typeface="Symbol" pitchFamily="18" charset="2"/>
              <a:buChar char="·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8 Study Centers for Diploma programs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133600" y="4343400"/>
            <a:ext cx="5410200" cy="1828800"/>
          </a:xfrm>
          <a:prstGeom prst="rect">
            <a:avLst/>
          </a:prstGeom>
          <a:solidFill>
            <a:srgbClr val="E5B8B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509588" marR="0" lvl="1" indent="-2746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buFont typeface="Symbol" pitchFamily="18" charset="2"/>
              <a:buChar char="·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Communication Disorder Screening Camps</a:t>
            </a:r>
          </a:p>
          <a:p>
            <a:pPr marL="509588" marR="0" lvl="0" indent="-2746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buFont typeface="Symbol" pitchFamily="18" charset="2"/>
              <a:buChar char="·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Monthly Public Lecture</a:t>
            </a:r>
          </a:p>
          <a:p>
            <a:pPr marL="509588" marR="0" lvl="0" indent="-2746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buFont typeface="Symbol" pitchFamily="18" charset="2"/>
              <a:buChar char="·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Tele Intervention</a:t>
            </a:r>
          </a:p>
          <a:p>
            <a:pPr marL="509588" marR="0" lvl="0" indent="-2746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2060"/>
              </a:buClr>
              <a:buSzTx/>
              <a:buFont typeface="Symbol" pitchFamily="18" charset="2"/>
              <a:buChar char="·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Social Media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0" y="0"/>
            <a:ext cx="19050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Objective 4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19400" y="0"/>
            <a:ext cx="35814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PUBLIC EDUCATION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315200" y="0"/>
            <a:ext cx="1828800" cy="4572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CAMPS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709" y="1143000"/>
            <a:ext cx="8667691" cy="4877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8721638" cy="4853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0" y="0"/>
            <a:ext cx="19050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Objective 4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67000" y="0"/>
            <a:ext cx="36576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PUBLIC EDUCATION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81800" y="0"/>
            <a:ext cx="2362200" cy="4572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ORIENTATION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3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31846"/>
            <a:ext cx="9144000" cy="6912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3756678" y="3774638"/>
            <a:ext cx="4847770" cy="2419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900" i="1" dirty="0">
              <a:latin typeface="Georgia"/>
              <a:cs typeface="Georgi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685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2743200" y="0"/>
            <a:ext cx="3505200" cy="6096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AIISH GENESIS</a:t>
            </a:r>
            <a:endParaRPr lang="en-US" sz="3200" b="1" dirty="0"/>
          </a:p>
        </p:txBody>
      </p:sp>
      <p:sp>
        <p:nvSpPr>
          <p:cNvPr id="28" name="Rectangle 27"/>
          <p:cNvSpPr/>
          <p:nvPr/>
        </p:nvSpPr>
        <p:spPr bwMode="auto">
          <a:xfrm>
            <a:off x="457200" y="1173480"/>
            <a:ext cx="4343400" cy="1798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2060"/>
                </a:solidFill>
              </a:rPr>
              <a:t>Foundation stone laid  on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2060"/>
                </a:solidFill>
              </a:rPr>
              <a:t>25.07.1966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2060"/>
                </a:solidFill>
              </a:rPr>
              <a:t>by Dr. S. </a:t>
            </a:r>
            <a:r>
              <a:rPr lang="en-US" sz="2000" dirty="0" err="1" smtClean="0">
                <a:solidFill>
                  <a:srgbClr val="002060"/>
                </a:solidFill>
              </a:rPr>
              <a:t>Radhakrishnan</a:t>
            </a:r>
            <a:endParaRPr lang="en-US" sz="2000" dirty="0" smtClean="0">
              <a:solidFill>
                <a:srgbClr val="002060"/>
              </a:solidFill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solidFill>
                  <a:srgbClr val="002060"/>
                </a:solidFill>
              </a:rPr>
              <a:t>Hon’ble</a:t>
            </a:r>
            <a:r>
              <a:rPr lang="en-US" sz="2000" dirty="0" smtClean="0">
                <a:solidFill>
                  <a:srgbClr val="002060"/>
                </a:solidFill>
              </a:rPr>
              <a:t> President of India</a:t>
            </a:r>
            <a:endParaRPr lang="en-US" sz="1600" dirty="0">
              <a:solidFill>
                <a:srgbClr val="00206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457200" y="3733800"/>
            <a:ext cx="4419600" cy="2209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2060"/>
                </a:solidFill>
              </a:rPr>
              <a:t>A registered  Society under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2060"/>
                </a:solidFill>
              </a:rPr>
              <a:t> Indian Societies Registration Act of XXI of 1860 (Punjab Amendment, 1957) </a:t>
            </a:r>
            <a:r>
              <a:rPr lang="en-US" sz="2000" dirty="0" err="1" smtClean="0">
                <a:solidFill>
                  <a:srgbClr val="002060"/>
                </a:solidFill>
              </a:rPr>
              <a:t>w.e.f</a:t>
            </a:r>
            <a:r>
              <a:rPr lang="en-US" sz="2000" dirty="0" smtClean="0">
                <a:solidFill>
                  <a:srgbClr val="002060"/>
                </a:solidFill>
              </a:rPr>
              <a:t> 10th October 1966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 l="3030" r="15152" b="4219"/>
          <a:stretch>
            <a:fillRect/>
          </a:stretch>
        </p:blipFill>
        <p:spPr bwMode="auto">
          <a:xfrm>
            <a:off x="5410200" y="793212"/>
            <a:ext cx="3048000" cy="2254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>
          <a:xfrm>
            <a:off x="5334000" y="3203293"/>
            <a:ext cx="3657600" cy="342610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22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8406963" cy="472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0" y="0"/>
            <a:ext cx="19050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Objective 4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81200" y="0"/>
            <a:ext cx="43434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PUBLIC EDUCATION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77000" y="0"/>
            <a:ext cx="2667000" cy="4572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OUTREACH SERVICES</a:t>
            </a:r>
            <a:endParaRPr lang="en-US" sz="15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2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52" y="1066800"/>
            <a:ext cx="4048548" cy="544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685800"/>
            <a:ext cx="4871286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0" y="0"/>
            <a:ext cx="19050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Objective 4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81200" y="0"/>
            <a:ext cx="4343400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PUBLIC EDUCATION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77000" y="0"/>
            <a:ext cx="2667000" cy="4572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MATERIAL DEVELOPMENT</a:t>
            </a:r>
            <a:endParaRPr lang="en-US" sz="15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3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52400" y="76200"/>
            <a:ext cx="5943600" cy="6858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N" sz="2800" b="1" dirty="0" smtClean="0"/>
              <a:t>Staff Strength</a:t>
            </a:r>
            <a:endParaRPr lang="en-IN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" y="914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1. </a:t>
            </a: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Regular Staff</a:t>
            </a: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4126468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2. </a:t>
            </a: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Contract Staff</a:t>
            </a: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447800" y="1371600"/>
          <a:ext cx="6172200" cy="2568528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44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Group</a:t>
                      </a:r>
                      <a:endParaRPr lang="en-US" sz="16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Sanctioned Strength</a:t>
                      </a:r>
                      <a:endParaRPr lang="en-US" sz="160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Filled Strength</a:t>
                      </a:r>
                      <a:endParaRPr lang="en-US" sz="160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24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Group 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24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Group 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24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Group 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Group C (MTS)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24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Total</a:t>
                      </a:r>
                      <a:endParaRPr lang="en-US" sz="160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242</a:t>
                      </a:r>
                      <a:endParaRPr lang="en-US" sz="160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173</a:t>
                      </a:r>
                      <a:endParaRPr lang="en-US" sz="16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828800" y="4572001"/>
          <a:ext cx="5638800" cy="1874519"/>
        </p:xfrm>
        <a:graphic>
          <a:graphicData uri="http://schemas.openxmlformats.org/drawingml/2006/table">
            <a:tbl>
              <a:tblPr/>
              <a:tblGrid>
                <a:gridCol w="2826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2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99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Particulars</a:t>
                      </a:r>
                      <a:endParaRPr lang="en-US" sz="160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Filled Strength</a:t>
                      </a:r>
                      <a:endParaRPr lang="en-US" sz="160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Teaching Staff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Non-Teaching Staff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4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Project Staff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4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Total</a:t>
                      </a:r>
                      <a:endParaRPr lang="en-US" sz="160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110</a:t>
                      </a:r>
                      <a:endParaRPr lang="en-US" sz="16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600200" y="76200"/>
            <a:ext cx="5943600" cy="6858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N" sz="2800" b="1" dirty="0" smtClean="0"/>
              <a:t>Budget</a:t>
            </a:r>
            <a:endParaRPr lang="en-IN" sz="2800" b="1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895600" y="1524000"/>
            <a:ext cx="3352800" cy="1295400"/>
          </a:xfrm>
          <a:prstGeom prst="rect">
            <a:avLst/>
          </a:prstGeom>
          <a:solidFill>
            <a:srgbClr val="E5B8B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Budget Allocation:</a:t>
            </a:r>
            <a:r>
              <a:rPr kumimoji="0" lang="en-US" altLang="zh-CN" sz="20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altLang="zh-CN" sz="20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2020-21</a:t>
            </a:r>
            <a:endParaRPr kumimoji="0" lang="en-US" altLang="zh-CN" sz="20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131.5 Crores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Recognitions</a:t>
            </a:r>
            <a:r>
              <a:rPr lang="en-US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305800" cy="5867400"/>
          </a:xfrm>
        </p:spPr>
        <p:txBody>
          <a:bodyPr>
            <a:normAutofit fontScale="62500" lnSpcReduction="20000"/>
          </a:bodyPr>
          <a:lstStyle/>
          <a:p>
            <a:pPr marL="630238" indent="-290513" eaLnBrk="1" hangingPunct="1">
              <a:lnSpc>
                <a:spcPct val="170000"/>
              </a:lnSpc>
              <a:defRPr/>
            </a:pPr>
            <a:r>
              <a:rPr lang="en-US" sz="27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Center of Excellence in the Area of Deafness (WHO)</a:t>
            </a:r>
          </a:p>
          <a:p>
            <a:pPr marL="630238" indent="-290513" eaLnBrk="1" hangingPunct="1">
              <a:lnSpc>
                <a:spcPct val="170000"/>
              </a:lnSpc>
              <a:defRPr/>
            </a:pPr>
            <a:r>
              <a:rPr lang="en-US" sz="27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Center of Advanced Research (UGC) </a:t>
            </a:r>
          </a:p>
          <a:p>
            <a:pPr marL="630238" indent="-290513" eaLnBrk="1" hangingPunct="1">
              <a:lnSpc>
                <a:spcPct val="170000"/>
              </a:lnSpc>
              <a:defRPr/>
            </a:pPr>
            <a:r>
              <a:rPr lang="en-US" sz="27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Science and Technology Institute (DST). </a:t>
            </a:r>
          </a:p>
          <a:p>
            <a:pPr marL="630238" indent="-290513" eaLnBrk="1" hangingPunct="1">
              <a:lnSpc>
                <a:spcPct val="170000"/>
              </a:lnSpc>
              <a:defRPr/>
            </a:pPr>
            <a:r>
              <a:rPr lang="en-US" sz="27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Center of Excellence (</a:t>
            </a:r>
            <a:r>
              <a:rPr lang="en-US" sz="2700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MoH</a:t>
            </a:r>
            <a:r>
              <a:rPr lang="en-US" sz="27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&amp; FW)</a:t>
            </a:r>
          </a:p>
          <a:p>
            <a:pPr marL="630238" indent="-290513" eaLnBrk="1" hangingPunct="1">
              <a:lnSpc>
                <a:spcPct val="170000"/>
              </a:lnSpc>
              <a:defRPr/>
            </a:pPr>
            <a:r>
              <a:rPr lang="en-US" sz="27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Centre for Advanced Research and College with Potential for   </a:t>
            </a:r>
          </a:p>
          <a:p>
            <a:pPr marL="630238" indent="-290513" eaLnBrk="1" hangingPunct="1">
              <a:lnSpc>
                <a:spcPct val="170000"/>
              </a:lnSpc>
              <a:buNone/>
              <a:defRPr/>
            </a:pPr>
            <a:r>
              <a:rPr lang="en-US" sz="27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Excellence(UGC) </a:t>
            </a:r>
          </a:p>
          <a:p>
            <a:pPr marL="630238" indent="-290513" eaLnBrk="1" hangingPunct="1">
              <a:lnSpc>
                <a:spcPct val="170000"/>
              </a:lnSpc>
              <a:defRPr/>
            </a:pPr>
            <a:r>
              <a:rPr lang="en-US" sz="27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Accredited by NAAC with highest A Grade </a:t>
            </a:r>
          </a:p>
          <a:p>
            <a:pPr marL="630238" indent="-290513" eaLnBrk="1" hangingPunct="1">
              <a:lnSpc>
                <a:spcPct val="170000"/>
              </a:lnSpc>
              <a:defRPr/>
            </a:pPr>
            <a:r>
              <a:rPr lang="en-US" sz="27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ISO 9001:2015 certified</a:t>
            </a:r>
          </a:p>
          <a:p>
            <a:pPr marL="630238" indent="-290513" eaLnBrk="1" hangingPunct="1">
              <a:lnSpc>
                <a:spcPct val="170000"/>
              </a:lnSpc>
              <a:defRPr/>
            </a:pPr>
            <a:r>
              <a:rPr lang="en-US" sz="27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Nodal Centre for the implementation of National </a:t>
            </a:r>
            <a:r>
              <a:rPr lang="en-US" sz="2700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Programme</a:t>
            </a:r>
            <a:r>
              <a:rPr lang="en-US" sz="27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630238" indent="-290513" eaLnBrk="1" hangingPunct="1">
              <a:lnSpc>
                <a:spcPct val="170000"/>
              </a:lnSpc>
              <a:buNone/>
              <a:defRPr/>
            </a:pPr>
            <a:r>
              <a:rPr lang="en-US" sz="27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for Prevention and Control of Deafness (NPPCD)</a:t>
            </a:r>
          </a:p>
          <a:p>
            <a:pPr marL="630238" indent="-290513" eaLnBrk="1" hangingPunct="1">
              <a:lnSpc>
                <a:spcPct val="170000"/>
              </a:lnSpc>
              <a:defRPr/>
            </a:pPr>
            <a:r>
              <a:rPr lang="en-US" sz="27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Nodal Centre for </a:t>
            </a:r>
            <a:r>
              <a:rPr lang="en-US" sz="2700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Rashtriya</a:t>
            </a:r>
            <a:r>
              <a:rPr lang="en-US" sz="27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Bal </a:t>
            </a:r>
            <a:r>
              <a:rPr lang="en-US" sz="2700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Swasthya</a:t>
            </a:r>
            <a:r>
              <a:rPr lang="en-US" sz="27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Karyakram</a:t>
            </a:r>
            <a:r>
              <a:rPr lang="en-US" sz="27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(RBSK) of  </a:t>
            </a:r>
          </a:p>
          <a:p>
            <a:pPr marL="630238" indent="-290513" eaLnBrk="1" hangingPunct="1">
              <a:lnSpc>
                <a:spcPct val="170000"/>
              </a:lnSpc>
              <a:buNone/>
              <a:defRPr/>
            </a:pPr>
            <a:r>
              <a:rPr lang="en-US" sz="27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Ministry of Health and   Family Welfare, Govt. of India.</a:t>
            </a:r>
          </a:p>
          <a:p>
            <a:pPr marL="630238" indent="-290513">
              <a:lnSpc>
                <a:spcPct val="170000"/>
              </a:lnSpc>
              <a:defRPr/>
            </a:pPr>
            <a:r>
              <a:rPr lang="en-US" sz="27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Member of World Hearing Forum of WHO</a:t>
            </a:r>
          </a:p>
          <a:p>
            <a:pPr indent="-17463" eaLnBrk="1" hangingPunct="1">
              <a:buNone/>
              <a:defRPr/>
            </a:pPr>
            <a:endParaRPr lang="en-US" sz="24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/>
          <a:srcRect t="29091" b="31944"/>
          <a:stretch/>
        </p:blipFill>
        <p:spPr bwMode="auto">
          <a:xfrm>
            <a:off x="381400" y="677456"/>
            <a:ext cx="8381600" cy="183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New Initiative: Centre of Excellence</a:t>
            </a:r>
            <a:endParaRPr lang="en-US" sz="28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021833"/>
              </p:ext>
            </p:extLst>
          </p:nvPr>
        </p:nvGraphicFramePr>
        <p:xfrm>
          <a:off x="1524000" y="2788920"/>
          <a:ext cx="6096000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3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Sl. No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Item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Rs. in Crores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Building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73.00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Staff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21.6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Furniture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6.23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Equipment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47.64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Others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7.02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i="1" dirty="0" smtClean="0"/>
                        <a:t>TOTAL</a:t>
                      </a:r>
                      <a:endParaRPr lang="en-US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i="1" dirty="0" smtClean="0"/>
                        <a:t>155.49</a:t>
                      </a:r>
                      <a:endParaRPr lang="en-US" sz="2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72547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</a:rPr>
              <a:t>Centres</a:t>
            </a:r>
            <a:r>
              <a:rPr lang="en-US" sz="3200" b="1" dirty="0" smtClean="0">
                <a:solidFill>
                  <a:srgbClr val="C00000"/>
                </a:solidFill>
              </a:rPr>
              <a:t> to be housed in the building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4282" y="571480"/>
          <a:ext cx="8715436" cy="5728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9692">
                <a:tc rowSpan="5"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endParaRPr lang="en-US" b="1" dirty="0" smtClean="0"/>
                    </a:p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sz="2400" b="1" dirty="0" smtClean="0"/>
                        <a:t>Five</a:t>
                      </a:r>
                    </a:p>
                    <a:p>
                      <a:pPr algn="ctr"/>
                      <a:r>
                        <a:rPr lang="en-US" sz="2400" b="1" dirty="0" smtClean="0"/>
                        <a:t>Research </a:t>
                      </a:r>
                      <a:r>
                        <a:rPr lang="en-US" sz="2400" b="1" dirty="0" err="1" smtClean="0"/>
                        <a:t>Centres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</a:rPr>
                        <a:t>Center for Speech and</a:t>
                      </a:r>
                      <a:r>
                        <a:rPr lang="en-US" sz="1800" b="0" baseline="0" dirty="0" smtClean="0">
                          <a:solidFill>
                            <a:srgbClr val="C00000"/>
                          </a:solidFill>
                        </a:rPr>
                        <a:t> Language Sciences</a:t>
                      </a:r>
                      <a:endParaRPr lang="en-IN" sz="1800" b="0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692">
                <a:tc v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>
                          <a:solidFill>
                            <a:srgbClr val="C00000"/>
                          </a:solidFill>
                        </a:rPr>
                        <a:t>Centre for Hearing Sciences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837">
                <a:tc v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>
                          <a:solidFill>
                            <a:srgbClr val="C00000"/>
                          </a:solidFill>
                        </a:rPr>
                        <a:t>Centre for Prevention of Communication Disorders &amp; Epidemiological Research &amp; Cognitive Behavioural Science in Communication Disorder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837">
                <a:tc v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>
                          <a:solidFill>
                            <a:srgbClr val="C00000"/>
                          </a:solidFill>
                        </a:rPr>
                        <a:t>Centre 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for </a:t>
                      </a:r>
                      <a:r>
                        <a:rPr lang="en-IN" sz="1800" dirty="0" smtClean="0">
                          <a:solidFill>
                            <a:srgbClr val="C00000"/>
                          </a:solidFill>
                        </a:rPr>
                        <a:t>Rehabilitation engineering, Acoustics &amp; Biomedical engineering (CRAB)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692">
                <a:tc v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>
                          <a:solidFill>
                            <a:srgbClr val="C00000"/>
                          </a:solidFill>
                        </a:rPr>
                        <a:t>Centre for AAC &amp; Sign Language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0837">
                <a:tc rowSpan="5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Five</a:t>
                      </a:r>
                    </a:p>
                    <a:p>
                      <a:pPr algn="ctr"/>
                      <a:r>
                        <a:rPr lang="en-US" sz="2400" b="1" dirty="0" smtClean="0"/>
                        <a:t>Clinical </a:t>
                      </a:r>
                      <a:r>
                        <a:rPr lang="en-US" sz="2400" b="1" dirty="0" err="1" smtClean="0"/>
                        <a:t>Centres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>
                          <a:solidFill>
                            <a:srgbClr val="002060"/>
                          </a:solidFill>
                        </a:rPr>
                        <a:t>Centre 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</a:rPr>
                        <a:t>for speech and language disorders in Children, Adults and senior citizens</a:t>
                      </a:r>
                      <a:endParaRPr lang="en-IN" sz="180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69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>
                          <a:solidFill>
                            <a:srgbClr val="002060"/>
                          </a:solidFill>
                        </a:rPr>
                        <a:t>Centre 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</a:rPr>
                        <a:t>for persons with tinnitus and vestibular disorders</a:t>
                      </a:r>
                      <a:endParaRPr lang="en-IN" sz="180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969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>
                          <a:solidFill>
                            <a:srgbClr val="002060"/>
                          </a:solidFill>
                        </a:rPr>
                        <a:t>Centre for Hearing Impairment in Children, Adult &amp; Senior citizens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969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>
                          <a:solidFill>
                            <a:srgbClr val="002060"/>
                          </a:solidFill>
                        </a:rPr>
                        <a:t>Centre 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</a:rPr>
                        <a:t>for persons with swallowing disorders</a:t>
                      </a:r>
                      <a:endParaRPr lang="en-IN" sz="180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969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>
                          <a:solidFill>
                            <a:srgbClr val="002060"/>
                          </a:solidFill>
                        </a:rPr>
                        <a:t>Centre for Surgical Rehabilitation of Communication Disorders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9692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Two</a:t>
                      </a:r>
                      <a:endParaRPr lang="en-US" sz="20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Outreach </a:t>
                      </a:r>
                      <a:r>
                        <a:rPr lang="en-US" sz="2000" b="1" dirty="0" err="1" smtClean="0"/>
                        <a:t>Centres</a:t>
                      </a:r>
                      <a:endParaRPr lang="en-US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>
                          <a:solidFill>
                            <a:srgbClr val="006600"/>
                          </a:solidFill>
                        </a:rPr>
                        <a:t>Publication wing/ Library and Information Centre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88198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>
                          <a:solidFill>
                            <a:srgbClr val="006600"/>
                          </a:solidFill>
                        </a:rPr>
                        <a:t>Centre for public education in communication disorders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6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New Initiative: Speech and Hearing Museum</a:t>
            </a:r>
            <a:endParaRPr lang="en-US" sz="28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828800"/>
            <a:ext cx="3810000" cy="304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0" y="1371600"/>
            <a:ext cx="5410200" cy="586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Reckoned to be the first of its kind in the world</a:t>
            </a:r>
          </a:p>
          <a:p>
            <a:pPr marL="0" marR="0" lvl="0" indent="0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1900" b="1" dirty="0" smtClean="0">
                <a:solidFill>
                  <a:srgbClr val="002060"/>
                </a:solidFill>
              </a:rPr>
              <a:t>Unique architectural Design</a:t>
            </a:r>
          </a:p>
          <a:p>
            <a:pPr marL="0" marR="0" lvl="0" indent="0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Innovative way of exhibiting : Touch, Feel &amp; Learn</a:t>
            </a:r>
          </a:p>
          <a:p>
            <a:pPr lvl="0">
              <a:lnSpc>
                <a:spcPct val="120000"/>
              </a:lnSpc>
              <a:buFont typeface="Wingdings" pitchFamily="2" charset="2"/>
              <a:buChar char="Ø"/>
            </a:pP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Holistic</a:t>
            </a:r>
            <a:r>
              <a:rPr kumimoji="0" lang="en-US" sz="19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approach – normal physiology, </a:t>
            </a:r>
            <a:r>
              <a:rPr lang="en-US" sz="1900" b="1" dirty="0" smtClean="0">
                <a:solidFill>
                  <a:srgbClr val="002060"/>
                </a:solidFill>
              </a:rPr>
              <a:t>disorders,   </a:t>
            </a:r>
          </a:p>
          <a:p>
            <a:pPr lvl="0">
              <a:lnSpc>
                <a:spcPct val="120000"/>
              </a:lnSpc>
            </a:pPr>
            <a:r>
              <a:rPr lang="en-US" sz="1900" b="1" dirty="0" smtClean="0">
                <a:solidFill>
                  <a:srgbClr val="002060"/>
                </a:solidFill>
              </a:rPr>
              <a:t>    prevention and rehabilitation</a:t>
            </a:r>
            <a:endParaRPr kumimoji="0" lang="en-US" sz="19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70000"/>
              </a:lnSpc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1900" b="1" dirty="0" smtClean="0">
                <a:solidFill>
                  <a:srgbClr val="002060"/>
                </a:solidFill>
              </a:rPr>
              <a:t>Basic &amp; Advanced Sections for general and  </a:t>
            </a:r>
          </a:p>
          <a:p>
            <a:pPr marL="0" marR="0" lvl="0" indent="0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lang="en-US" sz="1900" b="1" dirty="0" smtClean="0">
                <a:solidFill>
                  <a:srgbClr val="002060"/>
                </a:solidFill>
              </a:rPr>
              <a:t>    professional visitors</a:t>
            </a:r>
          </a:p>
          <a:p>
            <a:pPr marL="0" marR="0" lvl="0" indent="0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Accessibility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86836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New Initiative</a:t>
            </a:r>
            <a:endParaRPr lang="en-US" sz="28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213" y="4038600"/>
            <a:ext cx="8382000" cy="2362200"/>
          </a:xfrm>
        </p:spPr>
        <p:txBody>
          <a:bodyPr>
            <a:normAutofit/>
          </a:bodyPr>
          <a:lstStyle/>
          <a:p>
            <a:pPr marL="0" lvl="0" indent="0" algn="just">
              <a:spcAft>
                <a:spcPts val="600"/>
              </a:spcAft>
              <a:buNone/>
            </a:pPr>
            <a:r>
              <a:rPr lang="en-US" sz="23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Ongoing </a:t>
            </a:r>
          </a:p>
          <a:p>
            <a:pPr lvl="1" algn="just"/>
            <a:r>
              <a:rPr lang="en-US" sz="19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AIISH Kanpur – Construction of the building initiated.</a:t>
            </a:r>
          </a:p>
          <a:p>
            <a:pPr lvl="1" algn="just"/>
            <a:endParaRPr lang="en-US" sz="19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algn="just"/>
            <a:r>
              <a:rPr lang="en-US" sz="19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AIISH </a:t>
            </a:r>
            <a:r>
              <a:rPr lang="en-US" sz="1900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Agartala</a:t>
            </a:r>
            <a:r>
              <a:rPr lang="en-US" sz="19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– State Govt. allocated the land.</a:t>
            </a:r>
          </a:p>
          <a:p>
            <a:pPr lvl="1" algn="just"/>
            <a:endParaRPr lang="en-US" sz="19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algn="just"/>
            <a:r>
              <a:rPr lang="en-US" sz="19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AIISH Raipur – State Govt. has identified the land</a:t>
            </a:r>
          </a:p>
          <a:p>
            <a:pPr algn="just"/>
            <a:endParaRPr lang="en-US" sz="23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62000"/>
            <a:ext cx="868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Setting up AIISH Like institutions across the country</a:t>
            </a:r>
            <a:endParaRPr lang="en-US" sz="2200" b="1" dirty="0">
              <a:solidFill>
                <a:schemeClr val="accent3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1295399"/>
            <a:ext cx="8382000" cy="26933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None/>
            </a:pPr>
            <a:r>
              <a:rPr lang="en-US" sz="23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Procedure</a:t>
            </a:r>
          </a:p>
          <a:p>
            <a:pPr lvl="1" algn="just"/>
            <a:r>
              <a:rPr lang="en-US" sz="19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State Govt. should provide 15-20 acres of Land free of cost.</a:t>
            </a:r>
          </a:p>
          <a:p>
            <a:pPr lvl="1" algn="just"/>
            <a:endParaRPr lang="en-US" sz="19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algn="just"/>
            <a:r>
              <a:rPr lang="en-US" sz="19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State Govt. </a:t>
            </a:r>
            <a:r>
              <a:rPr lang="en-US" sz="19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should send a formal request to Secretary, </a:t>
            </a:r>
            <a:r>
              <a:rPr lang="en-US" sz="1900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MoHFW</a:t>
            </a:r>
            <a:r>
              <a:rPr lang="en-US" sz="19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</a:p>
          <a:p>
            <a:pPr marL="457200" lvl="1" indent="0" algn="just">
              <a:buNone/>
            </a:pPr>
            <a:r>
              <a:rPr lang="en-US" sz="19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9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New Delhi with a copy to Director, AIISH, Mysore.</a:t>
            </a:r>
          </a:p>
          <a:p>
            <a:pPr lvl="1" algn="just"/>
            <a:endParaRPr lang="en-US" sz="19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algn="just"/>
            <a:r>
              <a:rPr lang="en-US" sz="19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AIISH will prepare a DPR and submit to </a:t>
            </a:r>
            <a:r>
              <a:rPr lang="en-US" sz="1900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MoHFW</a:t>
            </a:r>
            <a:r>
              <a:rPr lang="en-US" sz="19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for approval</a:t>
            </a:r>
          </a:p>
          <a:p>
            <a:pPr lvl="1" algn="just"/>
            <a:endParaRPr lang="en-US" sz="19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algn="just"/>
            <a:r>
              <a:rPr lang="en-US" sz="19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If approved, AIISH will set up the institute and mentor it for 5 years</a:t>
            </a:r>
          </a:p>
          <a:p>
            <a:pPr algn="just"/>
            <a:endParaRPr lang="en-US" sz="23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1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3" name="Picture 3" descr="building photo"/>
          <p:cNvPicPr>
            <a:picLocks noChangeAspect="1" noChangeArrowheads="1"/>
          </p:cNvPicPr>
          <p:nvPr/>
        </p:nvPicPr>
        <p:blipFill>
          <a:blip r:embed="rId2" cstate="print">
            <a:lum bright="48000" contrast="-66000"/>
          </a:blip>
          <a:srcRect l="7143" t="17391" r="7143"/>
          <a:stretch>
            <a:fillRect/>
          </a:stretch>
        </p:blipFill>
        <p:spPr bwMode="auto">
          <a:xfrm>
            <a:off x="3124200" y="4038600"/>
            <a:ext cx="2743200" cy="135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4" name="Picture 4" descr="image04"/>
          <p:cNvPicPr>
            <a:picLocks noChangeAspect="1" noChangeArrowheads="1"/>
          </p:cNvPicPr>
          <p:nvPr/>
        </p:nvPicPr>
        <p:blipFill>
          <a:blip r:embed="rId3" cstate="print"/>
          <a:srcRect t="8713" b="17223"/>
          <a:stretch>
            <a:fillRect/>
          </a:stretch>
        </p:blipFill>
        <p:spPr bwMode="auto">
          <a:xfrm>
            <a:off x="381000" y="914400"/>
            <a:ext cx="3352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5" name="Picture 5" descr="LibraryContact"/>
          <p:cNvPicPr>
            <a:picLocks noChangeAspect="1" noChangeArrowheads="1"/>
          </p:cNvPicPr>
          <p:nvPr/>
        </p:nvPicPr>
        <p:blipFill>
          <a:blip r:embed="rId4" cstate="print"/>
          <a:srcRect t="17864" r="13725" b="22876"/>
          <a:stretch>
            <a:fillRect/>
          </a:stretch>
        </p:blipFill>
        <p:spPr bwMode="auto">
          <a:xfrm>
            <a:off x="381000" y="2286000"/>
            <a:ext cx="3352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6" name="Picture 6" descr="PreschoolInfrastrucure"/>
          <p:cNvPicPr>
            <a:picLocks noChangeAspect="1" noChangeArrowheads="1"/>
          </p:cNvPicPr>
          <p:nvPr/>
        </p:nvPicPr>
        <p:blipFill>
          <a:blip r:embed="rId5" cstate="print"/>
          <a:srcRect l="15001" r="8334"/>
          <a:stretch>
            <a:fillRect/>
          </a:stretch>
        </p:blipFill>
        <p:spPr bwMode="auto">
          <a:xfrm>
            <a:off x="381000" y="4267200"/>
            <a:ext cx="2590800" cy="122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7" name="Picture 7" descr="gym[1]"/>
          <p:cNvPicPr>
            <a:picLocks noChangeAspect="1" noChangeArrowheads="1"/>
          </p:cNvPicPr>
          <p:nvPr/>
        </p:nvPicPr>
        <p:blipFill>
          <a:blip r:embed="rId6" cstate="print"/>
          <a:srcRect l="55920" r="1837"/>
          <a:stretch>
            <a:fillRect/>
          </a:stretch>
        </p:blipFill>
        <p:spPr bwMode="auto">
          <a:xfrm>
            <a:off x="5410200" y="2514600"/>
            <a:ext cx="3505200" cy="93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8" name="Picture 8" descr="new therapy clinic"/>
          <p:cNvPicPr>
            <a:picLocks noChangeAspect="1" noChangeArrowheads="1"/>
          </p:cNvPicPr>
          <p:nvPr/>
        </p:nvPicPr>
        <p:blipFill>
          <a:blip r:embed="rId7" cstate="print"/>
          <a:srcRect t="5059"/>
          <a:stretch>
            <a:fillRect/>
          </a:stretch>
        </p:blipFill>
        <p:spPr bwMode="auto">
          <a:xfrm>
            <a:off x="6019800" y="3962400"/>
            <a:ext cx="2819400" cy="142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130" name="Text Box 10"/>
          <p:cNvSpPr txBox="1">
            <a:spLocks noChangeArrowheads="1"/>
          </p:cNvSpPr>
          <p:nvPr/>
        </p:nvSpPr>
        <p:spPr bwMode="auto">
          <a:xfrm>
            <a:off x="0" y="3714753"/>
            <a:ext cx="2895600" cy="504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7920" tIns="43960" rIns="87920" bIns="43960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261131" name="Text Box 11"/>
          <p:cNvSpPr txBox="1">
            <a:spLocks noChangeArrowheads="1"/>
          </p:cNvSpPr>
          <p:nvPr/>
        </p:nvSpPr>
        <p:spPr bwMode="auto">
          <a:xfrm>
            <a:off x="3733800" y="5638800"/>
            <a:ext cx="1752600" cy="3047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7920" tIns="43960" rIns="87920" bIns="4396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350" b="1" dirty="0">
                <a:solidFill>
                  <a:schemeClr val="accent2"/>
                </a:solidFill>
              </a:rPr>
              <a:t>www.aiishmysore.in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 t="27059"/>
          <a:stretch>
            <a:fillRect/>
          </a:stretch>
        </p:blipFill>
        <p:spPr bwMode="auto">
          <a:xfrm>
            <a:off x="4799011" y="883019"/>
            <a:ext cx="4192589" cy="125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Image result for thank yo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81200"/>
            <a:ext cx="2859925" cy="204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81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I:\Annual Report 2015-16\Snapshot pics\vlcsnap-2016-05-09-14h50m28s18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lum bright="34000" contrast="66000"/>
          </a:blip>
          <a:srcRect l="6250"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</p:spPr>
      </p:pic>
      <p:sp>
        <p:nvSpPr>
          <p:cNvPr id="3" name="Round Diagonal Corner Rectangle 2"/>
          <p:cNvSpPr/>
          <p:nvPr/>
        </p:nvSpPr>
        <p:spPr>
          <a:xfrm rot="10800000">
            <a:off x="304800" y="76199"/>
            <a:ext cx="5943600" cy="685800"/>
          </a:xfrm>
          <a:prstGeom prst="round2DiagRect">
            <a:avLst>
              <a:gd name="adj1" fmla="val 0"/>
              <a:gd name="adj2" fmla="val 50000"/>
            </a:avLst>
          </a:prstGeom>
          <a:solidFill>
            <a:srgbClr val="A388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4" name="Round Diagonal Corner Rectangle 3"/>
          <p:cNvSpPr/>
          <p:nvPr/>
        </p:nvSpPr>
        <p:spPr>
          <a:xfrm rot="10800000">
            <a:off x="228600" y="1"/>
            <a:ext cx="5943600" cy="6858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609600" y="131762"/>
            <a:ext cx="50292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000" b="1" dirty="0">
                <a:solidFill>
                  <a:schemeClr val="bg1">
                    <a:lumMod val="95000"/>
                  </a:schemeClr>
                </a:solidFill>
                <a:latin typeface="Titillium Web"/>
              </a:rPr>
              <a:t>Physical Infrastructure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00" y="1066800"/>
            <a:ext cx="5029200" cy="51816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52400" y="990600"/>
            <a:ext cx="4800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spcAft>
                <a:spcPts val="1200"/>
              </a:spcAft>
              <a:buFontTx/>
              <a:buAutoNum type="arabicPlain" startAt="3"/>
              <a:tabLst>
                <a:tab pos="360363" algn="l"/>
              </a:tabLst>
              <a:defRPr/>
            </a:pPr>
            <a:r>
              <a:rPr lang="en-US" sz="2400" b="1" dirty="0">
                <a:solidFill>
                  <a:srgbClr val="C00000"/>
                </a:solidFill>
                <a:latin typeface="Book Antiqua" pitchFamily="18" charset="0"/>
              </a:rPr>
              <a:t>Campuses</a:t>
            </a:r>
            <a:r>
              <a:rPr lang="en-US" sz="2000" b="1" dirty="0">
                <a:solidFill>
                  <a:srgbClr val="C00000"/>
                </a:solidFill>
                <a:latin typeface="Book Antiqua" pitchFamily="18" charset="0"/>
              </a:rPr>
              <a:t> </a:t>
            </a:r>
          </a:p>
          <a:p>
            <a:pPr marL="360363" indent="-360363" algn="just">
              <a:spcAft>
                <a:spcPts val="0"/>
              </a:spcAft>
              <a:buFont typeface="Arial" pitchFamily="34" charset="0"/>
              <a:buChar char="•"/>
              <a:tabLst>
                <a:tab pos="360363" algn="l"/>
              </a:tabLst>
              <a:defRPr/>
            </a:pPr>
            <a:r>
              <a:rPr lang="en-US" sz="2400" b="1" dirty="0">
                <a:solidFill>
                  <a:srgbClr val="003300"/>
                </a:solidFill>
                <a:latin typeface="Book Antiqua" pitchFamily="18" charset="0"/>
              </a:rPr>
              <a:t>Main </a:t>
            </a:r>
            <a:r>
              <a:rPr lang="en-US" sz="2400" b="1" dirty="0" smtClean="0">
                <a:solidFill>
                  <a:srgbClr val="003300"/>
                </a:solidFill>
                <a:latin typeface="Book Antiqua" pitchFamily="18" charset="0"/>
              </a:rPr>
              <a:t>Campus, </a:t>
            </a:r>
            <a:r>
              <a:rPr lang="en-US" sz="2400" b="1" dirty="0" err="1" smtClean="0">
                <a:solidFill>
                  <a:srgbClr val="003300"/>
                </a:solidFill>
                <a:latin typeface="Book Antiqua" pitchFamily="18" charset="0"/>
              </a:rPr>
              <a:t>Naimisham</a:t>
            </a:r>
            <a:r>
              <a:rPr lang="en-US" sz="2400" b="1" dirty="0" smtClean="0">
                <a:solidFill>
                  <a:srgbClr val="003300"/>
                </a:solidFill>
                <a:latin typeface="Book Antiqua" pitchFamily="18" charset="0"/>
              </a:rPr>
              <a:t> </a:t>
            </a:r>
            <a:endParaRPr lang="en-US" sz="24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marL="817563" lvl="1" indent="-360363" algn="just">
              <a:spcAft>
                <a:spcPts val="0"/>
              </a:spcAft>
              <a:buFont typeface="Wingdings" pitchFamily="2" charset="2"/>
              <a:buChar char="Ø"/>
              <a:tabLst>
                <a:tab pos="360363" algn="l"/>
              </a:tabLst>
              <a:defRPr/>
            </a:pPr>
            <a:r>
              <a:rPr lang="en-US" sz="2000" dirty="0" smtClean="0">
                <a:solidFill>
                  <a:srgbClr val="002060"/>
                </a:solidFill>
                <a:latin typeface="Book Antiqua" pitchFamily="18" charset="0"/>
              </a:rPr>
              <a:t>29 acres</a:t>
            </a:r>
          </a:p>
          <a:p>
            <a:pPr marL="817563" lvl="1" indent="-360363" algn="just">
              <a:spcAft>
                <a:spcPts val="0"/>
              </a:spcAft>
              <a:tabLst>
                <a:tab pos="360363" algn="l"/>
              </a:tabLst>
              <a:defRPr/>
            </a:pPr>
            <a:endParaRPr lang="en-US" sz="2000" dirty="0">
              <a:solidFill>
                <a:srgbClr val="7030A0"/>
              </a:solidFill>
              <a:latin typeface="Book Antiqua" pitchFamily="18" charset="0"/>
            </a:endParaRPr>
          </a:p>
          <a:p>
            <a:pPr marL="360363" indent="-360363" algn="just">
              <a:spcAft>
                <a:spcPts val="0"/>
              </a:spcAft>
              <a:buFont typeface="Arial" pitchFamily="34" charset="0"/>
              <a:buChar char="•"/>
              <a:tabLst>
                <a:tab pos="360363" algn="l"/>
              </a:tabLst>
              <a:defRPr/>
            </a:pPr>
            <a:r>
              <a:rPr lang="en-US" sz="2400" b="1" dirty="0" err="1" smtClean="0">
                <a:solidFill>
                  <a:srgbClr val="003300"/>
                </a:solidFill>
                <a:latin typeface="Book Antiqua" pitchFamily="18" charset="0"/>
              </a:rPr>
              <a:t>Panchavati</a:t>
            </a:r>
            <a:r>
              <a:rPr lang="en-US" sz="2400" b="1" dirty="0" smtClean="0">
                <a:solidFill>
                  <a:srgbClr val="003300"/>
                </a:solidFill>
                <a:latin typeface="Book Antiqua" pitchFamily="18" charset="0"/>
              </a:rPr>
              <a:t> Campus</a:t>
            </a:r>
            <a:endParaRPr lang="en-US" sz="24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marL="360363" indent="-360363" algn="just">
              <a:spcAft>
                <a:spcPts val="0"/>
              </a:spcAft>
              <a:tabLst>
                <a:tab pos="360363" algn="l"/>
              </a:tabLst>
              <a:defRPr/>
            </a:pPr>
            <a:r>
              <a:rPr lang="en-US" sz="2000" dirty="0" smtClean="0">
                <a:solidFill>
                  <a:srgbClr val="002060"/>
                </a:solidFill>
                <a:latin typeface="Book Antiqua" pitchFamily="18" charset="0"/>
              </a:rPr>
              <a:t>	(500m away from the main campus)</a:t>
            </a:r>
          </a:p>
          <a:p>
            <a:pPr marL="817563" lvl="1" indent="-360363" algn="just">
              <a:spcAft>
                <a:spcPts val="1200"/>
              </a:spcAft>
              <a:buFont typeface="Wingdings" pitchFamily="2" charset="2"/>
              <a:buChar char="Ø"/>
              <a:tabLst>
                <a:tab pos="360363" algn="l"/>
              </a:tabLst>
              <a:defRPr/>
            </a:pPr>
            <a:r>
              <a:rPr lang="en-US" sz="2000" dirty="0" smtClean="0">
                <a:solidFill>
                  <a:srgbClr val="002060"/>
                </a:solidFill>
                <a:latin typeface="Book Antiqua" pitchFamily="18" charset="0"/>
              </a:rPr>
              <a:t>5 acres</a:t>
            </a:r>
          </a:p>
          <a:p>
            <a:pPr marL="1274763" lvl="2" indent="-360363" algn="just">
              <a:spcAft>
                <a:spcPts val="600"/>
              </a:spcAft>
              <a:buFont typeface="Courier New" pitchFamily="49" charset="0"/>
              <a:buChar char="o"/>
              <a:tabLst>
                <a:tab pos="360363" algn="l"/>
              </a:tabLst>
              <a:defRPr/>
            </a:pPr>
            <a:r>
              <a:rPr lang="en-US" sz="1500" dirty="0" smtClean="0">
                <a:solidFill>
                  <a:srgbClr val="002060"/>
                </a:solidFill>
                <a:latin typeface="Book Antiqua" pitchFamily="18" charset="0"/>
              </a:rPr>
              <a:t>Gents Hostel</a:t>
            </a:r>
          </a:p>
          <a:p>
            <a:pPr marL="1274763" lvl="2" indent="-360363" algn="just">
              <a:spcAft>
                <a:spcPts val="600"/>
              </a:spcAft>
              <a:buFont typeface="Courier New" pitchFamily="49" charset="0"/>
              <a:buChar char="o"/>
              <a:tabLst>
                <a:tab pos="360363" algn="l"/>
              </a:tabLst>
              <a:defRPr/>
            </a:pPr>
            <a:r>
              <a:rPr lang="en-US" sz="1500" dirty="0" smtClean="0">
                <a:solidFill>
                  <a:srgbClr val="002060"/>
                </a:solidFill>
                <a:latin typeface="Book Antiqua" pitchFamily="18" charset="0"/>
              </a:rPr>
              <a:t>International Guest House</a:t>
            </a:r>
          </a:p>
          <a:p>
            <a:pPr marL="1274763" lvl="2" indent="-360363" algn="just">
              <a:spcAft>
                <a:spcPts val="600"/>
              </a:spcAft>
              <a:buFont typeface="Courier New" pitchFamily="49" charset="0"/>
              <a:buChar char="o"/>
              <a:tabLst>
                <a:tab pos="360363" algn="l"/>
              </a:tabLst>
              <a:defRPr/>
            </a:pPr>
            <a:r>
              <a:rPr lang="en-US" sz="1500" dirty="0" smtClean="0">
                <a:solidFill>
                  <a:srgbClr val="002060"/>
                </a:solidFill>
                <a:latin typeface="Book Antiqua" pitchFamily="18" charset="0"/>
              </a:rPr>
              <a:t>Sports complex</a:t>
            </a:r>
            <a:endParaRPr lang="en-US" sz="1500" dirty="0">
              <a:solidFill>
                <a:srgbClr val="002060"/>
              </a:solidFill>
              <a:latin typeface="Book Antiqua" pitchFamily="18" charset="0"/>
            </a:endParaRPr>
          </a:p>
          <a:p>
            <a:pPr marL="360363" indent="-360363" algn="just">
              <a:spcAft>
                <a:spcPts val="0"/>
              </a:spcAft>
              <a:buFont typeface="Arial" pitchFamily="34" charset="0"/>
              <a:buChar char="•"/>
              <a:tabLst>
                <a:tab pos="360363" algn="l"/>
              </a:tabLst>
              <a:defRPr/>
            </a:pPr>
            <a:r>
              <a:rPr lang="en-US" sz="2400" b="1" dirty="0" err="1" smtClean="0">
                <a:solidFill>
                  <a:srgbClr val="003300"/>
                </a:solidFill>
                <a:latin typeface="Book Antiqua" pitchFamily="18" charset="0"/>
              </a:rPr>
              <a:t>Varuna</a:t>
            </a:r>
            <a:r>
              <a:rPr lang="en-US" sz="2400" b="1" dirty="0" smtClean="0">
                <a:solidFill>
                  <a:srgbClr val="003300"/>
                </a:solidFill>
                <a:latin typeface="Book Antiqua" pitchFamily="18" charset="0"/>
              </a:rPr>
              <a:t> Campus (new)</a:t>
            </a:r>
            <a:r>
              <a:rPr lang="en-US" sz="2400" dirty="0" smtClean="0">
                <a:solidFill>
                  <a:srgbClr val="003300"/>
                </a:solidFill>
                <a:latin typeface="Book Antiqua" pitchFamily="18" charset="0"/>
              </a:rPr>
              <a:t> </a:t>
            </a:r>
            <a:endParaRPr lang="en-US" sz="2400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marL="817563" lvl="1" indent="-360363" algn="just">
              <a:spcAft>
                <a:spcPts val="0"/>
              </a:spcAft>
              <a:buFont typeface="Wingdings" pitchFamily="2" charset="2"/>
              <a:buChar char="Ø"/>
              <a:tabLst>
                <a:tab pos="360363" algn="l"/>
              </a:tabLst>
              <a:defRPr/>
            </a:pPr>
            <a:r>
              <a:rPr lang="en-US" sz="2000" dirty="0" smtClean="0">
                <a:solidFill>
                  <a:srgbClr val="002060"/>
                </a:solidFill>
                <a:latin typeface="Book Antiqua" pitchFamily="18" charset="0"/>
              </a:rPr>
              <a:t>10 acres (14 km </a:t>
            </a:r>
            <a:r>
              <a:rPr lang="en-US" sz="2000" dirty="0">
                <a:solidFill>
                  <a:srgbClr val="002060"/>
                </a:solidFill>
                <a:latin typeface="Book Antiqua" pitchFamily="18" charset="0"/>
              </a:rPr>
              <a:t>away from the main campus</a:t>
            </a:r>
            <a:r>
              <a:rPr lang="en-US" sz="2000" dirty="0" smtClean="0">
                <a:solidFill>
                  <a:srgbClr val="002060"/>
                </a:solidFill>
                <a:latin typeface="Book Antiqua" pitchFamily="18" charset="0"/>
              </a:rPr>
              <a:t>)</a:t>
            </a:r>
          </a:p>
          <a:p>
            <a:pPr marL="817563" lvl="1" indent="-360363" algn="just">
              <a:spcAft>
                <a:spcPts val="0"/>
              </a:spcAft>
              <a:buFont typeface="Wingdings" pitchFamily="2" charset="2"/>
              <a:buChar char="Ø"/>
              <a:tabLst>
                <a:tab pos="360363" algn="l"/>
              </a:tabLst>
              <a:defRPr/>
            </a:pPr>
            <a:r>
              <a:rPr lang="en-US" sz="2000" dirty="0" smtClean="0">
                <a:solidFill>
                  <a:srgbClr val="002060"/>
                </a:solidFill>
                <a:latin typeface="Book Antiqua" pitchFamily="18" charset="0"/>
              </a:rPr>
              <a:t>Model pre-school</a:t>
            </a:r>
            <a:endParaRPr lang="en-US" sz="2000" dirty="0">
              <a:solidFill>
                <a:srgbClr val="002060"/>
              </a:solidFill>
              <a:latin typeface="Book Antiqua" pitchFamily="18" charset="0"/>
            </a:endParaRPr>
          </a:p>
          <a:p>
            <a:pPr marL="817563" lvl="1" indent="-360363" algn="just">
              <a:spcAft>
                <a:spcPts val="0"/>
              </a:spcAft>
              <a:buFont typeface="Wingdings" pitchFamily="2" charset="2"/>
              <a:buChar char="Ø"/>
              <a:tabLst>
                <a:tab pos="360363" algn="l"/>
              </a:tabLst>
              <a:defRPr/>
            </a:pPr>
            <a:endParaRPr lang="en-US" sz="2000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57800" y="3429000"/>
            <a:ext cx="3810000" cy="304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7177" name="Content Placeholder 2"/>
          <p:cNvSpPr txBox="1">
            <a:spLocks/>
          </p:cNvSpPr>
          <p:nvPr/>
        </p:nvSpPr>
        <p:spPr bwMode="auto">
          <a:xfrm>
            <a:off x="5334000" y="4191000"/>
            <a:ext cx="3733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0363" indent="-360363" algn="just">
              <a:spcAft>
                <a:spcPts val="600"/>
              </a:spcAft>
              <a:buFont typeface="Arial" pitchFamily="34" charset="0"/>
              <a:buChar char="•"/>
              <a:tabLst>
                <a:tab pos="360363" algn="l"/>
              </a:tabLst>
            </a:pPr>
            <a:r>
              <a:rPr lang="en-US" sz="2000" b="1" dirty="0" smtClean="0">
                <a:solidFill>
                  <a:srgbClr val="002060"/>
                </a:solidFill>
                <a:latin typeface="Book Antiqua" pitchFamily="18" charset="0"/>
              </a:rPr>
              <a:t>13 Outreach Service Centers (19 upcoming)</a:t>
            </a:r>
          </a:p>
          <a:p>
            <a:pPr marL="360363" indent="-360363" algn="just">
              <a:spcAft>
                <a:spcPts val="1200"/>
              </a:spcAft>
              <a:buFont typeface="Arial" pitchFamily="34" charset="0"/>
              <a:buChar char="•"/>
              <a:tabLst>
                <a:tab pos="360363" algn="l"/>
              </a:tabLst>
            </a:pPr>
            <a:r>
              <a:rPr lang="en-US" sz="2000" b="1" dirty="0" smtClean="0">
                <a:solidFill>
                  <a:srgbClr val="002060"/>
                </a:solidFill>
                <a:latin typeface="Book Antiqua" pitchFamily="18" charset="0"/>
              </a:rPr>
              <a:t>Eight</a:t>
            </a:r>
            <a:r>
              <a:rPr lang="en-US" sz="2000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Book Antiqua" pitchFamily="18" charset="0"/>
              </a:rPr>
              <a:t>DHLS </a:t>
            </a:r>
            <a:r>
              <a:rPr lang="en-US" sz="2000" dirty="0" err="1">
                <a:solidFill>
                  <a:srgbClr val="002060"/>
                </a:solidFill>
                <a:latin typeface="Book Antiqua" pitchFamily="18" charset="0"/>
              </a:rPr>
              <a:t>centres</a:t>
            </a:r>
            <a:r>
              <a:rPr lang="en-US" sz="2000" dirty="0">
                <a:solidFill>
                  <a:srgbClr val="002060"/>
                </a:solidFill>
                <a:latin typeface="Book Antiqua" pitchFamily="18" charset="0"/>
              </a:rPr>
              <a:t> and </a:t>
            </a:r>
            <a:endParaRPr lang="en-US" sz="2000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marL="360363" lvl="0" indent="-360363" algn="just">
              <a:spcAft>
                <a:spcPts val="1200"/>
              </a:spcAft>
              <a:buFont typeface="Arial" pitchFamily="34" charset="0"/>
              <a:buChar char="•"/>
              <a:tabLst>
                <a:tab pos="360363" algn="l"/>
              </a:tabLst>
            </a:pPr>
            <a:r>
              <a:rPr lang="en-US" sz="2000" b="1" dirty="0" smtClean="0">
                <a:solidFill>
                  <a:srgbClr val="002060"/>
                </a:solidFill>
                <a:latin typeface="Book Antiqua" pitchFamily="18" charset="0"/>
              </a:rPr>
              <a:t>14 New Born Screening Centers</a:t>
            </a:r>
            <a:endParaRPr lang="en-US" sz="2000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57800" y="990600"/>
            <a:ext cx="3810000" cy="24384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7179" name="Content Placeholder 2"/>
          <p:cNvSpPr txBox="1">
            <a:spLocks/>
          </p:cNvSpPr>
          <p:nvPr/>
        </p:nvSpPr>
        <p:spPr bwMode="auto">
          <a:xfrm>
            <a:off x="5410200" y="1066800"/>
            <a:ext cx="3505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0363" indent="-360363" algn="just">
              <a:spcAft>
                <a:spcPts val="1200"/>
              </a:spcAft>
              <a:tabLst>
                <a:tab pos="360363" algn="l"/>
              </a:tabLst>
            </a:pPr>
            <a:r>
              <a:rPr lang="en-US" sz="2400" b="1" dirty="0">
                <a:solidFill>
                  <a:srgbClr val="C00000"/>
                </a:solidFill>
                <a:latin typeface="Book Antiqua" pitchFamily="18" charset="0"/>
              </a:rPr>
              <a:t>11	Departments </a:t>
            </a:r>
          </a:p>
          <a:p>
            <a:pPr marL="360363" indent="-360363" algn="just">
              <a:spcAft>
                <a:spcPts val="0"/>
              </a:spcAft>
              <a:buFont typeface="Arial" pitchFamily="34" charset="0"/>
              <a:buChar char="•"/>
              <a:tabLst>
                <a:tab pos="360363" algn="l"/>
              </a:tabLst>
            </a:pPr>
            <a:r>
              <a:rPr lang="en-US" sz="1500" b="1" dirty="0" smtClean="0">
                <a:solidFill>
                  <a:srgbClr val="002060"/>
                </a:solidFill>
                <a:latin typeface="Book Antiqua" pitchFamily="18" charset="0"/>
              </a:rPr>
              <a:t>Audiology</a:t>
            </a:r>
          </a:p>
          <a:p>
            <a:pPr marL="360363" indent="-360363" algn="just">
              <a:spcAft>
                <a:spcPts val="0"/>
              </a:spcAft>
              <a:buFont typeface="Arial" pitchFamily="34" charset="0"/>
              <a:buChar char="•"/>
              <a:tabLst>
                <a:tab pos="360363" algn="l"/>
              </a:tabLst>
            </a:pPr>
            <a:r>
              <a:rPr lang="en-US" sz="1500" b="1" dirty="0" smtClean="0">
                <a:solidFill>
                  <a:srgbClr val="002060"/>
                </a:solidFill>
                <a:latin typeface="Book Antiqua" pitchFamily="18" charset="0"/>
              </a:rPr>
              <a:t>Clinical Psychology</a:t>
            </a:r>
          </a:p>
          <a:p>
            <a:pPr marL="360363" indent="-360363" algn="just">
              <a:spcAft>
                <a:spcPts val="0"/>
              </a:spcAft>
              <a:buFont typeface="Arial" pitchFamily="34" charset="0"/>
              <a:buChar char="•"/>
              <a:tabLst>
                <a:tab pos="360363" algn="l"/>
              </a:tabLst>
            </a:pPr>
            <a:r>
              <a:rPr lang="en-US" sz="1500" b="1" dirty="0" smtClean="0">
                <a:solidFill>
                  <a:srgbClr val="002060"/>
                </a:solidFill>
                <a:latin typeface="Book Antiqua" pitchFamily="18" charset="0"/>
              </a:rPr>
              <a:t>Clinical Services</a:t>
            </a:r>
          </a:p>
          <a:p>
            <a:pPr marL="360363" indent="-360363" algn="just">
              <a:buFont typeface="Arial" pitchFamily="34" charset="0"/>
              <a:buChar char="•"/>
              <a:tabLst>
                <a:tab pos="360363" algn="l"/>
              </a:tabLst>
            </a:pPr>
            <a:r>
              <a:rPr lang="en-US" sz="1500" b="1" dirty="0" smtClean="0">
                <a:solidFill>
                  <a:srgbClr val="002060"/>
                </a:solidFill>
                <a:latin typeface="Book Antiqua" pitchFamily="18" charset="0"/>
              </a:rPr>
              <a:t>Electronics</a:t>
            </a:r>
          </a:p>
          <a:p>
            <a:pPr marL="360363" indent="-360363" algn="just">
              <a:spcAft>
                <a:spcPts val="0"/>
              </a:spcAft>
              <a:buFont typeface="Arial" pitchFamily="34" charset="0"/>
              <a:buChar char="•"/>
              <a:tabLst>
                <a:tab pos="360363" algn="l"/>
              </a:tabLst>
            </a:pPr>
            <a:r>
              <a:rPr lang="en-US" sz="1500" b="1" dirty="0" smtClean="0">
                <a:solidFill>
                  <a:srgbClr val="002060"/>
                </a:solidFill>
                <a:latin typeface="Book Antiqua" pitchFamily="18" charset="0"/>
              </a:rPr>
              <a:t>ENT</a:t>
            </a:r>
          </a:p>
          <a:p>
            <a:pPr marL="360363" indent="-360363" algn="just">
              <a:spcAft>
                <a:spcPts val="0"/>
              </a:spcAft>
              <a:buFont typeface="Arial" pitchFamily="34" charset="0"/>
              <a:buChar char="•"/>
              <a:tabLst>
                <a:tab pos="360363" algn="l"/>
              </a:tabLst>
            </a:pPr>
            <a:r>
              <a:rPr lang="en-US" sz="1500" b="1" dirty="0" smtClean="0">
                <a:solidFill>
                  <a:srgbClr val="002060"/>
                </a:solidFill>
                <a:latin typeface="Book Antiqua" pitchFamily="18" charset="0"/>
              </a:rPr>
              <a:t>Special Education</a:t>
            </a:r>
          </a:p>
          <a:p>
            <a:pPr marL="360363" indent="-360363" algn="just">
              <a:spcAft>
                <a:spcPts val="0"/>
              </a:spcAft>
              <a:buFont typeface="Arial" pitchFamily="34" charset="0"/>
              <a:buChar char="•"/>
              <a:tabLst>
                <a:tab pos="360363" algn="l"/>
              </a:tabLst>
            </a:pPr>
            <a:r>
              <a:rPr lang="en-US" sz="1500" b="1" dirty="0" smtClean="0">
                <a:solidFill>
                  <a:srgbClr val="002060"/>
                </a:solidFill>
                <a:latin typeface="Book Antiqua" pitchFamily="18" charset="0"/>
              </a:rPr>
              <a:t>Speech Language Pathology</a:t>
            </a:r>
          </a:p>
          <a:p>
            <a:pPr marL="360363" indent="-360363" algn="just">
              <a:spcAft>
                <a:spcPts val="0"/>
              </a:spcAft>
              <a:buFont typeface="Arial" pitchFamily="34" charset="0"/>
              <a:buChar char="•"/>
              <a:tabLst>
                <a:tab pos="360363" algn="l"/>
              </a:tabLst>
            </a:pPr>
            <a:r>
              <a:rPr lang="en-US" sz="1500" b="1" dirty="0" smtClean="0">
                <a:solidFill>
                  <a:srgbClr val="002060"/>
                </a:solidFill>
                <a:latin typeface="Book Antiqua" pitchFamily="18" charset="0"/>
              </a:rPr>
              <a:t>Speech Language Sciences</a:t>
            </a:r>
          </a:p>
          <a:p>
            <a:pPr marL="360363" indent="-360363" algn="just">
              <a:spcAft>
                <a:spcPts val="0"/>
              </a:spcAft>
              <a:buFont typeface="Arial" pitchFamily="34" charset="0"/>
              <a:buChar char="•"/>
              <a:tabLst>
                <a:tab pos="360363" algn="l"/>
              </a:tabLst>
            </a:pPr>
            <a:r>
              <a:rPr lang="en-US" sz="1500" b="1" dirty="0" smtClean="0">
                <a:solidFill>
                  <a:srgbClr val="002060"/>
                </a:solidFill>
                <a:latin typeface="Book Antiqua" pitchFamily="18" charset="0"/>
              </a:rPr>
              <a:t>POCD</a:t>
            </a:r>
          </a:p>
          <a:p>
            <a:pPr marL="360363" indent="-360363" algn="just">
              <a:spcAft>
                <a:spcPts val="0"/>
              </a:spcAft>
              <a:buFont typeface="Arial" pitchFamily="34" charset="0"/>
              <a:buChar char="•"/>
              <a:tabLst>
                <a:tab pos="360363" algn="l"/>
              </a:tabLst>
            </a:pPr>
            <a:r>
              <a:rPr lang="en-US" sz="1500" b="1" dirty="0" smtClean="0">
                <a:solidFill>
                  <a:srgbClr val="002060"/>
                </a:solidFill>
                <a:latin typeface="Book Antiqua" pitchFamily="18" charset="0"/>
              </a:rPr>
              <a:t>TCPD</a:t>
            </a:r>
          </a:p>
          <a:p>
            <a:pPr marL="360363" indent="-360363" algn="just">
              <a:spcAft>
                <a:spcPts val="0"/>
              </a:spcAft>
              <a:buFont typeface="Arial" pitchFamily="34" charset="0"/>
              <a:buChar char="•"/>
              <a:tabLst>
                <a:tab pos="360363" algn="l"/>
              </a:tabLst>
            </a:pPr>
            <a:r>
              <a:rPr lang="en-US" sz="1500" b="1" dirty="0" smtClean="0">
                <a:solidFill>
                  <a:srgbClr val="002060"/>
                </a:solidFill>
                <a:latin typeface="Book Antiqua" pitchFamily="18" charset="0"/>
              </a:rPr>
              <a:t>Material Development</a:t>
            </a:r>
          </a:p>
          <a:p>
            <a:pPr marL="360363" indent="-360363" algn="just">
              <a:spcAft>
                <a:spcPts val="0"/>
              </a:spcAft>
              <a:buFont typeface="Arial" pitchFamily="34" charset="0"/>
              <a:buChar char="•"/>
              <a:tabLst>
                <a:tab pos="360363" algn="l"/>
              </a:tabLst>
            </a:pPr>
            <a:endParaRPr lang="en-US" sz="1500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9222" name="Picture 14" descr="backlable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/>
      <p:bldP spid="71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backlabl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1219200"/>
            <a:ext cx="8458200" cy="46038"/>
          </a:xfrm>
          <a:prstGeom prst="rect">
            <a:avLst/>
          </a:prstGeom>
          <a:solidFill>
            <a:srgbClr val="C1AC5F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pic>
        <p:nvPicPr>
          <p:cNvPr id="4100" name="Picture 14" descr="backlabl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Box 6"/>
          <p:cNvSpPr txBox="1">
            <a:spLocks noChangeArrowheads="1"/>
          </p:cNvSpPr>
          <p:nvPr/>
        </p:nvSpPr>
        <p:spPr bwMode="auto">
          <a:xfrm>
            <a:off x="381000" y="762000"/>
            <a:ext cx="449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Book Antiqua" pitchFamily="18" charset="0"/>
              </a:rPr>
              <a:t>Vision, Mission, Objectives</a:t>
            </a:r>
            <a:endParaRPr lang="en-IN" altLang="en-US" sz="24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2400" y="1371600"/>
            <a:ext cx="4267200" cy="2819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0" y="1447800"/>
            <a:ext cx="4343400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Book Antiqua" pitchFamily="18" charset="0"/>
              </a:rPr>
              <a:t>Vision</a:t>
            </a:r>
          </a:p>
          <a:p>
            <a:pPr algn="ctr">
              <a:spcAft>
                <a:spcPts val="0"/>
              </a:spcAft>
              <a:defRPr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en-US" sz="2000" dirty="0">
                <a:latin typeface="Book Antiqua" pitchFamily="18" charset="0"/>
              </a:rPr>
              <a:t>To be a world-class institution for human resource development, conducting need-based research, striving for excellence in clinical services, creating awareness and public education in the field of communication disorders.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28600" y="4572000"/>
            <a:ext cx="8382000" cy="1828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04800" y="4495800"/>
            <a:ext cx="82296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Book Antiqua" pitchFamily="18" charset="0"/>
              </a:rPr>
              <a:t>Objectives</a:t>
            </a:r>
          </a:p>
          <a:p>
            <a:pPr algn="ctr">
              <a:spcAft>
                <a:spcPts val="0"/>
              </a:spcAft>
              <a:defRPr/>
            </a:pPr>
            <a:r>
              <a:rPr lang="en-US" sz="2000" dirty="0" smtClean="0">
                <a:latin typeface="Book Antiqua" pitchFamily="18" charset="0"/>
              </a:rPr>
              <a:t>(1) Manpower </a:t>
            </a:r>
            <a:r>
              <a:rPr lang="en-US" sz="2000" dirty="0">
                <a:latin typeface="Book Antiqua" pitchFamily="18" charset="0"/>
              </a:rPr>
              <a:t>generation in the area of </a:t>
            </a:r>
            <a:endParaRPr lang="en-US" sz="2000" dirty="0" smtClean="0">
              <a:latin typeface="Book Antiqua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sz="2000" dirty="0" smtClean="0">
                <a:latin typeface="Book Antiqua" pitchFamily="18" charset="0"/>
              </a:rPr>
              <a:t>communication </a:t>
            </a:r>
            <a:r>
              <a:rPr lang="en-US" sz="2000" dirty="0">
                <a:latin typeface="Book Antiqua" pitchFamily="18" charset="0"/>
              </a:rPr>
              <a:t>and its disorders, </a:t>
            </a:r>
            <a:endParaRPr lang="en-US" sz="2000" dirty="0" smtClean="0">
              <a:latin typeface="Book Antiqua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sz="2000" dirty="0" smtClean="0">
                <a:latin typeface="Book Antiqua" pitchFamily="18" charset="0"/>
              </a:rPr>
              <a:t>(2) conducting </a:t>
            </a:r>
            <a:r>
              <a:rPr lang="en-US" sz="2000" dirty="0">
                <a:latin typeface="Book Antiqua" pitchFamily="18" charset="0"/>
              </a:rPr>
              <a:t>research, </a:t>
            </a:r>
            <a:endParaRPr lang="en-US" sz="2000" dirty="0" smtClean="0">
              <a:latin typeface="Book Antiqua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sz="2000" dirty="0" smtClean="0">
                <a:latin typeface="Book Antiqua" pitchFamily="18" charset="0"/>
              </a:rPr>
              <a:t>(3) rendering </a:t>
            </a:r>
            <a:r>
              <a:rPr lang="en-US" sz="2000" dirty="0">
                <a:latin typeface="Book Antiqua" pitchFamily="18" charset="0"/>
              </a:rPr>
              <a:t>clinical services and </a:t>
            </a:r>
            <a:endParaRPr lang="en-US" sz="2000" dirty="0" smtClean="0">
              <a:latin typeface="Book Antiqua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sz="2000" dirty="0" smtClean="0">
                <a:latin typeface="Book Antiqua" pitchFamily="18" charset="0"/>
              </a:rPr>
              <a:t>(4) educating </a:t>
            </a:r>
            <a:r>
              <a:rPr lang="en-US" sz="2000" dirty="0">
                <a:latin typeface="Book Antiqua" pitchFamily="18" charset="0"/>
              </a:rPr>
              <a:t>the public on issues related to </a:t>
            </a:r>
            <a:r>
              <a:rPr lang="en-US" sz="2000" dirty="0" smtClean="0">
                <a:latin typeface="Book Antiqua" pitchFamily="18" charset="0"/>
              </a:rPr>
              <a:t>communication disorders</a:t>
            </a:r>
            <a:r>
              <a:rPr lang="en-US" sz="2000" dirty="0">
                <a:latin typeface="Book Antiqua" pitchFamily="18" charset="0"/>
              </a:rPr>
              <a:t>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572000" y="1295400"/>
            <a:ext cx="4038600" cy="3124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4495800" y="1219200"/>
            <a:ext cx="41910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Book Antiqua" pitchFamily="18" charset="0"/>
              </a:rPr>
              <a:t>Mission</a:t>
            </a:r>
            <a:endParaRPr lang="en-US" sz="2400" dirty="0" smtClean="0">
              <a:solidFill>
                <a:srgbClr val="FF0000"/>
              </a:solidFill>
              <a:latin typeface="Book Antiqua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en-IN" sz="2000" dirty="0" smtClean="0">
                <a:latin typeface="Book Antiqua" pitchFamily="18" charset="0"/>
              </a:rPr>
              <a:t>To </a:t>
            </a:r>
            <a:r>
              <a:rPr lang="en-IN" sz="2000" dirty="0">
                <a:latin typeface="Book Antiqua" pitchFamily="18" charset="0"/>
              </a:rPr>
              <a:t>promote, sustain and provide </a:t>
            </a:r>
            <a:r>
              <a:rPr lang="en-IN" sz="2000" dirty="0" smtClean="0">
                <a:latin typeface="Book Antiqua" pitchFamily="18" charset="0"/>
              </a:rPr>
              <a:t>globally - competitive</a:t>
            </a:r>
            <a:r>
              <a:rPr lang="en-IN" sz="2000" dirty="0">
                <a:latin typeface="Book Antiqua" pitchFamily="18" charset="0"/>
              </a:rPr>
              <a:t>, </a:t>
            </a:r>
            <a:r>
              <a:rPr lang="en-IN" sz="2000" dirty="0" smtClean="0">
                <a:latin typeface="Book Antiqua" pitchFamily="18" charset="0"/>
              </a:rPr>
              <a:t> </a:t>
            </a:r>
          </a:p>
          <a:p>
            <a:pPr algn="ctr">
              <a:spcAft>
                <a:spcPts val="0"/>
              </a:spcAft>
              <a:defRPr/>
            </a:pPr>
            <a:r>
              <a:rPr lang="en-IN" sz="2000" dirty="0" smtClean="0">
                <a:latin typeface="Book Antiqua" pitchFamily="18" charset="0"/>
              </a:rPr>
              <a:t>compassionate</a:t>
            </a:r>
            <a:r>
              <a:rPr lang="en-IN" sz="2000" dirty="0">
                <a:latin typeface="Book Antiqua" pitchFamily="18" charset="0"/>
              </a:rPr>
              <a:t>, ethically sound human resource, </a:t>
            </a:r>
            <a:endParaRPr lang="en-IN" sz="2000" dirty="0" smtClean="0">
              <a:latin typeface="Book Antiqua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en-IN" sz="2000" dirty="0" smtClean="0">
                <a:latin typeface="Book Antiqua" pitchFamily="18" charset="0"/>
              </a:rPr>
              <a:t>quality </a:t>
            </a:r>
            <a:r>
              <a:rPr lang="en-IN" sz="2000" dirty="0">
                <a:latin typeface="Book Antiqua" pitchFamily="18" charset="0"/>
              </a:rPr>
              <a:t>education, </a:t>
            </a:r>
            <a:endParaRPr lang="en-IN" sz="2000" dirty="0" smtClean="0">
              <a:latin typeface="Book Antiqua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en-IN" sz="2000" dirty="0" smtClean="0">
                <a:latin typeface="Book Antiqua" pitchFamily="18" charset="0"/>
              </a:rPr>
              <a:t>original </a:t>
            </a:r>
            <a:r>
              <a:rPr lang="en-IN" sz="2000" dirty="0">
                <a:latin typeface="Book Antiqua" pitchFamily="18" charset="0"/>
              </a:rPr>
              <a:t>research, </a:t>
            </a:r>
            <a:endParaRPr lang="en-IN" sz="2000" dirty="0" smtClean="0">
              <a:latin typeface="Book Antiqua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en-IN" sz="2000" dirty="0" smtClean="0">
                <a:latin typeface="Book Antiqua" pitchFamily="18" charset="0"/>
              </a:rPr>
              <a:t>clinical </a:t>
            </a:r>
            <a:r>
              <a:rPr lang="en-IN" sz="2000" dirty="0">
                <a:latin typeface="Book Antiqua" pitchFamily="18" charset="0"/>
              </a:rPr>
              <a:t>services, and </a:t>
            </a:r>
            <a:endParaRPr lang="en-IN" sz="2000" dirty="0" smtClean="0">
              <a:latin typeface="Book Antiqua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en-IN" sz="2000" dirty="0" smtClean="0">
                <a:latin typeface="Book Antiqua" pitchFamily="18" charset="0"/>
              </a:rPr>
              <a:t>public </a:t>
            </a:r>
            <a:r>
              <a:rPr lang="en-IN" sz="2000" dirty="0">
                <a:latin typeface="Book Antiqua" pitchFamily="18" charset="0"/>
              </a:rPr>
              <a:t>awareness in the field </a:t>
            </a:r>
            <a:r>
              <a:rPr lang="en-IN" sz="2000" dirty="0" smtClean="0">
                <a:latin typeface="Book Antiqua" pitchFamily="18" charset="0"/>
              </a:rPr>
              <a:t> of </a:t>
            </a:r>
            <a:r>
              <a:rPr lang="en-IN" sz="2000" dirty="0">
                <a:latin typeface="Book Antiqua" pitchFamily="18" charset="0"/>
              </a:rPr>
              <a:t>communication disorders</a:t>
            </a:r>
            <a:r>
              <a:rPr lang="en-US" sz="2000" dirty="0">
                <a:latin typeface="Book Antiqua" pitchFamily="18" charset="0"/>
              </a:rPr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428" y="4594623"/>
            <a:ext cx="6137672" cy="66317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Communication Disorders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0428" y="1254920"/>
          <a:ext cx="6137672" cy="3140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Madam Shylaja Teacher  &amp; Her team Visit - 22.11.2021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37366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143000" y="857250"/>
            <a:ext cx="6858000" cy="4914900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1543050" y="3429000"/>
            <a:ext cx="177165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Voice Disorders</a:t>
            </a:r>
          </a:p>
        </p:txBody>
      </p:sp>
      <p:sp>
        <p:nvSpPr>
          <p:cNvPr id="5" name="Rectangle 4"/>
          <p:cNvSpPr/>
          <p:nvPr/>
        </p:nvSpPr>
        <p:spPr>
          <a:xfrm rot="10800000" flipV="1">
            <a:off x="3714750" y="3429000"/>
            <a:ext cx="188595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Articulation Disorders</a:t>
            </a:r>
          </a:p>
        </p:txBody>
      </p:sp>
      <p:sp>
        <p:nvSpPr>
          <p:cNvPr id="6" name="Rectangle 5"/>
          <p:cNvSpPr/>
          <p:nvPr/>
        </p:nvSpPr>
        <p:spPr>
          <a:xfrm rot="10800000" flipH="1" flipV="1">
            <a:off x="5886450" y="3429000"/>
            <a:ext cx="177165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Fluency Disorders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3771900" y="1714500"/>
            <a:ext cx="1714500" cy="1085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Speech Disorders</a:t>
            </a:r>
          </a:p>
        </p:txBody>
      </p:sp>
      <p:cxnSp>
        <p:nvCxnSpPr>
          <p:cNvPr id="14" name="Straight Connector 13"/>
          <p:cNvCxnSpPr>
            <a:stCxn id="7" idx="2"/>
          </p:cNvCxnSpPr>
          <p:nvPr/>
        </p:nvCxnSpPr>
        <p:spPr>
          <a:xfrm rot="5400000">
            <a:off x="4457701" y="2971801"/>
            <a:ext cx="342900" cy="23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V="1">
            <a:off x="2328863" y="3271838"/>
            <a:ext cx="285750" cy="28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57450" y="3143250"/>
            <a:ext cx="21717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6487716" y="3284935"/>
            <a:ext cx="28456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>
            <a:off x="4629150" y="3143250"/>
            <a:ext cx="200025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Madam Shylaja Teacher  &amp; Her team Visit - 22.11.2021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925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Language </a:t>
            </a:r>
            <a:r>
              <a:rPr lang="en-US" dirty="0">
                <a:solidFill>
                  <a:srgbClr val="FF0000"/>
                </a:solidFill>
              </a:rPr>
              <a:t>Disorders  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Childhood </a:t>
            </a:r>
            <a:r>
              <a:rPr lang="en-US" b="1" dirty="0"/>
              <a:t>language disorders- </a:t>
            </a:r>
            <a:r>
              <a:rPr lang="en-US" b="1" dirty="0" smtClean="0"/>
              <a:t> </a:t>
            </a:r>
            <a:r>
              <a:rPr lang="en-US" dirty="0" smtClean="0"/>
              <a:t>delay in the acquisition of language ,intellectual </a:t>
            </a:r>
            <a:r>
              <a:rPr lang="en-US" dirty="0"/>
              <a:t>disorder, </a:t>
            </a:r>
            <a:r>
              <a:rPr lang="en-US" dirty="0" smtClean="0"/>
              <a:t>Autism </a:t>
            </a:r>
            <a:r>
              <a:rPr lang="en-US" dirty="0"/>
              <a:t>spectrum disorders, learning disability</a:t>
            </a:r>
          </a:p>
          <a:p>
            <a:r>
              <a:rPr lang="en-US" b="1" dirty="0"/>
              <a:t>Adult language disorders </a:t>
            </a:r>
            <a:r>
              <a:rPr lang="en-US" dirty="0"/>
              <a:t>– Aphasia, dementia </a:t>
            </a:r>
            <a:endParaRPr lang="en-IN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Madam Shylaja Teacher  &amp; Her team Visit - 22.11.2021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155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Communication Disorders </a:t>
            </a:r>
            <a:endParaRPr lang="en-IN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Hearing Disorders</a:t>
            </a:r>
          </a:p>
          <a:p>
            <a:r>
              <a:rPr lang="en-US" dirty="0" smtClean="0"/>
              <a:t>Congenital ( from birth)</a:t>
            </a:r>
          </a:p>
          <a:p>
            <a:r>
              <a:rPr lang="en-US" dirty="0" smtClean="0"/>
              <a:t>Acquired ( due to accidents, infections )</a:t>
            </a:r>
          </a:p>
          <a:p>
            <a:r>
              <a:rPr lang="en-US" dirty="0" smtClean="0"/>
              <a:t>Aging </a:t>
            </a:r>
          </a:p>
          <a:p>
            <a:r>
              <a:rPr lang="en-US" dirty="0" smtClean="0"/>
              <a:t>Vertigo</a:t>
            </a:r>
          </a:p>
          <a:p>
            <a:r>
              <a:rPr lang="en-US" dirty="0" smtClean="0"/>
              <a:t>Tinnitus</a:t>
            </a:r>
          </a:p>
          <a:p>
            <a:r>
              <a:rPr lang="en-US" dirty="0" smtClean="0"/>
              <a:t>NIHL</a:t>
            </a:r>
          </a:p>
          <a:p>
            <a:r>
              <a:rPr lang="en-US" dirty="0" smtClean="0"/>
              <a:t>CAPD  </a:t>
            </a:r>
          </a:p>
          <a:p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Rehabilitation </a:t>
            </a:r>
          </a:p>
          <a:p>
            <a:r>
              <a:rPr lang="en-US" dirty="0" smtClean="0"/>
              <a:t>Based on the condition</a:t>
            </a:r>
          </a:p>
          <a:p>
            <a:r>
              <a:rPr lang="en-US" dirty="0" smtClean="0"/>
              <a:t>Medical treatment – medication </a:t>
            </a:r>
            <a:r>
              <a:rPr lang="en-US" smtClean="0"/>
              <a:t>/ surgery , </a:t>
            </a:r>
            <a:endParaRPr lang="en-US" dirty="0" smtClean="0"/>
          </a:p>
          <a:p>
            <a:r>
              <a:rPr lang="en-US" dirty="0" smtClean="0"/>
              <a:t>Hearing aid and cochlear implant followed by speech language Therapy </a:t>
            </a:r>
          </a:p>
          <a:p>
            <a:r>
              <a:rPr lang="en-US" dirty="0" smtClean="0"/>
              <a:t>Other rehabilitation by team members</a:t>
            </a:r>
          </a:p>
          <a:p>
            <a:endParaRPr lang="en-US" dirty="0" smtClean="0"/>
          </a:p>
          <a:p>
            <a:pPr>
              <a:buNone/>
            </a:pPr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Madam Shylaja Teacher  &amp; Her team Visit - 22.11.2021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046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3186</TotalTime>
  <Words>1937</Words>
  <Application>Microsoft Office PowerPoint</Application>
  <PresentationFormat>On-screen Show (4:3)</PresentationFormat>
  <Paragraphs>535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6" baseType="lpstr">
      <vt:lpstr>SimSun</vt:lpstr>
      <vt:lpstr>Arial</vt:lpstr>
      <vt:lpstr>Book Antiqua</vt:lpstr>
      <vt:lpstr>Calibri</vt:lpstr>
      <vt:lpstr>Comic Sans MS</vt:lpstr>
      <vt:lpstr>Courier New</vt:lpstr>
      <vt:lpstr>Georgia</vt:lpstr>
      <vt:lpstr>Helvetica Neue</vt:lpstr>
      <vt:lpstr>Mangal</vt:lpstr>
      <vt:lpstr>Myriad Pro</vt:lpstr>
      <vt:lpstr>New serif</vt:lpstr>
      <vt:lpstr>Symbol</vt:lpstr>
      <vt:lpstr>Times New Roman</vt:lpstr>
      <vt:lpstr>Titillium Web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Communication Disorders</vt:lpstr>
      <vt:lpstr>PowerPoint Presentation</vt:lpstr>
      <vt:lpstr> Language Disorders   </vt:lpstr>
      <vt:lpstr>Communication Disorders </vt:lpstr>
      <vt:lpstr>Causes for the Speech and Hearing Problems </vt:lpstr>
      <vt:lpstr>Rehabilitation- Team work  </vt:lpstr>
      <vt:lpstr>PowerPoint Presentation</vt:lpstr>
      <vt:lpstr>PowerPoint Presentation</vt:lpstr>
      <vt:lpstr>Institute with a difference</vt:lpstr>
      <vt:lpstr>PowerPoint Presentation</vt:lpstr>
      <vt:lpstr>PowerPoint Presentation</vt:lpstr>
      <vt:lpstr>PowerPoint Presentation</vt:lpstr>
      <vt:lpstr> Speech Disorders  </vt:lpstr>
      <vt:lpstr>PowerPoint Presentation</vt:lpstr>
      <vt:lpstr>PowerPoint Presentation</vt:lpstr>
      <vt:lpstr>Geographical distribution of new cases 2020-21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Recognitions </vt:lpstr>
      <vt:lpstr>New Initiative: Centre of Excellence</vt:lpstr>
      <vt:lpstr>Centres to be housed in the building</vt:lpstr>
      <vt:lpstr>New Initiative: Speech and Hearing Museum</vt:lpstr>
      <vt:lpstr>New Initiative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of Covid 19</dc:title>
  <dc:creator>Director</dc:creator>
  <cp:lastModifiedBy>Director</cp:lastModifiedBy>
  <cp:revision>202</cp:revision>
  <dcterms:created xsi:type="dcterms:W3CDTF">2006-08-16T00:00:00Z</dcterms:created>
  <dcterms:modified xsi:type="dcterms:W3CDTF">2021-11-22T09:17:43Z</dcterms:modified>
</cp:coreProperties>
</file>