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66" r:id="rId4"/>
    <p:sldId id="263" r:id="rId5"/>
    <p:sldId id="272" r:id="rId6"/>
    <p:sldId id="268" r:id="rId7"/>
    <p:sldId id="27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ethac\Downloads\IHDU_NAAC__Autosaved_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ethac\Downloads\IHDU_NAAC__Autosaved_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ethac\Downloads\IHDU_NAAC__Autosaved_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ethac\Downloads\IHDU_NAAC__Autosaved_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[IHDU_NAAC__Autosaved_.xlsx]Sheet1!$C$65</c:f>
              <c:strCache>
                <c:ptCount val="1"/>
                <c:pt idx="0">
                  <c:v>Interns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1.38888888888889E-2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7A2-49E2-A59A-A6956275FDB5}"/>
                </c:ext>
              </c:extLst>
            </c:dLbl>
            <c:dLbl>
              <c:idx val="1"/>
              <c:layout>
                <c:manualLayout>
                  <c:x val="1.6666666666666677E-2"/>
                  <c:y val="-2.7777777777777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A2-49E2-A59A-A6956275FDB5}"/>
                </c:ext>
              </c:extLst>
            </c:dLbl>
            <c:dLbl>
              <c:idx val="2"/>
              <c:layout>
                <c:manualLayout>
                  <c:x val="1.6666666666666677E-2"/>
                  <c:y val="-2.7777777777777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A2-49E2-A59A-A6956275FDB5}"/>
                </c:ext>
              </c:extLst>
            </c:dLbl>
            <c:dLbl>
              <c:idx val="3"/>
              <c:layout>
                <c:manualLayout>
                  <c:x val="1.9444444444444445E-2"/>
                  <c:y val="-1.85185185185185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A2-49E2-A59A-A6956275FDB5}"/>
                </c:ext>
              </c:extLst>
            </c:dLbl>
            <c:dLbl>
              <c:idx val="4"/>
              <c:layout>
                <c:manualLayout>
                  <c:x val="1.6666666666666677E-2"/>
                  <c:y val="-2.7777777777777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7A2-49E2-A59A-A6956275FD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[IHDU_NAAC__Autosaved_.xlsx]Sheet1!$D$64:$H$64</c:f>
              <c:strCache>
                <c:ptCount val="5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</c:strCache>
            </c:strRef>
          </c:cat>
          <c:val>
            <c:numRef>
              <c:f>[IHDU_NAAC__Autosaved_.xlsx]Sheet1!$D$65:$H$65</c:f>
              <c:numCache>
                <c:formatCode>General</c:formatCode>
                <c:ptCount val="5"/>
                <c:pt idx="0">
                  <c:v>54</c:v>
                </c:pt>
                <c:pt idx="1">
                  <c:v>54</c:v>
                </c:pt>
                <c:pt idx="2">
                  <c:v>58</c:v>
                </c:pt>
                <c:pt idx="3">
                  <c:v>61</c:v>
                </c:pt>
                <c:pt idx="4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7A2-49E2-A59A-A6956275FDB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40215808"/>
        <c:axId val="140217728"/>
        <c:axId val="0"/>
      </c:bar3DChart>
      <c:catAx>
        <c:axId val="1402158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Years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txPr>
          <a:bodyPr rot="-2700000"/>
          <a:lstStyle/>
          <a:p>
            <a:pPr>
              <a:defRPr sz="2000"/>
            </a:pPr>
            <a:endParaRPr lang="en-US"/>
          </a:p>
        </c:txPr>
        <c:crossAx val="140217728"/>
        <c:crosses val="autoZero"/>
        <c:auto val="1"/>
        <c:lblAlgn val="ctr"/>
        <c:lblOffset val="100"/>
        <c:noMultiLvlLbl val="0"/>
      </c:catAx>
      <c:valAx>
        <c:axId val="1402177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No. of  students</a:t>
                </a:r>
              </a:p>
            </c:rich>
          </c:tx>
          <c:layout>
            <c:manualLayout>
              <c:xMode val="edge"/>
              <c:yMode val="edge"/>
              <c:x val="1.6490095592417556E-2"/>
              <c:y val="0.2986763056598313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40215808"/>
        <c:crosses val="autoZero"/>
        <c:crossBetween val="between"/>
      </c:valAx>
    </c:plotArea>
    <c:plotVisOnly val="1"/>
    <c:dispBlanksAs val="gap"/>
    <c:showDLblsOverMax val="0"/>
  </c:chart>
  <c:spPr>
    <a:ln w="25400" cmpd="sng">
      <a:solidFill>
        <a:schemeClr val="tx1"/>
      </a:solidFill>
    </a:ln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[IHDU_NAAC__Autosaved_.xlsx]Sheet1!$C$65</c:f>
              <c:strCache>
                <c:ptCount val="1"/>
                <c:pt idx="0">
                  <c:v>Externs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38888888888889E-2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C5-46A4-955B-D04762600B0E}"/>
                </c:ext>
              </c:extLst>
            </c:dLbl>
            <c:dLbl>
              <c:idx val="1"/>
              <c:layout>
                <c:manualLayout>
                  <c:x val="1.6666666666666677E-2"/>
                  <c:y val="-2.7777777777777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C5-46A4-955B-D04762600B0E}"/>
                </c:ext>
              </c:extLst>
            </c:dLbl>
            <c:dLbl>
              <c:idx val="2"/>
              <c:layout>
                <c:manualLayout>
                  <c:x val="1.6666666666666677E-2"/>
                  <c:y val="-2.7777777777777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5C5-46A4-955B-D04762600B0E}"/>
                </c:ext>
              </c:extLst>
            </c:dLbl>
            <c:dLbl>
              <c:idx val="3"/>
              <c:layout>
                <c:manualLayout>
                  <c:x val="1.9444444444444445E-2"/>
                  <c:y val="-1.85185185185185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5C5-46A4-955B-D04762600B0E}"/>
                </c:ext>
              </c:extLst>
            </c:dLbl>
            <c:dLbl>
              <c:idx val="4"/>
              <c:layout>
                <c:manualLayout>
                  <c:x val="1.6666666666666677E-2"/>
                  <c:y val="-2.7777777777777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5C5-46A4-955B-D04762600B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[IHDU_NAAC__Autosaved_.xlsx]Sheet1!$D$64:$H$64</c:f>
              <c:strCache>
                <c:ptCount val="5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</c:strCache>
            </c:strRef>
          </c:cat>
          <c:val>
            <c:numRef>
              <c:f>[IHDU_NAAC__Autosaved_.xlsx]Sheet1!$D$65:$H$65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16</c:v>
                </c:pt>
                <c:pt idx="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5C5-46A4-955B-D04762600B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40215808"/>
        <c:axId val="140217728"/>
        <c:axId val="0"/>
      </c:bar3DChart>
      <c:catAx>
        <c:axId val="1402158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 smtClean="0"/>
                  <a:t>Year</a:t>
                </a:r>
                <a:endParaRPr lang="en-US" sz="2000" dirty="0"/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txPr>
          <a:bodyPr rot="-2700000"/>
          <a:lstStyle/>
          <a:p>
            <a:pPr>
              <a:defRPr sz="2000"/>
            </a:pPr>
            <a:endParaRPr lang="en-US"/>
          </a:p>
        </c:txPr>
        <c:crossAx val="140217728"/>
        <c:crosses val="autoZero"/>
        <c:auto val="1"/>
        <c:lblAlgn val="ctr"/>
        <c:lblOffset val="100"/>
        <c:noMultiLvlLbl val="0"/>
      </c:catAx>
      <c:valAx>
        <c:axId val="1402177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No. of  students</a:t>
                </a:r>
              </a:p>
            </c:rich>
          </c:tx>
          <c:layout>
            <c:manualLayout>
              <c:xMode val="edge"/>
              <c:yMode val="edge"/>
              <c:x val="1.6453209530391161E-2"/>
              <c:y val="0.2764553938451282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40215808"/>
        <c:crosses val="autoZero"/>
        <c:crossBetween val="between"/>
      </c:valAx>
    </c:plotArea>
    <c:plotVisOnly val="1"/>
    <c:dispBlanksAs val="gap"/>
    <c:showDLblsOverMax val="0"/>
  </c:chart>
  <c:spPr>
    <a:ln w="34925">
      <a:solidFill>
        <a:schemeClr val="tx1"/>
      </a:solidFill>
    </a:ln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[IHDU_NAAC__Autosaved_.xlsx]Sheet1!$D$107</c:f>
              <c:strCache>
                <c:ptCount val="1"/>
                <c:pt idx="0">
                  <c:v>Students passed out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[IHDU_NAAC__Autosaved_.xlsx]Sheet1!$E$106:$I$106</c:f>
              <c:strCache>
                <c:ptCount val="5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</c:strCache>
            </c:strRef>
          </c:cat>
          <c:val>
            <c:numRef>
              <c:f>[IHDU_NAAC__Autosaved_.xlsx]Sheet1!$E$107:$I$107</c:f>
              <c:numCache>
                <c:formatCode>General</c:formatCode>
                <c:ptCount val="5"/>
                <c:pt idx="0">
                  <c:v>65</c:v>
                </c:pt>
                <c:pt idx="1">
                  <c:v>67</c:v>
                </c:pt>
                <c:pt idx="2">
                  <c:v>69</c:v>
                </c:pt>
                <c:pt idx="3">
                  <c:v>77</c:v>
                </c:pt>
                <c:pt idx="4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80-469C-9173-7F680AFE60F0}"/>
            </c:ext>
          </c:extLst>
        </c:ser>
        <c:ser>
          <c:idx val="1"/>
          <c:order val="1"/>
          <c:tx>
            <c:strRef>
              <c:f>[IHDU_NAAC__Autosaved_.xlsx]Sheet1!$D$108</c:f>
              <c:strCache>
                <c:ptCount val="1"/>
                <c:pt idx="0">
                  <c:v>Students Placed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[IHDU_NAAC__Autosaved_.xlsx]Sheet1!$E$106:$I$106</c:f>
              <c:strCache>
                <c:ptCount val="5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</c:strCache>
            </c:strRef>
          </c:cat>
          <c:val>
            <c:numRef>
              <c:f>[IHDU_NAAC__Autosaved_.xlsx]Sheet1!$E$108:$I$108</c:f>
              <c:numCache>
                <c:formatCode>General</c:formatCode>
                <c:ptCount val="5"/>
                <c:pt idx="0">
                  <c:v>61</c:v>
                </c:pt>
                <c:pt idx="1">
                  <c:v>64</c:v>
                </c:pt>
                <c:pt idx="2">
                  <c:v>67</c:v>
                </c:pt>
                <c:pt idx="3">
                  <c:v>70</c:v>
                </c:pt>
                <c:pt idx="4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80-469C-9173-7F680AFE60F0}"/>
            </c:ext>
          </c:extLst>
        </c:ser>
        <c:ser>
          <c:idx val="2"/>
          <c:order val="2"/>
          <c:tx>
            <c:strRef>
              <c:f>[IHDU_NAAC__Autosaved_.xlsx]Sheet1!$D$109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[IHDU_NAAC__Autosaved_.xlsx]Sheet1!$E$106:$I$106</c:f>
              <c:strCache>
                <c:ptCount val="5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</c:strCache>
            </c:strRef>
          </c:cat>
          <c:val>
            <c:numRef>
              <c:f>[IHDU_NAAC__Autosaved_.xlsx]Sheet1!$E$109:$I$109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D380-469C-9173-7F680AFE60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48773504"/>
        <c:axId val="148783872"/>
        <c:axId val="0"/>
      </c:bar3DChart>
      <c:catAx>
        <c:axId val="1487735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 smtClean="0"/>
                  <a:t>Year</a:t>
                </a:r>
                <a:endParaRPr lang="en-US" sz="2000" dirty="0"/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txPr>
          <a:bodyPr rot="-2700000"/>
          <a:lstStyle/>
          <a:p>
            <a:pPr>
              <a:defRPr sz="2000"/>
            </a:pPr>
            <a:endParaRPr lang="en-US"/>
          </a:p>
        </c:txPr>
        <c:crossAx val="148783872"/>
        <c:crosses val="autoZero"/>
        <c:auto val="1"/>
        <c:lblAlgn val="ctr"/>
        <c:lblOffset val="100"/>
        <c:noMultiLvlLbl val="0"/>
      </c:catAx>
      <c:valAx>
        <c:axId val="148783872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No. of Students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48773504"/>
        <c:crosses val="autoZero"/>
        <c:crossBetween val="between"/>
        <c:majorUnit val="1"/>
      </c:valAx>
    </c:plotArea>
    <c:legend>
      <c:legendPos val="b"/>
      <c:legendEntry>
        <c:idx val="2"/>
        <c:delete val="1"/>
      </c:legendEntry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spPr>
    <a:ln w="34925" cmpd="sng">
      <a:solidFill>
        <a:schemeClr val="tx1"/>
      </a:solidFill>
    </a:ln>
  </c:spPr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[IHDU_NAAC__Autosaved_.xlsx]Sheet1!$C$45</c:f>
              <c:strCache>
                <c:ptCount val="1"/>
                <c:pt idx="0">
                  <c:v>Advertisements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4.938271604938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95-463F-90C7-6742578FB54B}"/>
                </c:ext>
              </c:extLst>
            </c:dLbl>
            <c:dLbl>
              <c:idx val="1"/>
              <c:layout>
                <c:manualLayout>
                  <c:x val="4.3149946062567357E-3"/>
                  <c:y val="-4.5584045584045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95-463F-90C7-6742578FB54B}"/>
                </c:ext>
              </c:extLst>
            </c:dLbl>
            <c:dLbl>
              <c:idx val="2"/>
              <c:layout>
                <c:manualLayout>
                  <c:x val="1.51024811218986E-2"/>
                  <c:y val="-4.5584045584045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95-463F-90C7-6742578FB54B}"/>
                </c:ext>
              </c:extLst>
            </c:dLbl>
            <c:dLbl>
              <c:idx val="3"/>
              <c:layout>
                <c:manualLayout>
                  <c:x val="1.2944983818770227E-2"/>
                  <c:y val="-3.7986704653371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95-463F-90C7-6742578FB54B}"/>
                </c:ext>
              </c:extLst>
            </c:dLbl>
            <c:dLbl>
              <c:idx val="4"/>
              <c:layout>
                <c:manualLayout>
                  <c:x val="1.51024811218986E-2"/>
                  <c:y val="-3.4188034188034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95-463F-90C7-6742578FB5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[IHDU_NAAC__Autosaved_.xlsx]Sheet1!$D$44:$H$44</c:f>
              <c:strCache>
                <c:ptCount val="5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</c:strCache>
            </c:strRef>
          </c:cat>
          <c:val>
            <c:numRef>
              <c:f>[IHDU_NAAC__Autosaved_.xlsx]Sheet1!$D$45:$H$45</c:f>
              <c:numCache>
                <c:formatCode>General</c:formatCode>
                <c:ptCount val="5"/>
                <c:pt idx="0">
                  <c:v>109</c:v>
                </c:pt>
                <c:pt idx="1">
                  <c:v>137</c:v>
                </c:pt>
                <c:pt idx="2">
                  <c:v>159</c:v>
                </c:pt>
                <c:pt idx="3">
                  <c:v>115</c:v>
                </c:pt>
                <c:pt idx="4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595-463F-90C7-6742578FB54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48610432"/>
        <c:axId val="140195328"/>
        <c:axId val="0"/>
      </c:bar3DChart>
      <c:catAx>
        <c:axId val="1486104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Year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txPr>
          <a:bodyPr rot="-2700000"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40195328"/>
        <c:crosses val="autoZero"/>
        <c:auto val="1"/>
        <c:lblAlgn val="ctr"/>
        <c:lblOffset val="100"/>
        <c:noMultiLvlLbl val="0"/>
      </c:catAx>
      <c:valAx>
        <c:axId val="1401953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No. of posts </a:t>
                </a:r>
              </a:p>
            </c:rich>
          </c:tx>
          <c:layout>
            <c:manualLayout>
              <c:xMode val="edge"/>
              <c:yMode val="edge"/>
              <c:x val="2.2563577165261205E-2"/>
              <c:y val="0.3524848734755967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486104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3816F-6136-4C97-B057-FA8835033D9C}" type="datetimeFigureOut">
              <a:rPr lang="en-IN" smtClean="0"/>
              <a:t>19-12-2021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B88F2-804C-49EB-9ADB-08FF804D04B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4320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B88F2-804C-49EB-9ADB-08FF804D04B4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5592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7BA3-5470-4541-9EC1-E996D9663A33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F35B-78A4-49F9-9503-248E9DD78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7BA3-5470-4541-9EC1-E996D9663A33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F35B-78A4-49F9-9503-248E9DD78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7BA3-5470-4541-9EC1-E996D9663A33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F35B-78A4-49F9-9503-248E9DD78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7BA3-5470-4541-9EC1-E996D9663A33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F35B-78A4-49F9-9503-248E9DD78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7BA3-5470-4541-9EC1-E996D9663A33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F35B-78A4-49F9-9503-248E9DD78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7BA3-5470-4541-9EC1-E996D9663A33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F35B-78A4-49F9-9503-248E9DD78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7BA3-5470-4541-9EC1-E996D9663A33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F35B-78A4-49F9-9503-248E9DD78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7BA3-5470-4541-9EC1-E996D9663A33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F35B-78A4-49F9-9503-248E9DD78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7BA3-5470-4541-9EC1-E996D9663A33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F35B-78A4-49F9-9503-248E9DD78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7BA3-5470-4541-9EC1-E996D9663A33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F35B-78A4-49F9-9503-248E9DD78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7BA3-5470-4541-9EC1-E996D9663A33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F35B-78A4-49F9-9503-248E9DD78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77BA3-5470-4541-9EC1-E996D9663A33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3F35B-78A4-49F9-9503-248E9DD78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533304"/>
              </p:ext>
            </p:extLst>
          </p:nvPr>
        </p:nvGraphicFramePr>
        <p:xfrm>
          <a:off x="0" y="1500167"/>
          <a:ext cx="9144000" cy="5357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3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39458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Name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Portfolio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9458">
                <a:tc>
                  <a:txBody>
                    <a:bodyPr/>
                    <a:lstStyle/>
                    <a:p>
                      <a:r>
                        <a:rPr lang="en-IN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Dr.</a:t>
                      </a:r>
                      <a:r>
                        <a:rPr lang="en-IN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Geetha</a:t>
                      </a:r>
                      <a:r>
                        <a:rPr lang="en-IN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Chairperson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9458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Mrs. </a:t>
                      </a: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Sahana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V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Member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9458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Mr. </a:t>
                      </a: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Vikas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M D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Member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Members of Internship and Placement Cell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902"/>
            <a:ext cx="9144000" cy="857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Number of BASLP Internship students</a:t>
            </a:r>
            <a:endParaRPr lang="en-US" sz="4000" dirty="0">
              <a:solidFill>
                <a:schemeClr val="tx1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9086787"/>
              </p:ext>
            </p:extLst>
          </p:nvPr>
        </p:nvGraphicFramePr>
        <p:xfrm>
          <a:off x="395537" y="855354"/>
          <a:ext cx="8424936" cy="5958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Number of </a:t>
            </a:r>
            <a:r>
              <a:rPr lang="en-IN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BASLP </a:t>
            </a:r>
            <a:r>
              <a:rPr lang="en-IN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External students</a:t>
            </a:r>
            <a:endParaRPr lang="en-US" sz="4000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9154175"/>
              </p:ext>
            </p:extLst>
          </p:nvPr>
        </p:nvGraphicFramePr>
        <p:xfrm>
          <a:off x="395536" y="908720"/>
          <a:ext cx="8496944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6791426"/>
              </p:ext>
            </p:extLst>
          </p:nvPr>
        </p:nvGraphicFramePr>
        <p:xfrm>
          <a:off x="251520" y="980728"/>
          <a:ext cx="8784975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29934"/>
            <a:ext cx="9144000" cy="857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Number of students placed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Number of posts advertised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3765364"/>
              </p:ext>
            </p:extLst>
          </p:nvPr>
        </p:nvGraphicFramePr>
        <p:xfrm>
          <a:off x="107504" y="1052736"/>
          <a:ext cx="892899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Orientation to Internship students</a:t>
            </a:r>
            <a:endParaRPr lang="en-IN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7504" y="836712"/>
            <a:ext cx="9036496" cy="6021288"/>
            <a:chOff x="525750" y="908720"/>
            <a:chExt cx="8568086" cy="5921460"/>
          </a:xfrm>
        </p:grpSpPr>
        <p:pic>
          <p:nvPicPr>
            <p:cNvPr id="5" name="Picture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552" y="908720"/>
              <a:ext cx="2667000" cy="1990725"/>
            </a:xfrm>
            <a:prstGeom prst="rect">
              <a:avLst/>
            </a:prstGeom>
          </p:spPr>
        </p:pic>
        <p:pic>
          <p:nvPicPr>
            <p:cNvPr id="7" name="Picture 6" descr="E:\PHOTOS\Internship orientation 2018\DSC_0655.JP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52" y="914173"/>
              <a:ext cx="2933700" cy="1990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 descr="E:\PHOTOS\Internship orientation 2018\DSC_0636.JP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0252" y="927769"/>
              <a:ext cx="2943225" cy="1952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/>
            <p:cNvPicPr/>
            <p:nvPr/>
          </p:nvPicPr>
          <p:blipFill>
            <a:blip r:embed="rId6" cstate="print"/>
            <a:srcRect r="8025"/>
            <a:stretch>
              <a:fillRect/>
            </a:stretch>
          </p:blipFill>
          <p:spPr>
            <a:xfrm>
              <a:off x="525751" y="2892525"/>
              <a:ext cx="2680801" cy="1981200"/>
            </a:xfrm>
            <a:prstGeom prst="rect">
              <a:avLst/>
            </a:prstGeom>
          </p:spPr>
        </p:pic>
        <p:pic>
          <p:nvPicPr>
            <p:cNvPr id="1026" name="Picture 7" descr="G:\sahana placement cell\orientation prorams\2019-20\photos\DSC_7281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274" y="2910351"/>
              <a:ext cx="2949379" cy="1970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8" descr="G:\sahana placement cell\orientation prorams\2019-20\photos\DSC_7271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5653" y="2880393"/>
              <a:ext cx="2887894" cy="1993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5" descr="G:\sahana placement cell\orientation prorams\2019-20\photos\DSC_7258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52" y="4879731"/>
              <a:ext cx="2965876" cy="1950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5653" y="4849968"/>
              <a:ext cx="2928183" cy="194483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3" t="17421" r="3695"/>
            <a:stretch/>
          </p:blipFill>
          <p:spPr>
            <a:xfrm>
              <a:off x="525750" y="4883250"/>
              <a:ext cx="2697299" cy="19442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732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695" y="44624"/>
            <a:ext cx="9144000" cy="6840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sz="4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4800" b="1" dirty="0" smtClean="0">
                <a:latin typeface="Times New Roman" pitchFamily="18" charset="0"/>
                <a:cs typeface="Times New Roman" pitchFamily="18" charset="0"/>
              </a:rPr>
              <a:t>Working hours</a:t>
            </a:r>
            <a:br>
              <a:rPr lang="en-IN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N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Tuesdays &amp; Thursdays</a:t>
            </a:r>
          </a:p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Afternoon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48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151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69</Words>
  <Application>Microsoft Office PowerPoint</Application>
  <PresentationFormat>On-screen Show (4:3)</PresentationFormat>
  <Paragraphs>26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Pushpa-Shivanna</cp:lastModifiedBy>
  <cp:revision>73</cp:revision>
  <dcterms:created xsi:type="dcterms:W3CDTF">2021-12-02T06:13:14Z</dcterms:created>
  <dcterms:modified xsi:type="dcterms:W3CDTF">2021-12-19T04:24:28Z</dcterms:modified>
</cp:coreProperties>
</file>