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7" r:id="rId5"/>
    <p:sldId id="258" r:id="rId6"/>
    <p:sldId id="265" r:id="rId7"/>
    <p:sldId id="259" r:id="rId8"/>
    <p:sldId id="267" r:id="rId9"/>
    <p:sldId id="268" r:id="rId10"/>
    <p:sldId id="269" r:id="rId11"/>
    <p:sldId id="275" r:id="rId12"/>
    <p:sldId id="262" r:id="rId13"/>
    <p:sldId id="274" r:id="rId14"/>
    <p:sldId id="276" r:id="rId15"/>
    <p:sldId id="278" r:id="rId16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B5EA-46A9-4FCE-AE32-633AA7FEA4A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E13C-98FE-4A2D-B2DD-F648D5017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7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B5EA-46A9-4FCE-AE32-633AA7FEA4A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E13C-98FE-4A2D-B2DD-F648D5017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14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B5EA-46A9-4FCE-AE32-633AA7FEA4A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E13C-98FE-4A2D-B2DD-F648D5017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85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B5EA-46A9-4FCE-AE32-633AA7FEA4A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E13C-98FE-4A2D-B2DD-F648D5017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96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B5EA-46A9-4FCE-AE32-633AA7FEA4A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E13C-98FE-4A2D-B2DD-F648D5017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46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B5EA-46A9-4FCE-AE32-633AA7FEA4A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E13C-98FE-4A2D-B2DD-F648D5017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85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B5EA-46A9-4FCE-AE32-633AA7FEA4A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E13C-98FE-4A2D-B2DD-F648D5017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12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B5EA-46A9-4FCE-AE32-633AA7FEA4A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E13C-98FE-4A2D-B2DD-F648D5017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97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B5EA-46A9-4FCE-AE32-633AA7FEA4A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E13C-98FE-4A2D-B2DD-F648D5017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32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B5EA-46A9-4FCE-AE32-633AA7FEA4A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E13C-98FE-4A2D-B2DD-F648D5017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0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B5EA-46A9-4FCE-AE32-633AA7FEA4A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E13C-98FE-4A2D-B2DD-F648D5017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2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CB5EA-46A9-4FCE-AE32-633AA7FEA4A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AE13C-98FE-4A2D-B2DD-F648D5017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6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4628" y="795792"/>
            <a:ext cx="9144000" cy="23876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Research at AIISH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72746"/>
            <a:ext cx="9144000" cy="1655762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AIISH is recognized as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- Centre for Advance Research by UGC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- Science and Technology Institute by DST.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10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Eg</a:t>
            </a:r>
            <a:r>
              <a:rPr lang="en-US" dirty="0" smtClean="0"/>
              <a:t>. Of </a:t>
            </a:r>
            <a:r>
              <a:rPr lang="en-US" dirty="0" err="1" smtClean="0"/>
              <a:t>MoU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6026" y="1473200"/>
            <a:ext cx="7865995" cy="523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4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To encourage collaborative research…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rgbClr val="0070C0"/>
                </a:solidFill>
              </a:rPr>
              <a:t>Interaction</a:t>
            </a:r>
            <a:r>
              <a:rPr lang="en-US" dirty="0"/>
              <a:t> with AIISH Alumni working in academic and research </a:t>
            </a:r>
            <a:r>
              <a:rPr lang="en-US" dirty="0" err="1"/>
              <a:t>centres</a:t>
            </a:r>
            <a:r>
              <a:rPr lang="en-US" dirty="0"/>
              <a:t> abroad has been initiated to encourage </a:t>
            </a:r>
            <a:r>
              <a:rPr lang="en-US" dirty="0">
                <a:solidFill>
                  <a:srgbClr val="0070C0"/>
                </a:solidFill>
              </a:rPr>
              <a:t>collaboration</a:t>
            </a:r>
          </a:p>
          <a:p>
            <a:r>
              <a:rPr lang="en-US" dirty="0" smtClean="0"/>
              <a:t>List of </a:t>
            </a:r>
            <a:r>
              <a:rPr lang="en-US" dirty="0" smtClean="0">
                <a:solidFill>
                  <a:srgbClr val="0070C0"/>
                </a:solidFill>
              </a:rPr>
              <a:t>researchers and labs </a:t>
            </a:r>
            <a:r>
              <a:rPr lang="en-US" dirty="0"/>
              <a:t>across globe are </a:t>
            </a:r>
            <a:r>
              <a:rPr lang="en-US" dirty="0" smtClean="0"/>
              <a:t>collected &amp; being updated</a:t>
            </a:r>
          </a:p>
          <a:p>
            <a:r>
              <a:rPr lang="en-US" dirty="0" smtClean="0"/>
              <a:t>List of </a:t>
            </a:r>
            <a:r>
              <a:rPr lang="en-US" dirty="0" smtClean="0">
                <a:solidFill>
                  <a:srgbClr val="0070C0"/>
                </a:solidFill>
              </a:rPr>
              <a:t>reviewers</a:t>
            </a:r>
            <a:r>
              <a:rPr lang="en-US" dirty="0" smtClean="0"/>
              <a:t> in different areas of communication disorders prepared &amp; being updated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06171" y="1825625"/>
            <a:ext cx="4647629" cy="3680829"/>
          </a:xfrm>
          <a:prstGeom prst="rect">
            <a:avLst/>
          </a:prstGeom>
        </p:spPr>
      </p:pic>
      <p:sp>
        <p:nvSpPr>
          <p:cNvPr id="5" name="Lightning Bolt 4" descr="-"/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ightning Bolt 5" descr="-"/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3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Intramural research projects: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70C0"/>
                </a:solidFill>
              </a:rPr>
              <a:t>AIISH Research Funds (ARF)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Established in 2001</a:t>
            </a:r>
          </a:p>
          <a:p>
            <a:r>
              <a:rPr lang="en-US" dirty="0" smtClean="0"/>
              <a:t>To promote multidisciplinary research</a:t>
            </a:r>
          </a:p>
          <a:p>
            <a:r>
              <a:rPr lang="en-US" dirty="0" smtClean="0"/>
              <a:t>AIISH Research Evaluation Committee (AREC) </a:t>
            </a:r>
          </a:p>
          <a:p>
            <a:r>
              <a:rPr lang="en-US" dirty="0" smtClean="0"/>
              <a:t>AIISH Ethics Committee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754" y="3475315"/>
            <a:ext cx="6904815" cy="300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4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43" y="-25899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ARF Project – Work flowchart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1605" y="638628"/>
            <a:ext cx="5170714" cy="62193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6852" b="10831"/>
          <a:stretch/>
        </p:blipFill>
        <p:spPr>
          <a:xfrm>
            <a:off x="319681" y="638628"/>
            <a:ext cx="5819862" cy="621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0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Research Publications &amp; Awards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/>
              <a:t>(Code of ethics for research ensured)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There is an </a:t>
            </a:r>
            <a:r>
              <a:rPr lang="en-US" dirty="0">
                <a:solidFill>
                  <a:srgbClr val="0070C0"/>
                </a:solidFill>
              </a:rPr>
              <a:t>AIISH ethical committee </a:t>
            </a:r>
            <a:r>
              <a:rPr lang="en-US" dirty="0"/>
              <a:t>to oversee implementation of research </a:t>
            </a:r>
            <a:r>
              <a:rPr lang="en-US" dirty="0" smtClean="0"/>
              <a:t>projects &amp; </a:t>
            </a:r>
            <a:r>
              <a:rPr lang="en-US" dirty="0"/>
              <a:t>student research </a:t>
            </a:r>
            <a:r>
              <a:rPr lang="en-US" dirty="0" smtClean="0"/>
              <a:t>work</a:t>
            </a:r>
          </a:p>
          <a:p>
            <a:pPr marL="708660" lvl="1" indent="-342900"/>
            <a:r>
              <a:rPr lang="en-US" dirty="0" smtClean="0"/>
              <a:t>to </a:t>
            </a:r>
            <a:r>
              <a:rPr lang="en-US" dirty="0"/>
              <a:t>preserve and protect the rights, privileges, power and liberties of subjects. </a:t>
            </a:r>
            <a:endParaRPr lang="en-US" dirty="0" smtClean="0"/>
          </a:p>
          <a:p>
            <a:pPr marL="708660" lvl="1" indent="-342900"/>
            <a:r>
              <a:rPr lang="en-US" dirty="0" smtClean="0"/>
              <a:t>several </a:t>
            </a:r>
            <a:r>
              <a:rPr lang="en-US" dirty="0"/>
              <a:t>principles and standards of behavior that every research practitioner needs to adhere. </a:t>
            </a:r>
            <a:endParaRPr lang="en-US" dirty="0" smtClean="0"/>
          </a:p>
          <a:p>
            <a:pPr marL="342900" indent="-342900"/>
            <a:r>
              <a:rPr lang="en-US" dirty="0" smtClean="0">
                <a:solidFill>
                  <a:srgbClr val="0070C0"/>
                </a:solidFill>
              </a:rPr>
              <a:t>Guidelines</a:t>
            </a:r>
            <a:r>
              <a:rPr lang="en-US" dirty="0" smtClean="0"/>
              <a:t> given for </a:t>
            </a:r>
            <a:r>
              <a:rPr lang="en-US" dirty="0"/>
              <a:t>research ethics are followed</a:t>
            </a:r>
          </a:p>
          <a:p>
            <a:r>
              <a:rPr lang="en-US" dirty="0">
                <a:solidFill>
                  <a:srgbClr val="0070C0"/>
                </a:solidFill>
              </a:rPr>
              <a:t>Plagiarism check </a:t>
            </a:r>
            <a:r>
              <a:rPr lang="en-US" dirty="0" smtClean="0"/>
              <a:t>- starting </a:t>
            </a:r>
            <a:r>
              <a:rPr lang="en-US" dirty="0"/>
              <a:t>from research proposal stage to report submission stage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31760" y="1617429"/>
            <a:ext cx="2103309" cy="25430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06632">
            <a:off x="6063142" y="1662461"/>
            <a:ext cx="1506108" cy="1661809"/>
          </a:xfrm>
          <a:prstGeom prst="rect">
            <a:avLst/>
          </a:prstGeom>
        </p:spPr>
      </p:pic>
      <p:sp>
        <p:nvSpPr>
          <p:cNvPr id="9" name="Lightning Bolt 8" descr="-"/>
          <p:cNvSpPr/>
          <p:nvPr/>
        </p:nvSpPr>
        <p:spPr>
          <a:xfrm>
            <a:off x="152400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Lightning Bolt 9" descr="-"/>
          <p:cNvSpPr/>
          <p:nvPr/>
        </p:nvSpPr>
        <p:spPr>
          <a:xfrm>
            <a:off x="152400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75294">
            <a:off x="10041458" y="1756187"/>
            <a:ext cx="2057854" cy="12714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2392" y="4485208"/>
            <a:ext cx="4169201" cy="242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9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820769">
            <a:off x="868680" y="294068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Thank You..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51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Centre for Research &amp; Development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7669" y="1273970"/>
            <a:ext cx="8659812" cy="823912"/>
          </a:xfrm>
        </p:spPr>
        <p:txBody>
          <a:bodyPr/>
          <a:lstStyle/>
          <a:p>
            <a:pPr algn="ctr"/>
            <a:r>
              <a:rPr lang="en-US" dirty="0" smtClean="0"/>
              <a:t>To promote research, ensure quality &amp; ethics in research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604000" y="2505075"/>
            <a:ext cx="5183188" cy="41560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79400" y="2505074"/>
            <a:ext cx="5997669" cy="41560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8898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528355"/>
            <a:ext cx="6019800" cy="46613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07" y="1683709"/>
            <a:ext cx="5322165" cy="450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8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Research at AIISH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Research in the area of communication disorders</a:t>
            </a:r>
          </a:p>
          <a:p>
            <a:r>
              <a:rPr lang="en-US" dirty="0" smtClean="0"/>
              <a:t>One of the major objectives</a:t>
            </a:r>
          </a:p>
          <a:p>
            <a:r>
              <a:rPr lang="en-US" i="1" dirty="0" smtClean="0">
                <a:solidFill>
                  <a:srgbClr val="0070C0"/>
                </a:solidFill>
              </a:rPr>
              <a:t>Vision: </a:t>
            </a:r>
            <a:r>
              <a:rPr lang="en-US" dirty="0" smtClean="0"/>
              <a:t>to conduct need-based research</a:t>
            </a:r>
          </a:p>
          <a:p>
            <a:r>
              <a:rPr lang="en-US" i="1" dirty="0" smtClean="0">
                <a:solidFill>
                  <a:srgbClr val="0070C0"/>
                </a:solidFill>
              </a:rPr>
              <a:t>Mission: </a:t>
            </a:r>
            <a:r>
              <a:rPr lang="en-US" dirty="0" smtClean="0"/>
              <a:t>to promote, sustain and provide original research</a:t>
            </a:r>
          </a:p>
          <a:p>
            <a:r>
              <a:rPr lang="en-US" dirty="0" smtClean="0"/>
              <a:t>To achieve this: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Labs</a:t>
            </a:r>
            <a:r>
              <a:rPr lang="en-US" dirty="0" smtClean="0"/>
              <a:t> with good infrastructure having state-of-the-art equipment (Electrical brain imaging, next gen sequencing lab, swallowing lab) , human resource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to encourage large scale research and longitudinal studies, the institute extended the grant for ‘</a:t>
            </a:r>
            <a:r>
              <a:rPr lang="en-US" dirty="0" smtClean="0">
                <a:solidFill>
                  <a:srgbClr val="0070C0"/>
                </a:solidFill>
              </a:rPr>
              <a:t>AIISH Research Fund</a:t>
            </a:r>
            <a:r>
              <a:rPr lang="en-US" dirty="0" smtClean="0"/>
              <a:t>’ from one year to three years duration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</a:rPr>
              <a:t>Collaborative research </a:t>
            </a:r>
            <a:r>
              <a:rPr lang="en-US" dirty="0" smtClean="0"/>
              <a:t>at National and International levels to meet global standards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</a:rPr>
              <a:t>Journals &amp; books </a:t>
            </a:r>
            <a:r>
              <a:rPr lang="en-US" dirty="0" smtClean="0"/>
              <a:t>in Library &amp; Information center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</a:rPr>
              <a:t>ICT application </a:t>
            </a:r>
            <a:r>
              <a:rPr lang="en-US" dirty="0" smtClean="0"/>
              <a:t>for research (</a:t>
            </a:r>
            <a:r>
              <a:rPr lang="en-US" dirty="0" err="1" smtClean="0"/>
              <a:t>softwares</a:t>
            </a:r>
            <a:r>
              <a:rPr lang="en-US" dirty="0" smtClean="0"/>
              <a:t>, statistical tools, plagiarism </a:t>
            </a:r>
            <a:r>
              <a:rPr lang="en-US" dirty="0" err="1" smtClean="0"/>
              <a:t>sw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50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Research activities at AIISH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76931" y="1732640"/>
            <a:ext cx="5157787" cy="823912"/>
          </a:xfrm>
        </p:spPr>
        <p:txBody>
          <a:bodyPr/>
          <a:lstStyle/>
          <a:p>
            <a:r>
              <a:rPr lang="en-US" dirty="0" smtClean="0"/>
              <a:t>Student level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79400" y="2505074"/>
            <a:ext cx="5892800" cy="4175125"/>
          </a:xfrm>
        </p:spPr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srgbClr val="0070C0"/>
                </a:solidFill>
              </a:rPr>
              <a:t>Hard core </a:t>
            </a:r>
            <a:r>
              <a:rPr lang="en-US" dirty="0" smtClean="0"/>
              <a:t>course at PG level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Soft core </a:t>
            </a:r>
            <a:r>
              <a:rPr lang="en-US" dirty="0" smtClean="0"/>
              <a:t>course – Dissertation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Journal Club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Ph.D.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Scientific papers in </a:t>
            </a:r>
          </a:p>
          <a:p>
            <a:pPr lvl="2"/>
            <a:r>
              <a:rPr lang="en-US" dirty="0" smtClean="0"/>
              <a:t>National and international scientific fora</a:t>
            </a:r>
          </a:p>
          <a:p>
            <a:pPr lvl="2"/>
            <a:r>
              <a:rPr lang="en-US" dirty="0" smtClean="0"/>
              <a:t>Peer reviewed journal publications</a:t>
            </a:r>
          </a:p>
          <a:p>
            <a:pPr lvl="2"/>
            <a:endParaRPr lang="en-US" dirty="0"/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Student Research at AIISH</a:t>
            </a:r>
            <a:r>
              <a:rPr lang="en-US" dirty="0" smtClean="0"/>
              <a:t>, a serial publication based on the postgraduate research at the Institute.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7963" y="1278732"/>
            <a:ext cx="5183188" cy="823912"/>
          </a:xfrm>
        </p:spPr>
        <p:txBody>
          <a:bodyPr/>
          <a:lstStyle/>
          <a:p>
            <a:r>
              <a:rPr lang="en-US" dirty="0" smtClean="0"/>
              <a:t>Faculty / Staff members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47970" y="2499176"/>
            <a:ext cx="5526315" cy="3684588"/>
          </a:xfrm>
        </p:spPr>
        <p:txBody>
          <a:bodyPr/>
          <a:lstStyle/>
          <a:p>
            <a:pPr lvl="1"/>
            <a:r>
              <a:rPr lang="en-US" dirty="0" smtClean="0">
                <a:solidFill>
                  <a:srgbClr val="0070C0"/>
                </a:solidFill>
              </a:rPr>
              <a:t>Scientific papers in </a:t>
            </a:r>
          </a:p>
          <a:p>
            <a:pPr lvl="2"/>
            <a:r>
              <a:rPr lang="en-US" dirty="0" smtClean="0"/>
              <a:t>National and international scientific fora</a:t>
            </a:r>
          </a:p>
          <a:p>
            <a:pPr lvl="2"/>
            <a:r>
              <a:rPr lang="en-US" dirty="0" smtClean="0"/>
              <a:t>Peer reviewed journal publications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Projects</a:t>
            </a:r>
          </a:p>
          <a:p>
            <a:pPr lvl="2"/>
            <a:r>
              <a:rPr lang="en-US" dirty="0" smtClean="0"/>
              <a:t>Extramural (</a:t>
            </a:r>
            <a:r>
              <a:rPr lang="en-US" dirty="0" err="1" smtClean="0"/>
              <a:t>Govt</a:t>
            </a:r>
            <a:r>
              <a:rPr lang="en-US" dirty="0" smtClean="0"/>
              <a:t>: DST, DBT…)</a:t>
            </a:r>
          </a:p>
          <a:p>
            <a:pPr lvl="2"/>
            <a:r>
              <a:rPr lang="en-US" dirty="0" smtClean="0"/>
              <a:t>Intramural (AIISH Research Funds)</a:t>
            </a:r>
          </a:p>
          <a:p>
            <a:pPr lvl="1"/>
            <a:r>
              <a:rPr lang="en-US" dirty="0" smtClean="0"/>
              <a:t>19 faculty recognized as Ph.D. Guides of Mysore Univ. &amp; some in External Univ.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Lightning Bolt 6" descr="-"/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ghtning Bolt 7" descr="-"/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2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ghtning Bolt 9" descr="-"/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ightning Bolt 10" descr="-"/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756583"/>
              </p:ext>
            </p:extLst>
          </p:nvPr>
        </p:nvGraphicFramePr>
        <p:xfrm>
          <a:off x="1888309" y="595085"/>
          <a:ext cx="8518435" cy="2020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3687">
                  <a:extLst>
                    <a:ext uri="{9D8B030D-6E8A-4147-A177-3AD203B41FA5}">
                      <a16:colId xmlns:a16="http://schemas.microsoft.com/office/drawing/2014/main" val="1622723296"/>
                    </a:ext>
                  </a:extLst>
                </a:gridCol>
                <a:gridCol w="1703687">
                  <a:extLst>
                    <a:ext uri="{9D8B030D-6E8A-4147-A177-3AD203B41FA5}">
                      <a16:colId xmlns:a16="http://schemas.microsoft.com/office/drawing/2014/main" val="2715819926"/>
                    </a:ext>
                  </a:extLst>
                </a:gridCol>
                <a:gridCol w="1703687">
                  <a:extLst>
                    <a:ext uri="{9D8B030D-6E8A-4147-A177-3AD203B41FA5}">
                      <a16:colId xmlns:a16="http://schemas.microsoft.com/office/drawing/2014/main" val="4058311492"/>
                    </a:ext>
                  </a:extLst>
                </a:gridCol>
                <a:gridCol w="1703687">
                  <a:extLst>
                    <a:ext uri="{9D8B030D-6E8A-4147-A177-3AD203B41FA5}">
                      <a16:colId xmlns:a16="http://schemas.microsoft.com/office/drawing/2014/main" val="3008373589"/>
                    </a:ext>
                  </a:extLst>
                </a:gridCol>
                <a:gridCol w="1703687">
                  <a:extLst>
                    <a:ext uri="{9D8B030D-6E8A-4147-A177-3AD203B41FA5}">
                      <a16:colId xmlns:a16="http://schemas.microsoft.com/office/drawing/2014/main" val="613412279"/>
                    </a:ext>
                  </a:extLst>
                </a:gridCol>
              </a:tblGrid>
              <a:tr h="673624">
                <a:tc gridSpan="5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No. of faculty members recognized as Guides for Ph.D.</a:t>
                      </a:r>
                      <a:r>
                        <a:rPr lang="en-US" sz="2400" baseline="0" dirty="0" smtClean="0"/>
                        <a:t> (</a:t>
                      </a:r>
                      <a:r>
                        <a:rPr lang="en-US" sz="2400" baseline="0" dirty="0" err="1" smtClean="0"/>
                        <a:t>UoM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586786"/>
                  </a:ext>
                </a:extLst>
              </a:tr>
              <a:tr h="67362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2019-20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2018-19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2017-18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2016-17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2015-16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818137"/>
                  </a:ext>
                </a:extLst>
              </a:tr>
              <a:tr h="67362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21451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063735"/>
              </p:ext>
            </p:extLst>
          </p:nvPr>
        </p:nvGraphicFramePr>
        <p:xfrm>
          <a:off x="1510937" y="4291631"/>
          <a:ext cx="8750660" cy="2080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132">
                  <a:extLst>
                    <a:ext uri="{9D8B030D-6E8A-4147-A177-3AD203B41FA5}">
                      <a16:colId xmlns:a16="http://schemas.microsoft.com/office/drawing/2014/main" val="1622723296"/>
                    </a:ext>
                  </a:extLst>
                </a:gridCol>
                <a:gridCol w="1750132">
                  <a:extLst>
                    <a:ext uri="{9D8B030D-6E8A-4147-A177-3AD203B41FA5}">
                      <a16:colId xmlns:a16="http://schemas.microsoft.com/office/drawing/2014/main" val="2715819926"/>
                    </a:ext>
                  </a:extLst>
                </a:gridCol>
                <a:gridCol w="1750132">
                  <a:extLst>
                    <a:ext uri="{9D8B030D-6E8A-4147-A177-3AD203B41FA5}">
                      <a16:colId xmlns:a16="http://schemas.microsoft.com/office/drawing/2014/main" val="4058311492"/>
                    </a:ext>
                  </a:extLst>
                </a:gridCol>
                <a:gridCol w="1750132">
                  <a:extLst>
                    <a:ext uri="{9D8B030D-6E8A-4147-A177-3AD203B41FA5}">
                      <a16:colId xmlns:a16="http://schemas.microsoft.com/office/drawing/2014/main" val="3008373589"/>
                    </a:ext>
                  </a:extLst>
                </a:gridCol>
                <a:gridCol w="1750132">
                  <a:extLst>
                    <a:ext uri="{9D8B030D-6E8A-4147-A177-3AD203B41FA5}">
                      <a16:colId xmlns:a16="http://schemas.microsoft.com/office/drawing/2014/main" val="613412279"/>
                    </a:ext>
                  </a:extLst>
                </a:gridCol>
              </a:tblGrid>
              <a:tr h="963594">
                <a:tc gridSpan="5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No. of faculty members awarded fellowship/ </a:t>
                      </a:r>
                    </a:p>
                    <a:p>
                      <a:pPr algn="ctr"/>
                      <a:r>
                        <a:rPr lang="en-US" sz="2400" dirty="0" smtClean="0"/>
                        <a:t>financial support for research/ </a:t>
                      </a:r>
                      <a:r>
                        <a:rPr lang="en-US" sz="2400" dirty="0" err="1" smtClean="0"/>
                        <a:t>collab</a:t>
                      </a:r>
                      <a:r>
                        <a:rPr lang="en-US" sz="2400" dirty="0" smtClean="0"/>
                        <a:t> research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586786"/>
                  </a:ext>
                </a:extLst>
              </a:tr>
              <a:tr h="55827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2019-20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2018-19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2017-18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2016-17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2015-16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818137"/>
                  </a:ext>
                </a:extLst>
              </a:tr>
              <a:tr h="55827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21451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07771" y="2615957"/>
            <a:ext cx="7456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Faculty members are also serving as </a:t>
            </a:r>
            <a:r>
              <a:rPr lang="en-US" dirty="0" err="1" smtClean="0"/>
              <a:t>Ph.D</a:t>
            </a:r>
            <a:r>
              <a:rPr lang="en-US" dirty="0" smtClean="0"/>
              <a:t> guides in external universities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16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2954" y="190826"/>
            <a:ext cx="10515600" cy="1325563"/>
          </a:xfrm>
        </p:spPr>
        <p:txBody>
          <a:bodyPr/>
          <a:lstStyle/>
          <a:p>
            <a:r>
              <a:rPr lang="en-US" dirty="0" smtClean="0"/>
              <a:t>Extramural Projects </a:t>
            </a:r>
            <a:r>
              <a:rPr lang="en-US" sz="2800" dirty="0" smtClean="0"/>
              <a:t>(New: 6; Ongoing: 5)</a:t>
            </a:r>
            <a:endParaRPr lang="en-US" sz="28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2953" y="1221037"/>
            <a:ext cx="4234543" cy="2963906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32954" y="4184943"/>
            <a:ext cx="4090852" cy="2433422"/>
          </a:xfrm>
          <a:prstGeom prst="rect">
            <a:avLst/>
          </a:prstGeom>
        </p:spPr>
      </p:pic>
      <p:sp>
        <p:nvSpPr>
          <p:cNvPr id="7" name="Lightning Bolt 6" descr="-"/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ghtning Bolt 7" descr="-"/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9680" y="1390468"/>
            <a:ext cx="6732990" cy="489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ghtning Bolt 6" descr="-"/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ghtning Bolt 7" descr="-"/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236939"/>
              </p:ext>
            </p:extLst>
          </p:nvPr>
        </p:nvGraphicFramePr>
        <p:xfrm>
          <a:off x="108855" y="838200"/>
          <a:ext cx="5910945" cy="4163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189">
                  <a:extLst>
                    <a:ext uri="{9D8B030D-6E8A-4147-A177-3AD203B41FA5}">
                      <a16:colId xmlns:a16="http://schemas.microsoft.com/office/drawing/2014/main" val="2404286166"/>
                    </a:ext>
                  </a:extLst>
                </a:gridCol>
                <a:gridCol w="1182189">
                  <a:extLst>
                    <a:ext uri="{9D8B030D-6E8A-4147-A177-3AD203B41FA5}">
                      <a16:colId xmlns:a16="http://schemas.microsoft.com/office/drawing/2014/main" val="511316506"/>
                    </a:ext>
                  </a:extLst>
                </a:gridCol>
                <a:gridCol w="1182189">
                  <a:extLst>
                    <a:ext uri="{9D8B030D-6E8A-4147-A177-3AD203B41FA5}">
                      <a16:colId xmlns:a16="http://schemas.microsoft.com/office/drawing/2014/main" val="521093627"/>
                    </a:ext>
                  </a:extLst>
                </a:gridCol>
                <a:gridCol w="1182189">
                  <a:extLst>
                    <a:ext uri="{9D8B030D-6E8A-4147-A177-3AD203B41FA5}">
                      <a16:colId xmlns:a16="http://schemas.microsoft.com/office/drawing/2014/main" val="2588593085"/>
                    </a:ext>
                  </a:extLst>
                </a:gridCol>
                <a:gridCol w="1182189">
                  <a:extLst>
                    <a:ext uri="{9D8B030D-6E8A-4147-A177-3AD203B41FA5}">
                      <a16:colId xmlns:a16="http://schemas.microsoft.com/office/drawing/2014/main" val="3080570838"/>
                    </a:ext>
                  </a:extLst>
                </a:gridCol>
              </a:tblGrid>
              <a:tr h="2042160">
                <a:tc gridSpan="5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Number of collaborative projects/</a:t>
                      </a:r>
                      <a:r>
                        <a:rPr lang="en-US" sz="4000" baseline="0" dirty="0" smtClean="0"/>
                        <a:t> </a:t>
                      </a:r>
                    </a:p>
                    <a:p>
                      <a:pPr algn="ctr"/>
                      <a:r>
                        <a:rPr lang="en-US" sz="4000" baseline="0" dirty="0" smtClean="0"/>
                        <a:t>activities in the last 5 years</a:t>
                      </a:r>
                      <a:endParaRPr lang="en-US" sz="4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589165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2019-20</a:t>
                      </a:r>
                      <a:endParaRPr lang="en-US" sz="24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2018-19</a:t>
                      </a:r>
                      <a:endParaRPr lang="en-US" sz="24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2017-18</a:t>
                      </a:r>
                      <a:endParaRPr lang="en-US" sz="24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2016-17</a:t>
                      </a:r>
                      <a:endParaRPr lang="en-US" sz="24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2015-16</a:t>
                      </a:r>
                      <a:endParaRPr lang="en-US" sz="2400" b="1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596302457"/>
                  </a:ext>
                </a:extLst>
              </a:tr>
              <a:tr h="12835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05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04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04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00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0722567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8855" y="1706880"/>
            <a:ext cx="5910945" cy="516318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Lightning Bolt 5" descr="-"/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ghtning Bolt 8" descr="-"/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65760"/>
            <a:ext cx="6019800" cy="545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6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5747868"/>
              </p:ext>
            </p:extLst>
          </p:nvPr>
        </p:nvGraphicFramePr>
        <p:xfrm>
          <a:off x="444137" y="0"/>
          <a:ext cx="11325496" cy="67253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194">
                  <a:extLst>
                    <a:ext uri="{9D8B030D-6E8A-4147-A177-3AD203B41FA5}">
                      <a16:colId xmlns:a16="http://schemas.microsoft.com/office/drawing/2014/main" val="2032642669"/>
                    </a:ext>
                  </a:extLst>
                </a:gridCol>
                <a:gridCol w="770709">
                  <a:extLst>
                    <a:ext uri="{9D8B030D-6E8A-4147-A177-3AD203B41FA5}">
                      <a16:colId xmlns:a16="http://schemas.microsoft.com/office/drawing/2014/main" val="2811861851"/>
                    </a:ext>
                  </a:extLst>
                </a:gridCol>
                <a:gridCol w="2351314">
                  <a:extLst>
                    <a:ext uri="{9D8B030D-6E8A-4147-A177-3AD203B41FA5}">
                      <a16:colId xmlns:a16="http://schemas.microsoft.com/office/drawing/2014/main" val="3978858553"/>
                    </a:ext>
                  </a:extLst>
                </a:gridCol>
                <a:gridCol w="4787645">
                  <a:extLst>
                    <a:ext uri="{9D8B030D-6E8A-4147-A177-3AD203B41FA5}">
                      <a16:colId xmlns:a16="http://schemas.microsoft.com/office/drawing/2014/main" val="15631597"/>
                    </a:ext>
                  </a:extLst>
                </a:gridCol>
                <a:gridCol w="890103">
                  <a:extLst>
                    <a:ext uri="{9D8B030D-6E8A-4147-A177-3AD203B41FA5}">
                      <a16:colId xmlns:a16="http://schemas.microsoft.com/office/drawing/2014/main" val="4048295844"/>
                    </a:ext>
                  </a:extLst>
                </a:gridCol>
                <a:gridCol w="881625">
                  <a:extLst>
                    <a:ext uri="{9D8B030D-6E8A-4147-A177-3AD203B41FA5}">
                      <a16:colId xmlns:a16="http://schemas.microsoft.com/office/drawing/2014/main" val="3609956193"/>
                    </a:ext>
                  </a:extLst>
                </a:gridCol>
                <a:gridCol w="322132">
                  <a:extLst>
                    <a:ext uri="{9D8B030D-6E8A-4147-A177-3AD203B41FA5}">
                      <a16:colId xmlns:a16="http://schemas.microsoft.com/office/drawing/2014/main" val="3725669198"/>
                    </a:ext>
                  </a:extLst>
                </a:gridCol>
                <a:gridCol w="1073774">
                  <a:extLst>
                    <a:ext uri="{9D8B030D-6E8A-4147-A177-3AD203B41FA5}">
                      <a16:colId xmlns:a16="http://schemas.microsoft.com/office/drawing/2014/main" val="4235347183"/>
                    </a:ext>
                  </a:extLst>
                </a:gridCol>
              </a:tblGrid>
              <a:tr h="1268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Research</a:t>
                      </a:r>
                      <a:r>
                        <a:rPr lang="en-US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000" u="none" strike="noStrike" dirty="0" smtClean="0">
                          <a:effectLst/>
                        </a:rPr>
                        <a:t>Collaboration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133765"/>
                  </a:ext>
                </a:extLst>
              </a:tr>
              <a:tr h="126878">
                <a:tc rowSpan="18">
                  <a:txBody>
                    <a:bodyPr/>
                    <a:lstStyle/>
                    <a:p>
                      <a:pPr algn="l" fontAlgn="t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Collaborative </a:t>
                      </a:r>
                      <a:r>
                        <a:rPr lang="en-US" sz="1000" u="none" strike="noStrike" dirty="0">
                          <a:effectLst/>
                        </a:rPr>
                        <a:t>activities for research, faculty exchange, student exchange, industry-internship etc. per year for the last five years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173594"/>
                  </a:ext>
                </a:extLst>
              </a:tr>
              <a:tr h="3482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Year of collaboration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Name of the collaborating agency with contact details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Title of the Collaborative activity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Names of the participants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Source of financial support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Duration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Nature of the activity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ctr"/>
                </a:tc>
                <a:extLst>
                  <a:ext uri="{0D108BD9-81ED-4DB2-BD59-A6C34878D82A}">
                    <a16:rowId xmlns:a16="http://schemas.microsoft.com/office/drawing/2014/main" val="3414728808"/>
                  </a:ext>
                </a:extLst>
              </a:tr>
              <a:tr h="3595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000" u="none" strike="noStrike" dirty="0">
                          <a:effectLst/>
                        </a:rPr>
                        <a:t>KMC, Mangalore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000" u="none" strike="noStrike">
                          <a:effectLst/>
                        </a:rPr>
                        <a:t>Automatic quantification of the glottal area in the stroboscopic videos using 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deep neural network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Mr. Rahul Krishnamurthy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ARF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 year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Research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ctr"/>
                </a:tc>
                <a:extLst>
                  <a:ext uri="{0D108BD9-81ED-4DB2-BD59-A6C34878D82A}">
                    <a16:rowId xmlns:a16="http://schemas.microsoft.com/office/drawing/2014/main" val="393321549"/>
                  </a:ext>
                </a:extLst>
              </a:tr>
              <a:tr h="6930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000" u="none" strike="noStrike">
                          <a:effectLst/>
                        </a:rPr>
                        <a:t>JSS Medical College, Mysore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Electrophysiological Assessment of Auditory and Vestibular Neural Functioning 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in Individuals with Diabetes Mellitus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Dr. M Bhanukumar,  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Mr. Vipin Ghosh &amp; 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Mr. Kumari Apeksha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ARF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 year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Research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ctr"/>
                </a:tc>
                <a:extLst>
                  <a:ext uri="{0D108BD9-81ED-4DB2-BD59-A6C34878D82A}">
                    <a16:rowId xmlns:a16="http://schemas.microsoft.com/office/drawing/2014/main" val="2252378925"/>
                  </a:ext>
                </a:extLst>
              </a:tr>
              <a:tr h="3595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000" u="none" strike="noStrike" dirty="0" err="1">
                          <a:effectLst/>
                        </a:rPr>
                        <a:t>BharatiVidyapeetha</a:t>
                      </a:r>
                      <a:r>
                        <a:rPr lang="en-US" sz="1000" u="none" strike="noStrike" dirty="0">
                          <a:effectLst/>
                        </a:rPr>
                        <a:t>, Pune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Construction and Validation of a Short Version of the Impact Scale for Assessment 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of Cluttering and Stuttering (ISACS)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Dr. </a:t>
                      </a:r>
                      <a:r>
                        <a:rPr lang="en-US" sz="1000" u="none" strike="noStrike" dirty="0" err="1">
                          <a:effectLst/>
                        </a:rPr>
                        <a:t>PallaviKelkar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ARF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 year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Research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ctr"/>
                </a:tc>
                <a:extLst>
                  <a:ext uri="{0D108BD9-81ED-4DB2-BD59-A6C34878D82A}">
                    <a16:rowId xmlns:a16="http://schemas.microsoft.com/office/drawing/2014/main" val="2197858262"/>
                  </a:ext>
                </a:extLst>
              </a:tr>
              <a:tr h="3595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2018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000" u="none" strike="noStrike" dirty="0">
                          <a:effectLst/>
                        </a:rPr>
                        <a:t>SOAHS, MAHE, </a:t>
                      </a:r>
                      <a:r>
                        <a:rPr lang="en-US" sz="1000" u="none" strike="noStrike" dirty="0" err="1">
                          <a:effectLst/>
                        </a:rPr>
                        <a:t>Manipal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Vocal Dose and Immediate Effects of the Straw Phonation Exercises on Parameters 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of Vocal Loading in Carnatic Classic Singers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Dr. UshaDevadas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ARF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 year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Research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ctr"/>
                </a:tc>
                <a:extLst>
                  <a:ext uri="{0D108BD9-81ED-4DB2-BD59-A6C34878D82A}">
                    <a16:rowId xmlns:a16="http://schemas.microsoft.com/office/drawing/2014/main" val="1254242691"/>
                  </a:ext>
                </a:extLst>
              </a:tr>
              <a:tr h="2333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b"/>
                </a:tc>
                <a:tc rowSpan="2">
                  <a:txBody>
                    <a:bodyPr/>
                    <a:lstStyle/>
                    <a:p>
                      <a:pPr algn="just" fontAlgn="b"/>
                      <a:r>
                        <a:rPr lang="en-US" sz="1000" u="none" strike="noStrike">
                          <a:effectLst/>
                        </a:rPr>
                        <a:t>JSS Medical College, Mysore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Relationship between Auditory Abilities and Iron Deficiency Anemia in Adolescent Girls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Dr. Chetak K B &amp;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ARF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 year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Research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ctr"/>
                </a:tc>
                <a:extLst>
                  <a:ext uri="{0D108BD9-81ED-4DB2-BD59-A6C34878D82A}">
                    <a16:rowId xmlns:a16="http://schemas.microsoft.com/office/drawing/2014/main" val="1200620470"/>
                  </a:ext>
                </a:extLst>
              </a:tr>
              <a:tr h="2333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Mr. Vipin Ghosh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329957"/>
                  </a:ext>
                </a:extLst>
              </a:tr>
              <a:tr h="3482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000" u="none" strike="noStrike">
                          <a:effectLst/>
                        </a:rPr>
                        <a:t>JSS Medical College, Mysore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Feasibility of Standardized Neuropsychological tests in assessment of patients with Aphasia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Dr. Nawab A Khan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ARF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 year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Research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ctr"/>
                </a:tc>
                <a:extLst>
                  <a:ext uri="{0D108BD9-81ED-4DB2-BD59-A6C34878D82A}">
                    <a16:rowId xmlns:a16="http://schemas.microsoft.com/office/drawing/2014/main" val="1921345625"/>
                  </a:ext>
                </a:extLst>
              </a:tr>
              <a:tr h="3482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000" u="none" strike="noStrike">
                          <a:effectLst/>
                        </a:rPr>
                        <a:t>Rajiv Gandhi Institute of Technology, Kottayam, Kerala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000" u="none" strike="noStrike" dirty="0">
                          <a:effectLst/>
                        </a:rPr>
                        <a:t>Automation of Malayalam Articulation test using automatic speech recognition techniques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Dr. </a:t>
                      </a:r>
                      <a:r>
                        <a:rPr lang="en-US" sz="1000" u="none" strike="noStrike" dirty="0" err="1">
                          <a:effectLst/>
                        </a:rPr>
                        <a:t>Leena</a:t>
                      </a:r>
                      <a:r>
                        <a:rPr lang="en-US" sz="1000" u="none" strike="noStrike" dirty="0">
                          <a:effectLst/>
                        </a:rPr>
                        <a:t> Mary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ARF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 year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Research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ctr"/>
                </a:tc>
                <a:extLst>
                  <a:ext uri="{0D108BD9-81ED-4DB2-BD59-A6C34878D82A}">
                    <a16:rowId xmlns:a16="http://schemas.microsoft.com/office/drawing/2014/main" val="708959126"/>
                  </a:ext>
                </a:extLst>
              </a:tr>
              <a:tr h="3482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000" u="none" strike="noStrike" dirty="0" err="1">
                          <a:effectLst/>
                        </a:rPr>
                        <a:t>Madanapalle</a:t>
                      </a:r>
                      <a:r>
                        <a:rPr lang="en-US" sz="1000" u="none" strike="noStrike" dirty="0">
                          <a:effectLst/>
                        </a:rPr>
                        <a:t> Institute of Technology and Science </a:t>
                      </a:r>
                      <a:r>
                        <a:rPr lang="en-US" sz="1000" u="none" strike="noStrike" dirty="0" err="1">
                          <a:effectLst/>
                        </a:rPr>
                        <a:t>Mandanapalle</a:t>
                      </a:r>
                      <a:r>
                        <a:rPr lang="en-US" sz="1000" u="none" strike="noStrike" dirty="0">
                          <a:effectLst/>
                        </a:rPr>
                        <a:t>,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Andra</a:t>
                      </a:r>
                      <a:r>
                        <a:rPr lang="en-US" sz="1000" u="none" strike="noStrike" dirty="0">
                          <a:effectLst/>
                        </a:rPr>
                        <a:t> Pradesh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Motor equivalence and speech kinematics in normal and pathological speech production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Dr. NVSNM Ganesh Sinisetty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ARF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 year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Research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ctr"/>
                </a:tc>
                <a:extLst>
                  <a:ext uri="{0D108BD9-81ED-4DB2-BD59-A6C34878D82A}">
                    <a16:rowId xmlns:a16="http://schemas.microsoft.com/office/drawing/2014/main" val="2087639818"/>
                  </a:ext>
                </a:extLst>
              </a:tr>
              <a:tr h="3806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000" u="none" strike="noStrike">
                          <a:effectLst/>
                        </a:rPr>
                        <a:t>Shravana Institute of Speech and Hearing, Ballari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Reading impairments in Kannada-English bilinguals individuals with fluent &amp; non-fluent 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types of aphasia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Dr. Sunil Kumar Ravi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ARF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 year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Research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ctr"/>
                </a:tc>
                <a:extLst>
                  <a:ext uri="{0D108BD9-81ED-4DB2-BD59-A6C34878D82A}">
                    <a16:rowId xmlns:a16="http://schemas.microsoft.com/office/drawing/2014/main" val="1501390951"/>
                  </a:ext>
                </a:extLst>
              </a:tr>
              <a:tr h="3482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b"/>
                </a:tc>
                <a:tc rowSpan="3">
                  <a:txBody>
                    <a:bodyPr/>
                    <a:lstStyle/>
                    <a:p>
                      <a:pPr algn="just" fontAlgn="b"/>
                      <a:r>
                        <a:rPr lang="en-US" sz="1000" u="none" strike="noStrike">
                          <a:effectLst/>
                        </a:rPr>
                        <a:t>SreeChitraTriunnal Institute of Medical Sciences &amp; Technology (SCTIMST)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b"/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A Descriptive Study on the Video-</a:t>
                      </a:r>
                      <a:r>
                        <a:rPr lang="en-US" sz="1000" u="none" strike="noStrike" dirty="0" err="1">
                          <a:effectLst/>
                        </a:rPr>
                        <a:t>Fluroscopic</a:t>
                      </a:r>
                      <a:r>
                        <a:rPr lang="en-US" sz="1000" u="none" strike="noStrike" dirty="0">
                          <a:effectLst/>
                        </a:rPr>
                        <a:t> Measures of Neurogenic Dysphagia in 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Patients with Stroke and Motor Neuron Disease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Dr. Muralidharan Nair,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ARF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 year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Research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ctr"/>
                </a:tc>
                <a:extLst>
                  <a:ext uri="{0D108BD9-81ED-4DB2-BD59-A6C34878D82A}">
                    <a16:rowId xmlns:a16="http://schemas.microsoft.com/office/drawing/2014/main" val="716277022"/>
                  </a:ext>
                </a:extLst>
              </a:tr>
              <a:tr h="2333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Ms. </a:t>
                      </a:r>
                      <a:r>
                        <a:rPr lang="en-US" sz="1000" u="none" strike="noStrike" dirty="0" err="1">
                          <a:effectLst/>
                        </a:rPr>
                        <a:t>Manju</a:t>
                      </a:r>
                      <a:r>
                        <a:rPr lang="en-US" sz="1000" u="none" strike="noStrike" dirty="0">
                          <a:effectLst/>
                        </a:rPr>
                        <a:t> Mohan &amp;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293263"/>
                  </a:ext>
                </a:extLst>
              </a:tr>
              <a:tr h="1268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Dr. </a:t>
                      </a:r>
                      <a:r>
                        <a:rPr lang="en-US" sz="1000" u="none" strike="noStrike" dirty="0" err="1">
                          <a:effectLst/>
                        </a:rPr>
                        <a:t>Sylaja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123117"/>
                  </a:ext>
                </a:extLst>
              </a:tr>
              <a:tr h="2537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000" u="none" strike="noStrike">
                          <a:effectLst/>
                        </a:rPr>
                        <a:t>Boston University Sargent College 635 Commonwealth Ave. Boston, MA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Field-testing of ‘Constant Therapy’ in Hindi and Kannada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Dr. Swathi Kiran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ARF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 year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Research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ctr"/>
                </a:tc>
                <a:extLst>
                  <a:ext uri="{0D108BD9-81ED-4DB2-BD59-A6C34878D82A}">
                    <a16:rowId xmlns:a16="http://schemas.microsoft.com/office/drawing/2014/main" val="1119575435"/>
                  </a:ext>
                </a:extLst>
              </a:tr>
              <a:tr h="3595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000" u="none" strike="noStrike">
                          <a:effectLst/>
                        </a:rPr>
                        <a:t>School of Allied Health Sciences, Manipal University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Prevalence and risk factors of voice problems and knowledge of vocal health in 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professional Carnatic singers and non-singers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Dr. UshaDevdas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ARF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 year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Research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ctr"/>
                </a:tc>
                <a:extLst>
                  <a:ext uri="{0D108BD9-81ED-4DB2-BD59-A6C34878D82A}">
                    <a16:rowId xmlns:a16="http://schemas.microsoft.com/office/drawing/2014/main" val="1918714959"/>
                  </a:ext>
                </a:extLst>
              </a:tr>
              <a:tr h="3595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000" u="none" strike="noStrike">
                          <a:effectLst/>
                        </a:rPr>
                        <a:t>Sri Aurobindo Institute of Medical Sciences Indore, DAVV University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Effect of cochlear implantation and surgery technique on cervical vestibular evoked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 myogenic potential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Mr. Sachchidanand Sinha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ARF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 year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Research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89" marR="4689" marT="468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0965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724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8118cb78-25c1-4895-bb9e-a24673694ad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914</Words>
  <Application>Microsoft Office PowerPoint</Application>
  <PresentationFormat>Widescreen</PresentationFormat>
  <Paragraphs>196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Wingdings</vt:lpstr>
      <vt:lpstr>Office Theme</vt:lpstr>
      <vt:lpstr>Research at AIISH</vt:lpstr>
      <vt:lpstr>Centre for Research &amp; Development</vt:lpstr>
      <vt:lpstr>PowerPoint Presentation</vt:lpstr>
      <vt:lpstr>Research at AIISH</vt:lpstr>
      <vt:lpstr>Research activities at AIISH</vt:lpstr>
      <vt:lpstr>PowerPoint Presentation</vt:lpstr>
      <vt:lpstr>Extramural Projects (New: 6; Ongoing: 5)</vt:lpstr>
      <vt:lpstr>PowerPoint Presentation</vt:lpstr>
      <vt:lpstr>PowerPoint Presentation</vt:lpstr>
      <vt:lpstr>Eg. Of MoU:</vt:lpstr>
      <vt:lpstr>To encourage collaborative research…</vt:lpstr>
      <vt:lpstr>Intramural research projects:  AIISH Research Funds (ARF)</vt:lpstr>
      <vt:lpstr>ARF Project – Work flowchart</vt:lpstr>
      <vt:lpstr>Research Publications &amp; Awards (Code of ethics for research ensured)</vt:lpstr>
      <vt:lpstr>Thank You..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Manjula</dc:creator>
  <cp:lastModifiedBy>Pushpa-Shivanna</cp:lastModifiedBy>
  <cp:revision>35</cp:revision>
  <dcterms:created xsi:type="dcterms:W3CDTF">2021-12-09T12:35:57Z</dcterms:created>
  <dcterms:modified xsi:type="dcterms:W3CDTF">2021-12-19T06:37:59Z</dcterms:modified>
</cp:coreProperties>
</file>