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charts/chart12.xml" ContentType="application/vnd.openxmlformats-officedocument.drawingml.chart+xml"/>
  <Override PartName="/ppt/charts/style5.xml" ContentType="application/vnd.ms-office.chartstyle+xml"/>
  <Override PartName="/ppt/charts/colors5.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5.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8" r:id="rId3"/>
    <p:sldId id="273" r:id="rId4"/>
    <p:sldId id="274" r:id="rId5"/>
    <p:sldId id="284" r:id="rId6"/>
    <p:sldId id="324" r:id="rId7"/>
    <p:sldId id="285" r:id="rId8"/>
    <p:sldId id="286" r:id="rId9"/>
    <p:sldId id="323" r:id="rId10"/>
    <p:sldId id="289" r:id="rId11"/>
    <p:sldId id="327" r:id="rId12"/>
    <p:sldId id="325" r:id="rId13"/>
    <p:sldId id="329" r:id="rId14"/>
    <p:sldId id="291" r:id="rId15"/>
    <p:sldId id="319" r:id="rId16"/>
    <p:sldId id="320" r:id="rId17"/>
    <p:sldId id="326" r:id="rId18"/>
    <p:sldId id="308" r:id="rId19"/>
    <p:sldId id="276" r:id="rId20"/>
    <p:sldId id="309" r:id="rId21"/>
    <p:sldId id="310" r:id="rId22"/>
    <p:sldId id="277" r:id="rId23"/>
    <p:sldId id="314" r:id="rId24"/>
    <p:sldId id="317" r:id="rId25"/>
    <p:sldId id="272" r:id="rId26"/>
    <p:sldId id="287" r:id="rId27"/>
    <p:sldId id="292" r:id="rId28"/>
    <p:sldId id="293" r:id="rId29"/>
    <p:sldId id="294" r:id="rId30"/>
    <p:sldId id="296" r:id="rId31"/>
    <p:sldId id="297" r:id="rId32"/>
    <p:sldId id="298" r:id="rId33"/>
    <p:sldId id="299" r:id="rId34"/>
    <p:sldId id="302" r:id="rId35"/>
    <p:sldId id="304" r:id="rId36"/>
    <p:sldId id="303" r:id="rId37"/>
    <p:sldId id="305" r:id="rId38"/>
    <p:sldId id="306" r:id="rId39"/>
    <p:sldId id="307" r:id="rId40"/>
    <p:sldId id="321" r:id="rId41"/>
    <p:sldId id="322" r:id="rId42"/>
    <p:sldId id="311"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7" autoAdjust="0"/>
    <p:restoredTop sz="94660"/>
  </p:normalViewPr>
  <p:slideViewPr>
    <p:cSldViewPr>
      <p:cViewPr varScale="1">
        <p:scale>
          <a:sx n="69" d="100"/>
          <a:sy n="69" d="100"/>
        </p:scale>
        <p:origin x="141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4.xml"/><Relationship Id="rId1" Type="http://schemas.microsoft.com/office/2011/relationships/chartStyle" Target="style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5.xml"/><Relationship Id="rId1" Type="http://schemas.microsoft.com/office/2011/relationships/chartStyle" Target="style5.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Sheet1!$B$1</c:f>
              <c:strCache>
                <c:ptCount val="1"/>
                <c:pt idx="0">
                  <c:v>Number of Student</c:v>
                </c:pt>
              </c:strCache>
            </c:strRef>
          </c:tx>
          <c:invertIfNegative val="0"/>
          <c:dLbls>
            <c:dLbl>
              <c:idx val="0"/>
              <c:layout>
                <c:manualLayout>
                  <c:x val="2.111674451680896E-2"/>
                  <c:y val="-2.4647482773932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05-4F97-BBBE-152B789F1723}"/>
                </c:ext>
              </c:extLst>
            </c:dLbl>
            <c:dLbl>
              <c:idx val="1"/>
              <c:layout>
                <c:manualLayout>
                  <c:x val="2.1116744516808991E-2"/>
                  <c:y val="-3.45064758835055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05-4F97-BBBE-152B789F1723}"/>
                </c:ext>
              </c:extLst>
            </c:dLbl>
            <c:dLbl>
              <c:idx val="2"/>
              <c:layout>
                <c:manualLayout>
                  <c:x val="4.8730948884943845E-3"/>
                  <c:y val="-2.9576979328719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05-4F97-BBBE-152B789F1723}"/>
                </c:ext>
              </c:extLst>
            </c:dLbl>
            <c:dLbl>
              <c:idx val="3"/>
              <c:layout>
                <c:manualLayout>
                  <c:x val="6.4974598513258429E-3"/>
                  <c:y val="-3.45064758835055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05-4F97-BBBE-152B789F1723}"/>
                </c:ext>
              </c:extLst>
            </c:dLbl>
            <c:spPr>
              <a:noFill/>
              <a:ln>
                <a:noFill/>
              </a:ln>
              <a:effectLst/>
            </c:spPr>
            <c:txPr>
              <a:bodyPr/>
              <a:lstStyle/>
              <a:p>
                <a:pPr>
                  <a:defRPr lang="en-US"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UG</c:v>
                </c:pt>
                <c:pt idx="1">
                  <c:v>PG</c:v>
                </c:pt>
                <c:pt idx="2">
                  <c:v>Ph.D.</c:v>
                </c:pt>
              </c:strCache>
            </c:strRef>
          </c:cat>
          <c:val>
            <c:numRef>
              <c:f>Sheet1!$B$2:$B$4</c:f>
              <c:numCache>
                <c:formatCode>General</c:formatCode>
                <c:ptCount val="3"/>
                <c:pt idx="0">
                  <c:v>343</c:v>
                </c:pt>
                <c:pt idx="1">
                  <c:v>187</c:v>
                </c:pt>
                <c:pt idx="2">
                  <c:v>31</c:v>
                </c:pt>
              </c:numCache>
            </c:numRef>
          </c:val>
          <c:extLst>
            <c:ext xmlns:c16="http://schemas.microsoft.com/office/drawing/2014/chart" uri="{C3380CC4-5D6E-409C-BE32-E72D297353CC}">
              <c16:uniqueId val="{00000000-E1B2-4534-987B-5F54C2510ED5}"/>
            </c:ext>
          </c:extLst>
        </c:ser>
        <c:ser>
          <c:idx val="2"/>
          <c:order val="1"/>
          <c:tx>
            <c:strRef>
              <c:f>Sheet1!$D$1</c:f>
              <c:strCache>
                <c:ptCount val="1"/>
                <c:pt idx="0">
                  <c:v>Series 3</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UG</c:v>
                </c:pt>
                <c:pt idx="1">
                  <c:v>PG</c:v>
                </c:pt>
                <c:pt idx="2">
                  <c:v>Ph.D.</c:v>
                </c:pt>
              </c:strCache>
            </c:strRef>
          </c:cat>
          <c:val>
            <c:numRef>
              <c:f>Sheet1!$D$2:$D$4</c:f>
              <c:numCache>
                <c:formatCode>General</c:formatCode>
                <c:ptCount val="3"/>
              </c:numCache>
            </c:numRef>
          </c:val>
          <c:extLst>
            <c:ext xmlns:c16="http://schemas.microsoft.com/office/drawing/2014/chart" uri="{C3380CC4-5D6E-409C-BE32-E72D297353CC}">
              <c16:uniqueId val="{00000001-E1B2-4534-987B-5F54C2510ED5}"/>
            </c:ext>
          </c:extLst>
        </c:ser>
        <c:dLbls>
          <c:showLegendKey val="0"/>
          <c:showVal val="1"/>
          <c:showCatName val="0"/>
          <c:showSerName val="0"/>
          <c:showPercent val="0"/>
          <c:showBubbleSize val="0"/>
        </c:dLbls>
        <c:gapWidth val="150"/>
        <c:shape val="box"/>
        <c:axId val="53071232"/>
        <c:axId val="126000512"/>
        <c:axId val="0"/>
      </c:bar3DChart>
      <c:catAx>
        <c:axId val="53071232"/>
        <c:scaling>
          <c:orientation val="minMax"/>
        </c:scaling>
        <c:delete val="0"/>
        <c:axPos val="b"/>
        <c:numFmt formatCode="General" sourceLinked="0"/>
        <c:majorTickMark val="out"/>
        <c:minorTickMark val="none"/>
        <c:tickLblPos val="nextTo"/>
        <c:txPr>
          <a:bodyPr/>
          <a:lstStyle/>
          <a:p>
            <a:pPr>
              <a:defRPr lang="en-US"/>
            </a:pPr>
            <a:endParaRPr lang="en-US"/>
          </a:p>
        </c:txPr>
        <c:crossAx val="126000512"/>
        <c:crosses val="autoZero"/>
        <c:auto val="1"/>
        <c:lblAlgn val="ctr"/>
        <c:lblOffset val="100"/>
        <c:noMultiLvlLbl val="0"/>
      </c:catAx>
      <c:valAx>
        <c:axId val="126000512"/>
        <c:scaling>
          <c:orientation val="minMax"/>
        </c:scaling>
        <c:delete val="0"/>
        <c:axPos val="l"/>
        <c:title>
          <c:tx>
            <c:rich>
              <a:bodyPr rot="-5400000" vert="horz"/>
              <a:lstStyle/>
              <a:p>
                <a:pPr>
                  <a:defRPr lang="en-US"/>
                </a:pPr>
                <a:r>
                  <a:rPr lang="en-IN"/>
                  <a:t>Number of students</a:t>
                </a:r>
              </a:p>
            </c:rich>
          </c:tx>
          <c:overlay val="0"/>
        </c:title>
        <c:numFmt formatCode="General" sourceLinked="1"/>
        <c:majorTickMark val="out"/>
        <c:minorTickMark val="none"/>
        <c:tickLblPos val="nextTo"/>
        <c:txPr>
          <a:bodyPr/>
          <a:lstStyle/>
          <a:p>
            <a:pPr>
              <a:defRPr lang="en-US"/>
            </a:pPr>
            <a:endParaRPr lang="en-US"/>
          </a:p>
        </c:txPr>
        <c:crossAx val="530712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200" b="1" i="0" u="none" strike="noStrike" kern="1200" cap="all" spc="50" baseline="0">
                <a:solidFill>
                  <a:schemeClr val="tx1">
                    <a:lumMod val="65000"/>
                    <a:lumOff val="35000"/>
                  </a:schemeClr>
                </a:solidFill>
                <a:latin typeface="+mn-lt"/>
                <a:ea typeface="+mn-ea"/>
                <a:cs typeface="+mn-cs"/>
              </a:defRPr>
            </a:pPr>
            <a:r>
              <a:rPr lang="en-IN" dirty="0">
                <a:solidFill>
                  <a:schemeClr val="bg1"/>
                </a:solidFill>
                <a:hlinkClick xmlns:r="http://schemas.openxmlformats.org/officeDocument/2006/relationships" r:id=""/>
              </a:rPr>
              <a:t>RESEARCH PRESENTATIONS= 68</a:t>
            </a:r>
            <a:endParaRPr lang="en-IN" dirty="0">
              <a:solidFill>
                <a:schemeClr val="bg1"/>
              </a:solidFill>
            </a:endParaRPr>
          </a:p>
        </c:rich>
      </c:tx>
      <c:overlay val="0"/>
      <c:spPr>
        <a:noFill/>
        <a:ln>
          <a:noFill/>
        </a:ln>
        <a:effectLst/>
      </c:spPr>
      <c:txPr>
        <a:bodyPr rot="0" spcFirstLastPara="1" vertOverflow="ellipsis" vert="horz" wrap="square" anchor="ctr" anchorCtr="1"/>
        <a:lstStyle/>
        <a:p>
          <a:pPr>
            <a:defRPr lang="en-US"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5364136857394"/>
          <c:y val="0.14155807690835068"/>
          <c:w val="0.86694422572178553"/>
          <c:h val="0.69278174212598465"/>
        </c:manualLayout>
      </c:layout>
      <c:barChart>
        <c:barDir val="col"/>
        <c:grouping val="clustered"/>
        <c:varyColors val="0"/>
        <c:ser>
          <c:idx val="0"/>
          <c:order val="0"/>
          <c:tx>
            <c:strRef>
              <c:f>Sheet1!$B$1</c:f>
              <c:strCache>
                <c:ptCount val="1"/>
                <c:pt idx="0">
                  <c:v>National</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2015-16</c:v>
                </c:pt>
                <c:pt idx="1">
                  <c:v>2016-17</c:v>
                </c:pt>
                <c:pt idx="2">
                  <c:v>2017-18</c:v>
                </c:pt>
                <c:pt idx="3">
                  <c:v>2018-19</c:v>
                </c:pt>
                <c:pt idx="4">
                  <c:v>2019-20</c:v>
                </c:pt>
              </c:strCache>
            </c:strRef>
          </c:cat>
          <c:val>
            <c:numRef>
              <c:f>Sheet1!$B$2:$B$6</c:f>
              <c:numCache>
                <c:formatCode>General</c:formatCode>
                <c:ptCount val="5"/>
                <c:pt idx="0">
                  <c:v>12</c:v>
                </c:pt>
                <c:pt idx="1">
                  <c:v>7</c:v>
                </c:pt>
                <c:pt idx="2">
                  <c:v>12</c:v>
                </c:pt>
                <c:pt idx="3">
                  <c:v>7</c:v>
                </c:pt>
                <c:pt idx="4">
                  <c:v>8</c:v>
                </c:pt>
              </c:numCache>
            </c:numRef>
          </c:val>
          <c:extLst>
            <c:ext xmlns:c16="http://schemas.microsoft.com/office/drawing/2014/chart" uri="{C3380CC4-5D6E-409C-BE32-E72D297353CC}">
              <c16:uniqueId val="{00000000-B458-4C5F-B87B-8DFA426D705C}"/>
            </c:ext>
          </c:extLst>
        </c:ser>
        <c:ser>
          <c:idx val="1"/>
          <c:order val="1"/>
          <c:tx>
            <c:strRef>
              <c:f>Sheet1!$C$1</c:f>
              <c:strCache>
                <c:ptCount val="1"/>
                <c:pt idx="0">
                  <c:v>International</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2015-16</c:v>
                </c:pt>
                <c:pt idx="1">
                  <c:v>2016-17</c:v>
                </c:pt>
                <c:pt idx="2">
                  <c:v>2017-18</c:v>
                </c:pt>
                <c:pt idx="3">
                  <c:v>2018-19</c:v>
                </c:pt>
                <c:pt idx="4">
                  <c:v>2019-20</c:v>
                </c:pt>
              </c:strCache>
            </c:strRef>
          </c:cat>
          <c:val>
            <c:numRef>
              <c:f>Sheet1!$C$2:$C$6</c:f>
              <c:numCache>
                <c:formatCode>General</c:formatCode>
                <c:ptCount val="5"/>
                <c:pt idx="0">
                  <c:v>1</c:v>
                </c:pt>
                <c:pt idx="1">
                  <c:v>3</c:v>
                </c:pt>
                <c:pt idx="2">
                  <c:v>6</c:v>
                </c:pt>
                <c:pt idx="3">
                  <c:v>11</c:v>
                </c:pt>
                <c:pt idx="4">
                  <c:v>1</c:v>
                </c:pt>
              </c:numCache>
            </c:numRef>
          </c:val>
          <c:extLst>
            <c:ext xmlns:c16="http://schemas.microsoft.com/office/drawing/2014/chart" uri="{C3380CC4-5D6E-409C-BE32-E72D297353CC}">
              <c16:uniqueId val="{00000001-B458-4C5F-B87B-8DFA426D705C}"/>
            </c:ext>
          </c:extLst>
        </c:ser>
        <c:dLbls>
          <c:showLegendKey val="0"/>
          <c:showVal val="0"/>
          <c:showCatName val="0"/>
          <c:showSerName val="0"/>
          <c:showPercent val="0"/>
          <c:showBubbleSize val="0"/>
        </c:dLbls>
        <c:gapWidth val="355"/>
        <c:overlap val="-70"/>
        <c:axId val="96445952"/>
        <c:axId val="96447488"/>
      </c:barChart>
      <c:catAx>
        <c:axId val="9644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1" i="0" u="none" strike="noStrike" kern="1200" baseline="0">
                <a:solidFill>
                  <a:schemeClr val="accent6">
                    <a:lumMod val="50000"/>
                  </a:schemeClr>
                </a:solidFill>
                <a:latin typeface="+mn-lt"/>
                <a:ea typeface="+mn-ea"/>
                <a:cs typeface="+mn-cs"/>
              </a:defRPr>
            </a:pPr>
            <a:endParaRPr lang="en-US"/>
          </a:p>
        </c:txPr>
        <c:crossAx val="96447488"/>
        <c:crosses val="autoZero"/>
        <c:auto val="1"/>
        <c:lblAlgn val="ctr"/>
        <c:lblOffset val="100"/>
        <c:noMultiLvlLbl val="0"/>
      </c:catAx>
      <c:valAx>
        <c:axId val="96447488"/>
        <c:scaling>
          <c:orientation val="minMax"/>
        </c:scaling>
        <c:delete val="0"/>
        <c:axPos val="l"/>
        <c:title>
          <c:tx>
            <c:rich>
              <a:bodyPr rot="-5400000" spcFirstLastPara="1" vertOverflow="ellipsis" vert="horz" wrap="square" anchor="ctr" anchorCtr="1"/>
              <a:lstStyle/>
              <a:p>
                <a:pPr>
                  <a:defRPr lang="en-US" sz="1197" b="1" i="0" u="none" strike="noStrike" kern="1200" cap="all" baseline="0">
                    <a:solidFill>
                      <a:schemeClr val="accent6">
                        <a:lumMod val="50000"/>
                      </a:schemeClr>
                    </a:solidFill>
                    <a:latin typeface="+mn-lt"/>
                    <a:ea typeface="+mn-ea"/>
                    <a:cs typeface="+mn-cs"/>
                  </a:defRPr>
                </a:pPr>
                <a:r>
                  <a:rPr lang="en-IN" b="1" dirty="0">
                    <a:solidFill>
                      <a:schemeClr val="accent6">
                        <a:lumMod val="50000"/>
                      </a:schemeClr>
                    </a:solidFill>
                  </a:rPr>
                  <a:t>Number</a:t>
                </a:r>
                <a:r>
                  <a:rPr lang="en-IN" b="1" baseline="0" dirty="0">
                    <a:solidFill>
                      <a:schemeClr val="accent6">
                        <a:lumMod val="50000"/>
                      </a:schemeClr>
                    </a:solidFill>
                  </a:rPr>
                  <a:t> of </a:t>
                </a:r>
                <a:r>
                  <a:rPr lang="en-IN" b="1" baseline="0" dirty="0" err="1">
                    <a:solidFill>
                      <a:schemeClr val="accent6">
                        <a:lumMod val="50000"/>
                      </a:schemeClr>
                    </a:solidFill>
                  </a:rPr>
                  <a:t>pRESENTATIoNS</a:t>
                </a:r>
                <a:endParaRPr lang="en-IN" b="1" dirty="0">
                  <a:solidFill>
                    <a:schemeClr val="accent6">
                      <a:lumMod val="50000"/>
                    </a:schemeClr>
                  </a:solidFill>
                </a:endParaRPr>
              </a:p>
            </c:rich>
          </c:tx>
          <c:layout>
            <c:manualLayout>
              <c:xMode val="edge"/>
              <c:yMode val="edge"/>
              <c:x val="2.9166666666666667E-2"/>
              <c:y val="0.22297711614173241"/>
            </c:manualLayout>
          </c:layout>
          <c:overlay val="0"/>
          <c:spPr>
            <a:noFill/>
            <a:ln>
              <a:noFill/>
            </a:ln>
            <a:effectLst/>
          </c:spPr>
          <c:txPr>
            <a:bodyPr rot="-5400000" spcFirstLastPara="1" vertOverflow="ellipsis" vert="horz" wrap="square" anchor="ctr" anchorCtr="1"/>
            <a:lstStyle/>
            <a:p>
              <a:pPr>
                <a:defRPr lang="en-US" sz="1197" b="1" i="0" u="none" strike="noStrike" kern="1200" cap="all" baseline="0">
                  <a:solidFill>
                    <a:schemeClr val="accent6">
                      <a:lumMod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96445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197" b="1" i="0" u="none" strike="noStrike" kern="1200" baseline="0">
              <a:solidFill>
                <a:schemeClr val="accent6">
                  <a:lumMod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200" b="1" i="0" u="none" strike="noStrike" kern="1200" cap="all" spc="50" baseline="0">
                <a:solidFill>
                  <a:schemeClr val="accent6">
                    <a:lumMod val="50000"/>
                  </a:schemeClr>
                </a:solidFill>
                <a:latin typeface="+mn-lt"/>
                <a:ea typeface="+mn-ea"/>
                <a:cs typeface="+mn-cs"/>
              </a:defRPr>
            </a:pPr>
            <a:r>
              <a:rPr lang="en-US" dirty="0">
                <a:hlinkClick xmlns:r="http://schemas.openxmlformats.org/officeDocument/2006/relationships" r:id=""/>
              </a:rPr>
              <a:t>Research projects carried out</a:t>
            </a:r>
            <a:endParaRPr lang="en-US" dirty="0"/>
          </a:p>
        </c:rich>
      </c:tx>
      <c:overlay val="0"/>
      <c:spPr>
        <a:noFill/>
        <a:ln>
          <a:noFill/>
        </a:ln>
        <a:effectLst/>
      </c:spPr>
      <c:txPr>
        <a:bodyPr rot="0" spcFirstLastPara="1" vertOverflow="ellipsis" vert="horz" wrap="square" anchor="ctr" anchorCtr="1"/>
        <a:lstStyle/>
        <a:p>
          <a:pPr>
            <a:defRPr lang="en-US" sz="2200" b="1" i="0" u="none" strike="noStrike" kern="1200" cap="all" spc="50" baseline="0">
              <a:solidFill>
                <a:schemeClr val="accent6">
                  <a:lumMod val="50000"/>
                </a:schemeClr>
              </a:solidFill>
              <a:latin typeface="+mn-lt"/>
              <a:ea typeface="+mn-ea"/>
              <a:cs typeface="+mn-cs"/>
            </a:defRPr>
          </a:pPr>
          <a:endParaRPr lang="en-US"/>
        </a:p>
      </c:txPr>
    </c:title>
    <c:autoTitleDeleted val="0"/>
    <c:plotArea>
      <c:layout>
        <c:manualLayout>
          <c:layoutTarget val="inner"/>
          <c:xMode val="edge"/>
          <c:yMode val="edge"/>
          <c:x val="0.1038891076115485"/>
          <c:y val="0.19460949803149627"/>
          <c:w val="0.8669442257217852"/>
          <c:h val="0.69259867125984265"/>
        </c:manualLayout>
      </c:layout>
      <c:barChart>
        <c:barDir val="col"/>
        <c:grouping val="clustered"/>
        <c:varyColors val="0"/>
        <c:ser>
          <c:idx val="0"/>
          <c:order val="0"/>
          <c:tx>
            <c:strRef>
              <c:f>Sheet1!$B$1</c:f>
              <c:strCache>
                <c:ptCount val="1"/>
                <c:pt idx="0">
                  <c:v>Series 1</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accent6">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Extramural</c:v>
                </c:pt>
                <c:pt idx="1">
                  <c:v>Intramural</c:v>
                </c:pt>
              </c:strCache>
            </c:strRef>
          </c:cat>
          <c:val>
            <c:numRef>
              <c:f>Sheet1!$B$2:$B$3</c:f>
              <c:numCache>
                <c:formatCode>General</c:formatCode>
                <c:ptCount val="2"/>
                <c:pt idx="0">
                  <c:v>13</c:v>
                </c:pt>
                <c:pt idx="1">
                  <c:v>19</c:v>
                </c:pt>
              </c:numCache>
            </c:numRef>
          </c:val>
          <c:extLst>
            <c:ext xmlns:c16="http://schemas.microsoft.com/office/drawing/2014/chart" uri="{C3380CC4-5D6E-409C-BE32-E72D297353CC}">
              <c16:uniqueId val="{00000000-E869-4F52-BE8D-527C61759C64}"/>
            </c:ext>
          </c:extLst>
        </c:ser>
        <c:dLbls>
          <c:showLegendKey val="0"/>
          <c:showVal val="1"/>
          <c:showCatName val="0"/>
          <c:showSerName val="0"/>
          <c:showPercent val="0"/>
          <c:showBubbleSize val="0"/>
        </c:dLbls>
        <c:gapWidth val="355"/>
        <c:overlap val="-70"/>
        <c:axId val="96519296"/>
        <c:axId val="96520832"/>
      </c:barChart>
      <c:catAx>
        <c:axId val="9651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accent6">
                    <a:lumMod val="50000"/>
                  </a:schemeClr>
                </a:solidFill>
                <a:latin typeface="+mn-lt"/>
                <a:ea typeface="+mn-ea"/>
                <a:cs typeface="+mn-cs"/>
              </a:defRPr>
            </a:pPr>
            <a:endParaRPr lang="en-US"/>
          </a:p>
        </c:txPr>
        <c:crossAx val="96520832"/>
        <c:crosses val="autoZero"/>
        <c:auto val="1"/>
        <c:lblAlgn val="ctr"/>
        <c:lblOffset val="100"/>
        <c:noMultiLvlLbl val="0"/>
      </c:catAx>
      <c:valAx>
        <c:axId val="96520832"/>
        <c:scaling>
          <c:orientation val="minMax"/>
        </c:scaling>
        <c:delete val="0"/>
        <c:axPos val="l"/>
        <c:title>
          <c:tx>
            <c:rich>
              <a:bodyPr rot="-5400000" spcFirstLastPara="1" vertOverflow="ellipsis" vert="horz" wrap="square" anchor="ctr" anchorCtr="1"/>
              <a:lstStyle/>
              <a:p>
                <a:pPr>
                  <a:defRPr lang="en-US" sz="1197" b="0" i="0" u="none" strike="noStrike" kern="1200" cap="all" baseline="0">
                    <a:solidFill>
                      <a:schemeClr val="accent6">
                        <a:lumMod val="50000"/>
                      </a:schemeClr>
                    </a:solidFill>
                    <a:latin typeface="+mn-lt"/>
                    <a:ea typeface="+mn-ea"/>
                    <a:cs typeface="+mn-cs"/>
                  </a:defRPr>
                </a:pPr>
                <a:r>
                  <a:rPr lang="en-IN" dirty="0"/>
                  <a:t>Number of projects</a:t>
                </a:r>
              </a:p>
            </c:rich>
          </c:tx>
          <c:overlay val="0"/>
          <c:spPr>
            <a:noFill/>
            <a:ln>
              <a:noFill/>
            </a:ln>
            <a:effectLst/>
          </c:spPr>
          <c:txPr>
            <a:bodyPr rot="-5400000" spcFirstLastPara="1" vertOverflow="ellipsis" vert="horz" wrap="square" anchor="ctr" anchorCtr="1"/>
            <a:lstStyle/>
            <a:p>
              <a:pPr>
                <a:defRPr lang="en-US" sz="1197" b="0" i="0" u="none" strike="noStrike" kern="1200" cap="all" baseline="0">
                  <a:solidFill>
                    <a:schemeClr val="accent6">
                      <a:lumMod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accent6">
                    <a:lumMod val="50000"/>
                  </a:schemeClr>
                </a:solidFill>
                <a:latin typeface="+mn-lt"/>
                <a:ea typeface="+mn-ea"/>
                <a:cs typeface="+mn-cs"/>
              </a:defRPr>
            </a:pPr>
            <a:endParaRPr lang="en-US"/>
          </a:p>
        </c:txPr>
        <c:crossAx val="96519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accent6">
              <a:lumMod val="50000"/>
            </a:schemeClr>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0-855D-4BA7-BBA1-5648BD5FB1FC}"/>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855D-4BA7-BBA1-5648BD5FB1FC}"/>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855D-4BA7-BBA1-5648BD5FB1FC}"/>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855D-4BA7-BBA1-5648BD5FB1FC}"/>
              </c:ext>
            </c:extLst>
          </c:dPt>
          <c:dLbls>
            <c:spPr>
              <a:noFill/>
              <a:ln>
                <a:noFill/>
              </a:ln>
              <a:effectLst/>
            </c:spPr>
            <c:txPr>
              <a:bodyPr rot="0" spcFirstLastPara="1" vertOverflow="ellipsis" vert="horz" wrap="square" anchor="ctr" anchorCtr="1"/>
              <a:lstStyle/>
              <a:p>
                <a:pPr>
                  <a:defRPr lang="en-US" sz="1400" b="1" i="0" u="none" strike="noStrike" kern="1200" baseline="0">
                    <a:solidFill>
                      <a:schemeClr val="lt1"/>
                    </a:solidFill>
                    <a:latin typeface="+mj-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Interdisciplinary</c:v>
                </c:pt>
                <c:pt idx="1">
                  <c:v>Institutional colloboration</c:v>
                </c:pt>
                <c:pt idx="2">
                  <c:v>International colloboration</c:v>
                </c:pt>
                <c:pt idx="3">
                  <c:v>Non-colloborative</c:v>
                </c:pt>
              </c:strCache>
            </c:strRef>
          </c:cat>
          <c:val>
            <c:numRef>
              <c:f>Sheet1!$B$2:$B$5</c:f>
              <c:numCache>
                <c:formatCode>General</c:formatCode>
                <c:ptCount val="4"/>
                <c:pt idx="0">
                  <c:v>9</c:v>
                </c:pt>
                <c:pt idx="1">
                  <c:v>13</c:v>
                </c:pt>
                <c:pt idx="2">
                  <c:v>5</c:v>
                </c:pt>
                <c:pt idx="3">
                  <c:v>16</c:v>
                </c:pt>
              </c:numCache>
            </c:numRef>
          </c:val>
          <c:extLst>
            <c:ext xmlns:c16="http://schemas.microsoft.com/office/drawing/2014/chart" uri="{C3380CC4-5D6E-409C-BE32-E72D297353CC}">
              <c16:uniqueId val="{00000000-9794-4DD5-A87C-730D4E1BAE43}"/>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lang="en-US" sz="1400" b="0" i="0" u="none" strike="noStrike" kern="1200" baseline="0">
              <a:solidFill>
                <a:schemeClr val="dk1">
                  <a:lumMod val="65000"/>
                  <a:lumOff val="35000"/>
                </a:schemeClr>
              </a:solidFill>
              <a:latin typeface="+mj-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sz="1400">
          <a:latin typeface="+mj-lt"/>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Sheet1!$B$1</c:f>
              <c:strCache>
                <c:ptCount val="1"/>
                <c:pt idx="0">
                  <c:v>Column1</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2015-16</c:v>
                </c:pt>
                <c:pt idx="1">
                  <c:v>2016-17</c:v>
                </c:pt>
                <c:pt idx="2">
                  <c:v>2017-18</c:v>
                </c:pt>
                <c:pt idx="3">
                  <c:v>2018-19</c:v>
                </c:pt>
                <c:pt idx="4">
                  <c:v>2019-20</c:v>
                </c:pt>
              </c:strCache>
            </c:strRef>
          </c:cat>
          <c:val>
            <c:numRef>
              <c:f>Sheet1!$B$2:$B$6</c:f>
              <c:numCache>
                <c:formatCode>General</c:formatCode>
                <c:ptCount val="5"/>
                <c:pt idx="0">
                  <c:v>0</c:v>
                </c:pt>
                <c:pt idx="1">
                  <c:v>1</c:v>
                </c:pt>
                <c:pt idx="2">
                  <c:v>6</c:v>
                </c:pt>
                <c:pt idx="3">
                  <c:v>8</c:v>
                </c:pt>
                <c:pt idx="4">
                  <c:v>5</c:v>
                </c:pt>
              </c:numCache>
            </c:numRef>
          </c:val>
          <c:extLst>
            <c:ext xmlns:c16="http://schemas.microsoft.com/office/drawing/2014/chart" uri="{C3380CC4-5D6E-409C-BE32-E72D297353CC}">
              <c16:uniqueId val="{00000000-7620-4D25-8ADA-FCD9F31017FB}"/>
            </c:ext>
          </c:extLst>
        </c:ser>
        <c:ser>
          <c:idx val="2"/>
          <c:order val="1"/>
          <c:tx>
            <c:strRef>
              <c:f>Sheet1!$D$1</c:f>
              <c:strCache>
                <c:ptCount val="1"/>
                <c:pt idx="0">
                  <c:v>Series 3</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2015-16</c:v>
                </c:pt>
                <c:pt idx="1">
                  <c:v>2016-17</c:v>
                </c:pt>
                <c:pt idx="2">
                  <c:v>2017-18</c:v>
                </c:pt>
                <c:pt idx="3">
                  <c:v>2018-19</c:v>
                </c:pt>
                <c:pt idx="4">
                  <c:v>2019-20</c:v>
                </c:pt>
              </c:strCache>
            </c:strRef>
          </c:cat>
          <c:val>
            <c:numRef>
              <c:f>Sheet1!$D$2:$D$4</c:f>
              <c:numCache>
                <c:formatCode>General</c:formatCode>
                <c:ptCount val="3"/>
              </c:numCache>
            </c:numRef>
          </c:val>
          <c:extLst>
            <c:ext xmlns:c16="http://schemas.microsoft.com/office/drawing/2014/chart" uri="{C3380CC4-5D6E-409C-BE32-E72D297353CC}">
              <c16:uniqueId val="{00000001-7620-4D25-8ADA-FCD9F31017FB}"/>
            </c:ext>
          </c:extLst>
        </c:ser>
        <c:dLbls>
          <c:showLegendKey val="0"/>
          <c:showVal val="1"/>
          <c:showCatName val="0"/>
          <c:showSerName val="0"/>
          <c:showPercent val="0"/>
          <c:showBubbleSize val="0"/>
        </c:dLbls>
        <c:gapWidth val="150"/>
        <c:shape val="box"/>
        <c:axId val="150678528"/>
        <c:axId val="150705280"/>
        <c:axId val="0"/>
      </c:bar3DChart>
      <c:catAx>
        <c:axId val="150678528"/>
        <c:scaling>
          <c:orientation val="minMax"/>
        </c:scaling>
        <c:delete val="0"/>
        <c:axPos val="b"/>
        <c:numFmt formatCode="General" sourceLinked="0"/>
        <c:majorTickMark val="out"/>
        <c:minorTickMark val="none"/>
        <c:tickLblPos val="nextTo"/>
        <c:txPr>
          <a:bodyPr/>
          <a:lstStyle/>
          <a:p>
            <a:pPr>
              <a:defRPr lang="en-US"/>
            </a:pPr>
            <a:endParaRPr lang="en-US"/>
          </a:p>
        </c:txPr>
        <c:crossAx val="150705280"/>
        <c:crosses val="autoZero"/>
        <c:auto val="1"/>
        <c:lblAlgn val="ctr"/>
        <c:lblOffset val="100"/>
        <c:noMultiLvlLbl val="0"/>
      </c:catAx>
      <c:valAx>
        <c:axId val="150705280"/>
        <c:scaling>
          <c:orientation val="minMax"/>
        </c:scaling>
        <c:delete val="0"/>
        <c:axPos val="l"/>
        <c:title>
          <c:tx>
            <c:rich>
              <a:bodyPr rot="-5400000" vert="horz"/>
              <a:lstStyle/>
              <a:p>
                <a:pPr>
                  <a:defRPr lang="en-US"/>
                </a:pPr>
                <a:r>
                  <a:rPr lang="en-IN" dirty="0"/>
                  <a:t>Number of awards</a:t>
                </a:r>
              </a:p>
            </c:rich>
          </c:tx>
          <c:overlay val="0"/>
        </c:title>
        <c:numFmt formatCode="General" sourceLinked="1"/>
        <c:majorTickMark val="out"/>
        <c:minorTickMark val="none"/>
        <c:tickLblPos val="nextTo"/>
        <c:txPr>
          <a:bodyPr/>
          <a:lstStyle/>
          <a:p>
            <a:pPr>
              <a:defRPr lang="en-US" sz="1200"/>
            </a:pPr>
            <a:endParaRPr lang="en-US"/>
          </a:p>
        </c:txPr>
        <c:crossAx val="150678528"/>
        <c:crosses val="autoZero"/>
        <c:crossBetween val="between"/>
      </c:valAx>
    </c:plotArea>
    <c:plotVisOnly val="1"/>
    <c:dispBlanksAs val="gap"/>
    <c:showDLblsOverMax val="0"/>
  </c:chart>
  <c:txPr>
    <a:bodyPr/>
    <a:lstStyle/>
    <a:p>
      <a:pPr>
        <a:defRPr sz="16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1" i="0" u="none" strike="noStrike" kern="1200" spc="0" baseline="0">
                <a:solidFill>
                  <a:schemeClr val="accent4">
                    <a:lumMod val="50000"/>
                  </a:schemeClr>
                </a:solidFill>
                <a:latin typeface="+mn-lt"/>
                <a:ea typeface="+mn-ea"/>
                <a:cs typeface="+mn-cs"/>
              </a:defRPr>
            </a:pPr>
            <a:r>
              <a:rPr lang="en-US" b="1" dirty="0">
                <a:solidFill>
                  <a:schemeClr val="accent4">
                    <a:lumMod val="50000"/>
                  </a:schemeClr>
                </a:solidFill>
                <a:hlinkClick xmlns:r="http://schemas.openxmlformats.org/officeDocument/2006/relationships" r:id=""/>
              </a:rPr>
              <a:t>Number of book chapters</a:t>
            </a:r>
            <a:endParaRPr lang="en-US" b="1" dirty="0">
              <a:solidFill>
                <a:schemeClr val="accent4">
                  <a:lumMod val="50000"/>
                </a:schemeClr>
              </a:solidFill>
            </a:endParaRPr>
          </a:p>
        </c:rich>
      </c:tx>
      <c:layout>
        <c:manualLayout>
          <c:xMode val="edge"/>
          <c:yMode val="edge"/>
          <c:x val="0.21883889480294136"/>
          <c:y val="0.10219847426529768"/>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Column1</c:v>
                </c:pt>
              </c:strCache>
            </c:strRef>
          </c:tx>
          <c:spPr>
            <a:solidFill>
              <a:schemeClr val="accent6">
                <a:lumMod val="75000"/>
              </a:schemeClr>
            </a:solidFill>
            <a:ln>
              <a:noFill/>
            </a:ln>
            <a:effectLst/>
          </c:spPr>
          <c:invertIfNegative val="0"/>
          <c:dLbls>
            <c:dLbl>
              <c:idx val="1"/>
              <c:tx>
                <c:rich>
                  <a:bodyPr/>
                  <a:lstStyle/>
                  <a:p>
                    <a:r>
                      <a:rPr lang="en-US"/>
                      <a:t>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D6-45B2-B9C5-168C895B45D4}"/>
                </c:ext>
              </c:extLst>
            </c:dLbl>
            <c:spPr>
              <a:noFill/>
              <a:ln>
                <a:noFill/>
              </a:ln>
              <a:effectLst/>
            </c:spPr>
            <c:txPr>
              <a:bodyPr/>
              <a:lstStyle/>
              <a:p>
                <a:pPr>
                  <a:defRPr lang="en-US"/>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National</c:v>
                </c:pt>
                <c:pt idx="1">
                  <c:v>International</c:v>
                </c:pt>
              </c:strCache>
            </c:strRef>
          </c:cat>
          <c:val>
            <c:numRef>
              <c:f>Sheet1!$B$2:$B$3</c:f>
              <c:numCache>
                <c:formatCode>General</c:formatCode>
                <c:ptCount val="2"/>
                <c:pt idx="0">
                  <c:v>7</c:v>
                </c:pt>
                <c:pt idx="1">
                  <c:v>2.5</c:v>
                </c:pt>
              </c:numCache>
            </c:numRef>
          </c:val>
          <c:extLst>
            <c:ext xmlns:c16="http://schemas.microsoft.com/office/drawing/2014/chart" uri="{C3380CC4-5D6E-409C-BE32-E72D297353CC}">
              <c16:uniqueId val="{00000000-D0AA-4BB5-B32A-374B09D378D1}"/>
            </c:ext>
          </c:extLst>
        </c:ser>
        <c:dLbls>
          <c:showLegendKey val="0"/>
          <c:showVal val="0"/>
          <c:showCatName val="0"/>
          <c:showSerName val="0"/>
          <c:showPercent val="0"/>
          <c:showBubbleSize val="0"/>
        </c:dLbls>
        <c:gapWidth val="219"/>
        <c:overlap val="-27"/>
        <c:axId val="151466368"/>
        <c:axId val="151467904"/>
      </c:barChart>
      <c:catAx>
        <c:axId val="15146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600" b="1" i="0" u="none" strike="noStrike" kern="1200" baseline="0">
                <a:solidFill>
                  <a:schemeClr val="accent4">
                    <a:lumMod val="50000"/>
                  </a:schemeClr>
                </a:solidFill>
                <a:latin typeface="+mn-lt"/>
                <a:ea typeface="+mn-ea"/>
                <a:cs typeface="+mn-cs"/>
              </a:defRPr>
            </a:pPr>
            <a:endParaRPr lang="en-US"/>
          </a:p>
        </c:txPr>
        <c:crossAx val="151467904"/>
        <c:crosses val="autoZero"/>
        <c:auto val="1"/>
        <c:lblAlgn val="ctr"/>
        <c:lblOffset val="100"/>
        <c:noMultiLvlLbl val="0"/>
      </c:catAx>
      <c:valAx>
        <c:axId val="151467904"/>
        <c:scaling>
          <c:orientation val="minMax"/>
        </c:scaling>
        <c:delete val="0"/>
        <c:axPos val="l"/>
        <c:title>
          <c:tx>
            <c:rich>
              <a:bodyPr rot="-5400000" spcFirstLastPara="1" vertOverflow="ellipsis" vert="horz" wrap="square" anchor="ctr" anchorCtr="1"/>
              <a:lstStyle/>
              <a:p>
                <a:pPr>
                  <a:defRPr lang="en-US" sz="1330" b="0" i="0" u="none" strike="noStrike" kern="1200" baseline="0">
                    <a:solidFill>
                      <a:schemeClr val="accent4">
                        <a:lumMod val="50000"/>
                      </a:schemeClr>
                    </a:solidFill>
                    <a:latin typeface="+mn-lt"/>
                    <a:ea typeface="+mn-ea"/>
                    <a:cs typeface="+mn-cs"/>
                  </a:defRPr>
                </a:pPr>
                <a:r>
                  <a:rPr lang="en-IN" dirty="0">
                    <a:solidFill>
                      <a:schemeClr val="accent4">
                        <a:lumMod val="50000"/>
                      </a:schemeClr>
                    </a:solidFill>
                  </a:rPr>
                  <a:t>Number</a:t>
                </a:r>
              </a:p>
            </c:rich>
          </c:tx>
          <c:layout>
            <c:manualLayout>
              <c:xMode val="edge"/>
              <c:yMode val="edge"/>
              <c:x val="2.0167105109324207E-2"/>
              <c:y val="0.4150245375379767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1" i="0" u="none" strike="noStrike" kern="1200" baseline="0">
                <a:solidFill>
                  <a:schemeClr val="accent4">
                    <a:lumMod val="50000"/>
                  </a:schemeClr>
                </a:solidFill>
                <a:latin typeface="+mn-lt"/>
                <a:ea typeface="+mn-ea"/>
                <a:cs typeface="+mn-cs"/>
              </a:defRPr>
            </a:pPr>
            <a:endParaRPr lang="en-US"/>
          </a:p>
        </c:txPr>
        <c:crossAx val="151466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a:pPr>
            <a:r>
              <a:rPr lang="en-IN" dirty="0"/>
              <a:t>Quantitative services delivered</a:t>
            </a:r>
          </a:p>
        </c:rich>
      </c:tx>
      <c:layout>
        <c:manualLayout>
          <c:xMode val="edge"/>
          <c:yMode val="edge"/>
          <c:x val="0.17760941601049893"/>
          <c:y val="3.437500000000001E-2"/>
        </c:manualLayout>
      </c:layout>
      <c:overlay val="1"/>
    </c:title>
    <c:autoTitleDeleted val="0"/>
    <c:plotArea>
      <c:layout/>
      <c:barChart>
        <c:barDir val="col"/>
        <c:grouping val="clustered"/>
        <c:varyColors val="0"/>
        <c:ser>
          <c:idx val="0"/>
          <c:order val="0"/>
          <c:tx>
            <c:strRef>
              <c:f>Sheet1!$B$1</c:f>
              <c:strCache>
                <c:ptCount val="1"/>
                <c:pt idx="0">
                  <c:v>Number of clients</c:v>
                </c:pt>
              </c:strCache>
            </c:strRef>
          </c:tx>
          <c:spPr>
            <a:solidFill>
              <a:schemeClr val="accent6">
                <a:lumMod val="50000"/>
              </a:schemeClr>
            </a:solidFill>
          </c:spPr>
          <c:invertIfNegative val="0"/>
          <c:dLbls>
            <c:spPr>
              <a:noFill/>
              <a:ln>
                <a:noFill/>
              </a:ln>
              <a:effectLst/>
            </c:spPr>
            <c:txPr>
              <a:bodyPr/>
              <a:lstStyle/>
              <a:p>
                <a:pPr>
                  <a:defRPr lang="en-US"/>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2015-16</c:v>
                </c:pt>
                <c:pt idx="1">
                  <c:v>2016-17</c:v>
                </c:pt>
                <c:pt idx="2">
                  <c:v>2017-18</c:v>
                </c:pt>
                <c:pt idx="3">
                  <c:v>2018-19</c:v>
                </c:pt>
                <c:pt idx="4">
                  <c:v>2019-20</c:v>
                </c:pt>
              </c:strCache>
            </c:strRef>
          </c:cat>
          <c:val>
            <c:numRef>
              <c:f>Sheet1!$B$2:$B$6</c:f>
              <c:numCache>
                <c:formatCode>General</c:formatCode>
                <c:ptCount val="5"/>
                <c:pt idx="0">
                  <c:v>14</c:v>
                </c:pt>
                <c:pt idx="1">
                  <c:v>14</c:v>
                </c:pt>
                <c:pt idx="2">
                  <c:v>23</c:v>
                </c:pt>
                <c:pt idx="3">
                  <c:v>31</c:v>
                </c:pt>
                <c:pt idx="4">
                  <c:v>35</c:v>
                </c:pt>
              </c:numCache>
            </c:numRef>
          </c:val>
          <c:extLst>
            <c:ext xmlns:c16="http://schemas.microsoft.com/office/drawing/2014/chart" uri="{C3380CC4-5D6E-409C-BE32-E72D297353CC}">
              <c16:uniqueId val="{00000000-583B-46A8-BF8F-C4108981039F}"/>
            </c:ext>
          </c:extLst>
        </c:ser>
        <c:ser>
          <c:idx val="1"/>
          <c:order val="1"/>
          <c:tx>
            <c:strRef>
              <c:f>Sheet1!$C$1</c:f>
              <c:strCache>
                <c:ptCount val="1"/>
                <c:pt idx="0">
                  <c:v>Assessment sessions</c:v>
                </c:pt>
              </c:strCache>
            </c:strRef>
          </c:tx>
          <c:invertIfNegative val="0"/>
          <c:dLbls>
            <c:spPr>
              <a:noFill/>
              <a:ln>
                <a:noFill/>
              </a:ln>
              <a:effectLst/>
            </c:spPr>
            <c:txPr>
              <a:bodyPr/>
              <a:lstStyle/>
              <a:p>
                <a:pPr>
                  <a:defRPr lang="en-US"/>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2015-16</c:v>
                </c:pt>
                <c:pt idx="1">
                  <c:v>2016-17</c:v>
                </c:pt>
                <c:pt idx="2">
                  <c:v>2017-18</c:v>
                </c:pt>
                <c:pt idx="3">
                  <c:v>2018-19</c:v>
                </c:pt>
                <c:pt idx="4">
                  <c:v>2019-20</c:v>
                </c:pt>
              </c:strCache>
            </c:strRef>
          </c:cat>
          <c:val>
            <c:numRef>
              <c:f>Sheet1!$C$2:$C$6</c:f>
              <c:numCache>
                <c:formatCode>General</c:formatCode>
                <c:ptCount val="5"/>
                <c:pt idx="0">
                  <c:v>14</c:v>
                </c:pt>
                <c:pt idx="1">
                  <c:v>16</c:v>
                </c:pt>
                <c:pt idx="2">
                  <c:v>35</c:v>
                </c:pt>
                <c:pt idx="3">
                  <c:v>36</c:v>
                </c:pt>
                <c:pt idx="4">
                  <c:v>39</c:v>
                </c:pt>
              </c:numCache>
            </c:numRef>
          </c:val>
          <c:extLst>
            <c:ext xmlns:c16="http://schemas.microsoft.com/office/drawing/2014/chart" uri="{C3380CC4-5D6E-409C-BE32-E72D297353CC}">
              <c16:uniqueId val="{00000001-583B-46A8-BF8F-C4108981039F}"/>
            </c:ext>
          </c:extLst>
        </c:ser>
        <c:ser>
          <c:idx val="2"/>
          <c:order val="2"/>
          <c:tx>
            <c:strRef>
              <c:f>Sheet1!$D$1</c:f>
              <c:strCache>
                <c:ptCount val="1"/>
                <c:pt idx="0">
                  <c:v>Therapy sessions</c:v>
                </c:pt>
              </c:strCache>
            </c:strRef>
          </c:tx>
          <c:spPr>
            <a:solidFill>
              <a:schemeClr val="accent5">
                <a:lumMod val="75000"/>
              </a:schemeClr>
            </a:solidFill>
          </c:spPr>
          <c:invertIfNegative val="0"/>
          <c:dLbls>
            <c:spPr>
              <a:noFill/>
              <a:ln>
                <a:noFill/>
              </a:ln>
              <a:effectLst/>
            </c:spPr>
            <c:txPr>
              <a:bodyPr/>
              <a:lstStyle/>
              <a:p>
                <a:pPr>
                  <a:defRPr lang="en-US"/>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2015-16</c:v>
                </c:pt>
                <c:pt idx="1">
                  <c:v>2016-17</c:v>
                </c:pt>
                <c:pt idx="2">
                  <c:v>2017-18</c:v>
                </c:pt>
                <c:pt idx="3">
                  <c:v>2018-19</c:v>
                </c:pt>
                <c:pt idx="4">
                  <c:v>2019-20</c:v>
                </c:pt>
              </c:strCache>
            </c:strRef>
          </c:cat>
          <c:val>
            <c:numRef>
              <c:f>Sheet1!$D$2:$D$6</c:f>
              <c:numCache>
                <c:formatCode>General</c:formatCode>
                <c:ptCount val="5"/>
                <c:pt idx="0">
                  <c:v>45</c:v>
                </c:pt>
                <c:pt idx="1">
                  <c:v>32</c:v>
                </c:pt>
                <c:pt idx="2">
                  <c:v>63</c:v>
                </c:pt>
                <c:pt idx="3">
                  <c:v>75</c:v>
                </c:pt>
                <c:pt idx="4">
                  <c:v>72</c:v>
                </c:pt>
              </c:numCache>
            </c:numRef>
          </c:val>
          <c:extLst>
            <c:ext xmlns:c16="http://schemas.microsoft.com/office/drawing/2014/chart" uri="{C3380CC4-5D6E-409C-BE32-E72D297353CC}">
              <c16:uniqueId val="{00000002-583B-46A8-BF8F-C4108981039F}"/>
            </c:ext>
          </c:extLst>
        </c:ser>
        <c:dLbls>
          <c:showLegendKey val="0"/>
          <c:showVal val="1"/>
          <c:showCatName val="0"/>
          <c:showSerName val="0"/>
          <c:showPercent val="0"/>
          <c:showBubbleSize val="0"/>
        </c:dLbls>
        <c:gapWidth val="150"/>
        <c:axId val="152539136"/>
        <c:axId val="152541056"/>
      </c:barChart>
      <c:catAx>
        <c:axId val="152539136"/>
        <c:scaling>
          <c:orientation val="minMax"/>
        </c:scaling>
        <c:delete val="0"/>
        <c:axPos val="b"/>
        <c:title>
          <c:tx>
            <c:rich>
              <a:bodyPr/>
              <a:lstStyle/>
              <a:p>
                <a:pPr>
                  <a:defRPr lang="en-US"/>
                </a:pPr>
                <a:r>
                  <a:rPr lang="en-IN" dirty="0"/>
                  <a:t>Years</a:t>
                </a:r>
              </a:p>
            </c:rich>
          </c:tx>
          <c:overlay val="0"/>
        </c:title>
        <c:numFmt formatCode="General" sourceLinked="0"/>
        <c:majorTickMark val="out"/>
        <c:minorTickMark val="none"/>
        <c:tickLblPos val="nextTo"/>
        <c:txPr>
          <a:bodyPr/>
          <a:lstStyle/>
          <a:p>
            <a:pPr>
              <a:defRPr lang="en-US"/>
            </a:pPr>
            <a:endParaRPr lang="en-US"/>
          </a:p>
        </c:txPr>
        <c:crossAx val="152541056"/>
        <c:crosses val="autoZero"/>
        <c:auto val="1"/>
        <c:lblAlgn val="ctr"/>
        <c:lblOffset val="100"/>
        <c:noMultiLvlLbl val="0"/>
      </c:catAx>
      <c:valAx>
        <c:axId val="152541056"/>
        <c:scaling>
          <c:orientation val="minMax"/>
        </c:scaling>
        <c:delete val="0"/>
        <c:axPos val="l"/>
        <c:title>
          <c:tx>
            <c:rich>
              <a:bodyPr rot="-5400000" vert="horz"/>
              <a:lstStyle/>
              <a:p>
                <a:pPr>
                  <a:defRPr lang="en-US"/>
                </a:pPr>
                <a:r>
                  <a:rPr lang="en-IN" dirty="0"/>
                  <a:t>Number</a:t>
                </a:r>
              </a:p>
            </c:rich>
          </c:tx>
          <c:overlay val="0"/>
        </c:title>
        <c:numFmt formatCode="General" sourceLinked="1"/>
        <c:majorTickMark val="out"/>
        <c:minorTickMark val="none"/>
        <c:tickLblPos val="nextTo"/>
        <c:txPr>
          <a:bodyPr/>
          <a:lstStyle/>
          <a:p>
            <a:pPr>
              <a:defRPr lang="en-US"/>
            </a:pPr>
            <a:endParaRPr lang="en-US"/>
          </a:p>
        </c:txPr>
        <c:crossAx val="152539136"/>
        <c:crosses val="autoZero"/>
        <c:crossBetween val="between"/>
      </c:valAx>
    </c:plotArea>
    <c:legend>
      <c:legendPos val="b"/>
      <c:overlay val="0"/>
      <c:txPr>
        <a:bodyPr/>
        <a:lstStyle/>
        <a:p>
          <a:pPr>
            <a:defRPr lang="en-US"/>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accent3">
            <a:lumMod val="75000"/>
          </a:schemeClr>
        </a:solidFill>
      </c:spPr>
    </c:floor>
    <c:sideWall>
      <c:thickness val="0"/>
    </c:sideWall>
    <c:backWall>
      <c:thickness val="0"/>
    </c:backWall>
    <c:plotArea>
      <c:layout>
        <c:manualLayout>
          <c:layoutTarget val="inner"/>
          <c:xMode val="edge"/>
          <c:yMode val="edge"/>
          <c:x val="0.23570158804715194"/>
          <c:y val="4.5396911744524988E-2"/>
          <c:w val="0.73181430811997961"/>
          <c:h val="0.73842000066286861"/>
        </c:manualLayout>
      </c:layout>
      <c:bar3DChart>
        <c:barDir val="col"/>
        <c:grouping val="clustered"/>
        <c:varyColors val="0"/>
        <c:ser>
          <c:idx val="1"/>
          <c:order val="0"/>
          <c:tx>
            <c:strRef>
              <c:f>Sheet1!$B$1</c:f>
              <c:strCache>
                <c:ptCount val="1"/>
                <c:pt idx="0">
                  <c:v>PG</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2018-19</c:v>
                </c:pt>
                <c:pt idx="1">
                  <c:v>2019-20</c:v>
                </c:pt>
                <c:pt idx="2">
                  <c:v>2020-21</c:v>
                </c:pt>
              </c:strCache>
            </c:strRef>
          </c:cat>
          <c:val>
            <c:numRef>
              <c:f>Sheet1!$B$2:$B$4</c:f>
              <c:numCache>
                <c:formatCode>General</c:formatCode>
                <c:ptCount val="3"/>
                <c:pt idx="0">
                  <c:v>34</c:v>
                </c:pt>
                <c:pt idx="1">
                  <c:v>38</c:v>
                </c:pt>
                <c:pt idx="2">
                  <c:v>30</c:v>
                </c:pt>
              </c:numCache>
            </c:numRef>
          </c:val>
          <c:extLst>
            <c:ext xmlns:c16="http://schemas.microsoft.com/office/drawing/2014/chart" uri="{C3380CC4-5D6E-409C-BE32-E72D297353CC}">
              <c16:uniqueId val="{00000000-E1B2-4534-987B-5F54C2510ED5}"/>
            </c:ext>
          </c:extLst>
        </c:ser>
        <c:ser>
          <c:idx val="2"/>
          <c:order val="1"/>
          <c:tx>
            <c:strRef>
              <c:f>Sheet1!$D$1</c:f>
              <c:strCache>
                <c:ptCount val="1"/>
                <c:pt idx="0">
                  <c:v>Series 3</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2018-19</c:v>
                </c:pt>
                <c:pt idx="1">
                  <c:v>2019-20</c:v>
                </c:pt>
                <c:pt idx="2">
                  <c:v>2020-21</c:v>
                </c:pt>
              </c:strCache>
            </c:strRef>
          </c:cat>
          <c:val>
            <c:numRef>
              <c:f>Sheet1!$D$2:$D$4</c:f>
              <c:numCache>
                <c:formatCode>General</c:formatCode>
                <c:ptCount val="3"/>
              </c:numCache>
            </c:numRef>
          </c:val>
          <c:extLst>
            <c:ext xmlns:c16="http://schemas.microsoft.com/office/drawing/2014/chart" uri="{C3380CC4-5D6E-409C-BE32-E72D297353CC}">
              <c16:uniqueId val="{00000001-E1B2-4534-987B-5F54C2510ED5}"/>
            </c:ext>
          </c:extLst>
        </c:ser>
        <c:dLbls>
          <c:showLegendKey val="0"/>
          <c:showVal val="1"/>
          <c:showCatName val="0"/>
          <c:showSerName val="0"/>
          <c:showPercent val="0"/>
          <c:showBubbleSize val="0"/>
        </c:dLbls>
        <c:gapWidth val="150"/>
        <c:shape val="box"/>
        <c:axId val="126885888"/>
        <c:axId val="126887424"/>
        <c:axId val="0"/>
      </c:bar3DChart>
      <c:catAx>
        <c:axId val="126885888"/>
        <c:scaling>
          <c:orientation val="minMax"/>
        </c:scaling>
        <c:delete val="0"/>
        <c:axPos val="b"/>
        <c:numFmt formatCode="General" sourceLinked="0"/>
        <c:majorTickMark val="out"/>
        <c:minorTickMark val="none"/>
        <c:tickLblPos val="nextTo"/>
        <c:crossAx val="126887424"/>
        <c:crosses val="autoZero"/>
        <c:auto val="1"/>
        <c:lblAlgn val="ctr"/>
        <c:lblOffset val="100"/>
        <c:noMultiLvlLbl val="0"/>
      </c:catAx>
      <c:valAx>
        <c:axId val="126887424"/>
        <c:scaling>
          <c:orientation val="minMax"/>
        </c:scaling>
        <c:delete val="0"/>
        <c:axPos val="l"/>
        <c:title>
          <c:tx>
            <c:rich>
              <a:bodyPr rot="-5400000" vert="horz"/>
              <a:lstStyle/>
              <a:p>
                <a:pPr>
                  <a:defRPr/>
                </a:pPr>
                <a:r>
                  <a:rPr lang="en-IN"/>
                  <a:t>Number of postgraduate students</a:t>
                </a:r>
              </a:p>
            </c:rich>
          </c:tx>
          <c:overlay val="0"/>
        </c:title>
        <c:numFmt formatCode="General" sourceLinked="1"/>
        <c:majorTickMark val="out"/>
        <c:minorTickMark val="none"/>
        <c:tickLblPos val="nextTo"/>
        <c:crossAx val="126885888"/>
        <c:crosses val="autoZero"/>
        <c:crossBetween val="between"/>
      </c:valAx>
    </c:plotArea>
    <c:plotVisOnly val="1"/>
    <c:dispBlanksAs val="gap"/>
    <c:showDLblsOverMax val="0"/>
  </c:chart>
  <c:txPr>
    <a:bodyPr/>
    <a:lstStyle/>
    <a:p>
      <a:pPr>
        <a:defRPr sz="1400">
          <a:solidFill>
            <a:schemeClr val="tx1"/>
          </a:solidFill>
          <a:latin typeface="+mj-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spPr>
        <a:solidFill>
          <a:schemeClr val="accent1">
            <a:lumMod val="20000"/>
            <a:lumOff val="80000"/>
          </a:schemeClr>
        </a:solidFill>
      </c:spPr>
    </c:floor>
    <c:sideWall>
      <c:thickness val="0"/>
    </c:sideWall>
    <c:backWall>
      <c:thickness val="0"/>
    </c:backWall>
    <c:plotArea>
      <c:layout/>
      <c:bar3DChart>
        <c:barDir val="col"/>
        <c:grouping val="clustered"/>
        <c:varyColors val="0"/>
        <c:ser>
          <c:idx val="0"/>
          <c:order val="0"/>
          <c:tx>
            <c:strRef>
              <c:f>Sheet1!$B$1</c:f>
              <c:strCache>
                <c:ptCount val="1"/>
                <c:pt idx="0">
                  <c:v>Column1</c:v>
                </c:pt>
              </c:strCache>
            </c:strRef>
          </c:tx>
          <c:spPr>
            <a:solidFill>
              <a:schemeClr val="accent4">
                <a:lumMod val="50000"/>
              </a:schemeClr>
            </a:solidFill>
          </c:spPr>
          <c:invertIfNegative val="0"/>
          <c:dLbls>
            <c:dLbl>
              <c:idx val="0"/>
              <c:layout>
                <c:manualLayout>
                  <c:x val="1.836531162792172E-2"/>
                  <c:y val="-1.83204279051948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32-4D43-BAAD-909D7703106C}"/>
                </c:ext>
              </c:extLst>
            </c:dLbl>
            <c:dLbl>
              <c:idx val="1"/>
              <c:layout>
                <c:manualLayout>
                  <c:x val="2.2242799799483074E-2"/>
                  <c:y val="-1.56707016083282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32-4D43-BAAD-909D7703106C}"/>
                </c:ext>
              </c:extLst>
            </c:dLbl>
            <c:dLbl>
              <c:idx val="2"/>
              <c:layout>
                <c:manualLayout>
                  <c:x val="2.5739960815738365E-2"/>
                  <c:y val="1.9829663083599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32-4D43-BAAD-909D7703106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2018-19</c:v>
                </c:pt>
                <c:pt idx="1">
                  <c:v>2019-20</c:v>
                </c:pt>
                <c:pt idx="2">
                  <c:v>2019-20</c:v>
                </c:pt>
              </c:strCache>
            </c:strRef>
          </c:cat>
          <c:val>
            <c:numRef>
              <c:f>Sheet1!$B$2:$B$4</c:f>
              <c:numCache>
                <c:formatCode>General</c:formatCode>
                <c:ptCount val="3"/>
                <c:pt idx="0">
                  <c:v>81.05</c:v>
                </c:pt>
                <c:pt idx="1">
                  <c:v>82.440000000000012</c:v>
                </c:pt>
                <c:pt idx="2">
                  <c:v>81</c:v>
                </c:pt>
              </c:numCache>
            </c:numRef>
          </c:val>
          <c:extLst>
            <c:ext xmlns:c16="http://schemas.microsoft.com/office/drawing/2014/chart" uri="{C3380CC4-5D6E-409C-BE32-E72D297353CC}">
              <c16:uniqueId val="{00000003-2932-4D43-BAAD-909D7703106C}"/>
            </c:ext>
          </c:extLst>
        </c:ser>
        <c:dLbls>
          <c:showLegendKey val="0"/>
          <c:showVal val="1"/>
          <c:showCatName val="0"/>
          <c:showSerName val="0"/>
          <c:showPercent val="0"/>
          <c:showBubbleSize val="0"/>
        </c:dLbls>
        <c:gapWidth val="150"/>
        <c:shape val="box"/>
        <c:axId val="127434112"/>
        <c:axId val="127214720"/>
        <c:axId val="0"/>
      </c:bar3DChart>
      <c:catAx>
        <c:axId val="127434112"/>
        <c:scaling>
          <c:orientation val="minMax"/>
        </c:scaling>
        <c:delete val="0"/>
        <c:axPos val="b"/>
        <c:numFmt formatCode="General" sourceLinked="0"/>
        <c:majorTickMark val="out"/>
        <c:minorTickMark val="none"/>
        <c:tickLblPos val="nextTo"/>
        <c:crossAx val="127214720"/>
        <c:crosses val="autoZero"/>
        <c:auto val="1"/>
        <c:lblAlgn val="ctr"/>
        <c:lblOffset val="100"/>
        <c:noMultiLvlLbl val="0"/>
      </c:catAx>
      <c:valAx>
        <c:axId val="127214720"/>
        <c:scaling>
          <c:orientation val="minMax"/>
          <c:max val="100"/>
          <c:min val="0"/>
        </c:scaling>
        <c:delete val="0"/>
        <c:axPos val="l"/>
        <c:title>
          <c:tx>
            <c:rich>
              <a:bodyPr rot="-5400000" vert="horz"/>
              <a:lstStyle/>
              <a:p>
                <a:pPr>
                  <a:defRPr/>
                </a:pPr>
                <a:r>
                  <a:rPr lang="en-IN"/>
                  <a:t>% students rating as “very good”</a:t>
                </a:r>
              </a:p>
            </c:rich>
          </c:tx>
          <c:overlay val="0"/>
        </c:title>
        <c:numFmt formatCode="General" sourceLinked="1"/>
        <c:majorTickMark val="out"/>
        <c:minorTickMark val="none"/>
        <c:tickLblPos val="nextTo"/>
        <c:crossAx val="127434112"/>
        <c:crosses val="autoZero"/>
        <c:crossBetween val="between"/>
      </c:valAx>
    </c:plotArea>
    <c:plotVisOnly val="1"/>
    <c:dispBlanksAs val="gap"/>
    <c:showDLblsOverMax val="0"/>
  </c:chart>
  <c:txPr>
    <a:bodyPr/>
    <a:lstStyle/>
    <a:p>
      <a:pPr>
        <a:defRPr sz="1800">
          <a:latin typeface="Agency FB"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accent3">
            <a:lumMod val="75000"/>
          </a:schemeClr>
        </a:solidFill>
      </c:spPr>
    </c:floor>
    <c:sideWall>
      <c:thickness val="0"/>
    </c:sideWall>
    <c:backWall>
      <c:thickness val="0"/>
    </c:backWall>
    <c:plotArea>
      <c:layout/>
      <c:bar3DChart>
        <c:barDir val="col"/>
        <c:grouping val="clustered"/>
        <c:varyColors val="0"/>
        <c:ser>
          <c:idx val="1"/>
          <c:order val="0"/>
          <c:tx>
            <c:strRef>
              <c:f>Sheet1!$B$1</c:f>
              <c:strCache>
                <c:ptCount val="1"/>
                <c:pt idx="0">
                  <c:v>Column1</c:v>
                </c:pt>
              </c:strCache>
            </c:strRef>
          </c:tx>
          <c:invertIfNegative val="0"/>
          <c:dLbls>
            <c:spPr>
              <a:noFill/>
              <a:ln>
                <a:noFill/>
              </a:ln>
              <a:effectLst/>
            </c:spPr>
            <c:txPr>
              <a:bodyPr/>
              <a:lstStyle/>
              <a:p>
                <a:pPr>
                  <a:defRPr lang="en-US">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2015-16</c:v>
                </c:pt>
                <c:pt idx="1">
                  <c:v>2016-17</c:v>
                </c:pt>
                <c:pt idx="2">
                  <c:v>2017-18</c:v>
                </c:pt>
                <c:pt idx="3">
                  <c:v>2018-19</c:v>
                </c:pt>
                <c:pt idx="4">
                  <c:v>2019-20</c:v>
                </c:pt>
              </c:strCache>
            </c:strRef>
          </c:cat>
          <c:val>
            <c:numRef>
              <c:f>Sheet1!$B$2:$B$6</c:f>
              <c:numCache>
                <c:formatCode>General</c:formatCode>
                <c:ptCount val="5"/>
                <c:pt idx="0">
                  <c:v>6</c:v>
                </c:pt>
                <c:pt idx="1">
                  <c:v>3</c:v>
                </c:pt>
                <c:pt idx="2">
                  <c:v>2</c:v>
                </c:pt>
                <c:pt idx="3">
                  <c:v>4</c:v>
                </c:pt>
                <c:pt idx="4">
                  <c:v>3</c:v>
                </c:pt>
              </c:numCache>
            </c:numRef>
          </c:val>
          <c:extLst>
            <c:ext xmlns:c16="http://schemas.microsoft.com/office/drawing/2014/chart" uri="{C3380CC4-5D6E-409C-BE32-E72D297353CC}">
              <c16:uniqueId val="{00000000-7620-4D25-8ADA-FCD9F31017FB}"/>
            </c:ext>
          </c:extLst>
        </c:ser>
        <c:ser>
          <c:idx val="2"/>
          <c:order val="1"/>
          <c:tx>
            <c:strRef>
              <c:f>Sheet1!$D$1</c:f>
              <c:strCache>
                <c:ptCount val="1"/>
                <c:pt idx="0">
                  <c:v>Series 3</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2015-16</c:v>
                </c:pt>
                <c:pt idx="1">
                  <c:v>2016-17</c:v>
                </c:pt>
                <c:pt idx="2">
                  <c:v>2017-18</c:v>
                </c:pt>
                <c:pt idx="3">
                  <c:v>2018-19</c:v>
                </c:pt>
                <c:pt idx="4">
                  <c:v>2019-20</c:v>
                </c:pt>
              </c:strCache>
            </c:strRef>
          </c:cat>
          <c:val>
            <c:numRef>
              <c:f>Sheet1!$D$2:$D$4</c:f>
              <c:numCache>
                <c:formatCode>General</c:formatCode>
                <c:ptCount val="3"/>
              </c:numCache>
            </c:numRef>
          </c:val>
          <c:extLst>
            <c:ext xmlns:c16="http://schemas.microsoft.com/office/drawing/2014/chart" uri="{C3380CC4-5D6E-409C-BE32-E72D297353CC}">
              <c16:uniqueId val="{00000001-7620-4D25-8ADA-FCD9F31017FB}"/>
            </c:ext>
          </c:extLst>
        </c:ser>
        <c:dLbls>
          <c:showLegendKey val="0"/>
          <c:showVal val="1"/>
          <c:showCatName val="0"/>
          <c:showSerName val="0"/>
          <c:showPercent val="0"/>
          <c:showBubbleSize val="0"/>
        </c:dLbls>
        <c:gapWidth val="150"/>
        <c:shape val="box"/>
        <c:axId val="127075456"/>
        <c:axId val="127077376"/>
        <c:axId val="0"/>
      </c:bar3DChart>
      <c:catAx>
        <c:axId val="127075456"/>
        <c:scaling>
          <c:orientation val="minMax"/>
        </c:scaling>
        <c:delete val="0"/>
        <c:axPos val="b"/>
        <c:title>
          <c:tx>
            <c:rich>
              <a:bodyPr/>
              <a:lstStyle/>
              <a:p>
                <a:pPr>
                  <a:defRPr lang="en-US">
                    <a:solidFill>
                      <a:schemeClr val="tx1"/>
                    </a:solidFill>
                  </a:defRPr>
                </a:pPr>
                <a:r>
                  <a:rPr lang="en-IN">
                    <a:solidFill>
                      <a:schemeClr val="tx1"/>
                    </a:solidFill>
                  </a:rPr>
                  <a:t>Years</a:t>
                </a:r>
              </a:p>
            </c:rich>
          </c:tx>
          <c:overlay val="0"/>
        </c:title>
        <c:numFmt formatCode="General" sourceLinked="0"/>
        <c:majorTickMark val="out"/>
        <c:minorTickMark val="none"/>
        <c:tickLblPos val="nextTo"/>
        <c:txPr>
          <a:bodyPr/>
          <a:lstStyle/>
          <a:p>
            <a:pPr>
              <a:defRPr lang="en-US">
                <a:solidFill>
                  <a:schemeClr val="tx1"/>
                </a:solidFill>
              </a:defRPr>
            </a:pPr>
            <a:endParaRPr lang="en-US"/>
          </a:p>
        </c:txPr>
        <c:crossAx val="127077376"/>
        <c:crosses val="autoZero"/>
        <c:auto val="1"/>
        <c:lblAlgn val="ctr"/>
        <c:lblOffset val="100"/>
        <c:noMultiLvlLbl val="0"/>
      </c:catAx>
      <c:valAx>
        <c:axId val="127077376"/>
        <c:scaling>
          <c:orientation val="minMax"/>
        </c:scaling>
        <c:delete val="0"/>
        <c:axPos val="l"/>
        <c:title>
          <c:tx>
            <c:rich>
              <a:bodyPr rot="-5400000" vert="horz"/>
              <a:lstStyle/>
              <a:p>
                <a:pPr>
                  <a:defRPr lang="en-US">
                    <a:solidFill>
                      <a:schemeClr val="tx1"/>
                    </a:solidFill>
                  </a:defRPr>
                </a:pPr>
                <a:r>
                  <a:rPr lang="en-IN" dirty="0">
                    <a:solidFill>
                      <a:schemeClr val="tx1"/>
                    </a:solidFill>
                  </a:rPr>
                  <a:t>Number of programs</a:t>
                </a:r>
              </a:p>
            </c:rich>
          </c:tx>
          <c:overlay val="0"/>
        </c:title>
        <c:numFmt formatCode="General" sourceLinked="1"/>
        <c:majorTickMark val="out"/>
        <c:minorTickMark val="none"/>
        <c:tickLblPos val="nextTo"/>
        <c:txPr>
          <a:bodyPr/>
          <a:lstStyle/>
          <a:p>
            <a:pPr>
              <a:defRPr lang="en-US">
                <a:solidFill>
                  <a:schemeClr val="tx1"/>
                </a:solidFill>
              </a:defRPr>
            </a:pPr>
            <a:endParaRPr lang="en-US"/>
          </a:p>
        </c:txPr>
        <c:crossAx val="127075456"/>
        <c:crosses val="autoZero"/>
        <c:crossBetween val="between"/>
      </c:valAx>
    </c:plotArea>
    <c:plotVisOnly val="1"/>
    <c:dispBlanksAs val="gap"/>
    <c:showDLblsOverMax val="0"/>
  </c:chart>
  <c:txPr>
    <a:bodyPr/>
    <a:lstStyle/>
    <a:p>
      <a:pPr>
        <a:defRPr sz="1800">
          <a:solidFill>
            <a:srgbClr val="C00000"/>
          </a:solidFill>
          <a:latin typeface="Agency FB"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Sheet1!$B$1</c:f>
              <c:strCache>
                <c:ptCount val="1"/>
                <c:pt idx="0">
                  <c:v>Column1</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JC</c:v>
                </c:pt>
                <c:pt idx="1">
                  <c:v>CC</c:v>
                </c:pt>
              </c:strCache>
            </c:strRef>
          </c:cat>
          <c:val>
            <c:numRef>
              <c:f>Sheet1!$B$2:$B$3</c:f>
              <c:numCache>
                <c:formatCode>General</c:formatCode>
                <c:ptCount val="2"/>
                <c:pt idx="0">
                  <c:v>68</c:v>
                </c:pt>
                <c:pt idx="1">
                  <c:v>28</c:v>
                </c:pt>
              </c:numCache>
            </c:numRef>
          </c:val>
          <c:extLst>
            <c:ext xmlns:c16="http://schemas.microsoft.com/office/drawing/2014/chart" uri="{C3380CC4-5D6E-409C-BE32-E72D297353CC}">
              <c16:uniqueId val="{00000000-7620-4D25-8ADA-FCD9F31017FB}"/>
            </c:ext>
          </c:extLst>
        </c:ser>
        <c:ser>
          <c:idx val="2"/>
          <c:order val="1"/>
          <c:tx>
            <c:strRef>
              <c:f>Sheet1!$D$1</c:f>
              <c:strCache>
                <c:ptCount val="1"/>
                <c:pt idx="0">
                  <c:v>Series 3</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JC</c:v>
                </c:pt>
                <c:pt idx="1">
                  <c:v>CC</c:v>
                </c:pt>
              </c:strCache>
            </c:strRef>
          </c:cat>
          <c:val>
            <c:numRef>
              <c:f>Sheet1!$D$2:$D$4</c:f>
              <c:numCache>
                <c:formatCode>General</c:formatCode>
                <c:ptCount val="3"/>
              </c:numCache>
            </c:numRef>
          </c:val>
          <c:extLst>
            <c:ext xmlns:c16="http://schemas.microsoft.com/office/drawing/2014/chart" uri="{C3380CC4-5D6E-409C-BE32-E72D297353CC}">
              <c16:uniqueId val="{00000001-7620-4D25-8ADA-FCD9F31017FB}"/>
            </c:ext>
          </c:extLst>
        </c:ser>
        <c:dLbls>
          <c:showLegendKey val="0"/>
          <c:showVal val="1"/>
          <c:showCatName val="0"/>
          <c:showSerName val="0"/>
          <c:showPercent val="0"/>
          <c:showBubbleSize val="0"/>
        </c:dLbls>
        <c:gapWidth val="150"/>
        <c:shape val="box"/>
        <c:axId val="90107264"/>
        <c:axId val="127145088"/>
        <c:axId val="0"/>
      </c:bar3DChart>
      <c:catAx>
        <c:axId val="90107264"/>
        <c:scaling>
          <c:orientation val="minMax"/>
        </c:scaling>
        <c:delete val="0"/>
        <c:axPos val="b"/>
        <c:numFmt formatCode="General" sourceLinked="0"/>
        <c:majorTickMark val="out"/>
        <c:minorTickMark val="none"/>
        <c:tickLblPos val="nextTo"/>
        <c:txPr>
          <a:bodyPr/>
          <a:lstStyle/>
          <a:p>
            <a:pPr>
              <a:defRPr lang="en-US"/>
            </a:pPr>
            <a:endParaRPr lang="en-US"/>
          </a:p>
        </c:txPr>
        <c:crossAx val="127145088"/>
        <c:crosses val="autoZero"/>
        <c:auto val="1"/>
        <c:lblAlgn val="ctr"/>
        <c:lblOffset val="100"/>
        <c:noMultiLvlLbl val="0"/>
      </c:catAx>
      <c:valAx>
        <c:axId val="127145088"/>
        <c:scaling>
          <c:orientation val="minMax"/>
        </c:scaling>
        <c:delete val="0"/>
        <c:axPos val="l"/>
        <c:title>
          <c:tx>
            <c:rich>
              <a:bodyPr rot="-5400000" vert="horz"/>
              <a:lstStyle/>
              <a:p>
                <a:pPr>
                  <a:defRPr lang="en-US"/>
                </a:pPr>
                <a:r>
                  <a:rPr lang="en-IN" dirty="0"/>
                  <a:t>Number of students </a:t>
                </a:r>
              </a:p>
            </c:rich>
          </c:tx>
          <c:overlay val="0"/>
        </c:title>
        <c:numFmt formatCode="General" sourceLinked="1"/>
        <c:majorTickMark val="out"/>
        <c:minorTickMark val="none"/>
        <c:tickLblPos val="nextTo"/>
        <c:txPr>
          <a:bodyPr/>
          <a:lstStyle/>
          <a:p>
            <a:pPr>
              <a:defRPr lang="en-US"/>
            </a:pPr>
            <a:endParaRPr lang="en-US"/>
          </a:p>
        </c:txPr>
        <c:crossAx val="901072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accent3">
            <a:lumMod val="75000"/>
          </a:schemeClr>
        </a:solidFill>
      </c:spPr>
    </c:floor>
    <c:sideWall>
      <c:thickness val="0"/>
    </c:sideWall>
    <c:backWall>
      <c:thickness val="0"/>
    </c:backWall>
    <c:plotArea>
      <c:layout/>
      <c:bar3DChart>
        <c:barDir val="col"/>
        <c:grouping val="clustered"/>
        <c:varyColors val="0"/>
        <c:ser>
          <c:idx val="1"/>
          <c:order val="0"/>
          <c:tx>
            <c:strRef>
              <c:f>Sheet1!$B$1</c:f>
              <c:strCache>
                <c:ptCount val="1"/>
                <c:pt idx="0">
                  <c:v>Column1</c:v>
                </c:pt>
              </c:strCache>
            </c:strRef>
          </c:tx>
          <c:invertIfNegative val="0"/>
          <c:dLbls>
            <c:spPr>
              <a:noFill/>
              <a:ln>
                <a:noFill/>
              </a:ln>
              <a:effectLst/>
            </c:spPr>
            <c:txPr>
              <a:bodyPr/>
              <a:lstStyle/>
              <a:p>
                <a:pPr>
                  <a:defRPr lang="en-US">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2015-16</c:v>
                </c:pt>
                <c:pt idx="1">
                  <c:v>2016-17</c:v>
                </c:pt>
                <c:pt idx="2">
                  <c:v>2017-18</c:v>
                </c:pt>
                <c:pt idx="3">
                  <c:v>2018-19</c:v>
                </c:pt>
                <c:pt idx="4">
                  <c:v>2019-20</c:v>
                </c:pt>
              </c:strCache>
            </c:strRef>
          </c:cat>
          <c:val>
            <c:numRef>
              <c:f>Sheet1!$B$2:$B$6</c:f>
              <c:numCache>
                <c:formatCode>General</c:formatCode>
                <c:ptCount val="5"/>
                <c:pt idx="0">
                  <c:v>16</c:v>
                </c:pt>
                <c:pt idx="1">
                  <c:v>24</c:v>
                </c:pt>
                <c:pt idx="2">
                  <c:v>32</c:v>
                </c:pt>
                <c:pt idx="3">
                  <c:v>4</c:v>
                </c:pt>
                <c:pt idx="4">
                  <c:v>20</c:v>
                </c:pt>
              </c:numCache>
            </c:numRef>
          </c:val>
          <c:extLst>
            <c:ext xmlns:c16="http://schemas.microsoft.com/office/drawing/2014/chart" uri="{C3380CC4-5D6E-409C-BE32-E72D297353CC}">
              <c16:uniqueId val="{00000000-7620-4D25-8ADA-FCD9F31017FB}"/>
            </c:ext>
          </c:extLst>
        </c:ser>
        <c:ser>
          <c:idx val="2"/>
          <c:order val="1"/>
          <c:tx>
            <c:strRef>
              <c:f>Sheet1!$D$1</c:f>
              <c:strCache>
                <c:ptCount val="1"/>
                <c:pt idx="0">
                  <c:v>Series 3</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2015-16</c:v>
                </c:pt>
                <c:pt idx="1">
                  <c:v>2016-17</c:v>
                </c:pt>
                <c:pt idx="2">
                  <c:v>2017-18</c:v>
                </c:pt>
                <c:pt idx="3">
                  <c:v>2018-19</c:v>
                </c:pt>
                <c:pt idx="4">
                  <c:v>2019-20</c:v>
                </c:pt>
              </c:strCache>
            </c:strRef>
          </c:cat>
          <c:val>
            <c:numRef>
              <c:f>Sheet1!$D$2:$D$4</c:f>
              <c:numCache>
                <c:formatCode>General</c:formatCode>
                <c:ptCount val="3"/>
              </c:numCache>
            </c:numRef>
          </c:val>
          <c:extLst>
            <c:ext xmlns:c16="http://schemas.microsoft.com/office/drawing/2014/chart" uri="{C3380CC4-5D6E-409C-BE32-E72D297353CC}">
              <c16:uniqueId val="{00000001-7620-4D25-8ADA-FCD9F31017FB}"/>
            </c:ext>
          </c:extLst>
        </c:ser>
        <c:dLbls>
          <c:showLegendKey val="0"/>
          <c:showVal val="1"/>
          <c:showCatName val="0"/>
          <c:showSerName val="0"/>
          <c:showPercent val="0"/>
          <c:showBubbleSize val="0"/>
        </c:dLbls>
        <c:gapWidth val="150"/>
        <c:shape val="box"/>
        <c:axId val="128178432"/>
        <c:axId val="128184320"/>
        <c:axId val="0"/>
      </c:bar3DChart>
      <c:catAx>
        <c:axId val="128178432"/>
        <c:scaling>
          <c:orientation val="minMax"/>
        </c:scaling>
        <c:delete val="0"/>
        <c:axPos val="b"/>
        <c:numFmt formatCode="General" sourceLinked="0"/>
        <c:majorTickMark val="out"/>
        <c:minorTickMark val="none"/>
        <c:tickLblPos val="nextTo"/>
        <c:txPr>
          <a:bodyPr/>
          <a:lstStyle/>
          <a:p>
            <a:pPr>
              <a:defRPr lang="en-US">
                <a:solidFill>
                  <a:schemeClr val="tx1"/>
                </a:solidFill>
              </a:defRPr>
            </a:pPr>
            <a:endParaRPr lang="en-US"/>
          </a:p>
        </c:txPr>
        <c:crossAx val="128184320"/>
        <c:crosses val="autoZero"/>
        <c:auto val="1"/>
        <c:lblAlgn val="ctr"/>
        <c:lblOffset val="100"/>
        <c:noMultiLvlLbl val="0"/>
      </c:catAx>
      <c:valAx>
        <c:axId val="128184320"/>
        <c:scaling>
          <c:orientation val="minMax"/>
        </c:scaling>
        <c:delete val="0"/>
        <c:axPos val="l"/>
        <c:title>
          <c:tx>
            <c:rich>
              <a:bodyPr rot="-5400000" vert="horz"/>
              <a:lstStyle/>
              <a:p>
                <a:pPr>
                  <a:defRPr lang="en-US">
                    <a:solidFill>
                      <a:schemeClr val="tx1"/>
                    </a:solidFill>
                  </a:defRPr>
                </a:pPr>
                <a:r>
                  <a:rPr lang="en-IN" dirty="0">
                    <a:solidFill>
                      <a:schemeClr val="tx1"/>
                    </a:solidFill>
                    <a:latin typeface="+mj-lt"/>
                  </a:rPr>
                  <a:t>Number of students</a:t>
                </a:r>
              </a:p>
            </c:rich>
          </c:tx>
          <c:overlay val="0"/>
        </c:title>
        <c:numFmt formatCode="General" sourceLinked="1"/>
        <c:majorTickMark val="out"/>
        <c:minorTickMark val="none"/>
        <c:tickLblPos val="nextTo"/>
        <c:txPr>
          <a:bodyPr/>
          <a:lstStyle/>
          <a:p>
            <a:pPr>
              <a:defRPr lang="en-US">
                <a:solidFill>
                  <a:schemeClr val="tx1"/>
                </a:solidFill>
              </a:defRPr>
            </a:pPr>
            <a:endParaRPr lang="en-US"/>
          </a:p>
        </c:txPr>
        <c:crossAx val="128178432"/>
        <c:crosses val="autoZero"/>
        <c:crossBetween val="between"/>
      </c:valAx>
    </c:plotArea>
    <c:plotVisOnly val="1"/>
    <c:dispBlanksAs val="gap"/>
    <c:showDLblsOverMax val="0"/>
  </c:chart>
  <c:txPr>
    <a:bodyPr/>
    <a:lstStyle/>
    <a:p>
      <a:pPr>
        <a:defRPr sz="1800">
          <a:solidFill>
            <a:srgbClr val="C00000"/>
          </a:solidFill>
          <a:latin typeface="Agency FB"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lang="en-US" sz="2200" b="1" i="0" u="none" strike="noStrike" kern="1200" cap="all" spc="50" baseline="0">
                <a:solidFill>
                  <a:schemeClr val="tx1">
                    <a:lumMod val="65000"/>
                    <a:lumOff val="35000"/>
                  </a:schemeClr>
                </a:solidFill>
                <a:latin typeface="+mn-lt"/>
                <a:ea typeface="+mn-ea"/>
                <a:cs typeface="+mn-cs"/>
              </a:defRPr>
            </a:pPr>
            <a:r>
              <a:rPr lang="en-IN" sz="2000" b="1" dirty="0">
                <a:solidFill>
                  <a:schemeClr val="accent6">
                    <a:lumMod val="50000"/>
                  </a:schemeClr>
                </a:solidFill>
                <a:hlinkClick xmlns:r="http://schemas.openxmlformats.org/officeDocument/2006/relationships" r:id=""/>
              </a:rPr>
              <a:t>Post-graduate</a:t>
            </a:r>
            <a:r>
              <a:rPr lang="en-IN" sz="2000" b="1" baseline="0" dirty="0">
                <a:solidFill>
                  <a:schemeClr val="accent6">
                    <a:lumMod val="50000"/>
                  </a:schemeClr>
                </a:solidFill>
                <a:hlinkClick xmlns:r="http://schemas.openxmlformats.org/officeDocument/2006/relationships" r:id=""/>
              </a:rPr>
              <a:t> research completed=59</a:t>
            </a:r>
            <a:endParaRPr lang="en-IN" sz="2000" b="1" dirty="0">
              <a:solidFill>
                <a:schemeClr val="accent6">
                  <a:lumMod val="50000"/>
                </a:schemeClr>
              </a:solidFill>
            </a:endParaRPr>
          </a:p>
        </c:rich>
      </c:tx>
      <c:overlay val="0"/>
      <c:spPr>
        <a:noFill/>
        <a:ln>
          <a:noFill/>
        </a:ln>
        <a:effectLst/>
      </c:spPr>
      <c:txPr>
        <a:bodyPr rot="0" spcFirstLastPara="1" vertOverflow="ellipsis" vert="horz" wrap="square" anchor="ctr" anchorCtr="1"/>
        <a:lstStyle/>
        <a:p>
          <a:pPr>
            <a:defRPr lang="en-US"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tx>
            <c:strRef>
              <c:f>Sheet1!$B$1</c:f>
              <c:strCache>
                <c:ptCount val="1"/>
                <c:pt idx="0">
                  <c:v>Column1</c:v>
                </c:pt>
              </c:strCache>
            </c:strRef>
          </c:tx>
          <c:spPr>
            <a:gradFill>
              <a:gsLst>
                <a:gs pos="100000">
                  <a:schemeClr val="accent4">
                    <a:alpha val="0"/>
                  </a:schemeClr>
                </a:gs>
                <a:gs pos="50000">
                  <a:schemeClr val="accent4"/>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2015-16</c:v>
                </c:pt>
                <c:pt idx="1">
                  <c:v>2016-17</c:v>
                </c:pt>
                <c:pt idx="2">
                  <c:v>2017-18</c:v>
                </c:pt>
                <c:pt idx="3">
                  <c:v>2018-19</c:v>
                </c:pt>
                <c:pt idx="4">
                  <c:v>2019-20</c:v>
                </c:pt>
              </c:strCache>
            </c:strRef>
          </c:cat>
          <c:val>
            <c:numRef>
              <c:f>Sheet1!$B$2:$B$6</c:f>
              <c:numCache>
                <c:formatCode>General</c:formatCode>
                <c:ptCount val="5"/>
                <c:pt idx="0">
                  <c:v>12</c:v>
                </c:pt>
                <c:pt idx="1">
                  <c:v>10</c:v>
                </c:pt>
                <c:pt idx="2">
                  <c:v>11</c:v>
                </c:pt>
                <c:pt idx="3">
                  <c:v>12</c:v>
                </c:pt>
                <c:pt idx="4">
                  <c:v>14</c:v>
                </c:pt>
              </c:numCache>
            </c:numRef>
          </c:val>
          <c:extLst>
            <c:ext xmlns:c16="http://schemas.microsoft.com/office/drawing/2014/chart" uri="{C3380CC4-5D6E-409C-BE32-E72D297353CC}">
              <c16:uniqueId val="{00000000-5971-46B8-AA72-DFF7D45590E2}"/>
            </c:ext>
          </c:extLst>
        </c:ser>
        <c:ser>
          <c:idx val="2"/>
          <c:order val="1"/>
          <c:tx>
            <c:strRef>
              <c:f>Sheet1!$D$1</c:f>
              <c:strCache>
                <c:ptCount val="1"/>
                <c:pt idx="0">
                  <c:v>Series 3</c:v>
                </c:pt>
              </c:strCache>
            </c:strRef>
          </c:tx>
          <c:spPr>
            <a:gradFill>
              <a:gsLst>
                <a:gs pos="100000">
                  <a:schemeClr val="accent4">
                    <a:tint val="65000"/>
                    <a:alpha val="0"/>
                  </a:schemeClr>
                </a:gs>
                <a:gs pos="50000">
                  <a:schemeClr val="accent4">
                    <a:tint val="65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2015-16</c:v>
                </c:pt>
                <c:pt idx="1">
                  <c:v>2016-17</c:v>
                </c:pt>
                <c:pt idx="2">
                  <c:v>2017-18</c:v>
                </c:pt>
                <c:pt idx="3">
                  <c:v>2018-19</c:v>
                </c:pt>
                <c:pt idx="4">
                  <c:v>2019-20</c:v>
                </c:pt>
              </c:strCache>
            </c:strRef>
          </c:cat>
          <c:val>
            <c:numRef>
              <c:f>Sheet1!$D$2:$D$4</c:f>
              <c:numCache>
                <c:formatCode>General</c:formatCode>
                <c:ptCount val="3"/>
              </c:numCache>
            </c:numRef>
          </c:val>
          <c:extLst>
            <c:ext xmlns:c16="http://schemas.microsoft.com/office/drawing/2014/chart" uri="{C3380CC4-5D6E-409C-BE32-E72D297353CC}">
              <c16:uniqueId val="{00000001-5971-46B8-AA72-DFF7D45590E2}"/>
            </c:ext>
          </c:extLst>
        </c:ser>
        <c:dLbls>
          <c:showLegendKey val="0"/>
          <c:showVal val="1"/>
          <c:showCatName val="0"/>
          <c:showSerName val="0"/>
          <c:showPercent val="0"/>
          <c:showBubbleSize val="0"/>
        </c:dLbls>
        <c:gapWidth val="150"/>
        <c:gapDepth val="0"/>
        <c:shape val="box"/>
        <c:axId val="149837696"/>
        <c:axId val="150193280"/>
        <c:axId val="0"/>
      </c:bar3DChart>
      <c:catAx>
        <c:axId val="149837696"/>
        <c:scaling>
          <c:orientation val="minMax"/>
        </c:scaling>
        <c:delete val="0"/>
        <c:axPos val="b"/>
        <c:title>
          <c:tx>
            <c:rich>
              <a:bodyPr rot="0" spcFirstLastPara="1" vertOverflow="ellipsis" vert="horz" wrap="square" anchor="ctr" anchorCtr="1"/>
              <a:lstStyle/>
              <a:p>
                <a:pPr>
                  <a:defRPr lang="en-US" sz="1197" b="0" i="0" u="none" strike="noStrike" kern="1200" cap="all" baseline="0">
                    <a:solidFill>
                      <a:schemeClr val="tx1">
                        <a:lumMod val="65000"/>
                        <a:lumOff val="35000"/>
                      </a:schemeClr>
                    </a:solidFill>
                    <a:latin typeface="+mn-lt"/>
                    <a:ea typeface="+mn-ea"/>
                    <a:cs typeface="+mn-cs"/>
                  </a:defRPr>
                </a:pPr>
                <a:r>
                  <a:rPr lang="en-IN"/>
                  <a:t>Years</a:t>
                </a:r>
              </a:p>
            </c:rich>
          </c:tx>
          <c:overlay val="0"/>
          <c:spPr>
            <a:noFill/>
            <a:ln>
              <a:noFill/>
            </a:ln>
            <a:effectLst/>
          </c:spPr>
          <c:txPr>
            <a:bodyPr rot="0" spcFirstLastPara="1" vertOverflow="ellipsis" vert="horz" wrap="square" anchor="ctr" anchorCtr="1"/>
            <a:lstStyle/>
            <a:p>
              <a:pPr>
                <a:defRPr lang="en-US"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lang="en-US" sz="1197" b="1" i="0" u="none" strike="noStrike" kern="1200" baseline="0">
                <a:solidFill>
                  <a:schemeClr val="accent6">
                    <a:lumMod val="50000"/>
                  </a:schemeClr>
                </a:solidFill>
                <a:latin typeface="+mn-lt"/>
                <a:ea typeface="+mn-ea"/>
                <a:cs typeface="+mn-cs"/>
              </a:defRPr>
            </a:pPr>
            <a:endParaRPr lang="en-US"/>
          </a:p>
        </c:txPr>
        <c:crossAx val="150193280"/>
        <c:crosses val="autoZero"/>
        <c:auto val="1"/>
        <c:lblAlgn val="ctr"/>
        <c:lblOffset val="100"/>
        <c:noMultiLvlLbl val="0"/>
      </c:catAx>
      <c:valAx>
        <c:axId val="150193280"/>
        <c:scaling>
          <c:orientation val="minMax"/>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lang="en-US" sz="1197" b="1" i="0" u="none" strike="noStrike" kern="1200" cap="all" baseline="0">
                    <a:solidFill>
                      <a:schemeClr val="accent6">
                        <a:lumMod val="50000"/>
                      </a:schemeClr>
                    </a:solidFill>
                    <a:latin typeface="+mn-lt"/>
                    <a:ea typeface="+mn-ea"/>
                    <a:cs typeface="+mn-cs"/>
                  </a:defRPr>
                </a:pPr>
                <a:r>
                  <a:rPr lang="en-IN" b="1">
                    <a:solidFill>
                      <a:schemeClr val="accent6">
                        <a:lumMod val="50000"/>
                      </a:schemeClr>
                    </a:solidFill>
                  </a:rPr>
                  <a:t>Number of students</a:t>
                </a:r>
              </a:p>
            </c:rich>
          </c:tx>
          <c:overlay val="0"/>
          <c:spPr>
            <a:noFill/>
            <a:ln>
              <a:noFill/>
            </a:ln>
            <a:effectLst/>
          </c:spPr>
          <c:txPr>
            <a:bodyPr rot="-5400000" spcFirstLastPara="1" vertOverflow="ellipsis" vert="horz" wrap="square" anchor="ctr" anchorCtr="1"/>
            <a:lstStyle/>
            <a:p>
              <a:pPr>
                <a:defRPr lang="en-US" sz="1197" b="1" i="0" u="none" strike="noStrike" kern="1200" cap="all" baseline="0">
                  <a:solidFill>
                    <a:schemeClr val="accent6">
                      <a:lumMod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149837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lang="en-US" sz="2200" b="1" i="0" u="none" strike="noStrike" kern="1200" cap="all" spc="50" baseline="0">
                <a:solidFill>
                  <a:schemeClr val="tx1">
                    <a:lumMod val="65000"/>
                    <a:lumOff val="35000"/>
                  </a:schemeClr>
                </a:solidFill>
                <a:latin typeface="+mn-lt"/>
                <a:ea typeface="+mn-ea"/>
                <a:cs typeface="+mn-cs"/>
              </a:defRPr>
            </a:pPr>
            <a:r>
              <a:rPr lang="en-IN" sz="2000" b="1" dirty="0">
                <a:solidFill>
                  <a:schemeClr val="accent6">
                    <a:lumMod val="50000"/>
                  </a:schemeClr>
                </a:solidFill>
                <a:hlinkClick xmlns:r="http://schemas.openxmlformats.org/officeDocument/2006/relationships" r:id=""/>
                <a:hlinkMouseOver xmlns:r="http://schemas.openxmlformats.org/officeDocument/2006/relationships" r:id=""/>
              </a:rPr>
              <a:t>DOCTORAL</a:t>
            </a:r>
            <a:r>
              <a:rPr lang="en-IN" sz="2000" b="1" baseline="0" dirty="0">
                <a:solidFill>
                  <a:schemeClr val="accent6">
                    <a:lumMod val="50000"/>
                  </a:schemeClr>
                </a:solidFill>
                <a:hlinkClick xmlns:r="http://schemas.openxmlformats.org/officeDocument/2006/relationships" r:id=""/>
                <a:hlinkMouseOver xmlns:r="http://schemas.openxmlformats.org/officeDocument/2006/relationships" r:id=""/>
              </a:rPr>
              <a:t> students= 30</a:t>
            </a:r>
            <a:endParaRPr lang="en-IN" sz="2000" b="1" dirty="0">
              <a:solidFill>
                <a:schemeClr val="accent6">
                  <a:lumMod val="50000"/>
                </a:schemeClr>
              </a:solidFill>
            </a:endParaRPr>
          </a:p>
        </c:rich>
      </c:tx>
      <c:overlay val="0"/>
      <c:spPr>
        <a:noFill/>
        <a:ln>
          <a:noFill/>
        </a:ln>
        <a:effectLst/>
      </c:spPr>
      <c:txPr>
        <a:bodyPr rot="0" spcFirstLastPara="1" vertOverflow="ellipsis" vert="horz" wrap="square" anchor="ctr" anchorCtr="1"/>
        <a:lstStyle/>
        <a:p>
          <a:pPr>
            <a:defRPr lang="en-US"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tx>
            <c:strRef>
              <c:f>Sheet1!$B$1</c:f>
              <c:strCache>
                <c:ptCount val="1"/>
                <c:pt idx="0">
                  <c:v>Column1</c:v>
                </c:pt>
              </c:strCache>
            </c:strRef>
          </c:tx>
          <c:spPr>
            <a:gradFill>
              <a:gsLst>
                <a:gs pos="100000">
                  <a:schemeClr val="accent4">
                    <a:alpha val="0"/>
                  </a:schemeClr>
                </a:gs>
                <a:gs pos="50000">
                  <a:schemeClr val="accent4"/>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Completed</c:v>
                </c:pt>
                <c:pt idx="1">
                  <c:v>Submitted</c:v>
                </c:pt>
                <c:pt idx="2">
                  <c:v>Ongoing</c:v>
                </c:pt>
              </c:strCache>
            </c:strRef>
          </c:cat>
          <c:val>
            <c:numRef>
              <c:f>Sheet1!$B$2:$B$4</c:f>
              <c:numCache>
                <c:formatCode>General</c:formatCode>
                <c:ptCount val="3"/>
                <c:pt idx="0">
                  <c:v>13</c:v>
                </c:pt>
                <c:pt idx="1">
                  <c:v>6</c:v>
                </c:pt>
                <c:pt idx="2">
                  <c:v>11</c:v>
                </c:pt>
              </c:numCache>
            </c:numRef>
          </c:val>
          <c:extLst>
            <c:ext xmlns:c16="http://schemas.microsoft.com/office/drawing/2014/chart" uri="{C3380CC4-5D6E-409C-BE32-E72D297353CC}">
              <c16:uniqueId val="{00000000-3139-4227-8CEC-6307E9139269}"/>
            </c:ext>
          </c:extLst>
        </c:ser>
        <c:ser>
          <c:idx val="2"/>
          <c:order val="1"/>
          <c:tx>
            <c:strRef>
              <c:f>Sheet1!$D$1</c:f>
              <c:strCache>
                <c:ptCount val="1"/>
                <c:pt idx="0">
                  <c:v>Series 3</c:v>
                </c:pt>
              </c:strCache>
            </c:strRef>
          </c:tx>
          <c:spPr>
            <a:gradFill>
              <a:gsLst>
                <a:gs pos="100000">
                  <a:schemeClr val="accent4">
                    <a:tint val="65000"/>
                    <a:alpha val="0"/>
                  </a:schemeClr>
                </a:gs>
                <a:gs pos="50000">
                  <a:schemeClr val="accent4">
                    <a:tint val="65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Completed</c:v>
                </c:pt>
                <c:pt idx="1">
                  <c:v>Submitted</c:v>
                </c:pt>
                <c:pt idx="2">
                  <c:v>Ongoing</c:v>
                </c:pt>
              </c:strCache>
            </c:strRef>
          </c:cat>
          <c:val>
            <c:numRef>
              <c:f>Sheet1!$D$2:$D$4</c:f>
              <c:numCache>
                <c:formatCode>General</c:formatCode>
                <c:ptCount val="3"/>
              </c:numCache>
            </c:numRef>
          </c:val>
          <c:extLst>
            <c:ext xmlns:c16="http://schemas.microsoft.com/office/drawing/2014/chart" uri="{C3380CC4-5D6E-409C-BE32-E72D297353CC}">
              <c16:uniqueId val="{00000001-3139-4227-8CEC-6307E9139269}"/>
            </c:ext>
          </c:extLst>
        </c:ser>
        <c:dLbls>
          <c:showLegendKey val="0"/>
          <c:showVal val="1"/>
          <c:showCatName val="0"/>
          <c:showSerName val="0"/>
          <c:showPercent val="0"/>
          <c:showBubbleSize val="0"/>
        </c:dLbls>
        <c:gapWidth val="150"/>
        <c:gapDepth val="0"/>
        <c:shape val="box"/>
        <c:axId val="126812928"/>
        <c:axId val="126814464"/>
        <c:axId val="0"/>
      </c:bar3DChart>
      <c:catAx>
        <c:axId val="126812928"/>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lang="en-US" sz="1197" b="1" i="0" u="none" strike="noStrike" kern="1200" baseline="0">
                <a:solidFill>
                  <a:schemeClr val="accent6">
                    <a:lumMod val="50000"/>
                  </a:schemeClr>
                </a:solidFill>
                <a:latin typeface="+mn-lt"/>
                <a:ea typeface="+mn-ea"/>
                <a:cs typeface="+mn-cs"/>
              </a:defRPr>
            </a:pPr>
            <a:endParaRPr lang="en-US"/>
          </a:p>
        </c:txPr>
        <c:crossAx val="126814464"/>
        <c:crosses val="autoZero"/>
        <c:auto val="1"/>
        <c:lblAlgn val="ctr"/>
        <c:lblOffset val="100"/>
        <c:noMultiLvlLbl val="0"/>
      </c:catAx>
      <c:valAx>
        <c:axId val="126814464"/>
        <c:scaling>
          <c:orientation val="minMax"/>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lang="en-US" sz="1197" b="1" i="0" u="none" strike="noStrike" kern="1200" cap="all" baseline="0">
                    <a:solidFill>
                      <a:schemeClr val="accent6">
                        <a:lumMod val="50000"/>
                      </a:schemeClr>
                    </a:solidFill>
                    <a:latin typeface="+mn-lt"/>
                    <a:ea typeface="+mn-ea"/>
                    <a:cs typeface="+mn-cs"/>
                  </a:defRPr>
                </a:pPr>
                <a:r>
                  <a:rPr lang="en-IN" b="1">
                    <a:solidFill>
                      <a:schemeClr val="accent6">
                        <a:lumMod val="50000"/>
                      </a:schemeClr>
                    </a:solidFill>
                  </a:rPr>
                  <a:t>Number of students</a:t>
                </a:r>
              </a:p>
            </c:rich>
          </c:tx>
          <c:overlay val="0"/>
          <c:spPr>
            <a:noFill/>
            <a:ln>
              <a:noFill/>
            </a:ln>
            <a:effectLst/>
          </c:spPr>
          <c:txPr>
            <a:bodyPr rot="-5400000" spcFirstLastPara="1" vertOverflow="ellipsis" vert="horz" wrap="square" anchor="ctr" anchorCtr="1"/>
            <a:lstStyle/>
            <a:p>
              <a:pPr>
                <a:defRPr lang="en-US" sz="1197" b="1" i="0" u="none" strike="noStrike" kern="1200" cap="all" baseline="0">
                  <a:solidFill>
                    <a:schemeClr val="accent6">
                      <a:lumMod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126812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200" b="1" i="0" u="none" strike="noStrike" kern="1200" cap="all" spc="50" baseline="0">
                <a:solidFill>
                  <a:schemeClr val="tx1">
                    <a:lumMod val="65000"/>
                    <a:lumOff val="35000"/>
                  </a:schemeClr>
                </a:solidFill>
                <a:latin typeface="+mn-lt"/>
                <a:ea typeface="+mn-ea"/>
                <a:cs typeface="+mn-cs"/>
              </a:defRPr>
            </a:pPr>
            <a:r>
              <a:rPr lang="en-IN" dirty="0">
                <a:solidFill>
                  <a:schemeClr val="bg1"/>
                </a:solidFill>
                <a:hlinkClick xmlns:r="http://schemas.openxmlformats.org/officeDocument/2006/relationships" r:id=""/>
              </a:rPr>
              <a:t>RESEARCH PUBLICATIONS= 98</a:t>
            </a:r>
            <a:endParaRPr lang="en-IN" dirty="0">
              <a:solidFill>
                <a:schemeClr val="bg1"/>
              </a:solidFill>
            </a:endParaRPr>
          </a:p>
        </c:rich>
      </c:tx>
      <c:layout>
        <c:manualLayout>
          <c:xMode val="edge"/>
          <c:yMode val="edge"/>
          <c:x val="0.15477936107698401"/>
          <c:y val="1.3397220846750773E-2"/>
        </c:manualLayout>
      </c:layout>
      <c:overlay val="0"/>
      <c:spPr>
        <a:noFill/>
        <a:ln>
          <a:noFill/>
        </a:ln>
        <a:effectLst/>
      </c:spPr>
    </c:title>
    <c:autoTitleDeleted val="0"/>
    <c:plotArea>
      <c:layout>
        <c:manualLayout>
          <c:layoutTarget val="inner"/>
          <c:xMode val="edge"/>
          <c:yMode val="edge"/>
          <c:x val="0.1098971175772834"/>
          <c:y val="0.15113073855991321"/>
          <c:w val="0.86694422572178553"/>
          <c:h val="0.6633869384883162"/>
        </c:manualLayout>
      </c:layout>
      <c:barChart>
        <c:barDir val="col"/>
        <c:grouping val="clustered"/>
        <c:varyColors val="0"/>
        <c:ser>
          <c:idx val="0"/>
          <c:order val="0"/>
          <c:tx>
            <c:strRef>
              <c:f>Sheet1!$B$1</c:f>
              <c:strCache>
                <c:ptCount val="1"/>
                <c:pt idx="0">
                  <c:v>National</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cat>
            <c:strRef>
              <c:f>Sheet1!$A$2:$A$6</c:f>
              <c:strCache>
                <c:ptCount val="5"/>
                <c:pt idx="0">
                  <c:v>2015-16</c:v>
                </c:pt>
                <c:pt idx="1">
                  <c:v>2016-17</c:v>
                </c:pt>
                <c:pt idx="2">
                  <c:v>2017-18</c:v>
                </c:pt>
                <c:pt idx="3">
                  <c:v>2018-19</c:v>
                </c:pt>
                <c:pt idx="4">
                  <c:v>2019-20</c:v>
                </c:pt>
              </c:strCache>
            </c:strRef>
          </c:cat>
          <c:val>
            <c:numRef>
              <c:f>Sheet1!$B$2:$B$6</c:f>
              <c:numCache>
                <c:formatCode>General</c:formatCode>
                <c:ptCount val="5"/>
                <c:pt idx="0">
                  <c:v>11</c:v>
                </c:pt>
                <c:pt idx="1">
                  <c:v>9</c:v>
                </c:pt>
                <c:pt idx="2">
                  <c:v>9</c:v>
                </c:pt>
                <c:pt idx="3">
                  <c:v>6</c:v>
                </c:pt>
                <c:pt idx="4">
                  <c:v>1</c:v>
                </c:pt>
              </c:numCache>
            </c:numRef>
          </c:val>
          <c:extLst>
            <c:ext xmlns:c16="http://schemas.microsoft.com/office/drawing/2014/chart" uri="{C3380CC4-5D6E-409C-BE32-E72D297353CC}">
              <c16:uniqueId val="{00000000-03E2-4ECC-ABAC-0FB71AABEECD}"/>
            </c:ext>
          </c:extLst>
        </c:ser>
        <c:ser>
          <c:idx val="1"/>
          <c:order val="1"/>
          <c:tx>
            <c:strRef>
              <c:f>Sheet1!$C$1</c:f>
              <c:strCache>
                <c:ptCount val="1"/>
                <c:pt idx="0">
                  <c:v>International</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cat>
            <c:strRef>
              <c:f>Sheet1!$A$2:$A$6</c:f>
              <c:strCache>
                <c:ptCount val="5"/>
                <c:pt idx="0">
                  <c:v>2015-16</c:v>
                </c:pt>
                <c:pt idx="1">
                  <c:v>2016-17</c:v>
                </c:pt>
                <c:pt idx="2">
                  <c:v>2017-18</c:v>
                </c:pt>
                <c:pt idx="3">
                  <c:v>2018-19</c:v>
                </c:pt>
                <c:pt idx="4">
                  <c:v>2019-20</c:v>
                </c:pt>
              </c:strCache>
            </c:strRef>
          </c:cat>
          <c:val>
            <c:numRef>
              <c:f>Sheet1!$C$2:$C$6</c:f>
              <c:numCache>
                <c:formatCode>General</c:formatCode>
                <c:ptCount val="5"/>
                <c:pt idx="0">
                  <c:v>12</c:v>
                </c:pt>
                <c:pt idx="1">
                  <c:v>15</c:v>
                </c:pt>
                <c:pt idx="2">
                  <c:v>14</c:v>
                </c:pt>
                <c:pt idx="3">
                  <c:v>11</c:v>
                </c:pt>
                <c:pt idx="4">
                  <c:v>10</c:v>
                </c:pt>
              </c:numCache>
            </c:numRef>
          </c:val>
          <c:extLst>
            <c:ext xmlns:c16="http://schemas.microsoft.com/office/drawing/2014/chart" uri="{C3380CC4-5D6E-409C-BE32-E72D297353CC}">
              <c16:uniqueId val="{00000001-03E2-4ECC-ABAC-0FB71AABEECD}"/>
            </c:ext>
          </c:extLst>
        </c:ser>
        <c:dLbls>
          <c:showLegendKey val="0"/>
          <c:showVal val="0"/>
          <c:showCatName val="0"/>
          <c:showSerName val="0"/>
          <c:showPercent val="0"/>
          <c:showBubbleSize val="0"/>
        </c:dLbls>
        <c:gapWidth val="355"/>
        <c:overlap val="-70"/>
        <c:axId val="150452096"/>
        <c:axId val="150453632"/>
      </c:barChart>
      <c:catAx>
        <c:axId val="15045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1" i="0" u="none" strike="noStrike" kern="1200" baseline="0">
                <a:solidFill>
                  <a:schemeClr val="accent6">
                    <a:lumMod val="50000"/>
                  </a:schemeClr>
                </a:solidFill>
                <a:latin typeface="+mn-lt"/>
                <a:ea typeface="+mn-ea"/>
                <a:cs typeface="+mn-cs"/>
              </a:defRPr>
            </a:pPr>
            <a:endParaRPr lang="en-US"/>
          </a:p>
        </c:txPr>
        <c:crossAx val="150453632"/>
        <c:crosses val="autoZero"/>
        <c:auto val="1"/>
        <c:lblAlgn val="ctr"/>
        <c:lblOffset val="100"/>
        <c:noMultiLvlLbl val="0"/>
      </c:catAx>
      <c:valAx>
        <c:axId val="150453632"/>
        <c:scaling>
          <c:orientation val="minMax"/>
        </c:scaling>
        <c:delete val="0"/>
        <c:axPos val="l"/>
        <c:title>
          <c:tx>
            <c:rich>
              <a:bodyPr rot="-5400000" spcFirstLastPara="1" vertOverflow="ellipsis" vert="horz" wrap="square" anchor="ctr" anchorCtr="1"/>
              <a:lstStyle/>
              <a:p>
                <a:pPr>
                  <a:defRPr lang="en-US" sz="1197" b="1" i="0" u="none" strike="noStrike" kern="1200" cap="all" baseline="0">
                    <a:solidFill>
                      <a:schemeClr val="accent6">
                        <a:lumMod val="50000"/>
                      </a:schemeClr>
                    </a:solidFill>
                    <a:latin typeface="+mn-lt"/>
                    <a:ea typeface="+mn-ea"/>
                    <a:cs typeface="+mn-cs"/>
                  </a:defRPr>
                </a:pPr>
                <a:r>
                  <a:rPr lang="en-IN" b="1" dirty="0">
                    <a:solidFill>
                      <a:schemeClr val="accent6">
                        <a:lumMod val="50000"/>
                      </a:schemeClr>
                    </a:solidFill>
                  </a:rPr>
                  <a:t>Number</a:t>
                </a:r>
                <a:r>
                  <a:rPr lang="en-IN" b="1" baseline="0" dirty="0">
                    <a:solidFill>
                      <a:schemeClr val="accent6">
                        <a:lumMod val="50000"/>
                      </a:schemeClr>
                    </a:solidFill>
                  </a:rPr>
                  <a:t> of publications</a:t>
                </a:r>
                <a:endParaRPr lang="en-IN" b="1" dirty="0">
                  <a:solidFill>
                    <a:schemeClr val="accent6">
                      <a:lumMod val="50000"/>
                    </a:schemeClr>
                  </a:solidFill>
                </a:endParaRPr>
              </a:p>
            </c:rich>
          </c:tx>
          <c:layout>
            <c:manualLayout>
              <c:xMode val="edge"/>
              <c:yMode val="edge"/>
              <c:x val="2.9166666666666667E-2"/>
              <c:y val="0.2229771161417324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150452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197" b="1" i="0" u="none" strike="noStrike" kern="1200" baseline="0">
              <a:solidFill>
                <a:schemeClr val="accent6">
                  <a:lumMod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diagrams/_rels/data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791FC2-B7FA-42CD-8722-0E759A8C5EA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IN"/>
        </a:p>
      </dgm:t>
    </dgm:pt>
    <dgm:pt modelId="{7BE35DD7-5608-42FD-9F53-00DDA9525ECF}">
      <dgm:prSet phldrT="[Text]" custT="1"/>
      <dgm:spPr>
        <a:solidFill>
          <a:schemeClr val="accent6">
            <a:lumMod val="75000"/>
          </a:schemeClr>
        </a:solidFill>
        <a:scene3d>
          <a:camera prst="orthographicFront"/>
          <a:lightRig rig="threePt" dir="t"/>
        </a:scene3d>
        <a:sp3d>
          <a:bevelT prst="angle"/>
        </a:sp3d>
      </dgm:spPr>
      <dgm:t>
        <a:bodyPr/>
        <a:lstStyle/>
        <a:p>
          <a:r>
            <a:rPr lang="en-IN" sz="1600">
              <a:solidFill>
                <a:sysClr val="windowText" lastClr="000000"/>
              </a:solidFill>
            </a:rPr>
            <a:t>20 Offices</a:t>
          </a:r>
          <a:endParaRPr lang="en-IN" sz="1600" dirty="0">
            <a:solidFill>
              <a:sysClr val="windowText" lastClr="000000"/>
            </a:solidFill>
          </a:endParaRPr>
        </a:p>
      </dgm:t>
    </dgm:pt>
    <dgm:pt modelId="{CF2FE840-4A65-4E7C-9580-283A2170E96C}" type="parTrans" cxnId="{8BBBB809-FBA2-4449-839B-DFC61D12757E}">
      <dgm:prSet/>
      <dgm:spPr/>
      <dgm:t>
        <a:bodyPr/>
        <a:lstStyle/>
        <a:p>
          <a:endParaRPr lang="en-IN" sz="1800"/>
        </a:p>
      </dgm:t>
    </dgm:pt>
    <dgm:pt modelId="{E3162E19-9BA4-49AC-9E0B-41E7ED72E658}" type="sibTrans" cxnId="{8BBBB809-FBA2-4449-839B-DFC61D12757E}">
      <dgm:prSet/>
      <dgm:spPr/>
      <dgm:t>
        <a:bodyPr/>
        <a:lstStyle/>
        <a:p>
          <a:endParaRPr lang="en-IN" sz="1800"/>
        </a:p>
      </dgm:t>
    </dgm:pt>
    <dgm:pt modelId="{4040D012-C51C-4AB6-8B08-71623051D004}">
      <dgm:prSet phldrT="[Text]" custT="1"/>
      <dgm:spPr>
        <a:solidFill>
          <a:schemeClr val="accent6">
            <a:lumMod val="75000"/>
          </a:schemeClr>
        </a:solidFill>
        <a:scene3d>
          <a:camera prst="orthographicFront"/>
          <a:lightRig rig="threePt" dir="t"/>
        </a:scene3d>
        <a:sp3d>
          <a:bevelT prst="angle"/>
        </a:sp3d>
      </dgm:spPr>
      <dgm:t>
        <a:bodyPr/>
        <a:lstStyle/>
        <a:p>
          <a:r>
            <a:rPr lang="en-IN" sz="1600" dirty="0">
              <a:solidFill>
                <a:sysClr val="windowText" lastClr="000000"/>
              </a:solidFill>
            </a:rPr>
            <a:t>Faculty rooms</a:t>
          </a:r>
        </a:p>
      </dgm:t>
    </dgm:pt>
    <dgm:pt modelId="{513029FA-827F-4144-8799-075AA8CD04A4}" type="parTrans" cxnId="{67AE9D10-981C-4DF0-8165-08669219A662}">
      <dgm:prSet custT="1"/>
      <dgm:spPr>
        <a:scene3d>
          <a:camera prst="orthographicFront"/>
          <a:lightRig rig="threePt" dir="t"/>
        </a:scene3d>
        <a:sp3d>
          <a:bevelT prst="angle"/>
        </a:sp3d>
      </dgm:spPr>
      <dgm:t>
        <a:bodyPr/>
        <a:lstStyle/>
        <a:p>
          <a:endParaRPr lang="en-IN" sz="500"/>
        </a:p>
      </dgm:t>
    </dgm:pt>
    <dgm:pt modelId="{49FE16BC-259C-435E-8013-265F54CA0275}" type="sibTrans" cxnId="{67AE9D10-981C-4DF0-8165-08669219A662}">
      <dgm:prSet/>
      <dgm:spPr/>
      <dgm:t>
        <a:bodyPr/>
        <a:lstStyle/>
        <a:p>
          <a:endParaRPr lang="en-IN" sz="1800"/>
        </a:p>
      </dgm:t>
    </dgm:pt>
    <dgm:pt modelId="{F20CA5A9-BAB5-41A6-8247-49831A7872B4}">
      <dgm:prSet phldrT="[Text]" custT="1"/>
      <dgm:spPr>
        <a:solidFill>
          <a:schemeClr val="accent6">
            <a:lumMod val="75000"/>
          </a:schemeClr>
        </a:solidFill>
        <a:scene3d>
          <a:camera prst="orthographicFront"/>
          <a:lightRig rig="threePt" dir="t"/>
        </a:scene3d>
        <a:sp3d>
          <a:bevelT prst="angle"/>
        </a:sp3d>
      </dgm:spPr>
      <dgm:t>
        <a:bodyPr/>
        <a:lstStyle/>
        <a:p>
          <a:r>
            <a:rPr lang="en-IN" sz="1600" dirty="0">
              <a:solidFill>
                <a:sysClr val="windowText" lastClr="000000"/>
              </a:solidFill>
            </a:rPr>
            <a:t>11</a:t>
          </a:r>
        </a:p>
      </dgm:t>
    </dgm:pt>
    <dgm:pt modelId="{4D26131B-8490-4E48-A20B-B88CA0B5E668}" type="parTrans" cxnId="{FF67AA10-F643-4419-B103-501A0E82E285}">
      <dgm:prSet custT="1"/>
      <dgm:spPr>
        <a:scene3d>
          <a:camera prst="orthographicFront"/>
          <a:lightRig rig="threePt" dir="t"/>
        </a:scene3d>
        <a:sp3d>
          <a:bevelT prst="angle"/>
        </a:sp3d>
      </dgm:spPr>
      <dgm:t>
        <a:bodyPr/>
        <a:lstStyle/>
        <a:p>
          <a:endParaRPr lang="en-IN" sz="500"/>
        </a:p>
      </dgm:t>
    </dgm:pt>
    <dgm:pt modelId="{90B8A9DB-4B0D-4F09-9B8F-140509BE8EDA}" type="sibTrans" cxnId="{FF67AA10-F643-4419-B103-501A0E82E285}">
      <dgm:prSet/>
      <dgm:spPr/>
      <dgm:t>
        <a:bodyPr/>
        <a:lstStyle/>
        <a:p>
          <a:endParaRPr lang="en-IN" sz="1800"/>
        </a:p>
      </dgm:t>
    </dgm:pt>
    <dgm:pt modelId="{8A9DA87B-9209-49C2-8332-121535B48C2E}">
      <dgm:prSet phldrT="[Text]" custT="1"/>
      <dgm:spPr>
        <a:solidFill>
          <a:schemeClr val="accent6">
            <a:lumMod val="75000"/>
          </a:schemeClr>
        </a:solidFill>
        <a:scene3d>
          <a:camera prst="orthographicFront"/>
          <a:lightRig rig="threePt" dir="t"/>
        </a:scene3d>
        <a:sp3d>
          <a:bevelT prst="angle"/>
        </a:sp3d>
      </dgm:spPr>
      <dgm:t>
        <a:bodyPr/>
        <a:lstStyle/>
        <a:p>
          <a:r>
            <a:rPr lang="en-IN" sz="1600" dirty="0">
              <a:solidFill>
                <a:sysClr val="windowText" lastClr="000000"/>
              </a:solidFill>
            </a:rPr>
            <a:t>Laboratories</a:t>
          </a:r>
        </a:p>
      </dgm:t>
    </dgm:pt>
    <dgm:pt modelId="{8C97FB73-7723-41C3-BAF0-F4EDE8D54562}" type="parTrans" cxnId="{2B13A505-2742-43DE-8CBA-80C34655DEC8}">
      <dgm:prSet custT="1"/>
      <dgm:spPr>
        <a:scene3d>
          <a:camera prst="orthographicFront"/>
          <a:lightRig rig="threePt" dir="t"/>
        </a:scene3d>
        <a:sp3d>
          <a:bevelT prst="angle"/>
        </a:sp3d>
      </dgm:spPr>
      <dgm:t>
        <a:bodyPr/>
        <a:lstStyle/>
        <a:p>
          <a:endParaRPr lang="en-IN" sz="500"/>
        </a:p>
      </dgm:t>
    </dgm:pt>
    <dgm:pt modelId="{4EB1AEF1-6721-47A3-8342-B7BF793F2B53}" type="sibTrans" cxnId="{2B13A505-2742-43DE-8CBA-80C34655DEC8}">
      <dgm:prSet/>
      <dgm:spPr/>
      <dgm:t>
        <a:bodyPr/>
        <a:lstStyle/>
        <a:p>
          <a:endParaRPr lang="en-IN" sz="1800"/>
        </a:p>
      </dgm:t>
    </dgm:pt>
    <dgm:pt modelId="{1F006D52-3714-4CA3-B053-D9B8472192E7}">
      <dgm:prSet phldrT="[Text]" custT="1"/>
      <dgm:spPr>
        <a:solidFill>
          <a:schemeClr val="accent6">
            <a:lumMod val="75000"/>
          </a:schemeClr>
        </a:solidFill>
        <a:scene3d>
          <a:camera prst="orthographicFront"/>
          <a:lightRig rig="threePt" dir="t"/>
        </a:scene3d>
        <a:sp3d>
          <a:bevelT prst="angle"/>
        </a:sp3d>
      </dgm:spPr>
      <dgm:t>
        <a:bodyPr/>
        <a:lstStyle/>
        <a:p>
          <a:r>
            <a:rPr lang="en-IN" sz="1600" dirty="0">
              <a:solidFill>
                <a:sysClr val="windowText" lastClr="000000"/>
              </a:solidFill>
            </a:rPr>
            <a:t>5</a:t>
          </a:r>
        </a:p>
      </dgm:t>
    </dgm:pt>
    <dgm:pt modelId="{E362241A-F74A-44B0-A481-196D1BC925F8}" type="parTrans" cxnId="{15DB8310-1573-4E7A-A6D0-44BB952B0EC2}">
      <dgm:prSet custT="1"/>
      <dgm:spPr>
        <a:scene3d>
          <a:camera prst="orthographicFront"/>
          <a:lightRig rig="threePt" dir="t"/>
        </a:scene3d>
        <a:sp3d>
          <a:bevelT prst="angle"/>
        </a:sp3d>
      </dgm:spPr>
      <dgm:t>
        <a:bodyPr/>
        <a:lstStyle/>
        <a:p>
          <a:endParaRPr lang="en-IN" sz="500"/>
        </a:p>
      </dgm:t>
    </dgm:pt>
    <dgm:pt modelId="{4B6B739C-2775-472D-A0EE-95807E8110CC}" type="sibTrans" cxnId="{15DB8310-1573-4E7A-A6D0-44BB952B0EC2}">
      <dgm:prSet/>
      <dgm:spPr/>
      <dgm:t>
        <a:bodyPr/>
        <a:lstStyle/>
        <a:p>
          <a:endParaRPr lang="en-IN" sz="1800"/>
        </a:p>
      </dgm:t>
    </dgm:pt>
    <dgm:pt modelId="{831038BF-2ED5-49C4-8F34-1B224B387967}">
      <dgm:prSet phldrT="[Text]" custT="1"/>
      <dgm:spPr>
        <a:solidFill>
          <a:schemeClr val="accent6">
            <a:lumMod val="75000"/>
          </a:schemeClr>
        </a:solidFill>
        <a:scene3d>
          <a:camera prst="orthographicFront"/>
          <a:lightRig rig="threePt" dir="t"/>
        </a:scene3d>
        <a:sp3d>
          <a:bevelT prst="angle"/>
        </a:sp3d>
      </dgm:spPr>
      <dgm:t>
        <a:bodyPr/>
        <a:lstStyle/>
        <a:p>
          <a:r>
            <a:rPr lang="en-IN" sz="1600" dirty="0">
              <a:solidFill>
                <a:sysClr val="windowText" lastClr="000000"/>
              </a:solidFill>
            </a:rPr>
            <a:t>Support staff rooms</a:t>
          </a:r>
        </a:p>
      </dgm:t>
    </dgm:pt>
    <dgm:pt modelId="{681E0078-88E9-4AAD-ACA1-03A827421856}" type="parTrans" cxnId="{276DED95-3426-4D40-A1BC-6F75AFFF396E}">
      <dgm:prSet custT="1"/>
      <dgm:spPr>
        <a:scene3d>
          <a:camera prst="orthographicFront"/>
          <a:lightRig rig="threePt" dir="t"/>
        </a:scene3d>
        <a:sp3d>
          <a:bevelT prst="angle"/>
        </a:sp3d>
      </dgm:spPr>
      <dgm:t>
        <a:bodyPr/>
        <a:lstStyle/>
        <a:p>
          <a:endParaRPr lang="en-IN" sz="500"/>
        </a:p>
      </dgm:t>
    </dgm:pt>
    <dgm:pt modelId="{16A7DCDC-D73D-47C3-B125-27F2E5C3464A}" type="sibTrans" cxnId="{276DED95-3426-4D40-A1BC-6F75AFFF396E}">
      <dgm:prSet/>
      <dgm:spPr/>
      <dgm:t>
        <a:bodyPr/>
        <a:lstStyle/>
        <a:p>
          <a:endParaRPr lang="en-IN" sz="1800"/>
        </a:p>
      </dgm:t>
    </dgm:pt>
    <dgm:pt modelId="{E57D7B25-C947-486E-89BD-551DFF9E8531}">
      <dgm:prSet phldrT="[Text]" custT="1"/>
      <dgm:spPr>
        <a:solidFill>
          <a:schemeClr val="accent6">
            <a:lumMod val="75000"/>
          </a:schemeClr>
        </a:solidFill>
        <a:scene3d>
          <a:camera prst="orthographicFront"/>
          <a:lightRig rig="threePt" dir="t"/>
        </a:scene3d>
        <a:sp3d>
          <a:bevelT prst="angle"/>
        </a:sp3d>
      </dgm:spPr>
      <dgm:t>
        <a:bodyPr/>
        <a:lstStyle/>
        <a:p>
          <a:r>
            <a:rPr lang="en-IN" sz="1600" dirty="0">
              <a:solidFill>
                <a:sysClr val="windowText" lastClr="000000"/>
              </a:solidFill>
            </a:rPr>
            <a:t>3</a:t>
          </a:r>
        </a:p>
      </dgm:t>
    </dgm:pt>
    <dgm:pt modelId="{E7251FDE-F97B-47A9-A4CF-A410AB03DA69}" type="parTrans" cxnId="{5756571A-5F82-4C5C-AD3D-8ECC37530E0F}">
      <dgm:prSet custT="1"/>
      <dgm:spPr>
        <a:scene3d>
          <a:camera prst="orthographicFront"/>
          <a:lightRig rig="threePt" dir="t"/>
        </a:scene3d>
        <a:sp3d>
          <a:bevelT prst="angle"/>
        </a:sp3d>
      </dgm:spPr>
      <dgm:t>
        <a:bodyPr/>
        <a:lstStyle/>
        <a:p>
          <a:endParaRPr lang="en-IN" sz="500"/>
        </a:p>
      </dgm:t>
    </dgm:pt>
    <dgm:pt modelId="{6944F8DC-1A50-4040-88C6-77036AE8AF29}" type="sibTrans" cxnId="{5756571A-5F82-4C5C-AD3D-8ECC37530E0F}">
      <dgm:prSet/>
      <dgm:spPr/>
      <dgm:t>
        <a:bodyPr/>
        <a:lstStyle/>
        <a:p>
          <a:endParaRPr lang="en-IN" sz="1800"/>
        </a:p>
      </dgm:t>
    </dgm:pt>
    <dgm:pt modelId="{F588C517-4B2A-411A-8D39-4C44F2607A48}">
      <dgm:prSet phldrT="[Text]" custT="1"/>
      <dgm:spPr>
        <a:solidFill>
          <a:schemeClr val="accent6">
            <a:lumMod val="75000"/>
          </a:schemeClr>
        </a:solidFill>
        <a:scene3d>
          <a:camera prst="orthographicFront"/>
          <a:lightRig rig="threePt" dir="t"/>
        </a:scene3d>
        <a:sp3d>
          <a:bevelT prst="angle"/>
        </a:sp3d>
      </dgm:spPr>
      <dgm:t>
        <a:bodyPr/>
        <a:lstStyle/>
        <a:p>
          <a:r>
            <a:rPr lang="en-IN" sz="1600" dirty="0">
              <a:solidFill>
                <a:sysClr val="windowText" lastClr="000000"/>
              </a:solidFill>
            </a:rPr>
            <a:t>Store room</a:t>
          </a:r>
        </a:p>
      </dgm:t>
    </dgm:pt>
    <dgm:pt modelId="{12A08DA2-A608-4DFC-9C07-9A822640331A}" type="parTrans" cxnId="{3846E3F9-EF5C-4D55-AE48-3D909A0FABC6}">
      <dgm:prSet custT="1"/>
      <dgm:spPr>
        <a:scene3d>
          <a:camera prst="orthographicFront"/>
          <a:lightRig rig="threePt" dir="t"/>
        </a:scene3d>
        <a:sp3d>
          <a:bevelT prst="angle"/>
        </a:sp3d>
      </dgm:spPr>
      <dgm:t>
        <a:bodyPr/>
        <a:lstStyle/>
        <a:p>
          <a:endParaRPr lang="en-IN" sz="500"/>
        </a:p>
      </dgm:t>
    </dgm:pt>
    <dgm:pt modelId="{4695ED6B-DD99-4367-B315-E3102904B69D}" type="sibTrans" cxnId="{3846E3F9-EF5C-4D55-AE48-3D909A0FABC6}">
      <dgm:prSet/>
      <dgm:spPr/>
      <dgm:t>
        <a:bodyPr/>
        <a:lstStyle/>
        <a:p>
          <a:endParaRPr lang="en-IN" sz="1800"/>
        </a:p>
      </dgm:t>
    </dgm:pt>
    <dgm:pt modelId="{3E36486B-36A8-4681-8383-0D6F0DF80AD2}">
      <dgm:prSet phldrT="[Text]" custT="1"/>
      <dgm:spPr>
        <a:solidFill>
          <a:schemeClr val="accent6">
            <a:lumMod val="75000"/>
          </a:schemeClr>
        </a:solidFill>
        <a:scene3d>
          <a:camera prst="orthographicFront"/>
          <a:lightRig rig="threePt" dir="t"/>
        </a:scene3d>
        <a:sp3d>
          <a:bevelT prst="angle"/>
        </a:sp3d>
      </dgm:spPr>
      <dgm:t>
        <a:bodyPr/>
        <a:lstStyle/>
        <a:p>
          <a:r>
            <a:rPr lang="en-IN" sz="1600" dirty="0">
              <a:solidFill>
                <a:sysClr val="windowText" lastClr="000000"/>
              </a:solidFill>
            </a:rPr>
            <a:t>1</a:t>
          </a:r>
        </a:p>
      </dgm:t>
    </dgm:pt>
    <dgm:pt modelId="{48F2839E-DD68-42B9-8C85-9A13A0399959}" type="parTrans" cxnId="{117937A1-B9F3-48A8-86B1-1CAB19BA6F0D}">
      <dgm:prSet custT="1"/>
      <dgm:spPr>
        <a:scene3d>
          <a:camera prst="orthographicFront"/>
          <a:lightRig rig="threePt" dir="t"/>
        </a:scene3d>
        <a:sp3d>
          <a:bevelT prst="angle"/>
        </a:sp3d>
      </dgm:spPr>
      <dgm:t>
        <a:bodyPr/>
        <a:lstStyle/>
        <a:p>
          <a:endParaRPr lang="en-IN" sz="500"/>
        </a:p>
      </dgm:t>
    </dgm:pt>
    <dgm:pt modelId="{4A18FA6B-5E44-4B16-980A-28B71927967F}" type="sibTrans" cxnId="{117937A1-B9F3-48A8-86B1-1CAB19BA6F0D}">
      <dgm:prSet/>
      <dgm:spPr/>
      <dgm:t>
        <a:bodyPr/>
        <a:lstStyle/>
        <a:p>
          <a:endParaRPr lang="en-IN" sz="1800"/>
        </a:p>
      </dgm:t>
    </dgm:pt>
    <dgm:pt modelId="{3ADA4B12-18B3-42C4-826E-EB10313FB121}" type="pres">
      <dgm:prSet presAssocID="{72791FC2-B7FA-42CD-8722-0E759A8C5EA8}" presName="diagram" presStyleCnt="0">
        <dgm:presLayoutVars>
          <dgm:chPref val="1"/>
          <dgm:dir/>
          <dgm:animOne val="branch"/>
          <dgm:animLvl val="lvl"/>
          <dgm:resizeHandles val="exact"/>
        </dgm:presLayoutVars>
      </dgm:prSet>
      <dgm:spPr/>
      <dgm:t>
        <a:bodyPr/>
        <a:lstStyle/>
        <a:p>
          <a:endParaRPr lang="en-IN"/>
        </a:p>
      </dgm:t>
    </dgm:pt>
    <dgm:pt modelId="{C2C6BCAE-2CA7-42D4-ABF9-A2BE2FB39A9E}" type="pres">
      <dgm:prSet presAssocID="{7BE35DD7-5608-42FD-9F53-00DDA9525ECF}" presName="root1" presStyleCnt="0"/>
      <dgm:spPr>
        <a:scene3d>
          <a:camera prst="orthographicFront"/>
          <a:lightRig rig="threePt" dir="t"/>
        </a:scene3d>
        <a:sp3d>
          <a:bevelT prst="angle"/>
        </a:sp3d>
      </dgm:spPr>
    </dgm:pt>
    <dgm:pt modelId="{CB3E03A2-960F-4145-A434-F803F770DD2A}" type="pres">
      <dgm:prSet presAssocID="{7BE35DD7-5608-42FD-9F53-00DDA9525ECF}" presName="LevelOneTextNode" presStyleLbl="node0" presStyleIdx="0" presStyleCnt="1">
        <dgm:presLayoutVars>
          <dgm:chPref val="3"/>
        </dgm:presLayoutVars>
      </dgm:prSet>
      <dgm:spPr/>
      <dgm:t>
        <a:bodyPr/>
        <a:lstStyle/>
        <a:p>
          <a:endParaRPr lang="en-IN"/>
        </a:p>
      </dgm:t>
    </dgm:pt>
    <dgm:pt modelId="{840F1F0B-B319-42E0-AC40-4B7768C3C7D5}" type="pres">
      <dgm:prSet presAssocID="{7BE35DD7-5608-42FD-9F53-00DDA9525ECF}" presName="level2hierChild" presStyleCnt="0"/>
      <dgm:spPr>
        <a:scene3d>
          <a:camera prst="orthographicFront"/>
          <a:lightRig rig="threePt" dir="t"/>
        </a:scene3d>
        <a:sp3d>
          <a:bevelT prst="angle"/>
        </a:sp3d>
      </dgm:spPr>
    </dgm:pt>
    <dgm:pt modelId="{6A446297-B5AD-4B44-B764-2C689CED15C0}" type="pres">
      <dgm:prSet presAssocID="{513029FA-827F-4144-8799-075AA8CD04A4}" presName="conn2-1" presStyleLbl="parChTrans1D2" presStyleIdx="0" presStyleCnt="4"/>
      <dgm:spPr/>
      <dgm:t>
        <a:bodyPr/>
        <a:lstStyle/>
        <a:p>
          <a:endParaRPr lang="en-IN"/>
        </a:p>
      </dgm:t>
    </dgm:pt>
    <dgm:pt modelId="{D5532EEE-AB8D-46D4-8F53-58BBC20E313C}" type="pres">
      <dgm:prSet presAssocID="{513029FA-827F-4144-8799-075AA8CD04A4}" presName="connTx" presStyleLbl="parChTrans1D2" presStyleIdx="0" presStyleCnt="4"/>
      <dgm:spPr/>
      <dgm:t>
        <a:bodyPr/>
        <a:lstStyle/>
        <a:p>
          <a:endParaRPr lang="en-IN"/>
        </a:p>
      </dgm:t>
    </dgm:pt>
    <dgm:pt modelId="{70B70903-EB8F-46AD-887A-23F20DD2BEE7}" type="pres">
      <dgm:prSet presAssocID="{4040D012-C51C-4AB6-8B08-71623051D004}" presName="root2" presStyleCnt="0"/>
      <dgm:spPr>
        <a:scene3d>
          <a:camera prst="orthographicFront"/>
          <a:lightRig rig="threePt" dir="t"/>
        </a:scene3d>
        <a:sp3d>
          <a:bevelT prst="angle"/>
        </a:sp3d>
      </dgm:spPr>
    </dgm:pt>
    <dgm:pt modelId="{DDA5EC39-4932-43BB-8551-AA7ADBF629BF}" type="pres">
      <dgm:prSet presAssocID="{4040D012-C51C-4AB6-8B08-71623051D004}" presName="LevelTwoTextNode" presStyleLbl="node2" presStyleIdx="0" presStyleCnt="4">
        <dgm:presLayoutVars>
          <dgm:chPref val="3"/>
        </dgm:presLayoutVars>
      </dgm:prSet>
      <dgm:spPr/>
      <dgm:t>
        <a:bodyPr/>
        <a:lstStyle/>
        <a:p>
          <a:endParaRPr lang="en-IN"/>
        </a:p>
      </dgm:t>
    </dgm:pt>
    <dgm:pt modelId="{6A0EB4C6-0684-46A3-A57D-B92A96BFE058}" type="pres">
      <dgm:prSet presAssocID="{4040D012-C51C-4AB6-8B08-71623051D004}" presName="level3hierChild" presStyleCnt="0"/>
      <dgm:spPr>
        <a:scene3d>
          <a:camera prst="orthographicFront"/>
          <a:lightRig rig="threePt" dir="t"/>
        </a:scene3d>
        <a:sp3d>
          <a:bevelT prst="angle"/>
        </a:sp3d>
      </dgm:spPr>
    </dgm:pt>
    <dgm:pt modelId="{D9F898C3-0A8C-467D-8B7C-987900DB65A8}" type="pres">
      <dgm:prSet presAssocID="{4D26131B-8490-4E48-A20B-B88CA0B5E668}" presName="conn2-1" presStyleLbl="parChTrans1D3" presStyleIdx="0" presStyleCnt="4"/>
      <dgm:spPr/>
      <dgm:t>
        <a:bodyPr/>
        <a:lstStyle/>
        <a:p>
          <a:endParaRPr lang="en-IN"/>
        </a:p>
      </dgm:t>
    </dgm:pt>
    <dgm:pt modelId="{0FB17DCD-4F8F-4DFC-B1FD-94BD062CA5F3}" type="pres">
      <dgm:prSet presAssocID="{4D26131B-8490-4E48-A20B-B88CA0B5E668}" presName="connTx" presStyleLbl="parChTrans1D3" presStyleIdx="0" presStyleCnt="4"/>
      <dgm:spPr/>
      <dgm:t>
        <a:bodyPr/>
        <a:lstStyle/>
        <a:p>
          <a:endParaRPr lang="en-IN"/>
        </a:p>
      </dgm:t>
    </dgm:pt>
    <dgm:pt modelId="{1BD1A117-C20A-4DC0-AFCD-E73198F1BFFE}" type="pres">
      <dgm:prSet presAssocID="{F20CA5A9-BAB5-41A6-8247-49831A7872B4}" presName="root2" presStyleCnt="0"/>
      <dgm:spPr>
        <a:scene3d>
          <a:camera prst="orthographicFront"/>
          <a:lightRig rig="threePt" dir="t"/>
        </a:scene3d>
        <a:sp3d>
          <a:bevelT prst="angle"/>
        </a:sp3d>
      </dgm:spPr>
    </dgm:pt>
    <dgm:pt modelId="{86BB9D63-9169-4E23-8448-C446BAE79A52}" type="pres">
      <dgm:prSet presAssocID="{F20CA5A9-BAB5-41A6-8247-49831A7872B4}" presName="LevelTwoTextNode" presStyleLbl="node3" presStyleIdx="0" presStyleCnt="4">
        <dgm:presLayoutVars>
          <dgm:chPref val="3"/>
        </dgm:presLayoutVars>
      </dgm:prSet>
      <dgm:spPr/>
      <dgm:t>
        <a:bodyPr/>
        <a:lstStyle/>
        <a:p>
          <a:endParaRPr lang="en-IN"/>
        </a:p>
      </dgm:t>
    </dgm:pt>
    <dgm:pt modelId="{925F78D4-F528-47D5-81A5-4E31E22A8A48}" type="pres">
      <dgm:prSet presAssocID="{F20CA5A9-BAB5-41A6-8247-49831A7872B4}" presName="level3hierChild" presStyleCnt="0"/>
      <dgm:spPr>
        <a:scene3d>
          <a:camera prst="orthographicFront"/>
          <a:lightRig rig="threePt" dir="t"/>
        </a:scene3d>
        <a:sp3d>
          <a:bevelT prst="angle"/>
        </a:sp3d>
      </dgm:spPr>
    </dgm:pt>
    <dgm:pt modelId="{824B2BC8-CCA8-47E1-9657-B9B3BD812F75}" type="pres">
      <dgm:prSet presAssocID="{8C97FB73-7723-41C3-BAF0-F4EDE8D54562}" presName="conn2-1" presStyleLbl="parChTrans1D2" presStyleIdx="1" presStyleCnt="4"/>
      <dgm:spPr/>
      <dgm:t>
        <a:bodyPr/>
        <a:lstStyle/>
        <a:p>
          <a:endParaRPr lang="en-IN"/>
        </a:p>
      </dgm:t>
    </dgm:pt>
    <dgm:pt modelId="{91D4A563-C16C-4B05-B011-BA38633A3705}" type="pres">
      <dgm:prSet presAssocID="{8C97FB73-7723-41C3-BAF0-F4EDE8D54562}" presName="connTx" presStyleLbl="parChTrans1D2" presStyleIdx="1" presStyleCnt="4"/>
      <dgm:spPr/>
      <dgm:t>
        <a:bodyPr/>
        <a:lstStyle/>
        <a:p>
          <a:endParaRPr lang="en-IN"/>
        </a:p>
      </dgm:t>
    </dgm:pt>
    <dgm:pt modelId="{85FD3E69-A244-4BD4-BF34-5EB5A0883E9E}" type="pres">
      <dgm:prSet presAssocID="{8A9DA87B-9209-49C2-8332-121535B48C2E}" presName="root2" presStyleCnt="0"/>
      <dgm:spPr>
        <a:scene3d>
          <a:camera prst="orthographicFront"/>
          <a:lightRig rig="threePt" dir="t"/>
        </a:scene3d>
        <a:sp3d>
          <a:bevelT prst="angle"/>
        </a:sp3d>
      </dgm:spPr>
    </dgm:pt>
    <dgm:pt modelId="{E51C1ADA-8C87-4807-8479-3992A54F3C00}" type="pres">
      <dgm:prSet presAssocID="{8A9DA87B-9209-49C2-8332-121535B48C2E}" presName="LevelTwoTextNode" presStyleLbl="node2" presStyleIdx="1" presStyleCnt="4">
        <dgm:presLayoutVars>
          <dgm:chPref val="3"/>
        </dgm:presLayoutVars>
      </dgm:prSet>
      <dgm:spPr/>
      <dgm:t>
        <a:bodyPr/>
        <a:lstStyle/>
        <a:p>
          <a:endParaRPr lang="en-IN"/>
        </a:p>
      </dgm:t>
    </dgm:pt>
    <dgm:pt modelId="{8A342AD2-DCA8-424D-A27E-9A8F7794C042}" type="pres">
      <dgm:prSet presAssocID="{8A9DA87B-9209-49C2-8332-121535B48C2E}" presName="level3hierChild" presStyleCnt="0"/>
      <dgm:spPr>
        <a:scene3d>
          <a:camera prst="orthographicFront"/>
          <a:lightRig rig="threePt" dir="t"/>
        </a:scene3d>
        <a:sp3d>
          <a:bevelT prst="angle"/>
        </a:sp3d>
      </dgm:spPr>
    </dgm:pt>
    <dgm:pt modelId="{4B065A31-CAC1-42A1-94CC-9EFF62010016}" type="pres">
      <dgm:prSet presAssocID="{E362241A-F74A-44B0-A481-196D1BC925F8}" presName="conn2-1" presStyleLbl="parChTrans1D3" presStyleIdx="1" presStyleCnt="4"/>
      <dgm:spPr/>
      <dgm:t>
        <a:bodyPr/>
        <a:lstStyle/>
        <a:p>
          <a:endParaRPr lang="en-IN"/>
        </a:p>
      </dgm:t>
    </dgm:pt>
    <dgm:pt modelId="{852A23B1-885E-4276-83D7-6F1572E2BC84}" type="pres">
      <dgm:prSet presAssocID="{E362241A-F74A-44B0-A481-196D1BC925F8}" presName="connTx" presStyleLbl="parChTrans1D3" presStyleIdx="1" presStyleCnt="4"/>
      <dgm:spPr/>
      <dgm:t>
        <a:bodyPr/>
        <a:lstStyle/>
        <a:p>
          <a:endParaRPr lang="en-IN"/>
        </a:p>
      </dgm:t>
    </dgm:pt>
    <dgm:pt modelId="{78978FD7-804A-464D-8322-960389D16C8A}" type="pres">
      <dgm:prSet presAssocID="{1F006D52-3714-4CA3-B053-D9B8472192E7}" presName="root2" presStyleCnt="0"/>
      <dgm:spPr>
        <a:scene3d>
          <a:camera prst="orthographicFront"/>
          <a:lightRig rig="threePt" dir="t"/>
        </a:scene3d>
        <a:sp3d>
          <a:bevelT prst="angle"/>
        </a:sp3d>
      </dgm:spPr>
    </dgm:pt>
    <dgm:pt modelId="{6FAFD581-649C-4FAE-B2E0-5D7154017180}" type="pres">
      <dgm:prSet presAssocID="{1F006D52-3714-4CA3-B053-D9B8472192E7}" presName="LevelTwoTextNode" presStyleLbl="node3" presStyleIdx="1" presStyleCnt="4">
        <dgm:presLayoutVars>
          <dgm:chPref val="3"/>
        </dgm:presLayoutVars>
      </dgm:prSet>
      <dgm:spPr/>
      <dgm:t>
        <a:bodyPr/>
        <a:lstStyle/>
        <a:p>
          <a:endParaRPr lang="en-IN"/>
        </a:p>
      </dgm:t>
    </dgm:pt>
    <dgm:pt modelId="{D6260310-6374-4E3E-B30E-7C494AA571AC}" type="pres">
      <dgm:prSet presAssocID="{1F006D52-3714-4CA3-B053-D9B8472192E7}" presName="level3hierChild" presStyleCnt="0"/>
      <dgm:spPr>
        <a:scene3d>
          <a:camera prst="orthographicFront"/>
          <a:lightRig rig="threePt" dir="t"/>
        </a:scene3d>
        <a:sp3d>
          <a:bevelT prst="angle"/>
        </a:sp3d>
      </dgm:spPr>
    </dgm:pt>
    <dgm:pt modelId="{734F5DCE-E48E-43D6-8E1A-FADAE204FFA9}" type="pres">
      <dgm:prSet presAssocID="{681E0078-88E9-4AAD-ACA1-03A827421856}" presName="conn2-1" presStyleLbl="parChTrans1D2" presStyleIdx="2" presStyleCnt="4"/>
      <dgm:spPr/>
      <dgm:t>
        <a:bodyPr/>
        <a:lstStyle/>
        <a:p>
          <a:endParaRPr lang="en-IN"/>
        </a:p>
      </dgm:t>
    </dgm:pt>
    <dgm:pt modelId="{BD9EF5D0-D2A5-48EE-BF09-3E9916490D32}" type="pres">
      <dgm:prSet presAssocID="{681E0078-88E9-4AAD-ACA1-03A827421856}" presName="connTx" presStyleLbl="parChTrans1D2" presStyleIdx="2" presStyleCnt="4"/>
      <dgm:spPr/>
      <dgm:t>
        <a:bodyPr/>
        <a:lstStyle/>
        <a:p>
          <a:endParaRPr lang="en-IN"/>
        </a:p>
      </dgm:t>
    </dgm:pt>
    <dgm:pt modelId="{0257680C-31DF-4B98-81DB-95448272D3E1}" type="pres">
      <dgm:prSet presAssocID="{831038BF-2ED5-49C4-8F34-1B224B387967}" presName="root2" presStyleCnt="0"/>
      <dgm:spPr>
        <a:scene3d>
          <a:camera prst="orthographicFront"/>
          <a:lightRig rig="threePt" dir="t"/>
        </a:scene3d>
        <a:sp3d>
          <a:bevelT prst="angle"/>
        </a:sp3d>
      </dgm:spPr>
    </dgm:pt>
    <dgm:pt modelId="{F1439546-9853-437C-9D3B-12353C2FF189}" type="pres">
      <dgm:prSet presAssocID="{831038BF-2ED5-49C4-8F34-1B224B387967}" presName="LevelTwoTextNode" presStyleLbl="node2" presStyleIdx="2" presStyleCnt="4">
        <dgm:presLayoutVars>
          <dgm:chPref val="3"/>
        </dgm:presLayoutVars>
      </dgm:prSet>
      <dgm:spPr/>
      <dgm:t>
        <a:bodyPr/>
        <a:lstStyle/>
        <a:p>
          <a:endParaRPr lang="en-IN"/>
        </a:p>
      </dgm:t>
    </dgm:pt>
    <dgm:pt modelId="{2A207310-DE9A-4937-B776-82447493BD67}" type="pres">
      <dgm:prSet presAssocID="{831038BF-2ED5-49C4-8F34-1B224B387967}" presName="level3hierChild" presStyleCnt="0"/>
      <dgm:spPr>
        <a:scene3d>
          <a:camera prst="orthographicFront"/>
          <a:lightRig rig="threePt" dir="t"/>
        </a:scene3d>
        <a:sp3d>
          <a:bevelT prst="angle"/>
        </a:sp3d>
      </dgm:spPr>
    </dgm:pt>
    <dgm:pt modelId="{C64656C5-76B4-459B-AF44-23ECC64B0987}" type="pres">
      <dgm:prSet presAssocID="{E7251FDE-F97B-47A9-A4CF-A410AB03DA69}" presName="conn2-1" presStyleLbl="parChTrans1D3" presStyleIdx="2" presStyleCnt="4"/>
      <dgm:spPr/>
      <dgm:t>
        <a:bodyPr/>
        <a:lstStyle/>
        <a:p>
          <a:endParaRPr lang="en-IN"/>
        </a:p>
      </dgm:t>
    </dgm:pt>
    <dgm:pt modelId="{3EFAB6B6-D890-4457-A2F8-E527E7D1D5F9}" type="pres">
      <dgm:prSet presAssocID="{E7251FDE-F97B-47A9-A4CF-A410AB03DA69}" presName="connTx" presStyleLbl="parChTrans1D3" presStyleIdx="2" presStyleCnt="4"/>
      <dgm:spPr/>
      <dgm:t>
        <a:bodyPr/>
        <a:lstStyle/>
        <a:p>
          <a:endParaRPr lang="en-IN"/>
        </a:p>
      </dgm:t>
    </dgm:pt>
    <dgm:pt modelId="{41947580-E711-4DDB-8EDD-27CF8D735F6B}" type="pres">
      <dgm:prSet presAssocID="{E57D7B25-C947-486E-89BD-551DFF9E8531}" presName="root2" presStyleCnt="0"/>
      <dgm:spPr>
        <a:scene3d>
          <a:camera prst="orthographicFront"/>
          <a:lightRig rig="threePt" dir="t"/>
        </a:scene3d>
        <a:sp3d>
          <a:bevelT prst="angle"/>
        </a:sp3d>
      </dgm:spPr>
    </dgm:pt>
    <dgm:pt modelId="{BC37982D-5DA3-4DE2-9C41-8FDF4260BC80}" type="pres">
      <dgm:prSet presAssocID="{E57D7B25-C947-486E-89BD-551DFF9E8531}" presName="LevelTwoTextNode" presStyleLbl="node3" presStyleIdx="2" presStyleCnt="4">
        <dgm:presLayoutVars>
          <dgm:chPref val="3"/>
        </dgm:presLayoutVars>
      </dgm:prSet>
      <dgm:spPr/>
      <dgm:t>
        <a:bodyPr/>
        <a:lstStyle/>
        <a:p>
          <a:endParaRPr lang="en-IN"/>
        </a:p>
      </dgm:t>
    </dgm:pt>
    <dgm:pt modelId="{99020942-C4F2-4FDE-BAFA-B91277D01100}" type="pres">
      <dgm:prSet presAssocID="{E57D7B25-C947-486E-89BD-551DFF9E8531}" presName="level3hierChild" presStyleCnt="0"/>
      <dgm:spPr>
        <a:scene3d>
          <a:camera prst="orthographicFront"/>
          <a:lightRig rig="threePt" dir="t"/>
        </a:scene3d>
        <a:sp3d>
          <a:bevelT prst="angle"/>
        </a:sp3d>
      </dgm:spPr>
    </dgm:pt>
    <dgm:pt modelId="{06C960EB-F6A4-4D9D-AF8E-0D3FC88A0AF5}" type="pres">
      <dgm:prSet presAssocID="{12A08DA2-A608-4DFC-9C07-9A822640331A}" presName="conn2-1" presStyleLbl="parChTrans1D2" presStyleIdx="3" presStyleCnt="4"/>
      <dgm:spPr/>
      <dgm:t>
        <a:bodyPr/>
        <a:lstStyle/>
        <a:p>
          <a:endParaRPr lang="en-IN"/>
        </a:p>
      </dgm:t>
    </dgm:pt>
    <dgm:pt modelId="{BE953EC6-A6F0-4B60-B39A-3CC8E801B976}" type="pres">
      <dgm:prSet presAssocID="{12A08DA2-A608-4DFC-9C07-9A822640331A}" presName="connTx" presStyleLbl="parChTrans1D2" presStyleIdx="3" presStyleCnt="4"/>
      <dgm:spPr/>
      <dgm:t>
        <a:bodyPr/>
        <a:lstStyle/>
        <a:p>
          <a:endParaRPr lang="en-IN"/>
        </a:p>
      </dgm:t>
    </dgm:pt>
    <dgm:pt modelId="{759700A4-1D50-4EA0-AB4B-BFEE9AB27020}" type="pres">
      <dgm:prSet presAssocID="{F588C517-4B2A-411A-8D39-4C44F2607A48}" presName="root2" presStyleCnt="0"/>
      <dgm:spPr>
        <a:scene3d>
          <a:camera prst="orthographicFront"/>
          <a:lightRig rig="threePt" dir="t"/>
        </a:scene3d>
        <a:sp3d>
          <a:bevelT prst="angle"/>
        </a:sp3d>
      </dgm:spPr>
    </dgm:pt>
    <dgm:pt modelId="{3BF772AE-E5F9-45A7-ADE7-416E5418CB5A}" type="pres">
      <dgm:prSet presAssocID="{F588C517-4B2A-411A-8D39-4C44F2607A48}" presName="LevelTwoTextNode" presStyleLbl="node2" presStyleIdx="3" presStyleCnt="4">
        <dgm:presLayoutVars>
          <dgm:chPref val="3"/>
        </dgm:presLayoutVars>
      </dgm:prSet>
      <dgm:spPr/>
      <dgm:t>
        <a:bodyPr/>
        <a:lstStyle/>
        <a:p>
          <a:endParaRPr lang="en-IN"/>
        </a:p>
      </dgm:t>
    </dgm:pt>
    <dgm:pt modelId="{8F24CAB0-A370-4975-8BF3-6D433D31B107}" type="pres">
      <dgm:prSet presAssocID="{F588C517-4B2A-411A-8D39-4C44F2607A48}" presName="level3hierChild" presStyleCnt="0"/>
      <dgm:spPr>
        <a:scene3d>
          <a:camera prst="orthographicFront"/>
          <a:lightRig rig="threePt" dir="t"/>
        </a:scene3d>
        <a:sp3d>
          <a:bevelT prst="angle"/>
        </a:sp3d>
      </dgm:spPr>
    </dgm:pt>
    <dgm:pt modelId="{0E6EB1CD-CB0E-409D-BAE6-79A20798685D}" type="pres">
      <dgm:prSet presAssocID="{48F2839E-DD68-42B9-8C85-9A13A0399959}" presName="conn2-1" presStyleLbl="parChTrans1D3" presStyleIdx="3" presStyleCnt="4"/>
      <dgm:spPr/>
      <dgm:t>
        <a:bodyPr/>
        <a:lstStyle/>
        <a:p>
          <a:endParaRPr lang="en-IN"/>
        </a:p>
      </dgm:t>
    </dgm:pt>
    <dgm:pt modelId="{5E4B6315-2384-4A50-BBA2-E244C0CC3CB4}" type="pres">
      <dgm:prSet presAssocID="{48F2839E-DD68-42B9-8C85-9A13A0399959}" presName="connTx" presStyleLbl="parChTrans1D3" presStyleIdx="3" presStyleCnt="4"/>
      <dgm:spPr/>
      <dgm:t>
        <a:bodyPr/>
        <a:lstStyle/>
        <a:p>
          <a:endParaRPr lang="en-IN"/>
        </a:p>
      </dgm:t>
    </dgm:pt>
    <dgm:pt modelId="{259746FE-1A3B-4112-A499-9BD236DB26C0}" type="pres">
      <dgm:prSet presAssocID="{3E36486B-36A8-4681-8383-0D6F0DF80AD2}" presName="root2" presStyleCnt="0"/>
      <dgm:spPr>
        <a:scene3d>
          <a:camera prst="orthographicFront"/>
          <a:lightRig rig="threePt" dir="t"/>
        </a:scene3d>
        <a:sp3d>
          <a:bevelT prst="angle"/>
        </a:sp3d>
      </dgm:spPr>
    </dgm:pt>
    <dgm:pt modelId="{36DAD20F-20B3-4454-BF1D-A099D73AAB0B}" type="pres">
      <dgm:prSet presAssocID="{3E36486B-36A8-4681-8383-0D6F0DF80AD2}" presName="LevelTwoTextNode" presStyleLbl="node3" presStyleIdx="3" presStyleCnt="4">
        <dgm:presLayoutVars>
          <dgm:chPref val="3"/>
        </dgm:presLayoutVars>
      </dgm:prSet>
      <dgm:spPr/>
      <dgm:t>
        <a:bodyPr/>
        <a:lstStyle/>
        <a:p>
          <a:endParaRPr lang="en-IN"/>
        </a:p>
      </dgm:t>
    </dgm:pt>
    <dgm:pt modelId="{1DDC4245-3170-4455-8277-40E260273982}" type="pres">
      <dgm:prSet presAssocID="{3E36486B-36A8-4681-8383-0D6F0DF80AD2}" presName="level3hierChild" presStyleCnt="0"/>
      <dgm:spPr>
        <a:scene3d>
          <a:camera prst="orthographicFront"/>
          <a:lightRig rig="threePt" dir="t"/>
        </a:scene3d>
        <a:sp3d>
          <a:bevelT prst="angle"/>
        </a:sp3d>
      </dgm:spPr>
    </dgm:pt>
  </dgm:ptLst>
  <dgm:cxnLst>
    <dgm:cxn modelId="{D1BD93A1-C03A-4AC4-8B21-CFA9DF9F90CA}" type="presOf" srcId="{48F2839E-DD68-42B9-8C85-9A13A0399959}" destId="{5E4B6315-2384-4A50-BBA2-E244C0CC3CB4}" srcOrd="1" destOrd="0" presId="urn:microsoft.com/office/officeart/2005/8/layout/hierarchy2"/>
    <dgm:cxn modelId="{8147A39E-0386-44F1-9D0F-144B18618F49}" type="presOf" srcId="{12A08DA2-A608-4DFC-9C07-9A822640331A}" destId="{06C960EB-F6A4-4D9D-AF8E-0D3FC88A0AF5}" srcOrd="0" destOrd="0" presId="urn:microsoft.com/office/officeart/2005/8/layout/hierarchy2"/>
    <dgm:cxn modelId="{F4F71E60-0F8D-429B-B66F-FFF769240B13}" type="presOf" srcId="{4040D012-C51C-4AB6-8B08-71623051D004}" destId="{DDA5EC39-4932-43BB-8551-AA7ADBF629BF}" srcOrd="0" destOrd="0" presId="urn:microsoft.com/office/officeart/2005/8/layout/hierarchy2"/>
    <dgm:cxn modelId="{2B0EBB14-B953-41AD-BB9E-C2E864BD1588}" type="presOf" srcId="{72791FC2-B7FA-42CD-8722-0E759A8C5EA8}" destId="{3ADA4B12-18B3-42C4-826E-EB10313FB121}" srcOrd="0" destOrd="0" presId="urn:microsoft.com/office/officeart/2005/8/layout/hierarchy2"/>
    <dgm:cxn modelId="{7173174E-DC4B-4317-807C-F631710CF3F2}" type="presOf" srcId="{681E0078-88E9-4AAD-ACA1-03A827421856}" destId="{734F5DCE-E48E-43D6-8E1A-FADAE204FFA9}" srcOrd="0" destOrd="0" presId="urn:microsoft.com/office/officeart/2005/8/layout/hierarchy2"/>
    <dgm:cxn modelId="{A53A96EF-AD12-4EE2-841F-CB9B5BE0268A}" type="presOf" srcId="{E362241A-F74A-44B0-A481-196D1BC925F8}" destId="{852A23B1-885E-4276-83D7-6F1572E2BC84}" srcOrd="1" destOrd="0" presId="urn:microsoft.com/office/officeart/2005/8/layout/hierarchy2"/>
    <dgm:cxn modelId="{D6D4246E-E4E7-4BDB-932F-36F3FBB11749}" type="presOf" srcId="{F588C517-4B2A-411A-8D39-4C44F2607A48}" destId="{3BF772AE-E5F9-45A7-ADE7-416E5418CB5A}" srcOrd="0" destOrd="0" presId="urn:microsoft.com/office/officeart/2005/8/layout/hierarchy2"/>
    <dgm:cxn modelId="{F1412064-5A09-4A58-BD52-8D3FC6A8EB04}" type="presOf" srcId="{E7251FDE-F97B-47A9-A4CF-A410AB03DA69}" destId="{C64656C5-76B4-459B-AF44-23ECC64B0987}" srcOrd="0" destOrd="0" presId="urn:microsoft.com/office/officeart/2005/8/layout/hierarchy2"/>
    <dgm:cxn modelId="{66EC4749-7A3A-4C50-AC59-C73C0A7BF045}" type="presOf" srcId="{E7251FDE-F97B-47A9-A4CF-A410AB03DA69}" destId="{3EFAB6B6-D890-4457-A2F8-E527E7D1D5F9}" srcOrd="1" destOrd="0" presId="urn:microsoft.com/office/officeart/2005/8/layout/hierarchy2"/>
    <dgm:cxn modelId="{C9433AF0-D230-4ED4-9B23-DEFA69126DF3}" type="presOf" srcId="{12A08DA2-A608-4DFC-9C07-9A822640331A}" destId="{BE953EC6-A6F0-4B60-B39A-3CC8E801B976}" srcOrd="1" destOrd="0" presId="urn:microsoft.com/office/officeart/2005/8/layout/hierarchy2"/>
    <dgm:cxn modelId="{5720C617-75A8-45A2-81E2-4EAF58A7DC1F}" type="presOf" srcId="{7BE35DD7-5608-42FD-9F53-00DDA9525ECF}" destId="{CB3E03A2-960F-4145-A434-F803F770DD2A}" srcOrd="0" destOrd="0" presId="urn:microsoft.com/office/officeart/2005/8/layout/hierarchy2"/>
    <dgm:cxn modelId="{E4A47B3F-6737-412A-A075-FB6F5BC0933A}" type="presOf" srcId="{4D26131B-8490-4E48-A20B-B88CA0B5E668}" destId="{0FB17DCD-4F8F-4DFC-B1FD-94BD062CA5F3}" srcOrd="1" destOrd="0" presId="urn:microsoft.com/office/officeart/2005/8/layout/hierarchy2"/>
    <dgm:cxn modelId="{8BBBB809-FBA2-4449-839B-DFC61D12757E}" srcId="{72791FC2-B7FA-42CD-8722-0E759A8C5EA8}" destId="{7BE35DD7-5608-42FD-9F53-00DDA9525ECF}" srcOrd="0" destOrd="0" parTransId="{CF2FE840-4A65-4E7C-9580-283A2170E96C}" sibTransId="{E3162E19-9BA4-49AC-9E0B-41E7ED72E658}"/>
    <dgm:cxn modelId="{C925425B-25D9-4C31-B796-261CED4684FD}" type="presOf" srcId="{E57D7B25-C947-486E-89BD-551DFF9E8531}" destId="{BC37982D-5DA3-4DE2-9C41-8FDF4260BC80}" srcOrd="0" destOrd="0" presId="urn:microsoft.com/office/officeart/2005/8/layout/hierarchy2"/>
    <dgm:cxn modelId="{61ED2416-DAD2-4749-82E1-33931615C92E}" type="presOf" srcId="{8C97FB73-7723-41C3-BAF0-F4EDE8D54562}" destId="{824B2BC8-CCA8-47E1-9657-B9B3BD812F75}" srcOrd="0" destOrd="0" presId="urn:microsoft.com/office/officeart/2005/8/layout/hierarchy2"/>
    <dgm:cxn modelId="{5CFFEFC4-924A-461D-BB2D-DA03172909AC}" type="presOf" srcId="{8C97FB73-7723-41C3-BAF0-F4EDE8D54562}" destId="{91D4A563-C16C-4B05-B011-BA38633A3705}" srcOrd="1" destOrd="0" presId="urn:microsoft.com/office/officeart/2005/8/layout/hierarchy2"/>
    <dgm:cxn modelId="{28F468A8-F385-49B6-87DE-8116FF461486}" type="presOf" srcId="{681E0078-88E9-4AAD-ACA1-03A827421856}" destId="{BD9EF5D0-D2A5-48EE-BF09-3E9916490D32}" srcOrd="1" destOrd="0" presId="urn:microsoft.com/office/officeart/2005/8/layout/hierarchy2"/>
    <dgm:cxn modelId="{276DED95-3426-4D40-A1BC-6F75AFFF396E}" srcId="{7BE35DD7-5608-42FD-9F53-00DDA9525ECF}" destId="{831038BF-2ED5-49C4-8F34-1B224B387967}" srcOrd="2" destOrd="0" parTransId="{681E0078-88E9-4AAD-ACA1-03A827421856}" sibTransId="{16A7DCDC-D73D-47C3-B125-27F2E5C3464A}"/>
    <dgm:cxn modelId="{86071B91-EF0F-46C3-9493-88469C3AE3FC}" type="presOf" srcId="{8A9DA87B-9209-49C2-8332-121535B48C2E}" destId="{E51C1ADA-8C87-4807-8479-3992A54F3C00}" srcOrd="0" destOrd="0" presId="urn:microsoft.com/office/officeart/2005/8/layout/hierarchy2"/>
    <dgm:cxn modelId="{ECD25BB0-1AA6-4871-999F-002E2CAEAD37}" type="presOf" srcId="{48F2839E-DD68-42B9-8C85-9A13A0399959}" destId="{0E6EB1CD-CB0E-409D-BAE6-79A20798685D}" srcOrd="0" destOrd="0" presId="urn:microsoft.com/office/officeart/2005/8/layout/hierarchy2"/>
    <dgm:cxn modelId="{3846E3F9-EF5C-4D55-AE48-3D909A0FABC6}" srcId="{7BE35DD7-5608-42FD-9F53-00DDA9525ECF}" destId="{F588C517-4B2A-411A-8D39-4C44F2607A48}" srcOrd="3" destOrd="0" parTransId="{12A08DA2-A608-4DFC-9C07-9A822640331A}" sibTransId="{4695ED6B-DD99-4367-B315-E3102904B69D}"/>
    <dgm:cxn modelId="{A50787F3-7A1E-47D9-8F6A-FD5EB90667C8}" type="presOf" srcId="{1F006D52-3714-4CA3-B053-D9B8472192E7}" destId="{6FAFD581-649C-4FAE-B2E0-5D7154017180}" srcOrd="0" destOrd="0" presId="urn:microsoft.com/office/officeart/2005/8/layout/hierarchy2"/>
    <dgm:cxn modelId="{1061FCD2-D0A9-42CF-8526-2E65D9A9F64E}" type="presOf" srcId="{E362241A-F74A-44B0-A481-196D1BC925F8}" destId="{4B065A31-CAC1-42A1-94CC-9EFF62010016}" srcOrd="0" destOrd="0" presId="urn:microsoft.com/office/officeart/2005/8/layout/hierarchy2"/>
    <dgm:cxn modelId="{3287A25D-B731-4CF6-B534-0EDE5A55FD84}" type="presOf" srcId="{831038BF-2ED5-49C4-8F34-1B224B387967}" destId="{F1439546-9853-437C-9D3B-12353C2FF189}" srcOrd="0" destOrd="0" presId="urn:microsoft.com/office/officeart/2005/8/layout/hierarchy2"/>
    <dgm:cxn modelId="{15DB8310-1573-4E7A-A6D0-44BB952B0EC2}" srcId="{8A9DA87B-9209-49C2-8332-121535B48C2E}" destId="{1F006D52-3714-4CA3-B053-D9B8472192E7}" srcOrd="0" destOrd="0" parTransId="{E362241A-F74A-44B0-A481-196D1BC925F8}" sibTransId="{4B6B739C-2775-472D-A0EE-95807E8110CC}"/>
    <dgm:cxn modelId="{14425E9B-9B84-44BC-AA6E-BC869A096A50}" type="presOf" srcId="{F20CA5A9-BAB5-41A6-8247-49831A7872B4}" destId="{86BB9D63-9169-4E23-8448-C446BAE79A52}" srcOrd="0" destOrd="0" presId="urn:microsoft.com/office/officeart/2005/8/layout/hierarchy2"/>
    <dgm:cxn modelId="{94465243-EAE1-4474-9B7F-7659E5DE0923}" type="presOf" srcId="{513029FA-827F-4144-8799-075AA8CD04A4}" destId="{6A446297-B5AD-4B44-B764-2C689CED15C0}" srcOrd="0" destOrd="0" presId="urn:microsoft.com/office/officeart/2005/8/layout/hierarchy2"/>
    <dgm:cxn modelId="{67AE9D10-981C-4DF0-8165-08669219A662}" srcId="{7BE35DD7-5608-42FD-9F53-00DDA9525ECF}" destId="{4040D012-C51C-4AB6-8B08-71623051D004}" srcOrd="0" destOrd="0" parTransId="{513029FA-827F-4144-8799-075AA8CD04A4}" sibTransId="{49FE16BC-259C-435E-8013-265F54CA0275}"/>
    <dgm:cxn modelId="{2B13A505-2742-43DE-8CBA-80C34655DEC8}" srcId="{7BE35DD7-5608-42FD-9F53-00DDA9525ECF}" destId="{8A9DA87B-9209-49C2-8332-121535B48C2E}" srcOrd="1" destOrd="0" parTransId="{8C97FB73-7723-41C3-BAF0-F4EDE8D54562}" sibTransId="{4EB1AEF1-6721-47A3-8342-B7BF793F2B53}"/>
    <dgm:cxn modelId="{FF67AA10-F643-4419-B103-501A0E82E285}" srcId="{4040D012-C51C-4AB6-8B08-71623051D004}" destId="{F20CA5A9-BAB5-41A6-8247-49831A7872B4}" srcOrd="0" destOrd="0" parTransId="{4D26131B-8490-4E48-A20B-B88CA0B5E668}" sibTransId="{90B8A9DB-4B0D-4F09-9B8F-140509BE8EDA}"/>
    <dgm:cxn modelId="{CCB41082-EB49-4DD7-931C-B18F2AE3A18E}" type="presOf" srcId="{4D26131B-8490-4E48-A20B-B88CA0B5E668}" destId="{D9F898C3-0A8C-467D-8B7C-987900DB65A8}" srcOrd="0" destOrd="0" presId="urn:microsoft.com/office/officeart/2005/8/layout/hierarchy2"/>
    <dgm:cxn modelId="{FF2702F3-278B-4EEB-BB59-AB62FF09082C}" type="presOf" srcId="{513029FA-827F-4144-8799-075AA8CD04A4}" destId="{D5532EEE-AB8D-46D4-8F53-58BBC20E313C}" srcOrd="1" destOrd="0" presId="urn:microsoft.com/office/officeart/2005/8/layout/hierarchy2"/>
    <dgm:cxn modelId="{117937A1-B9F3-48A8-86B1-1CAB19BA6F0D}" srcId="{F588C517-4B2A-411A-8D39-4C44F2607A48}" destId="{3E36486B-36A8-4681-8383-0D6F0DF80AD2}" srcOrd="0" destOrd="0" parTransId="{48F2839E-DD68-42B9-8C85-9A13A0399959}" sibTransId="{4A18FA6B-5E44-4B16-980A-28B71927967F}"/>
    <dgm:cxn modelId="{5756571A-5F82-4C5C-AD3D-8ECC37530E0F}" srcId="{831038BF-2ED5-49C4-8F34-1B224B387967}" destId="{E57D7B25-C947-486E-89BD-551DFF9E8531}" srcOrd="0" destOrd="0" parTransId="{E7251FDE-F97B-47A9-A4CF-A410AB03DA69}" sibTransId="{6944F8DC-1A50-4040-88C6-77036AE8AF29}"/>
    <dgm:cxn modelId="{84EBF9BC-026F-455F-AA26-63147742BAFD}" type="presOf" srcId="{3E36486B-36A8-4681-8383-0D6F0DF80AD2}" destId="{36DAD20F-20B3-4454-BF1D-A099D73AAB0B}" srcOrd="0" destOrd="0" presId="urn:microsoft.com/office/officeart/2005/8/layout/hierarchy2"/>
    <dgm:cxn modelId="{B1A02307-4DBE-486B-99B0-BACDE41DE8BA}" type="presParOf" srcId="{3ADA4B12-18B3-42C4-826E-EB10313FB121}" destId="{C2C6BCAE-2CA7-42D4-ABF9-A2BE2FB39A9E}" srcOrd="0" destOrd="0" presId="urn:microsoft.com/office/officeart/2005/8/layout/hierarchy2"/>
    <dgm:cxn modelId="{F1BF14DB-D20E-4240-B7D4-5987FDB4CB39}" type="presParOf" srcId="{C2C6BCAE-2CA7-42D4-ABF9-A2BE2FB39A9E}" destId="{CB3E03A2-960F-4145-A434-F803F770DD2A}" srcOrd="0" destOrd="0" presId="urn:microsoft.com/office/officeart/2005/8/layout/hierarchy2"/>
    <dgm:cxn modelId="{0634CD8A-5C64-4DB2-AD48-C659A2A6FFAB}" type="presParOf" srcId="{C2C6BCAE-2CA7-42D4-ABF9-A2BE2FB39A9E}" destId="{840F1F0B-B319-42E0-AC40-4B7768C3C7D5}" srcOrd="1" destOrd="0" presId="urn:microsoft.com/office/officeart/2005/8/layout/hierarchy2"/>
    <dgm:cxn modelId="{A13E7AAF-739A-4070-94D5-0C5F21A6B745}" type="presParOf" srcId="{840F1F0B-B319-42E0-AC40-4B7768C3C7D5}" destId="{6A446297-B5AD-4B44-B764-2C689CED15C0}" srcOrd="0" destOrd="0" presId="urn:microsoft.com/office/officeart/2005/8/layout/hierarchy2"/>
    <dgm:cxn modelId="{D1F6F422-397C-4E84-9A8A-8094470D87E3}" type="presParOf" srcId="{6A446297-B5AD-4B44-B764-2C689CED15C0}" destId="{D5532EEE-AB8D-46D4-8F53-58BBC20E313C}" srcOrd="0" destOrd="0" presId="urn:microsoft.com/office/officeart/2005/8/layout/hierarchy2"/>
    <dgm:cxn modelId="{7230B4B6-8D10-4188-B6F3-1EEA1EA6951B}" type="presParOf" srcId="{840F1F0B-B319-42E0-AC40-4B7768C3C7D5}" destId="{70B70903-EB8F-46AD-887A-23F20DD2BEE7}" srcOrd="1" destOrd="0" presId="urn:microsoft.com/office/officeart/2005/8/layout/hierarchy2"/>
    <dgm:cxn modelId="{67AEEEC8-2EAF-41B2-BBF1-FE43BDB08DF3}" type="presParOf" srcId="{70B70903-EB8F-46AD-887A-23F20DD2BEE7}" destId="{DDA5EC39-4932-43BB-8551-AA7ADBF629BF}" srcOrd="0" destOrd="0" presId="urn:microsoft.com/office/officeart/2005/8/layout/hierarchy2"/>
    <dgm:cxn modelId="{B3CA8ADF-FEA3-402B-93FC-F09D1443A06D}" type="presParOf" srcId="{70B70903-EB8F-46AD-887A-23F20DD2BEE7}" destId="{6A0EB4C6-0684-46A3-A57D-B92A96BFE058}" srcOrd="1" destOrd="0" presId="urn:microsoft.com/office/officeart/2005/8/layout/hierarchy2"/>
    <dgm:cxn modelId="{E393AF50-54F7-4071-852C-61A83657FDA3}" type="presParOf" srcId="{6A0EB4C6-0684-46A3-A57D-B92A96BFE058}" destId="{D9F898C3-0A8C-467D-8B7C-987900DB65A8}" srcOrd="0" destOrd="0" presId="urn:microsoft.com/office/officeart/2005/8/layout/hierarchy2"/>
    <dgm:cxn modelId="{4285865D-3096-4DB3-9308-2800ABCA7298}" type="presParOf" srcId="{D9F898C3-0A8C-467D-8B7C-987900DB65A8}" destId="{0FB17DCD-4F8F-4DFC-B1FD-94BD062CA5F3}" srcOrd="0" destOrd="0" presId="urn:microsoft.com/office/officeart/2005/8/layout/hierarchy2"/>
    <dgm:cxn modelId="{20D0255D-FB58-4B69-8D58-B2C05901B19A}" type="presParOf" srcId="{6A0EB4C6-0684-46A3-A57D-B92A96BFE058}" destId="{1BD1A117-C20A-4DC0-AFCD-E73198F1BFFE}" srcOrd="1" destOrd="0" presId="urn:microsoft.com/office/officeart/2005/8/layout/hierarchy2"/>
    <dgm:cxn modelId="{8035A4AE-92C2-4ADA-B2B8-4F9885AAF4A9}" type="presParOf" srcId="{1BD1A117-C20A-4DC0-AFCD-E73198F1BFFE}" destId="{86BB9D63-9169-4E23-8448-C446BAE79A52}" srcOrd="0" destOrd="0" presId="urn:microsoft.com/office/officeart/2005/8/layout/hierarchy2"/>
    <dgm:cxn modelId="{3DE26DD6-E498-4F4B-9C87-E5BE2B3D940D}" type="presParOf" srcId="{1BD1A117-C20A-4DC0-AFCD-E73198F1BFFE}" destId="{925F78D4-F528-47D5-81A5-4E31E22A8A48}" srcOrd="1" destOrd="0" presId="urn:microsoft.com/office/officeart/2005/8/layout/hierarchy2"/>
    <dgm:cxn modelId="{0054F04A-417E-45DE-AF45-3CCAD82CAA88}" type="presParOf" srcId="{840F1F0B-B319-42E0-AC40-4B7768C3C7D5}" destId="{824B2BC8-CCA8-47E1-9657-B9B3BD812F75}" srcOrd="2" destOrd="0" presId="urn:microsoft.com/office/officeart/2005/8/layout/hierarchy2"/>
    <dgm:cxn modelId="{15D71A8A-4BEE-4B2C-B622-C104E619916E}" type="presParOf" srcId="{824B2BC8-CCA8-47E1-9657-B9B3BD812F75}" destId="{91D4A563-C16C-4B05-B011-BA38633A3705}" srcOrd="0" destOrd="0" presId="urn:microsoft.com/office/officeart/2005/8/layout/hierarchy2"/>
    <dgm:cxn modelId="{4F7634FA-F158-4A99-8B0B-1E4C710649DC}" type="presParOf" srcId="{840F1F0B-B319-42E0-AC40-4B7768C3C7D5}" destId="{85FD3E69-A244-4BD4-BF34-5EB5A0883E9E}" srcOrd="3" destOrd="0" presId="urn:microsoft.com/office/officeart/2005/8/layout/hierarchy2"/>
    <dgm:cxn modelId="{C07E0185-3133-4C5E-8BCB-52DCE8460A35}" type="presParOf" srcId="{85FD3E69-A244-4BD4-BF34-5EB5A0883E9E}" destId="{E51C1ADA-8C87-4807-8479-3992A54F3C00}" srcOrd="0" destOrd="0" presId="urn:microsoft.com/office/officeart/2005/8/layout/hierarchy2"/>
    <dgm:cxn modelId="{1FABCF2E-96FF-41F7-A17C-74C0CDEA4958}" type="presParOf" srcId="{85FD3E69-A244-4BD4-BF34-5EB5A0883E9E}" destId="{8A342AD2-DCA8-424D-A27E-9A8F7794C042}" srcOrd="1" destOrd="0" presId="urn:microsoft.com/office/officeart/2005/8/layout/hierarchy2"/>
    <dgm:cxn modelId="{792C3259-B541-47DA-B424-F6F2D24C69C1}" type="presParOf" srcId="{8A342AD2-DCA8-424D-A27E-9A8F7794C042}" destId="{4B065A31-CAC1-42A1-94CC-9EFF62010016}" srcOrd="0" destOrd="0" presId="urn:microsoft.com/office/officeart/2005/8/layout/hierarchy2"/>
    <dgm:cxn modelId="{FB6D790A-C4D9-4151-A1EB-F17C0FDD7EF5}" type="presParOf" srcId="{4B065A31-CAC1-42A1-94CC-9EFF62010016}" destId="{852A23B1-885E-4276-83D7-6F1572E2BC84}" srcOrd="0" destOrd="0" presId="urn:microsoft.com/office/officeart/2005/8/layout/hierarchy2"/>
    <dgm:cxn modelId="{7273D852-B833-493C-AA18-6C0EB53E0AE7}" type="presParOf" srcId="{8A342AD2-DCA8-424D-A27E-9A8F7794C042}" destId="{78978FD7-804A-464D-8322-960389D16C8A}" srcOrd="1" destOrd="0" presId="urn:microsoft.com/office/officeart/2005/8/layout/hierarchy2"/>
    <dgm:cxn modelId="{BB373B82-3D06-4192-A539-269594C63C08}" type="presParOf" srcId="{78978FD7-804A-464D-8322-960389D16C8A}" destId="{6FAFD581-649C-4FAE-B2E0-5D7154017180}" srcOrd="0" destOrd="0" presId="urn:microsoft.com/office/officeart/2005/8/layout/hierarchy2"/>
    <dgm:cxn modelId="{DE866E7A-67F5-4FA1-918F-13CDF65CA325}" type="presParOf" srcId="{78978FD7-804A-464D-8322-960389D16C8A}" destId="{D6260310-6374-4E3E-B30E-7C494AA571AC}" srcOrd="1" destOrd="0" presId="urn:microsoft.com/office/officeart/2005/8/layout/hierarchy2"/>
    <dgm:cxn modelId="{B9FC4E01-4467-4D50-9B63-D5BF25C25651}" type="presParOf" srcId="{840F1F0B-B319-42E0-AC40-4B7768C3C7D5}" destId="{734F5DCE-E48E-43D6-8E1A-FADAE204FFA9}" srcOrd="4" destOrd="0" presId="urn:microsoft.com/office/officeart/2005/8/layout/hierarchy2"/>
    <dgm:cxn modelId="{CAEF2FD5-FB50-4CC0-80B6-F04C9000C019}" type="presParOf" srcId="{734F5DCE-E48E-43D6-8E1A-FADAE204FFA9}" destId="{BD9EF5D0-D2A5-48EE-BF09-3E9916490D32}" srcOrd="0" destOrd="0" presId="urn:microsoft.com/office/officeart/2005/8/layout/hierarchy2"/>
    <dgm:cxn modelId="{5FA49341-E807-4B92-BD78-49F966C7D95A}" type="presParOf" srcId="{840F1F0B-B319-42E0-AC40-4B7768C3C7D5}" destId="{0257680C-31DF-4B98-81DB-95448272D3E1}" srcOrd="5" destOrd="0" presId="urn:microsoft.com/office/officeart/2005/8/layout/hierarchy2"/>
    <dgm:cxn modelId="{ED5825AD-D497-4CC9-A6DA-427D1D28D4CE}" type="presParOf" srcId="{0257680C-31DF-4B98-81DB-95448272D3E1}" destId="{F1439546-9853-437C-9D3B-12353C2FF189}" srcOrd="0" destOrd="0" presId="urn:microsoft.com/office/officeart/2005/8/layout/hierarchy2"/>
    <dgm:cxn modelId="{065A8798-F6A7-4B01-A5A7-339081E63529}" type="presParOf" srcId="{0257680C-31DF-4B98-81DB-95448272D3E1}" destId="{2A207310-DE9A-4937-B776-82447493BD67}" srcOrd="1" destOrd="0" presId="urn:microsoft.com/office/officeart/2005/8/layout/hierarchy2"/>
    <dgm:cxn modelId="{1699BEFC-9D0C-404C-B6AA-85B1261E7674}" type="presParOf" srcId="{2A207310-DE9A-4937-B776-82447493BD67}" destId="{C64656C5-76B4-459B-AF44-23ECC64B0987}" srcOrd="0" destOrd="0" presId="urn:microsoft.com/office/officeart/2005/8/layout/hierarchy2"/>
    <dgm:cxn modelId="{6EA731C1-B2DE-47F5-8B66-551E90175467}" type="presParOf" srcId="{C64656C5-76B4-459B-AF44-23ECC64B0987}" destId="{3EFAB6B6-D890-4457-A2F8-E527E7D1D5F9}" srcOrd="0" destOrd="0" presId="urn:microsoft.com/office/officeart/2005/8/layout/hierarchy2"/>
    <dgm:cxn modelId="{69DBAD83-C22D-4220-8E21-8D15122686E2}" type="presParOf" srcId="{2A207310-DE9A-4937-B776-82447493BD67}" destId="{41947580-E711-4DDB-8EDD-27CF8D735F6B}" srcOrd="1" destOrd="0" presId="urn:microsoft.com/office/officeart/2005/8/layout/hierarchy2"/>
    <dgm:cxn modelId="{06122FDB-8A6A-4392-804C-FF2CB01673B5}" type="presParOf" srcId="{41947580-E711-4DDB-8EDD-27CF8D735F6B}" destId="{BC37982D-5DA3-4DE2-9C41-8FDF4260BC80}" srcOrd="0" destOrd="0" presId="urn:microsoft.com/office/officeart/2005/8/layout/hierarchy2"/>
    <dgm:cxn modelId="{5925D011-7AE8-4F6B-B4C9-34D48942B2F6}" type="presParOf" srcId="{41947580-E711-4DDB-8EDD-27CF8D735F6B}" destId="{99020942-C4F2-4FDE-BAFA-B91277D01100}" srcOrd="1" destOrd="0" presId="urn:microsoft.com/office/officeart/2005/8/layout/hierarchy2"/>
    <dgm:cxn modelId="{924BF8FF-710B-41C8-9D0B-5B80AD0967D7}" type="presParOf" srcId="{840F1F0B-B319-42E0-AC40-4B7768C3C7D5}" destId="{06C960EB-F6A4-4D9D-AF8E-0D3FC88A0AF5}" srcOrd="6" destOrd="0" presId="urn:microsoft.com/office/officeart/2005/8/layout/hierarchy2"/>
    <dgm:cxn modelId="{B2D28308-1A87-4B25-98E9-8F2A1376E453}" type="presParOf" srcId="{06C960EB-F6A4-4D9D-AF8E-0D3FC88A0AF5}" destId="{BE953EC6-A6F0-4B60-B39A-3CC8E801B976}" srcOrd="0" destOrd="0" presId="urn:microsoft.com/office/officeart/2005/8/layout/hierarchy2"/>
    <dgm:cxn modelId="{016DA2A0-3166-4C4C-85F0-E185BBBBA8A2}" type="presParOf" srcId="{840F1F0B-B319-42E0-AC40-4B7768C3C7D5}" destId="{759700A4-1D50-4EA0-AB4B-BFEE9AB27020}" srcOrd="7" destOrd="0" presId="urn:microsoft.com/office/officeart/2005/8/layout/hierarchy2"/>
    <dgm:cxn modelId="{F291B579-4DDF-4DEA-AD62-49848C3204D1}" type="presParOf" srcId="{759700A4-1D50-4EA0-AB4B-BFEE9AB27020}" destId="{3BF772AE-E5F9-45A7-ADE7-416E5418CB5A}" srcOrd="0" destOrd="0" presId="urn:microsoft.com/office/officeart/2005/8/layout/hierarchy2"/>
    <dgm:cxn modelId="{8BCF2206-102B-43E0-8742-1381D49D50D8}" type="presParOf" srcId="{759700A4-1D50-4EA0-AB4B-BFEE9AB27020}" destId="{8F24CAB0-A370-4975-8BF3-6D433D31B107}" srcOrd="1" destOrd="0" presId="urn:microsoft.com/office/officeart/2005/8/layout/hierarchy2"/>
    <dgm:cxn modelId="{4B2BC3E3-925B-4FA7-81E4-B3DEACD3BE01}" type="presParOf" srcId="{8F24CAB0-A370-4975-8BF3-6D433D31B107}" destId="{0E6EB1CD-CB0E-409D-BAE6-79A20798685D}" srcOrd="0" destOrd="0" presId="urn:microsoft.com/office/officeart/2005/8/layout/hierarchy2"/>
    <dgm:cxn modelId="{0064D4A3-191F-4B39-882B-07F6874B827C}" type="presParOf" srcId="{0E6EB1CD-CB0E-409D-BAE6-79A20798685D}" destId="{5E4B6315-2384-4A50-BBA2-E244C0CC3CB4}" srcOrd="0" destOrd="0" presId="urn:microsoft.com/office/officeart/2005/8/layout/hierarchy2"/>
    <dgm:cxn modelId="{9E851888-3C3A-46DF-8FD3-9101BBA557B6}" type="presParOf" srcId="{8F24CAB0-A370-4975-8BF3-6D433D31B107}" destId="{259746FE-1A3B-4112-A499-9BD236DB26C0}" srcOrd="1" destOrd="0" presId="urn:microsoft.com/office/officeart/2005/8/layout/hierarchy2"/>
    <dgm:cxn modelId="{F6A1B177-ED72-4352-AD5A-2CC354F8AD39}" type="presParOf" srcId="{259746FE-1A3B-4112-A499-9BD236DB26C0}" destId="{36DAD20F-20B3-4454-BF1D-A099D73AAB0B}" srcOrd="0" destOrd="0" presId="urn:microsoft.com/office/officeart/2005/8/layout/hierarchy2"/>
    <dgm:cxn modelId="{1AB1F1D0-1AF6-4D65-BBAB-923CBE112741}" type="presParOf" srcId="{259746FE-1A3B-4112-A499-9BD236DB26C0}" destId="{1DDC4245-3170-4455-8277-40E260273982}" srcOrd="1" destOrd="0" presId="urn:microsoft.com/office/officeart/2005/8/layout/hierarchy2"/>
  </dgm:cxnLst>
  <dgm:bg>
    <a:solidFill>
      <a:schemeClr val="accent5">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F7D7EC-E948-42EB-B0DD-B665A5379D5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IN"/>
        </a:p>
      </dgm:t>
    </dgm:pt>
    <dgm:pt modelId="{C9A0FD28-05DA-4C99-9AC9-021B81A4191F}">
      <dgm:prSet phldrT="[Text]" custT="1"/>
      <dgm:spPr>
        <a:solidFill>
          <a:schemeClr val="accent5"/>
        </a:solidFill>
      </dgm:spPr>
      <dgm:t>
        <a:bodyPr/>
        <a:lstStyle/>
        <a:p>
          <a:r>
            <a:rPr lang="en-IN" sz="1800" dirty="0">
              <a:solidFill>
                <a:schemeClr val="tx1">
                  <a:lumMod val="50000"/>
                </a:schemeClr>
              </a:solidFill>
              <a:latin typeface="+mj-lt"/>
            </a:rPr>
            <a:t>Unit for Structural and </a:t>
          </a:r>
          <a:r>
            <a:rPr lang="en-IN" sz="1800" dirty="0" err="1">
              <a:solidFill>
                <a:schemeClr val="tx1">
                  <a:lumMod val="50000"/>
                </a:schemeClr>
              </a:solidFill>
              <a:latin typeface="+mj-lt"/>
            </a:rPr>
            <a:t>oro</a:t>
          </a:r>
          <a:r>
            <a:rPr lang="en-IN" sz="1800" dirty="0">
              <a:solidFill>
                <a:schemeClr val="tx1">
                  <a:lumMod val="50000"/>
                </a:schemeClr>
              </a:solidFill>
              <a:latin typeface="+mj-lt"/>
            </a:rPr>
            <a:t>-facial anomalies</a:t>
          </a:r>
        </a:p>
      </dgm:t>
    </dgm:pt>
    <dgm:pt modelId="{B1AB614D-84E0-4D89-8203-9AD4F1502F96}" type="parTrans" cxnId="{4794CC88-90AA-47EB-B40E-6FF3BF33AA73}">
      <dgm:prSet/>
      <dgm:spPr/>
      <dgm:t>
        <a:bodyPr/>
        <a:lstStyle/>
        <a:p>
          <a:endParaRPr lang="en-IN" sz="1800">
            <a:solidFill>
              <a:schemeClr val="tx1">
                <a:lumMod val="50000"/>
              </a:schemeClr>
            </a:solidFill>
            <a:latin typeface="+mj-lt"/>
          </a:endParaRPr>
        </a:p>
      </dgm:t>
    </dgm:pt>
    <dgm:pt modelId="{B5EA5057-8EF2-4A2C-98A4-5691B6564D6E}" type="sibTrans" cxnId="{4794CC88-90AA-47EB-B40E-6FF3BF33AA73}">
      <dgm:prSet/>
      <dgm:spPr/>
      <dgm:t>
        <a:bodyPr/>
        <a:lstStyle/>
        <a:p>
          <a:endParaRPr lang="en-IN" sz="1800">
            <a:solidFill>
              <a:schemeClr val="tx1">
                <a:lumMod val="50000"/>
              </a:schemeClr>
            </a:solidFill>
            <a:latin typeface="+mj-lt"/>
          </a:endParaRPr>
        </a:p>
      </dgm:t>
    </dgm:pt>
    <dgm:pt modelId="{A6F3D51A-85B6-4604-9E96-A6F742ACF214}">
      <dgm:prSet phldrT="[Text]" custT="1"/>
      <dgm:spPr>
        <a:solidFill>
          <a:schemeClr val="accent5"/>
        </a:solidFill>
      </dgm:spPr>
      <dgm:t>
        <a:bodyPr/>
        <a:lstStyle/>
        <a:p>
          <a:r>
            <a:rPr lang="en-IN" sz="1800" dirty="0">
              <a:solidFill>
                <a:schemeClr val="tx1">
                  <a:lumMod val="50000"/>
                </a:schemeClr>
              </a:solidFill>
              <a:latin typeface="+mj-lt"/>
            </a:rPr>
            <a:t>Autism Spectrum Disorders Unit</a:t>
          </a:r>
        </a:p>
      </dgm:t>
    </dgm:pt>
    <dgm:pt modelId="{9E0D62F8-BF7A-46D5-BDB8-DA7447164F99}" type="parTrans" cxnId="{735D5AD3-0EC6-4AC9-A136-F07E2BCE1603}">
      <dgm:prSet/>
      <dgm:spPr/>
      <dgm:t>
        <a:bodyPr/>
        <a:lstStyle/>
        <a:p>
          <a:endParaRPr lang="en-IN" sz="1800">
            <a:solidFill>
              <a:schemeClr val="tx1">
                <a:lumMod val="50000"/>
              </a:schemeClr>
            </a:solidFill>
            <a:latin typeface="+mj-lt"/>
          </a:endParaRPr>
        </a:p>
      </dgm:t>
    </dgm:pt>
    <dgm:pt modelId="{5268CD2B-C943-4591-87E8-2242DD3DCE87}" type="sibTrans" cxnId="{735D5AD3-0EC6-4AC9-A136-F07E2BCE1603}">
      <dgm:prSet/>
      <dgm:spPr/>
      <dgm:t>
        <a:bodyPr/>
        <a:lstStyle/>
        <a:p>
          <a:endParaRPr lang="en-IN" sz="1800">
            <a:solidFill>
              <a:schemeClr val="tx1">
                <a:lumMod val="50000"/>
              </a:schemeClr>
            </a:solidFill>
            <a:latin typeface="+mj-lt"/>
          </a:endParaRPr>
        </a:p>
      </dgm:t>
    </dgm:pt>
    <dgm:pt modelId="{E413181C-8B6B-40BA-B4B0-B26AB3A31DAE}">
      <dgm:prSet phldrT="[Text]" custT="1"/>
      <dgm:spPr>
        <a:solidFill>
          <a:schemeClr val="accent5"/>
        </a:solidFill>
      </dgm:spPr>
      <dgm:t>
        <a:bodyPr/>
        <a:lstStyle/>
        <a:p>
          <a:r>
            <a:rPr lang="en-IN" sz="1800" dirty="0">
              <a:solidFill>
                <a:schemeClr val="tx1">
                  <a:lumMod val="50000"/>
                </a:schemeClr>
              </a:solidFill>
              <a:latin typeface="+mj-lt"/>
            </a:rPr>
            <a:t>Learning Disability Unit</a:t>
          </a:r>
        </a:p>
      </dgm:t>
    </dgm:pt>
    <dgm:pt modelId="{0C1395F6-9802-4D44-A8AE-9149FA335A8C}" type="parTrans" cxnId="{8D17286D-2C48-4A8C-AA3C-B435EEDD078A}">
      <dgm:prSet/>
      <dgm:spPr/>
      <dgm:t>
        <a:bodyPr/>
        <a:lstStyle/>
        <a:p>
          <a:endParaRPr lang="en-IN" sz="1800">
            <a:solidFill>
              <a:schemeClr val="tx1">
                <a:lumMod val="50000"/>
              </a:schemeClr>
            </a:solidFill>
            <a:latin typeface="+mj-lt"/>
          </a:endParaRPr>
        </a:p>
      </dgm:t>
    </dgm:pt>
    <dgm:pt modelId="{4400B146-437E-451B-BD94-56BF3F837AE9}" type="sibTrans" cxnId="{8D17286D-2C48-4A8C-AA3C-B435EEDD078A}">
      <dgm:prSet/>
      <dgm:spPr/>
      <dgm:t>
        <a:bodyPr/>
        <a:lstStyle/>
        <a:p>
          <a:endParaRPr lang="en-IN" sz="1800">
            <a:solidFill>
              <a:schemeClr val="tx1">
                <a:lumMod val="50000"/>
              </a:schemeClr>
            </a:solidFill>
            <a:latin typeface="+mj-lt"/>
          </a:endParaRPr>
        </a:p>
      </dgm:t>
    </dgm:pt>
    <dgm:pt modelId="{37DC1EC4-F870-4242-A912-A8D720AA427A}">
      <dgm:prSet phldrT="[Text]" custT="1"/>
      <dgm:spPr>
        <a:solidFill>
          <a:schemeClr val="accent5"/>
        </a:solidFill>
      </dgm:spPr>
      <dgm:t>
        <a:bodyPr/>
        <a:lstStyle/>
        <a:p>
          <a:r>
            <a:rPr lang="en-IN" sz="1800" dirty="0" err="1">
              <a:solidFill>
                <a:schemeClr val="tx1">
                  <a:lumMod val="50000"/>
                </a:schemeClr>
              </a:solidFill>
              <a:latin typeface="+mj-lt"/>
            </a:rPr>
            <a:t>Dysphagia</a:t>
          </a:r>
          <a:r>
            <a:rPr lang="en-IN" sz="1800" dirty="0">
              <a:solidFill>
                <a:schemeClr val="tx1">
                  <a:lumMod val="50000"/>
                </a:schemeClr>
              </a:solidFill>
              <a:latin typeface="+mj-lt"/>
            </a:rPr>
            <a:t> Unit</a:t>
          </a:r>
        </a:p>
      </dgm:t>
    </dgm:pt>
    <dgm:pt modelId="{3DC7496F-A939-44E5-BE49-B60520D4B1D1}" type="parTrans" cxnId="{998526E1-3EE5-4186-8702-5685CC4289A4}">
      <dgm:prSet/>
      <dgm:spPr/>
      <dgm:t>
        <a:bodyPr/>
        <a:lstStyle/>
        <a:p>
          <a:endParaRPr lang="en-IN" sz="1800">
            <a:solidFill>
              <a:schemeClr val="tx1">
                <a:lumMod val="50000"/>
              </a:schemeClr>
            </a:solidFill>
            <a:latin typeface="+mj-lt"/>
          </a:endParaRPr>
        </a:p>
      </dgm:t>
    </dgm:pt>
    <dgm:pt modelId="{5DDB193F-DB02-4FD9-BBC0-36C3BAADDDE0}" type="sibTrans" cxnId="{998526E1-3EE5-4186-8702-5685CC4289A4}">
      <dgm:prSet/>
      <dgm:spPr/>
      <dgm:t>
        <a:bodyPr/>
        <a:lstStyle/>
        <a:p>
          <a:endParaRPr lang="en-IN" sz="1800">
            <a:solidFill>
              <a:schemeClr val="tx1">
                <a:lumMod val="50000"/>
              </a:schemeClr>
            </a:solidFill>
            <a:latin typeface="+mj-lt"/>
          </a:endParaRPr>
        </a:p>
      </dgm:t>
    </dgm:pt>
    <dgm:pt modelId="{CB55D0B2-E33E-410F-A10F-C3D5A65B3EF3}">
      <dgm:prSet phldrT="[Text]" custT="1"/>
      <dgm:spPr>
        <a:solidFill>
          <a:schemeClr val="accent5"/>
        </a:solidFill>
      </dgm:spPr>
      <dgm:t>
        <a:bodyPr/>
        <a:lstStyle/>
        <a:p>
          <a:r>
            <a:rPr lang="en-IN" sz="1800" dirty="0">
              <a:solidFill>
                <a:schemeClr val="tx1">
                  <a:lumMod val="50000"/>
                </a:schemeClr>
              </a:solidFill>
              <a:latin typeface="+mj-lt"/>
            </a:rPr>
            <a:t>Clinic for Adult and Elderly persons with Language Difficulties</a:t>
          </a:r>
        </a:p>
      </dgm:t>
    </dgm:pt>
    <dgm:pt modelId="{597F9B3F-351A-425A-B0FE-C327DE5A4B8D}" type="parTrans" cxnId="{1E4ACE9C-A24D-4438-9354-EE33BFD17375}">
      <dgm:prSet/>
      <dgm:spPr/>
      <dgm:t>
        <a:bodyPr/>
        <a:lstStyle/>
        <a:p>
          <a:endParaRPr lang="en-IN" sz="1800">
            <a:solidFill>
              <a:schemeClr val="tx1">
                <a:lumMod val="50000"/>
              </a:schemeClr>
            </a:solidFill>
            <a:latin typeface="+mj-lt"/>
          </a:endParaRPr>
        </a:p>
      </dgm:t>
    </dgm:pt>
    <dgm:pt modelId="{DEAC37C9-6E54-4815-857C-B048BBAD9DE1}" type="sibTrans" cxnId="{1E4ACE9C-A24D-4438-9354-EE33BFD17375}">
      <dgm:prSet/>
      <dgm:spPr/>
      <dgm:t>
        <a:bodyPr/>
        <a:lstStyle/>
        <a:p>
          <a:endParaRPr lang="en-IN" sz="1800">
            <a:solidFill>
              <a:schemeClr val="tx1">
                <a:lumMod val="50000"/>
              </a:schemeClr>
            </a:solidFill>
            <a:latin typeface="+mj-lt"/>
          </a:endParaRPr>
        </a:p>
      </dgm:t>
    </dgm:pt>
    <dgm:pt modelId="{2C05A7B9-A663-471E-A058-C366F5E03749}">
      <dgm:prSet phldrT="[Text]" custT="1"/>
      <dgm:spPr>
        <a:solidFill>
          <a:schemeClr val="accent5"/>
        </a:solidFill>
      </dgm:spPr>
      <dgm:t>
        <a:bodyPr/>
        <a:lstStyle/>
        <a:p>
          <a:r>
            <a:rPr lang="en-IN" sz="1800" dirty="0">
              <a:solidFill>
                <a:schemeClr val="tx1">
                  <a:lumMod val="50000"/>
                </a:schemeClr>
              </a:solidFill>
              <a:latin typeface="+mj-lt"/>
            </a:rPr>
            <a:t>Augmentative and Alternative Communication Unit</a:t>
          </a:r>
        </a:p>
      </dgm:t>
    </dgm:pt>
    <dgm:pt modelId="{D567F17E-4724-4335-B904-9CBF61D3FE01}" type="parTrans" cxnId="{B026D20B-F14C-4D14-89E1-074A7309C289}">
      <dgm:prSet/>
      <dgm:spPr/>
      <dgm:t>
        <a:bodyPr/>
        <a:lstStyle/>
        <a:p>
          <a:endParaRPr lang="en-IN" sz="1800">
            <a:latin typeface="+mj-lt"/>
          </a:endParaRPr>
        </a:p>
      </dgm:t>
    </dgm:pt>
    <dgm:pt modelId="{8E7C66C2-9C1A-4707-BB31-44D4F90821A5}" type="sibTrans" cxnId="{B026D20B-F14C-4D14-89E1-074A7309C289}">
      <dgm:prSet/>
      <dgm:spPr/>
      <dgm:t>
        <a:bodyPr/>
        <a:lstStyle/>
        <a:p>
          <a:endParaRPr lang="en-IN" sz="1800">
            <a:latin typeface="+mj-lt"/>
          </a:endParaRPr>
        </a:p>
      </dgm:t>
    </dgm:pt>
    <dgm:pt modelId="{9A84497C-0566-4D20-A703-C452B5ADAF92}">
      <dgm:prSet phldrT="[Text]" custT="1"/>
      <dgm:spPr>
        <a:solidFill>
          <a:schemeClr val="accent5"/>
        </a:solidFill>
      </dgm:spPr>
      <dgm:t>
        <a:bodyPr/>
        <a:lstStyle/>
        <a:p>
          <a:r>
            <a:rPr lang="en-IN" sz="1800" dirty="0">
              <a:solidFill>
                <a:schemeClr val="tx1">
                  <a:lumMod val="50000"/>
                </a:schemeClr>
              </a:solidFill>
              <a:latin typeface="+mj-lt"/>
            </a:rPr>
            <a:t>Special Clinic for Motor Speech Disorders </a:t>
          </a:r>
        </a:p>
      </dgm:t>
    </dgm:pt>
    <dgm:pt modelId="{2B9DE1D8-DD17-4CEE-8E7E-55AE948F7C9F}" type="parTrans" cxnId="{658D5D01-225F-4CE3-A2AC-7792DCD54C95}">
      <dgm:prSet/>
      <dgm:spPr/>
      <dgm:t>
        <a:bodyPr/>
        <a:lstStyle/>
        <a:p>
          <a:endParaRPr lang="en-IN"/>
        </a:p>
      </dgm:t>
    </dgm:pt>
    <dgm:pt modelId="{45876577-E407-4CAA-AC1E-EB2B67ECB6DB}" type="sibTrans" cxnId="{658D5D01-225F-4CE3-A2AC-7792DCD54C95}">
      <dgm:prSet/>
      <dgm:spPr/>
      <dgm:t>
        <a:bodyPr/>
        <a:lstStyle/>
        <a:p>
          <a:endParaRPr lang="en-IN"/>
        </a:p>
      </dgm:t>
    </dgm:pt>
    <dgm:pt modelId="{C19C4532-14FD-4DD9-9EE2-89747A37DD35}" type="pres">
      <dgm:prSet presAssocID="{40F7D7EC-E948-42EB-B0DD-B665A5379D52}" presName="Name0" presStyleCnt="0">
        <dgm:presLayoutVars>
          <dgm:chMax/>
          <dgm:chPref/>
          <dgm:dir/>
          <dgm:animLvl val="lvl"/>
        </dgm:presLayoutVars>
      </dgm:prSet>
      <dgm:spPr/>
      <dgm:t>
        <a:bodyPr/>
        <a:lstStyle/>
        <a:p>
          <a:endParaRPr lang="en-IN"/>
        </a:p>
      </dgm:t>
    </dgm:pt>
    <dgm:pt modelId="{FB8A2A15-A32C-4E3C-A01D-A17A98B180A6}" type="pres">
      <dgm:prSet presAssocID="{C9A0FD28-05DA-4C99-9AC9-021B81A4191F}" presName="composite" presStyleCnt="0"/>
      <dgm:spPr/>
    </dgm:pt>
    <dgm:pt modelId="{28862566-D716-488A-8185-F8E7700696C3}" type="pres">
      <dgm:prSet presAssocID="{C9A0FD28-05DA-4C99-9AC9-021B81A4191F}" presName="ParentAccentShape" presStyleLbl="trBgShp" presStyleIdx="0" presStyleCnt="7"/>
      <dgm:spPr/>
    </dgm:pt>
    <dgm:pt modelId="{DF217A8C-3FEE-463D-ACE0-9149C7613465}" type="pres">
      <dgm:prSet presAssocID="{C9A0FD28-05DA-4C99-9AC9-021B81A4191F}" presName="ParentText" presStyleLbl="revTx" presStyleIdx="0" presStyleCnt="14" custScaleX="143533" custScaleY="326657" custLinFactY="19352" custLinFactNeighborX="2334" custLinFactNeighborY="100000">
        <dgm:presLayoutVars>
          <dgm:chMax val="1"/>
          <dgm:chPref val="1"/>
          <dgm:bulletEnabled val="1"/>
        </dgm:presLayoutVars>
      </dgm:prSet>
      <dgm:spPr/>
      <dgm:t>
        <a:bodyPr/>
        <a:lstStyle/>
        <a:p>
          <a:endParaRPr lang="en-IN"/>
        </a:p>
      </dgm:t>
    </dgm:pt>
    <dgm:pt modelId="{768A72A8-8DA5-4BB9-A24E-69C441259104}" type="pres">
      <dgm:prSet presAssocID="{C9A0FD28-05DA-4C99-9AC9-021B81A4191F}" presName="ChildText" presStyleLbl="revTx" presStyleIdx="1" presStyleCnt="14">
        <dgm:presLayoutVars>
          <dgm:chMax val="0"/>
          <dgm:chPref val="0"/>
        </dgm:presLayoutVars>
      </dgm:prSet>
      <dgm:spPr/>
    </dgm:pt>
    <dgm:pt modelId="{907D142F-947B-41CF-B605-47261F947570}" type="pres">
      <dgm:prSet presAssocID="{C9A0FD28-05DA-4C99-9AC9-021B81A4191F}" presName="ChildAccentShape" presStyleLbl="trBgShp" presStyleIdx="0" presStyleCnt="7"/>
      <dgm:spPr/>
    </dgm:pt>
    <dgm:pt modelId="{084B4A10-F766-40F0-805C-E45E349138DB}" type="pres">
      <dgm:prSet presAssocID="{C9A0FD28-05DA-4C99-9AC9-021B81A4191F}" presName="Image" presStyleLbl="alignImgPlace1" presStyleIdx="0" presStyleCnt="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7BE02CE6-B5A2-4A4D-8347-16A5BC17DD78}" type="pres">
      <dgm:prSet presAssocID="{B5EA5057-8EF2-4A2C-98A4-5691B6564D6E}" presName="sibTrans" presStyleCnt="0"/>
      <dgm:spPr/>
    </dgm:pt>
    <dgm:pt modelId="{5E618BFA-87F1-478E-BFE8-34DE56D91D8C}" type="pres">
      <dgm:prSet presAssocID="{2C05A7B9-A663-471E-A058-C366F5E03749}" presName="composite" presStyleCnt="0"/>
      <dgm:spPr/>
    </dgm:pt>
    <dgm:pt modelId="{8B20B0C0-BB44-4F9B-820D-9BF6C3171215}" type="pres">
      <dgm:prSet presAssocID="{2C05A7B9-A663-471E-A058-C366F5E03749}" presName="ParentAccentShape" presStyleLbl="trBgShp" presStyleIdx="1" presStyleCnt="7"/>
      <dgm:spPr/>
    </dgm:pt>
    <dgm:pt modelId="{46C8571F-3721-4A99-92F0-49E74100CA1C}" type="pres">
      <dgm:prSet presAssocID="{2C05A7B9-A663-471E-A058-C366F5E03749}" presName="ParentText" presStyleLbl="revTx" presStyleIdx="2" presStyleCnt="14" custScaleX="149812" custScaleY="415741" custLinFactNeighborX="1919" custLinFactNeighborY="70460">
        <dgm:presLayoutVars>
          <dgm:chMax val="1"/>
          <dgm:chPref val="1"/>
          <dgm:bulletEnabled val="1"/>
        </dgm:presLayoutVars>
      </dgm:prSet>
      <dgm:spPr/>
      <dgm:t>
        <a:bodyPr/>
        <a:lstStyle/>
        <a:p>
          <a:endParaRPr lang="en-IN"/>
        </a:p>
      </dgm:t>
    </dgm:pt>
    <dgm:pt modelId="{1EF287AF-088B-451B-85B2-08B5AC2D2A3B}" type="pres">
      <dgm:prSet presAssocID="{2C05A7B9-A663-471E-A058-C366F5E03749}" presName="ChildText" presStyleLbl="revTx" presStyleIdx="3" presStyleCnt="14">
        <dgm:presLayoutVars>
          <dgm:chMax val="0"/>
          <dgm:chPref val="0"/>
        </dgm:presLayoutVars>
      </dgm:prSet>
      <dgm:spPr/>
    </dgm:pt>
    <dgm:pt modelId="{95A3A203-B3DE-45E1-818C-40E4AC9EBDB6}" type="pres">
      <dgm:prSet presAssocID="{2C05A7B9-A663-471E-A058-C366F5E03749}" presName="ChildAccentShape" presStyleLbl="trBgShp" presStyleIdx="1" presStyleCnt="7"/>
      <dgm:spPr/>
    </dgm:pt>
    <dgm:pt modelId="{C1E2CF1B-5BE9-49F2-BE77-D9988C2B9C16}" type="pres">
      <dgm:prSet presAssocID="{2C05A7B9-A663-471E-A058-C366F5E03749}" presName="Image" presStyleLbl="align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3000" r="-23000"/>
          </a:stretch>
        </a:blipFill>
      </dgm:spPr>
    </dgm:pt>
    <dgm:pt modelId="{AF186A44-005B-47C8-A609-B58347D4AA01}" type="pres">
      <dgm:prSet presAssocID="{8E7C66C2-9C1A-4707-BB31-44D4F90821A5}" presName="sibTrans" presStyleCnt="0"/>
      <dgm:spPr/>
    </dgm:pt>
    <dgm:pt modelId="{E86CFFA5-1510-434D-856C-03A72A2A3FF4}" type="pres">
      <dgm:prSet presAssocID="{A6F3D51A-85B6-4604-9E96-A6F742ACF214}" presName="composite" presStyleCnt="0"/>
      <dgm:spPr/>
    </dgm:pt>
    <dgm:pt modelId="{4F67246A-6522-4C0D-B42E-C771BF09B617}" type="pres">
      <dgm:prSet presAssocID="{A6F3D51A-85B6-4604-9E96-A6F742ACF214}" presName="ParentAccentShape" presStyleLbl="trBgShp" presStyleIdx="2" presStyleCnt="7"/>
      <dgm:spPr/>
    </dgm:pt>
    <dgm:pt modelId="{C2DFF3E6-7D65-482F-8766-9DD2CA4F19E4}" type="pres">
      <dgm:prSet presAssocID="{A6F3D51A-85B6-4604-9E96-A6F742ACF214}" presName="ParentText" presStyleLbl="revTx" presStyleIdx="4" presStyleCnt="14" custScaleX="111728" custScaleY="289903" custLinFactNeighborX="-1237" custLinFactNeighborY="360">
        <dgm:presLayoutVars>
          <dgm:chMax val="1"/>
          <dgm:chPref val="1"/>
          <dgm:bulletEnabled val="1"/>
        </dgm:presLayoutVars>
      </dgm:prSet>
      <dgm:spPr/>
      <dgm:t>
        <a:bodyPr/>
        <a:lstStyle/>
        <a:p>
          <a:endParaRPr lang="en-IN"/>
        </a:p>
      </dgm:t>
    </dgm:pt>
    <dgm:pt modelId="{245F3F41-0F62-46D6-8010-F0E217504E8D}" type="pres">
      <dgm:prSet presAssocID="{A6F3D51A-85B6-4604-9E96-A6F742ACF214}" presName="ChildText" presStyleLbl="revTx" presStyleIdx="5" presStyleCnt="14">
        <dgm:presLayoutVars>
          <dgm:chMax val="0"/>
          <dgm:chPref val="0"/>
        </dgm:presLayoutVars>
      </dgm:prSet>
      <dgm:spPr/>
    </dgm:pt>
    <dgm:pt modelId="{3861DD46-4BAE-4DC3-8391-A5F2DE33453F}" type="pres">
      <dgm:prSet presAssocID="{A6F3D51A-85B6-4604-9E96-A6F742ACF214}" presName="ChildAccentShape" presStyleLbl="trBgShp" presStyleIdx="2" presStyleCnt="7"/>
      <dgm:spPr/>
    </dgm:pt>
    <dgm:pt modelId="{355B635A-675E-45BD-94D0-CFD291D73150}" type="pres">
      <dgm:prSet presAssocID="{A6F3D51A-85B6-4604-9E96-A6F742ACF214}" presName="Image" presStyleLbl="align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dgm:spPr>
    </dgm:pt>
    <dgm:pt modelId="{DAA2604E-56B9-411B-B33C-BA637941991F}" type="pres">
      <dgm:prSet presAssocID="{5268CD2B-C943-4591-87E8-2242DD3DCE87}" presName="sibTrans" presStyleCnt="0"/>
      <dgm:spPr/>
    </dgm:pt>
    <dgm:pt modelId="{8AE579F9-94D4-4C8C-A5E3-DBB7FEEE5875}" type="pres">
      <dgm:prSet presAssocID="{E413181C-8B6B-40BA-B4B0-B26AB3A31DAE}" presName="composite" presStyleCnt="0"/>
      <dgm:spPr/>
    </dgm:pt>
    <dgm:pt modelId="{A1415898-AD22-443C-9578-4508EC8012A8}" type="pres">
      <dgm:prSet presAssocID="{E413181C-8B6B-40BA-B4B0-B26AB3A31DAE}" presName="ParentAccentShape" presStyleLbl="trBgShp" presStyleIdx="3" presStyleCnt="7"/>
      <dgm:spPr/>
    </dgm:pt>
    <dgm:pt modelId="{085DEBF5-33A2-48BC-B255-F33426EBAE41}" type="pres">
      <dgm:prSet presAssocID="{E413181C-8B6B-40BA-B4B0-B26AB3A31DAE}" presName="ParentText" presStyleLbl="revTx" presStyleIdx="6" presStyleCnt="14" custScaleY="266551" custLinFactY="3271" custLinFactNeighborX="-9915" custLinFactNeighborY="100000">
        <dgm:presLayoutVars>
          <dgm:chMax val="1"/>
          <dgm:chPref val="1"/>
          <dgm:bulletEnabled val="1"/>
        </dgm:presLayoutVars>
      </dgm:prSet>
      <dgm:spPr/>
      <dgm:t>
        <a:bodyPr/>
        <a:lstStyle/>
        <a:p>
          <a:endParaRPr lang="en-IN"/>
        </a:p>
      </dgm:t>
    </dgm:pt>
    <dgm:pt modelId="{15D850B4-4275-4624-995E-5A7BDC89B5B5}" type="pres">
      <dgm:prSet presAssocID="{E413181C-8B6B-40BA-B4B0-B26AB3A31DAE}" presName="ChildText" presStyleLbl="revTx" presStyleIdx="7" presStyleCnt="14">
        <dgm:presLayoutVars>
          <dgm:chMax val="0"/>
          <dgm:chPref val="0"/>
        </dgm:presLayoutVars>
      </dgm:prSet>
      <dgm:spPr/>
    </dgm:pt>
    <dgm:pt modelId="{911BBF64-63D4-4D5E-9B44-D4863400BDEC}" type="pres">
      <dgm:prSet presAssocID="{E413181C-8B6B-40BA-B4B0-B26AB3A31DAE}" presName="ChildAccentShape" presStyleLbl="trBgShp" presStyleIdx="3" presStyleCnt="7"/>
      <dgm:spPr/>
    </dgm:pt>
    <dgm:pt modelId="{28B7D645-2421-4074-8AC7-493FF41F31AA}" type="pres">
      <dgm:prSet presAssocID="{E413181C-8B6B-40BA-B4B0-B26AB3A31DAE}" presName="Image" presStyleLbl="align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dgm:spPr>
    </dgm:pt>
    <dgm:pt modelId="{13657121-C147-42C6-95D0-9A996D47CAD6}" type="pres">
      <dgm:prSet presAssocID="{4400B146-437E-451B-BD94-56BF3F837AE9}" presName="sibTrans" presStyleCnt="0"/>
      <dgm:spPr/>
    </dgm:pt>
    <dgm:pt modelId="{4121F47B-C260-49D5-8038-2A0B3A677643}" type="pres">
      <dgm:prSet presAssocID="{37DC1EC4-F870-4242-A912-A8D720AA427A}" presName="composite" presStyleCnt="0"/>
      <dgm:spPr/>
    </dgm:pt>
    <dgm:pt modelId="{CE6E4D25-6B49-4B12-BCEB-49B8152B7898}" type="pres">
      <dgm:prSet presAssocID="{37DC1EC4-F870-4242-A912-A8D720AA427A}" presName="ParentAccentShape" presStyleLbl="trBgShp" presStyleIdx="4" presStyleCnt="7"/>
      <dgm:spPr/>
    </dgm:pt>
    <dgm:pt modelId="{D15A40E4-DA3C-4D3B-A176-0F940B4D85B1}" type="pres">
      <dgm:prSet presAssocID="{37DC1EC4-F870-4242-A912-A8D720AA427A}" presName="ParentText" presStyleLbl="revTx" presStyleIdx="8" presStyleCnt="14" custScaleY="241478" custLinFactNeighborX="-8298" custLinFactNeighborY="66521">
        <dgm:presLayoutVars>
          <dgm:chMax val="1"/>
          <dgm:chPref val="1"/>
          <dgm:bulletEnabled val="1"/>
        </dgm:presLayoutVars>
      </dgm:prSet>
      <dgm:spPr/>
      <dgm:t>
        <a:bodyPr/>
        <a:lstStyle/>
        <a:p>
          <a:endParaRPr lang="en-IN"/>
        </a:p>
      </dgm:t>
    </dgm:pt>
    <dgm:pt modelId="{08B55E50-0D0D-4BDF-A12A-4FA93BCC0A62}" type="pres">
      <dgm:prSet presAssocID="{37DC1EC4-F870-4242-A912-A8D720AA427A}" presName="ChildText" presStyleLbl="revTx" presStyleIdx="9" presStyleCnt="14">
        <dgm:presLayoutVars>
          <dgm:chMax val="0"/>
          <dgm:chPref val="0"/>
        </dgm:presLayoutVars>
      </dgm:prSet>
      <dgm:spPr/>
    </dgm:pt>
    <dgm:pt modelId="{A7C0DAF5-DBCB-40A3-8E32-346513358AEB}" type="pres">
      <dgm:prSet presAssocID="{37DC1EC4-F870-4242-A912-A8D720AA427A}" presName="ChildAccentShape" presStyleLbl="trBgShp" presStyleIdx="4" presStyleCnt="7"/>
      <dgm:spPr/>
    </dgm:pt>
    <dgm:pt modelId="{8C126B82-514F-4FEC-A9D4-FCBB9EBCD5B9}" type="pres">
      <dgm:prSet presAssocID="{37DC1EC4-F870-4242-A912-A8D720AA427A}" presName="Image" presStyleLbl="alignImgPlace1" presStyleIdx="4" presStyleCnt="7"/>
      <dgm:spPr>
        <a:blipFill rotWithShape="0">
          <a:blip xmlns:r="http://schemas.openxmlformats.org/officeDocument/2006/relationships" r:embed="rId5"/>
          <a:stretch>
            <a:fillRect/>
          </a:stretch>
        </a:blipFill>
      </dgm:spPr>
    </dgm:pt>
    <dgm:pt modelId="{9BA8AD75-C876-415F-82FB-E784BCEEEBD1}" type="pres">
      <dgm:prSet presAssocID="{5DDB193F-DB02-4FD9-BBC0-36C3BAADDDE0}" presName="sibTrans" presStyleCnt="0"/>
      <dgm:spPr/>
    </dgm:pt>
    <dgm:pt modelId="{0C45E677-44C6-411B-9DFD-75ACD1318651}" type="pres">
      <dgm:prSet presAssocID="{9A84497C-0566-4D20-A703-C452B5ADAF92}" presName="composite" presStyleCnt="0"/>
      <dgm:spPr/>
    </dgm:pt>
    <dgm:pt modelId="{3BD4FB88-6EF4-45BD-882C-24CDCAB3C621}" type="pres">
      <dgm:prSet presAssocID="{9A84497C-0566-4D20-A703-C452B5ADAF92}" presName="ParentAccentShape" presStyleLbl="trBgShp" presStyleIdx="5" presStyleCnt="7"/>
      <dgm:spPr/>
    </dgm:pt>
    <dgm:pt modelId="{BB39B8D7-EBE9-4E53-97DD-9A54D76736D5}" type="pres">
      <dgm:prSet presAssocID="{9A84497C-0566-4D20-A703-C452B5ADAF92}" presName="ParentText" presStyleLbl="revTx" presStyleIdx="10" presStyleCnt="14" custScaleX="114949" custScaleY="522902" custLinFactY="25178" custLinFactNeighborX="-8192" custLinFactNeighborY="100000">
        <dgm:presLayoutVars>
          <dgm:chMax val="1"/>
          <dgm:chPref val="1"/>
          <dgm:bulletEnabled val="1"/>
        </dgm:presLayoutVars>
      </dgm:prSet>
      <dgm:spPr/>
      <dgm:t>
        <a:bodyPr/>
        <a:lstStyle/>
        <a:p>
          <a:endParaRPr lang="en-IN"/>
        </a:p>
      </dgm:t>
    </dgm:pt>
    <dgm:pt modelId="{B15AD4EC-2930-42E0-B8AB-BA79089B59B4}" type="pres">
      <dgm:prSet presAssocID="{9A84497C-0566-4D20-A703-C452B5ADAF92}" presName="ChildText" presStyleLbl="revTx" presStyleIdx="11" presStyleCnt="14">
        <dgm:presLayoutVars>
          <dgm:chMax val="0"/>
          <dgm:chPref val="0"/>
        </dgm:presLayoutVars>
      </dgm:prSet>
      <dgm:spPr/>
    </dgm:pt>
    <dgm:pt modelId="{F0D1E182-F6D4-4109-A5F6-29F4D5781FD3}" type="pres">
      <dgm:prSet presAssocID="{9A84497C-0566-4D20-A703-C452B5ADAF92}" presName="ChildAccentShape" presStyleLbl="trBgShp" presStyleIdx="5" presStyleCnt="7"/>
      <dgm:spPr/>
    </dgm:pt>
    <dgm:pt modelId="{E4F5CFF7-5FB6-4CD7-A87E-4421922C8E35}" type="pres">
      <dgm:prSet presAssocID="{9A84497C-0566-4D20-A703-C452B5ADAF92}" presName="Image" presStyleLbl="alignImgPlace1" presStyleIdx="5" presStyleCnt="7"/>
      <dgm:spPr>
        <a:blipFill rotWithShape="1">
          <a:blip xmlns:r="http://schemas.openxmlformats.org/officeDocument/2006/relationships" r:embed="rId6"/>
          <a:stretch>
            <a:fillRect/>
          </a:stretch>
        </a:blipFill>
      </dgm:spPr>
    </dgm:pt>
    <dgm:pt modelId="{AA0A4F2D-B11D-4473-9FAA-AE0886CB0B65}" type="pres">
      <dgm:prSet presAssocID="{45876577-E407-4CAA-AC1E-EB2B67ECB6DB}" presName="sibTrans" presStyleCnt="0"/>
      <dgm:spPr/>
    </dgm:pt>
    <dgm:pt modelId="{BECD67F0-B768-4435-9FAF-456B848CD92D}" type="pres">
      <dgm:prSet presAssocID="{CB55D0B2-E33E-410F-A10F-C3D5A65B3EF3}" presName="composite" presStyleCnt="0"/>
      <dgm:spPr/>
    </dgm:pt>
    <dgm:pt modelId="{D9075EEC-6BCF-4B14-A356-5D7F261D81E4}" type="pres">
      <dgm:prSet presAssocID="{CB55D0B2-E33E-410F-A10F-C3D5A65B3EF3}" presName="ParentAccentShape" presStyleLbl="trBgShp" presStyleIdx="6" presStyleCnt="7"/>
      <dgm:spPr>
        <a:noFill/>
      </dgm:spPr>
    </dgm:pt>
    <dgm:pt modelId="{AFEBABEC-3298-4869-A89F-0710E2074424}" type="pres">
      <dgm:prSet presAssocID="{CB55D0B2-E33E-410F-A10F-C3D5A65B3EF3}" presName="ParentText" presStyleLbl="revTx" presStyleIdx="12" presStyleCnt="14" custScaleX="140146" custScaleY="473798" custLinFactY="1100000" custLinFactNeighborX="-69747" custLinFactNeighborY="1190281">
        <dgm:presLayoutVars>
          <dgm:chMax val="1"/>
          <dgm:chPref val="1"/>
          <dgm:bulletEnabled val="1"/>
        </dgm:presLayoutVars>
      </dgm:prSet>
      <dgm:spPr/>
      <dgm:t>
        <a:bodyPr/>
        <a:lstStyle/>
        <a:p>
          <a:endParaRPr lang="en-IN"/>
        </a:p>
      </dgm:t>
    </dgm:pt>
    <dgm:pt modelId="{464C5B58-3D90-4875-AEB2-98A01C5C4B68}" type="pres">
      <dgm:prSet presAssocID="{CB55D0B2-E33E-410F-A10F-C3D5A65B3EF3}" presName="ChildText" presStyleLbl="revTx" presStyleIdx="13" presStyleCnt="14">
        <dgm:presLayoutVars>
          <dgm:chMax val="0"/>
          <dgm:chPref val="0"/>
        </dgm:presLayoutVars>
      </dgm:prSet>
      <dgm:spPr/>
    </dgm:pt>
    <dgm:pt modelId="{E6F9AC7E-1595-4AA4-8BAB-9EED8B8437E8}" type="pres">
      <dgm:prSet presAssocID="{CB55D0B2-E33E-410F-A10F-C3D5A65B3EF3}" presName="ChildAccentShape" presStyleLbl="trBgShp" presStyleIdx="6" presStyleCnt="7"/>
      <dgm:spPr/>
    </dgm:pt>
    <dgm:pt modelId="{EC751A4D-A428-4015-A574-F93377B9C9B6}" type="pres">
      <dgm:prSet presAssocID="{CB55D0B2-E33E-410F-A10F-C3D5A65B3EF3}" presName="Image" presStyleLbl="alignImgPlace1" presStyleIdx="6" presStyleCnt="7" custLinFactY="100000" custLinFactNeighborX="-65715" custLinFactNeighborY="16786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t="-9000" b="-9000"/>
          </a:stretch>
        </a:blipFill>
      </dgm:spPr>
    </dgm:pt>
  </dgm:ptLst>
  <dgm:cxnLst>
    <dgm:cxn modelId="{B026D20B-F14C-4D14-89E1-074A7309C289}" srcId="{40F7D7EC-E948-42EB-B0DD-B665A5379D52}" destId="{2C05A7B9-A663-471E-A058-C366F5E03749}" srcOrd="1" destOrd="0" parTransId="{D567F17E-4724-4335-B904-9CBF61D3FE01}" sibTransId="{8E7C66C2-9C1A-4707-BB31-44D4F90821A5}"/>
    <dgm:cxn modelId="{4794CC88-90AA-47EB-B40E-6FF3BF33AA73}" srcId="{40F7D7EC-E948-42EB-B0DD-B665A5379D52}" destId="{C9A0FD28-05DA-4C99-9AC9-021B81A4191F}" srcOrd="0" destOrd="0" parTransId="{B1AB614D-84E0-4D89-8203-9AD4F1502F96}" sibTransId="{B5EA5057-8EF2-4A2C-98A4-5691B6564D6E}"/>
    <dgm:cxn modelId="{AA27398E-73D1-4AEB-B7FB-93A45F5059D5}" type="presOf" srcId="{CB55D0B2-E33E-410F-A10F-C3D5A65B3EF3}" destId="{AFEBABEC-3298-4869-A89F-0710E2074424}" srcOrd="0" destOrd="0" presId="urn:microsoft.com/office/officeart/2009/3/layout/SnapshotPictureList"/>
    <dgm:cxn modelId="{998526E1-3EE5-4186-8702-5685CC4289A4}" srcId="{40F7D7EC-E948-42EB-B0DD-B665A5379D52}" destId="{37DC1EC4-F870-4242-A912-A8D720AA427A}" srcOrd="4" destOrd="0" parTransId="{3DC7496F-A939-44E5-BE49-B60520D4B1D1}" sibTransId="{5DDB193F-DB02-4FD9-BBC0-36C3BAADDDE0}"/>
    <dgm:cxn modelId="{658D5D01-225F-4CE3-A2AC-7792DCD54C95}" srcId="{40F7D7EC-E948-42EB-B0DD-B665A5379D52}" destId="{9A84497C-0566-4D20-A703-C452B5ADAF92}" srcOrd="5" destOrd="0" parTransId="{2B9DE1D8-DD17-4CEE-8E7E-55AE948F7C9F}" sibTransId="{45876577-E407-4CAA-AC1E-EB2B67ECB6DB}"/>
    <dgm:cxn modelId="{1E4ACE9C-A24D-4438-9354-EE33BFD17375}" srcId="{40F7D7EC-E948-42EB-B0DD-B665A5379D52}" destId="{CB55D0B2-E33E-410F-A10F-C3D5A65B3EF3}" srcOrd="6" destOrd="0" parTransId="{597F9B3F-351A-425A-B0FE-C327DE5A4B8D}" sibTransId="{DEAC37C9-6E54-4815-857C-B048BBAD9DE1}"/>
    <dgm:cxn modelId="{EA4FD886-3C46-4CB6-AA10-5A2AB8CD79A1}" type="presOf" srcId="{40F7D7EC-E948-42EB-B0DD-B665A5379D52}" destId="{C19C4532-14FD-4DD9-9EE2-89747A37DD35}" srcOrd="0" destOrd="0" presId="urn:microsoft.com/office/officeart/2009/3/layout/SnapshotPictureList"/>
    <dgm:cxn modelId="{735AF1D9-3A5E-4178-ADD5-A6DD0D27F51F}" type="presOf" srcId="{2C05A7B9-A663-471E-A058-C366F5E03749}" destId="{46C8571F-3721-4A99-92F0-49E74100CA1C}" srcOrd="0" destOrd="0" presId="urn:microsoft.com/office/officeart/2009/3/layout/SnapshotPictureList"/>
    <dgm:cxn modelId="{CDBC3F92-EDB8-42BB-B7EF-C362F40253C7}" type="presOf" srcId="{C9A0FD28-05DA-4C99-9AC9-021B81A4191F}" destId="{DF217A8C-3FEE-463D-ACE0-9149C7613465}" srcOrd="0" destOrd="0" presId="urn:microsoft.com/office/officeart/2009/3/layout/SnapshotPictureList"/>
    <dgm:cxn modelId="{B05E46EF-6173-494F-9C52-CF0042E41D8B}" type="presOf" srcId="{37DC1EC4-F870-4242-A912-A8D720AA427A}" destId="{D15A40E4-DA3C-4D3B-A176-0F940B4D85B1}" srcOrd="0" destOrd="0" presId="urn:microsoft.com/office/officeart/2009/3/layout/SnapshotPictureList"/>
    <dgm:cxn modelId="{735D5AD3-0EC6-4AC9-A136-F07E2BCE1603}" srcId="{40F7D7EC-E948-42EB-B0DD-B665A5379D52}" destId="{A6F3D51A-85B6-4604-9E96-A6F742ACF214}" srcOrd="2" destOrd="0" parTransId="{9E0D62F8-BF7A-46D5-BDB8-DA7447164F99}" sibTransId="{5268CD2B-C943-4591-87E8-2242DD3DCE87}"/>
    <dgm:cxn modelId="{A25A0321-131C-4EA1-9F67-C4C85F0A194A}" type="presOf" srcId="{9A84497C-0566-4D20-A703-C452B5ADAF92}" destId="{BB39B8D7-EBE9-4E53-97DD-9A54D76736D5}" srcOrd="0" destOrd="0" presId="urn:microsoft.com/office/officeart/2009/3/layout/SnapshotPictureList"/>
    <dgm:cxn modelId="{8D17286D-2C48-4A8C-AA3C-B435EEDD078A}" srcId="{40F7D7EC-E948-42EB-B0DD-B665A5379D52}" destId="{E413181C-8B6B-40BA-B4B0-B26AB3A31DAE}" srcOrd="3" destOrd="0" parTransId="{0C1395F6-9802-4D44-A8AE-9149FA335A8C}" sibTransId="{4400B146-437E-451B-BD94-56BF3F837AE9}"/>
    <dgm:cxn modelId="{DA0F5618-9DA4-404F-9703-13EE2654DABD}" type="presOf" srcId="{E413181C-8B6B-40BA-B4B0-B26AB3A31DAE}" destId="{085DEBF5-33A2-48BC-B255-F33426EBAE41}" srcOrd="0" destOrd="0" presId="urn:microsoft.com/office/officeart/2009/3/layout/SnapshotPictureList"/>
    <dgm:cxn modelId="{3D1C38F4-84AA-4F26-B20D-28609BC523A1}" type="presOf" srcId="{A6F3D51A-85B6-4604-9E96-A6F742ACF214}" destId="{C2DFF3E6-7D65-482F-8766-9DD2CA4F19E4}" srcOrd="0" destOrd="0" presId="urn:microsoft.com/office/officeart/2009/3/layout/SnapshotPictureList"/>
    <dgm:cxn modelId="{18BD88DD-35A9-413F-90D3-6ED94EB212CF}" type="presParOf" srcId="{C19C4532-14FD-4DD9-9EE2-89747A37DD35}" destId="{FB8A2A15-A32C-4E3C-A01D-A17A98B180A6}" srcOrd="0" destOrd="0" presId="urn:microsoft.com/office/officeart/2009/3/layout/SnapshotPictureList"/>
    <dgm:cxn modelId="{8BB33E0E-B612-4915-9A61-329F4994B0E2}" type="presParOf" srcId="{FB8A2A15-A32C-4E3C-A01D-A17A98B180A6}" destId="{28862566-D716-488A-8185-F8E7700696C3}" srcOrd="0" destOrd="0" presId="urn:microsoft.com/office/officeart/2009/3/layout/SnapshotPictureList"/>
    <dgm:cxn modelId="{B7D44E86-C642-4501-9BB6-80F234A4D9C0}" type="presParOf" srcId="{FB8A2A15-A32C-4E3C-A01D-A17A98B180A6}" destId="{DF217A8C-3FEE-463D-ACE0-9149C7613465}" srcOrd="1" destOrd="0" presId="urn:microsoft.com/office/officeart/2009/3/layout/SnapshotPictureList"/>
    <dgm:cxn modelId="{FC4926B5-66F9-41F1-9AE0-DB173638DCE9}" type="presParOf" srcId="{FB8A2A15-A32C-4E3C-A01D-A17A98B180A6}" destId="{768A72A8-8DA5-4BB9-A24E-69C441259104}" srcOrd="2" destOrd="0" presId="urn:microsoft.com/office/officeart/2009/3/layout/SnapshotPictureList"/>
    <dgm:cxn modelId="{193662BC-40A5-4978-ADE1-2086ED31A8C7}" type="presParOf" srcId="{FB8A2A15-A32C-4E3C-A01D-A17A98B180A6}" destId="{907D142F-947B-41CF-B605-47261F947570}" srcOrd="3" destOrd="0" presId="urn:microsoft.com/office/officeart/2009/3/layout/SnapshotPictureList"/>
    <dgm:cxn modelId="{19C90E14-7C09-4148-AE12-29EB46BFD380}" type="presParOf" srcId="{FB8A2A15-A32C-4E3C-A01D-A17A98B180A6}" destId="{084B4A10-F766-40F0-805C-E45E349138DB}" srcOrd="4" destOrd="0" presId="urn:microsoft.com/office/officeart/2009/3/layout/SnapshotPictureList"/>
    <dgm:cxn modelId="{DFE8BA64-5B9C-4E3E-AC35-E6D66AC0153E}" type="presParOf" srcId="{C19C4532-14FD-4DD9-9EE2-89747A37DD35}" destId="{7BE02CE6-B5A2-4A4D-8347-16A5BC17DD78}" srcOrd="1" destOrd="0" presId="urn:microsoft.com/office/officeart/2009/3/layout/SnapshotPictureList"/>
    <dgm:cxn modelId="{10E1B241-60AA-45C6-9F05-2B089CF1F358}" type="presParOf" srcId="{C19C4532-14FD-4DD9-9EE2-89747A37DD35}" destId="{5E618BFA-87F1-478E-BFE8-34DE56D91D8C}" srcOrd="2" destOrd="0" presId="urn:microsoft.com/office/officeart/2009/3/layout/SnapshotPictureList"/>
    <dgm:cxn modelId="{52DB4C90-1F4E-4F60-9339-B2BA734375D0}" type="presParOf" srcId="{5E618BFA-87F1-478E-BFE8-34DE56D91D8C}" destId="{8B20B0C0-BB44-4F9B-820D-9BF6C3171215}" srcOrd="0" destOrd="0" presId="urn:microsoft.com/office/officeart/2009/3/layout/SnapshotPictureList"/>
    <dgm:cxn modelId="{DD4B15A6-054C-4B6A-9445-F249FFC184BF}" type="presParOf" srcId="{5E618BFA-87F1-478E-BFE8-34DE56D91D8C}" destId="{46C8571F-3721-4A99-92F0-49E74100CA1C}" srcOrd="1" destOrd="0" presId="urn:microsoft.com/office/officeart/2009/3/layout/SnapshotPictureList"/>
    <dgm:cxn modelId="{5C5872F0-A37B-4C43-A538-D82DA02AC3B4}" type="presParOf" srcId="{5E618BFA-87F1-478E-BFE8-34DE56D91D8C}" destId="{1EF287AF-088B-451B-85B2-08B5AC2D2A3B}" srcOrd="2" destOrd="0" presId="urn:microsoft.com/office/officeart/2009/3/layout/SnapshotPictureList"/>
    <dgm:cxn modelId="{3CB2D9C1-D275-4491-997D-D0ADA94DA844}" type="presParOf" srcId="{5E618BFA-87F1-478E-BFE8-34DE56D91D8C}" destId="{95A3A203-B3DE-45E1-818C-40E4AC9EBDB6}" srcOrd="3" destOrd="0" presId="urn:microsoft.com/office/officeart/2009/3/layout/SnapshotPictureList"/>
    <dgm:cxn modelId="{0FA8BC5B-FEB0-4B51-AD23-238704EA4D7A}" type="presParOf" srcId="{5E618BFA-87F1-478E-BFE8-34DE56D91D8C}" destId="{C1E2CF1B-5BE9-49F2-BE77-D9988C2B9C16}" srcOrd="4" destOrd="0" presId="urn:microsoft.com/office/officeart/2009/3/layout/SnapshotPictureList"/>
    <dgm:cxn modelId="{D0FA1CA0-29FD-4C28-A801-D6ECE986134D}" type="presParOf" srcId="{C19C4532-14FD-4DD9-9EE2-89747A37DD35}" destId="{AF186A44-005B-47C8-A609-B58347D4AA01}" srcOrd="3" destOrd="0" presId="urn:microsoft.com/office/officeart/2009/3/layout/SnapshotPictureList"/>
    <dgm:cxn modelId="{7263AD2B-83D8-4FD0-9CFB-72844049BD93}" type="presParOf" srcId="{C19C4532-14FD-4DD9-9EE2-89747A37DD35}" destId="{E86CFFA5-1510-434D-856C-03A72A2A3FF4}" srcOrd="4" destOrd="0" presId="urn:microsoft.com/office/officeart/2009/3/layout/SnapshotPictureList"/>
    <dgm:cxn modelId="{DEF17DCA-A4E1-4A78-B4DA-826952F939DF}" type="presParOf" srcId="{E86CFFA5-1510-434D-856C-03A72A2A3FF4}" destId="{4F67246A-6522-4C0D-B42E-C771BF09B617}" srcOrd="0" destOrd="0" presId="urn:microsoft.com/office/officeart/2009/3/layout/SnapshotPictureList"/>
    <dgm:cxn modelId="{B7A90027-1E9F-4097-BC08-B06437B304B1}" type="presParOf" srcId="{E86CFFA5-1510-434D-856C-03A72A2A3FF4}" destId="{C2DFF3E6-7D65-482F-8766-9DD2CA4F19E4}" srcOrd="1" destOrd="0" presId="urn:microsoft.com/office/officeart/2009/3/layout/SnapshotPictureList"/>
    <dgm:cxn modelId="{15325A03-09CE-4670-8B06-D90F4A77E21C}" type="presParOf" srcId="{E86CFFA5-1510-434D-856C-03A72A2A3FF4}" destId="{245F3F41-0F62-46D6-8010-F0E217504E8D}" srcOrd="2" destOrd="0" presId="urn:microsoft.com/office/officeart/2009/3/layout/SnapshotPictureList"/>
    <dgm:cxn modelId="{471D49C9-6CA9-4CE5-BEC0-AAD398062EAB}" type="presParOf" srcId="{E86CFFA5-1510-434D-856C-03A72A2A3FF4}" destId="{3861DD46-4BAE-4DC3-8391-A5F2DE33453F}" srcOrd="3" destOrd="0" presId="urn:microsoft.com/office/officeart/2009/3/layout/SnapshotPictureList"/>
    <dgm:cxn modelId="{F80D6D48-4B81-46E8-A9DD-BC177AAB04FA}" type="presParOf" srcId="{E86CFFA5-1510-434D-856C-03A72A2A3FF4}" destId="{355B635A-675E-45BD-94D0-CFD291D73150}" srcOrd="4" destOrd="0" presId="urn:microsoft.com/office/officeart/2009/3/layout/SnapshotPictureList"/>
    <dgm:cxn modelId="{2892FAB5-4325-4F9E-8098-CEDF5228B937}" type="presParOf" srcId="{C19C4532-14FD-4DD9-9EE2-89747A37DD35}" destId="{DAA2604E-56B9-411B-B33C-BA637941991F}" srcOrd="5" destOrd="0" presId="urn:microsoft.com/office/officeart/2009/3/layout/SnapshotPictureList"/>
    <dgm:cxn modelId="{0D568103-84BE-426B-8D17-2CE895E44A9F}" type="presParOf" srcId="{C19C4532-14FD-4DD9-9EE2-89747A37DD35}" destId="{8AE579F9-94D4-4C8C-A5E3-DBB7FEEE5875}" srcOrd="6" destOrd="0" presId="urn:microsoft.com/office/officeart/2009/3/layout/SnapshotPictureList"/>
    <dgm:cxn modelId="{6B5DF510-4AD6-4BB3-B75F-A0826EF6CEA5}" type="presParOf" srcId="{8AE579F9-94D4-4C8C-A5E3-DBB7FEEE5875}" destId="{A1415898-AD22-443C-9578-4508EC8012A8}" srcOrd="0" destOrd="0" presId="urn:microsoft.com/office/officeart/2009/3/layout/SnapshotPictureList"/>
    <dgm:cxn modelId="{F3BE449C-E582-43B4-B17E-8DD9A9C1FD92}" type="presParOf" srcId="{8AE579F9-94D4-4C8C-A5E3-DBB7FEEE5875}" destId="{085DEBF5-33A2-48BC-B255-F33426EBAE41}" srcOrd="1" destOrd="0" presId="urn:microsoft.com/office/officeart/2009/3/layout/SnapshotPictureList"/>
    <dgm:cxn modelId="{B70BD308-738C-415A-9A3E-553345221032}" type="presParOf" srcId="{8AE579F9-94D4-4C8C-A5E3-DBB7FEEE5875}" destId="{15D850B4-4275-4624-995E-5A7BDC89B5B5}" srcOrd="2" destOrd="0" presId="urn:microsoft.com/office/officeart/2009/3/layout/SnapshotPictureList"/>
    <dgm:cxn modelId="{0716CBDA-B793-4BBB-BD1E-90CE96B7B1F4}" type="presParOf" srcId="{8AE579F9-94D4-4C8C-A5E3-DBB7FEEE5875}" destId="{911BBF64-63D4-4D5E-9B44-D4863400BDEC}" srcOrd="3" destOrd="0" presId="urn:microsoft.com/office/officeart/2009/3/layout/SnapshotPictureList"/>
    <dgm:cxn modelId="{30793D71-8173-482E-AAEC-381A1DB88540}" type="presParOf" srcId="{8AE579F9-94D4-4C8C-A5E3-DBB7FEEE5875}" destId="{28B7D645-2421-4074-8AC7-493FF41F31AA}" srcOrd="4" destOrd="0" presId="urn:microsoft.com/office/officeart/2009/3/layout/SnapshotPictureList"/>
    <dgm:cxn modelId="{1A5C027A-F1A8-44F4-9460-09D951929105}" type="presParOf" srcId="{C19C4532-14FD-4DD9-9EE2-89747A37DD35}" destId="{13657121-C147-42C6-95D0-9A996D47CAD6}" srcOrd="7" destOrd="0" presId="urn:microsoft.com/office/officeart/2009/3/layout/SnapshotPictureList"/>
    <dgm:cxn modelId="{89BBEDC1-907C-4248-A5F5-FD2092F35582}" type="presParOf" srcId="{C19C4532-14FD-4DD9-9EE2-89747A37DD35}" destId="{4121F47B-C260-49D5-8038-2A0B3A677643}" srcOrd="8" destOrd="0" presId="urn:microsoft.com/office/officeart/2009/3/layout/SnapshotPictureList"/>
    <dgm:cxn modelId="{0BE334FF-8D6C-4B26-9558-327C4BEF706E}" type="presParOf" srcId="{4121F47B-C260-49D5-8038-2A0B3A677643}" destId="{CE6E4D25-6B49-4B12-BCEB-49B8152B7898}" srcOrd="0" destOrd="0" presId="urn:microsoft.com/office/officeart/2009/3/layout/SnapshotPictureList"/>
    <dgm:cxn modelId="{FB9B3EB6-3825-4C86-A093-F6F6C7822468}" type="presParOf" srcId="{4121F47B-C260-49D5-8038-2A0B3A677643}" destId="{D15A40E4-DA3C-4D3B-A176-0F940B4D85B1}" srcOrd="1" destOrd="0" presId="urn:microsoft.com/office/officeart/2009/3/layout/SnapshotPictureList"/>
    <dgm:cxn modelId="{E5187214-65CA-4897-AC2E-919BA8BDE87A}" type="presParOf" srcId="{4121F47B-C260-49D5-8038-2A0B3A677643}" destId="{08B55E50-0D0D-4BDF-A12A-4FA93BCC0A62}" srcOrd="2" destOrd="0" presId="urn:microsoft.com/office/officeart/2009/3/layout/SnapshotPictureList"/>
    <dgm:cxn modelId="{B2B5D852-66C6-4DD3-B03C-7E4D6FCFC1F4}" type="presParOf" srcId="{4121F47B-C260-49D5-8038-2A0B3A677643}" destId="{A7C0DAF5-DBCB-40A3-8E32-346513358AEB}" srcOrd="3" destOrd="0" presId="urn:microsoft.com/office/officeart/2009/3/layout/SnapshotPictureList"/>
    <dgm:cxn modelId="{B2666D30-EFD9-4D18-88CD-F787F24074EF}" type="presParOf" srcId="{4121F47B-C260-49D5-8038-2A0B3A677643}" destId="{8C126B82-514F-4FEC-A9D4-FCBB9EBCD5B9}" srcOrd="4" destOrd="0" presId="urn:microsoft.com/office/officeart/2009/3/layout/SnapshotPictureList"/>
    <dgm:cxn modelId="{B2D27A9D-0BDD-48DD-9A9A-319EC0790159}" type="presParOf" srcId="{C19C4532-14FD-4DD9-9EE2-89747A37DD35}" destId="{9BA8AD75-C876-415F-82FB-E784BCEEEBD1}" srcOrd="9" destOrd="0" presId="urn:microsoft.com/office/officeart/2009/3/layout/SnapshotPictureList"/>
    <dgm:cxn modelId="{8339A81F-D4B8-4CB7-9064-B2FF95BF22D0}" type="presParOf" srcId="{C19C4532-14FD-4DD9-9EE2-89747A37DD35}" destId="{0C45E677-44C6-411B-9DFD-75ACD1318651}" srcOrd="10" destOrd="0" presId="urn:microsoft.com/office/officeart/2009/3/layout/SnapshotPictureList"/>
    <dgm:cxn modelId="{84E020AF-D86D-4D54-9B83-3F2D38EA8232}" type="presParOf" srcId="{0C45E677-44C6-411B-9DFD-75ACD1318651}" destId="{3BD4FB88-6EF4-45BD-882C-24CDCAB3C621}" srcOrd="0" destOrd="0" presId="urn:microsoft.com/office/officeart/2009/3/layout/SnapshotPictureList"/>
    <dgm:cxn modelId="{72B5254E-E473-4398-8AE3-6E7F46374A38}" type="presParOf" srcId="{0C45E677-44C6-411B-9DFD-75ACD1318651}" destId="{BB39B8D7-EBE9-4E53-97DD-9A54D76736D5}" srcOrd="1" destOrd="0" presId="urn:microsoft.com/office/officeart/2009/3/layout/SnapshotPictureList"/>
    <dgm:cxn modelId="{6918BEAC-788C-4455-BEBA-6651F19F68B3}" type="presParOf" srcId="{0C45E677-44C6-411B-9DFD-75ACD1318651}" destId="{B15AD4EC-2930-42E0-B8AB-BA79089B59B4}" srcOrd="2" destOrd="0" presId="urn:microsoft.com/office/officeart/2009/3/layout/SnapshotPictureList"/>
    <dgm:cxn modelId="{CDD8504D-3F94-4202-B742-6A0B960EB4AC}" type="presParOf" srcId="{0C45E677-44C6-411B-9DFD-75ACD1318651}" destId="{F0D1E182-F6D4-4109-A5F6-29F4D5781FD3}" srcOrd="3" destOrd="0" presId="urn:microsoft.com/office/officeart/2009/3/layout/SnapshotPictureList"/>
    <dgm:cxn modelId="{92715A8E-49A1-40AC-883E-51CC7CCDEC54}" type="presParOf" srcId="{0C45E677-44C6-411B-9DFD-75ACD1318651}" destId="{E4F5CFF7-5FB6-4CD7-A87E-4421922C8E35}" srcOrd="4" destOrd="0" presId="urn:microsoft.com/office/officeart/2009/3/layout/SnapshotPictureList"/>
    <dgm:cxn modelId="{86C62526-97D4-46C0-8EC0-F423BA469607}" type="presParOf" srcId="{C19C4532-14FD-4DD9-9EE2-89747A37DD35}" destId="{AA0A4F2D-B11D-4473-9FAA-AE0886CB0B65}" srcOrd="11" destOrd="0" presId="urn:microsoft.com/office/officeart/2009/3/layout/SnapshotPictureList"/>
    <dgm:cxn modelId="{132D23A3-2B16-4BB8-B3C0-50F8FDC4B5EC}" type="presParOf" srcId="{C19C4532-14FD-4DD9-9EE2-89747A37DD35}" destId="{BECD67F0-B768-4435-9FAF-456B848CD92D}" srcOrd="12" destOrd="0" presId="urn:microsoft.com/office/officeart/2009/3/layout/SnapshotPictureList"/>
    <dgm:cxn modelId="{CB3DAEE8-738E-4692-961D-4F3D821DE3C8}" type="presParOf" srcId="{BECD67F0-B768-4435-9FAF-456B848CD92D}" destId="{D9075EEC-6BCF-4B14-A356-5D7F261D81E4}" srcOrd="0" destOrd="0" presId="urn:microsoft.com/office/officeart/2009/3/layout/SnapshotPictureList"/>
    <dgm:cxn modelId="{6EE09770-0860-45CB-A1AD-E371399D8B89}" type="presParOf" srcId="{BECD67F0-B768-4435-9FAF-456B848CD92D}" destId="{AFEBABEC-3298-4869-A89F-0710E2074424}" srcOrd="1" destOrd="0" presId="urn:microsoft.com/office/officeart/2009/3/layout/SnapshotPictureList"/>
    <dgm:cxn modelId="{6659AF5D-CB04-4463-91C3-F189A7E7B5A3}" type="presParOf" srcId="{BECD67F0-B768-4435-9FAF-456B848CD92D}" destId="{464C5B58-3D90-4875-AEB2-98A01C5C4B68}" srcOrd="2" destOrd="0" presId="urn:microsoft.com/office/officeart/2009/3/layout/SnapshotPictureList"/>
    <dgm:cxn modelId="{3647F828-DB4F-49A1-B979-78FC4682B707}" type="presParOf" srcId="{BECD67F0-B768-4435-9FAF-456B848CD92D}" destId="{E6F9AC7E-1595-4AA4-8BAB-9EED8B8437E8}" srcOrd="3" destOrd="0" presId="urn:microsoft.com/office/officeart/2009/3/layout/SnapshotPictureList"/>
    <dgm:cxn modelId="{571C1037-2AB2-4D71-A0A9-36126DD39294}" type="presParOf" srcId="{BECD67F0-B768-4435-9FAF-456B848CD92D}" destId="{EC751A4D-A428-4015-A574-F93377B9C9B6}" srcOrd="4" destOrd="0" presId="urn:microsoft.com/office/officeart/2009/3/layout/SnapshotPictur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7FB9DF-1E9B-47D5-8F57-3D38F6B326CC}" type="doc">
      <dgm:prSet loTypeId="urn:microsoft.com/office/officeart/2005/8/layout/pyramid2" loCatId="pyramid" qsTypeId="urn:microsoft.com/office/officeart/2005/8/quickstyle/simple1" qsCatId="simple" csTypeId="urn:microsoft.com/office/officeart/2005/8/colors/accent1_2" csCatId="accent1" phldr="1"/>
      <dgm:spPr/>
    </dgm:pt>
    <dgm:pt modelId="{6686E1AA-70CE-4569-BECF-406D065CBFC9}">
      <dgm:prSet phldrT="[Text]" custT="1"/>
      <dgm:spPr>
        <a:noFill/>
        <a:ln>
          <a:noFill/>
        </a:ln>
      </dgm:spPr>
      <dgm:t>
        <a:bodyPr/>
        <a:lstStyle/>
        <a:p>
          <a:r>
            <a:rPr lang="en-IN" sz="2000" b="1" dirty="0">
              <a:noFill/>
              <a:latin typeface="Agency FB" pitchFamily="34" charset="0"/>
              <a:ea typeface="Tahoma" pitchFamily="34" charset="0"/>
              <a:cs typeface="Tahoma" pitchFamily="34" charset="0"/>
            </a:rPr>
            <a:t>Research Publications</a:t>
          </a:r>
        </a:p>
      </dgm:t>
    </dgm:pt>
    <dgm:pt modelId="{E8386EFC-9FBC-4D68-B37E-292936F58436}" type="sibTrans" cxnId="{132CB2EA-242F-4625-94C4-AEECD963003B}">
      <dgm:prSet/>
      <dgm:spPr/>
      <dgm:t>
        <a:bodyPr/>
        <a:lstStyle/>
        <a:p>
          <a:endParaRPr lang="en-IN" sz="1400">
            <a:latin typeface="Tahoma" pitchFamily="34" charset="0"/>
            <a:ea typeface="Tahoma" pitchFamily="34" charset="0"/>
            <a:cs typeface="Tahoma" pitchFamily="34" charset="0"/>
          </a:endParaRPr>
        </a:p>
      </dgm:t>
    </dgm:pt>
    <dgm:pt modelId="{64BBCB1C-B588-4AE6-8171-3403D8F548B0}" type="parTrans" cxnId="{132CB2EA-242F-4625-94C4-AEECD963003B}">
      <dgm:prSet/>
      <dgm:spPr/>
      <dgm:t>
        <a:bodyPr/>
        <a:lstStyle/>
        <a:p>
          <a:endParaRPr lang="en-IN" sz="1400">
            <a:latin typeface="Tahoma" pitchFamily="34" charset="0"/>
            <a:ea typeface="Tahoma" pitchFamily="34" charset="0"/>
            <a:cs typeface="Tahoma" pitchFamily="34" charset="0"/>
          </a:endParaRPr>
        </a:p>
      </dgm:t>
    </dgm:pt>
    <dgm:pt modelId="{2C7F2942-011D-446F-817D-5DF768A5870F}" type="pres">
      <dgm:prSet presAssocID="{7A7FB9DF-1E9B-47D5-8F57-3D38F6B326CC}" presName="compositeShape" presStyleCnt="0">
        <dgm:presLayoutVars>
          <dgm:dir/>
          <dgm:resizeHandles/>
        </dgm:presLayoutVars>
      </dgm:prSet>
      <dgm:spPr/>
    </dgm:pt>
    <dgm:pt modelId="{FC2A37B9-6ABD-4CE0-8E38-5A9DE0C3FAC6}" type="pres">
      <dgm:prSet presAssocID="{7A7FB9DF-1E9B-47D5-8F57-3D38F6B326CC}" presName="pyramid" presStyleLbl="node1" presStyleIdx="0" presStyleCnt="1" custScaleX="126210" custLinFactNeighborX="-42157" custLinFactNeighborY="-9664"/>
      <dgm:spPr>
        <a:solidFill>
          <a:schemeClr val="accent3">
            <a:lumMod val="50000"/>
          </a:schemeClr>
        </a:solidFill>
        <a:scene3d>
          <a:camera prst="orthographicFront"/>
          <a:lightRig rig="threePt" dir="t"/>
        </a:scene3d>
        <a:sp3d>
          <a:bevelT w="152400" h="50800" prst="softRound"/>
        </a:sp3d>
      </dgm:spPr>
    </dgm:pt>
    <dgm:pt modelId="{956C8877-288F-4A1C-A338-2321C5922078}" type="pres">
      <dgm:prSet presAssocID="{7A7FB9DF-1E9B-47D5-8F57-3D38F6B326CC}" presName="theList" presStyleCnt="0"/>
      <dgm:spPr/>
    </dgm:pt>
    <dgm:pt modelId="{6ACD3759-06F3-4FBF-8CCE-AC30F28BED33}" type="pres">
      <dgm:prSet presAssocID="{6686E1AA-70CE-4569-BECF-406D065CBFC9}" presName="aNode" presStyleLbl="fgAcc1" presStyleIdx="0" presStyleCnt="1" custScaleX="119977" custScaleY="26169" custLinFactY="-796" custLinFactNeighborY="-100000">
        <dgm:presLayoutVars>
          <dgm:bulletEnabled val="1"/>
        </dgm:presLayoutVars>
      </dgm:prSet>
      <dgm:spPr/>
      <dgm:t>
        <a:bodyPr/>
        <a:lstStyle/>
        <a:p>
          <a:endParaRPr lang="en-IN"/>
        </a:p>
      </dgm:t>
    </dgm:pt>
    <dgm:pt modelId="{58C66157-16C5-4F74-8FCE-696871738338}" type="pres">
      <dgm:prSet presAssocID="{6686E1AA-70CE-4569-BECF-406D065CBFC9}" presName="aSpace" presStyleCnt="0"/>
      <dgm:spPr/>
    </dgm:pt>
  </dgm:ptLst>
  <dgm:cxnLst>
    <dgm:cxn modelId="{F20AB327-C9D7-442A-9FD7-FF1DFD2E6A6F}" type="presOf" srcId="{6686E1AA-70CE-4569-BECF-406D065CBFC9}" destId="{6ACD3759-06F3-4FBF-8CCE-AC30F28BED33}" srcOrd="0" destOrd="0" presId="urn:microsoft.com/office/officeart/2005/8/layout/pyramid2"/>
    <dgm:cxn modelId="{B7158D66-78BE-423D-A908-5177633615B0}" type="presOf" srcId="{7A7FB9DF-1E9B-47D5-8F57-3D38F6B326CC}" destId="{2C7F2942-011D-446F-817D-5DF768A5870F}" srcOrd="0" destOrd="0" presId="urn:microsoft.com/office/officeart/2005/8/layout/pyramid2"/>
    <dgm:cxn modelId="{132CB2EA-242F-4625-94C4-AEECD963003B}" srcId="{7A7FB9DF-1E9B-47D5-8F57-3D38F6B326CC}" destId="{6686E1AA-70CE-4569-BECF-406D065CBFC9}" srcOrd="0" destOrd="0" parTransId="{64BBCB1C-B588-4AE6-8171-3403D8F548B0}" sibTransId="{E8386EFC-9FBC-4D68-B37E-292936F58436}"/>
    <dgm:cxn modelId="{E11EA76B-FE9A-4BA7-AC75-BC647253BE22}" type="presParOf" srcId="{2C7F2942-011D-446F-817D-5DF768A5870F}" destId="{FC2A37B9-6ABD-4CE0-8E38-5A9DE0C3FAC6}" srcOrd="0" destOrd="0" presId="urn:microsoft.com/office/officeart/2005/8/layout/pyramid2"/>
    <dgm:cxn modelId="{A21907DA-1F9D-4AE7-BA04-081FEC73FB51}" type="presParOf" srcId="{2C7F2942-011D-446F-817D-5DF768A5870F}" destId="{956C8877-288F-4A1C-A338-2321C5922078}" srcOrd="1" destOrd="0" presId="urn:microsoft.com/office/officeart/2005/8/layout/pyramid2"/>
    <dgm:cxn modelId="{4E0378AC-993D-4C91-A0F8-06D30002105B}" type="presParOf" srcId="{956C8877-288F-4A1C-A338-2321C5922078}" destId="{6ACD3759-06F3-4FBF-8CCE-AC30F28BED33}" srcOrd="0" destOrd="0" presId="urn:microsoft.com/office/officeart/2005/8/layout/pyramid2"/>
    <dgm:cxn modelId="{F1B73279-A61D-41E0-9100-B899E9DB9872}" type="presParOf" srcId="{956C8877-288F-4A1C-A338-2321C5922078}" destId="{58C66157-16C5-4F74-8FCE-696871738338}" srcOrd="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7968295-D852-424C-99FE-B114A6A5A3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IN"/>
        </a:p>
      </dgm:t>
    </dgm:pt>
    <dgm:pt modelId="{86D87E49-3A19-454D-B747-82EE99B9CCB5}">
      <dgm:prSet phldrT="[Text]" custT="1"/>
      <dgm:spPr>
        <a:noFill/>
        <a:ln>
          <a:noFill/>
        </a:ln>
      </dgm:spPr>
      <dgm:t>
        <a:bodyPr/>
        <a:lstStyle/>
        <a:p>
          <a:endParaRPr lang="en-IN" sz="1600" dirty="0">
            <a:solidFill>
              <a:schemeClr val="bg1"/>
            </a:solidFill>
            <a:latin typeface="+mj-lt"/>
          </a:endParaRPr>
        </a:p>
      </dgm:t>
    </dgm:pt>
    <dgm:pt modelId="{8919D0D4-0FEC-4CCE-845A-DAA818D9A29E}" type="parTrans" cxnId="{F8D4F6D7-35A5-49EF-8084-777FA49CF3F3}">
      <dgm:prSet/>
      <dgm:spPr/>
      <dgm:t>
        <a:bodyPr/>
        <a:lstStyle/>
        <a:p>
          <a:endParaRPr lang="en-IN" sz="1600" dirty="0">
            <a:latin typeface="+mj-lt"/>
          </a:endParaRPr>
        </a:p>
      </dgm:t>
    </dgm:pt>
    <dgm:pt modelId="{01657B2F-848E-45F0-BF7E-5998FBAC07F2}" type="sibTrans" cxnId="{F8D4F6D7-35A5-49EF-8084-777FA49CF3F3}">
      <dgm:prSet/>
      <dgm:spPr/>
      <dgm:t>
        <a:bodyPr/>
        <a:lstStyle/>
        <a:p>
          <a:endParaRPr lang="en-IN" sz="1600" dirty="0">
            <a:latin typeface="+mj-lt"/>
          </a:endParaRPr>
        </a:p>
      </dgm:t>
    </dgm:pt>
    <dgm:pt modelId="{899E189A-C4D1-40A1-943D-F0DABCEAF090}">
      <dgm:prSet phldrT="[Text]" custT="1"/>
      <dgm:spPr/>
      <dgm:t>
        <a:bodyPr/>
        <a:lstStyle/>
        <a:p>
          <a:r>
            <a:rPr lang="en-IN" sz="1600" dirty="0">
              <a:latin typeface="+mj-lt"/>
            </a:rPr>
            <a:t>Autism awareness month</a:t>
          </a:r>
        </a:p>
      </dgm:t>
    </dgm:pt>
    <dgm:pt modelId="{74C5C92D-03AE-41B7-A0C7-18E65CB21D1F}" type="parTrans" cxnId="{8FF441C3-3742-4BDD-B287-35E8CD570B34}">
      <dgm:prSet/>
      <dgm:spPr/>
      <dgm:t>
        <a:bodyPr/>
        <a:lstStyle/>
        <a:p>
          <a:endParaRPr lang="en-IN" sz="1600" dirty="0">
            <a:latin typeface="+mj-lt"/>
          </a:endParaRPr>
        </a:p>
      </dgm:t>
    </dgm:pt>
    <dgm:pt modelId="{A42677C3-F42D-4C82-ABB2-1C3439A28253}" type="sibTrans" cxnId="{8FF441C3-3742-4BDD-B287-35E8CD570B34}">
      <dgm:prSet/>
      <dgm:spPr/>
      <dgm:t>
        <a:bodyPr/>
        <a:lstStyle/>
        <a:p>
          <a:endParaRPr lang="en-IN" sz="1600" dirty="0">
            <a:latin typeface="+mj-lt"/>
          </a:endParaRPr>
        </a:p>
      </dgm:t>
    </dgm:pt>
    <dgm:pt modelId="{D2CACB5B-5A7C-41FC-B66A-1DAB6AECF3BD}">
      <dgm:prSet phldrT="[Text]" custT="1"/>
      <dgm:spPr/>
      <dgm:t>
        <a:bodyPr/>
        <a:lstStyle/>
        <a:p>
          <a:r>
            <a:rPr lang="en-IN" sz="1600" dirty="0">
              <a:latin typeface="+mj-lt"/>
            </a:rPr>
            <a:t>National cerebral palsy day</a:t>
          </a:r>
        </a:p>
      </dgm:t>
    </dgm:pt>
    <dgm:pt modelId="{B6791797-BEBF-493C-8561-576357C049FC}" type="sibTrans" cxnId="{38B69520-6848-4541-A160-C837E3E1A526}">
      <dgm:prSet/>
      <dgm:spPr/>
      <dgm:t>
        <a:bodyPr/>
        <a:lstStyle/>
        <a:p>
          <a:endParaRPr lang="en-IN" sz="1600" dirty="0">
            <a:latin typeface="+mj-lt"/>
          </a:endParaRPr>
        </a:p>
      </dgm:t>
    </dgm:pt>
    <dgm:pt modelId="{9954289E-B6FA-4B22-BAA8-FA4C9AB160AD}" type="parTrans" cxnId="{38B69520-6848-4541-A160-C837E3E1A526}">
      <dgm:prSet/>
      <dgm:spPr/>
      <dgm:t>
        <a:bodyPr/>
        <a:lstStyle/>
        <a:p>
          <a:endParaRPr lang="en-IN" sz="1600" dirty="0">
            <a:latin typeface="+mj-lt"/>
          </a:endParaRPr>
        </a:p>
      </dgm:t>
    </dgm:pt>
    <dgm:pt modelId="{E3D4EDDB-6D1F-4B5B-BDFC-581A8E12F62D}">
      <dgm:prSet phldrT="[Text]" custT="1"/>
      <dgm:spPr/>
      <dgm:t>
        <a:bodyPr/>
        <a:lstStyle/>
        <a:p>
          <a:r>
            <a:rPr lang="en-US" sz="1600" dirty="0">
              <a:latin typeface="+mj-lt"/>
            </a:rPr>
            <a:t>Learning Disability Day</a:t>
          </a:r>
          <a:endParaRPr lang="en-IN" sz="1600" dirty="0">
            <a:latin typeface="+mj-lt"/>
          </a:endParaRPr>
        </a:p>
      </dgm:t>
    </dgm:pt>
    <dgm:pt modelId="{4D1029DD-08C7-4932-84E9-4E03A2B7AB71}" type="parTrans" cxnId="{2E815BC6-E484-4151-A559-37F02F7BD209}">
      <dgm:prSet/>
      <dgm:spPr/>
      <dgm:t>
        <a:bodyPr/>
        <a:lstStyle/>
        <a:p>
          <a:endParaRPr lang="en-IN"/>
        </a:p>
      </dgm:t>
    </dgm:pt>
    <dgm:pt modelId="{8107F8BD-3E18-42B8-917E-8E841E0426D8}" type="sibTrans" cxnId="{2E815BC6-E484-4151-A559-37F02F7BD209}">
      <dgm:prSet/>
      <dgm:spPr/>
      <dgm:t>
        <a:bodyPr/>
        <a:lstStyle/>
        <a:p>
          <a:endParaRPr lang="en-IN"/>
        </a:p>
      </dgm:t>
    </dgm:pt>
    <dgm:pt modelId="{D5F5E9F4-6EA5-447E-8FE9-42D45B18B5F7}" type="pres">
      <dgm:prSet presAssocID="{D7968295-D852-424C-99FE-B114A6A5A37B}" presName="hierChild1" presStyleCnt="0">
        <dgm:presLayoutVars>
          <dgm:chPref val="1"/>
          <dgm:dir/>
          <dgm:animOne val="branch"/>
          <dgm:animLvl val="lvl"/>
          <dgm:resizeHandles/>
        </dgm:presLayoutVars>
      </dgm:prSet>
      <dgm:spPr/>
      <dgm:t>
        <a:bodyPr/>
        <a:lstStyle/>
        <a:p>
          <a:endParaRPr lang="en-IN"/>
        </a:p>
      </dgm:t>
    </dgm:pt>
    <dgm:pt modelId="{6C7DB750-8CAA-4F12-AA1C-67C1ADD1F6FA}" type="pres">
      <dgm:prSet presAssocID="{86D87E49-3A19-454D-B747-82EE99B9CCB5}" presName="hierRoot1" presStyleCnt="0"/>
      <dgm:spPr/>
    </dgm:pt>
    <dgm:pt modelId="{7E8E4797-898F-4871-8438-D38E233E542F}" type="pres">
      <dgm:prSet presAssocID="{86D87E49-3A19-454D-B747-82EE99B9CCB5}" presName="composite" presStyleCnt="0"/>
      <dgm:spPr/>
    </dgm:pt>
    <dgm:pt modelId="{8AE8B56F-385A-428C-B283-CEE9297951CF}" type="pres">
      <dgm:prSet presAssocID="{86D87E49-3A19-454D-B747-82EE99B9CCB5}" presName="background" presStyleLbl="node0" presStyleIdx="0" presStyleCnt="1"/>
      <dgm:spPr>
        <a:noFill/>
        <a:ln>
          <a:noFill/>
        </a:ln>
      </dgm:spPr>
    </dgm:pt>
    <dgm:pt modelId="{B35A6233-B9BC-4E12-8437-7A888798450E}" type="pres">
      <dgm:prSet presAssocID="{86D87E49-3A19-454D-B747-82EE99B9CCB5}" presName="text" presStyleLbl="fgAcc0" presStyleIdx="0" presStyleCnt="1">
        <dgm:presLayoutVars>
          <dgm:chPref val="3"/>
        </dgm:presLayoutVars>
      </dgm:prSet>
      <dgm:spPr/>
      <dgm:t>
        <a:bodyPr/>
        <a:lstStyle/>
        <a:p>
          <a:endParaRPr lang="en-IN"/>
        </a:p>
      </dgm:t>
    </dgm:pt>
    <dgm:pt modelId="{B3079004-50BF-4E96-BACA-5E49CFA7B2AC}" type="pres">
      <dgm:prSet presAssocID="{86D87E49-3A19-454D-B747-82EE99B9CCB5}" presName="hierChild2" presStyleCnt="0"/>
      <dgm:spPr/>
    </dgm:pt>
    <dgm:pt modelId="{0F6AFE87-78AD-42D7-A6CC-2575C76F8C6B}" type="pres">
      <dgm:prSet presAssocID="{74C5C92D-03AE-41B7-A0C7-18E65CB21D1F}" presName="Name10" presStyleLbl="parChTrans1D2" presStyleIdx="0" presStyleCnt="3"/>
      <dgm:spPr/>
      <dgm:t>
        <a:bodyPr/>
        <a:lstStyle/>
        <a:p>
          <a:endParaRPr lang="en-IN"/>
        </a:p>
      </dgm:t>
    </dgm:pt>
    <dgm:pt modelId="{D542A874-B5F4-4BEA-B75C-DBCAA14FE8A8}" type="pres">
      <dgm:prSet presAssocID="{899E189A-C4D1-40A1-943D-F0DABCEAF090}" presName="hierRoot2" presStyleCnt="0"/>
      <dgm:spPr/>
    </dgm:pt>
    <dgm:pt modelId="{2321DD85-97FE-4922-AA9F-9957BF0C0C9E}" type="pres">
      <dgm:prSet presAssocID="{899E189A-C4D1-40A1-943D-F0DABCEAF090}" presName="composite2" presStyleCnt="0"/>
      <dgm:spPr/>
    </dgm:pt>
    <dgm:pt modelId="{C92CFE26-08D0-451F-A2BC-88D710C28F3F}" type="pres">
      <dgm:prSet presAssocID="{899E189A-C4D1-40A1-943D-F0DABCEAF090}" presName="background2" presStyleLbl="node2" presStyleIdx="0" presStyleCnt="3"/>
      <dgm:spPr/>
    </dgm:pt>
    <dgm:pt modelId="{522103C8-32F7-4FC5-90A6-E403D963A129}" type="pres">
      <dgm:prSet presAssocID="{899E189A-C4D1-40A1-943D-F0DABCEAF090}" presName="text2" presStyleLbl="fgAcc2" presStyleIdx="0" presStyleCnt="3">
        <dgm:presLayoutVars>
          <dgm:chPref val="3"/>
        </dgm:presLayoutVars>
      </dgm:prSet>
      <dgm:spPr/>
      <dgm:t>
        <a:bodyPr/>
        <a:lstStyle/>
        <a:p>
          <a:endParaRPr lang="en-IN"/>
        </a:p>
      </dgm:t>
    </dgm:pt>
    <dgm:pt modelId="{B513C5E8-54C2-4D8D-B12D-B40A241E9775}" type="pres">
      <dgm:prSet presAssocID="{899E189A-C4D1-40A1-943D-F0DABCEAF090}" presName="hierChild3" presStyleCnt="0"/>
      <dgm:spPr/>
    </dgm:pt>
    <dgm:pt modelId="{D6C3C8FC-8D6D-4045-AB04-4DA27299132F}" type="pres">
      <dgm:prSet presAssocID="{9954289E-B6FA-4B22-BAA8-FA4C9AB160AD}" presName="Name10" presStyleLbl="parChTrans1D2" presStyleIdx="1" presStyleCnt="3"/>
      <dgm:spPr/>
      <dgm:t>
        <a:bodyPr/>
        <a:lstStyle/>
        <a:p>
          <a:endParaRPr lang="en-IN"/>
        </a:p>
      </dgm:t>
    </dgm:pt>
    <dgm:pt modelId="{61D40FC5-A046-4402-A730-5F265088AAAC}" type="pres">
      <dgm:prSet presAssocID="{D2CACB5B-5A7C-41FC-B66A-1DAB6AECF3BD}" presName="hierRoot2" presStyleCnt="0"/>
      <dgm:spPr/>
    </dgm:pt>
    <dgm:pt modelId="{004C864A-428B-4099-BAC5-E04634354DA7}" type="pres">
      <dgm:prSet presAssocID="{D2CACB5B-5A7C-41FC-B66A-1DAB6AECF3BD}" presName="composite2" presStyleCnt="0"/>
      <dgm:spPr/>
    </dgm:pt>
    <dgm:pt modelId="{5F130DB6-9ECE-4767-9B98-BA95A83F5B3C}" type="pres">
      <dgm:prSet presAssocID="{D2CACB5B-5A7C-41FC-B66A-1DAB6AECF3BD}" presName="background2" presStyleLbl="node2" presStyleIdx="1" presStyleCnt="3"/>
      <dgm:spPr/>
    </dgm:pt>
    <dgm:pt modelId="{B55EFD86-60B4-455F-A48A-8A47103E5192}" type="pres">
      <dgm:prSet presAssocID="{D2CACB5B-5A7C-41FC-B66A-1DAB6AECF3BD}" presName="text2" presStyleLbl="fgAcc2" presStyleIdx="1" presStyleCnt="3">
        <dgm:presLayoutVars>
          <dgm:chPref val="3"/>
        </dgm:presLayoutVars>
      </dgm:prSet>
      <dgm:spPr/>
      <dgm:t>
        <a:bodyPr/>
        <a:lstStyle/>
        <a:p>
          <a:endParaRPr lang="en-IN"/>
        </a:p>
      </dgm:t>
    </dgm:pt>
    <dgm:pt modelId="{B7DA2229-3942-4B4F-8C25-2603F536B355}" type="pres">
      <dgm:prSet presAssocID="{D2CACB5B-5A7C-41FC-B66A-1DAB6AECF3BD}" presName="hierChild3" presStyleCnt="0"/>
      <dgm:spPr/>
    </dgm:pt>
    <dgm:pt modelId="{8A6C24C1-96FA-40AD-9391-A8C82409A15E}" type="pres">
      <dgm:prSet presAssocID="{4D1029DD-08C7-4932-84E9-4E03A2B7AB71}" presName="Name10" presStyleLbl="parChTrans1D2" presStyleIdx="2" presStyleCnt="3"/>
      <dgm:spPr/>
      <dgm:t>
        <a:bodyPr/>
        <a:lstStyle/>
        <a:p>
          <a:endParaRPr lang="en-IN"/>
        </a:p>
      </dgm:t>
    </dgm:pt>
    <dgm:pt modelId="{0E6991E2-DB69-4EEA-8CF9-08A42010B76D}" type="pres">
      <dgm:prSet presAssocID="{E3D4EDDB-6D1F-4B5B-BDFC-581A8E12F62D}" presName="hierRoot2" presStyleCnt="0"/>
      <dgm:spPr/>
    </dgm:pt>
    <dgm:pt modelId="{17C04E5F-E3AB-422C-85DD-080C7F105EC5}" type="pres">
      <dgm:prSet presAssocID="{E3D4EDDB-6D1F-4B5B-BDFC-581A8E12F62D}" presName="composite2" presStyleCnt="0"/>
      <dgm:spPr/>
    </dgm:pt>
    <dgm:pt modelId="{C16C4A76-297C-4ABD-B576-36BF92BF9AAC}" type="pres">
      <dgm:prSet presAssocID="{E3D4EDDB-6D1F-4B5B-BDFC-581A8E12F62D}" presName="background2" presStyleLbl="node2" presStyleIdx="2" presStyleCnt="3"/>
      <dgm:spPr/>
    </dgm:pt>
    <dgm:pt modelId="{31D37CCB-C063-409A-90FE-3A0CE58ED205}" type="pres">
      <dgm:prSet presAssocID="{E3D4EDDB-6D1F-4B5B-BDFC-581A8E12F62D}" presName="text2" presStyleLbl="fgAcc2" presStyleIdx="2" presStyleCnt="3">
        <dgm:presLayoutVars>
          <dgm:chPref val="3"/>
        </dgm:presLayoutVars>
      </dgm:prSet>
      <dgm:spPr/>
      <dgm:t>
        <a:bodyPr/>
        <a:lstStyle/>
        <a:p>
          <a:endParaRPr lang="en-IN"/>
        </a:p>
      </dgm:t>
    </dgm:pt>
    <dgm:pt modelId="{A1845E20-E1F7-4D38-8EF4-4E51B0BD63EB}" type="pres">
      <dgm:prSet presAssocID="{E3D4EDDB-6D1F-4B5B-BDFC-581A8E12F62D}" presName="hierChild3" presStyleCnt="0"/>
      <dgm:spPr/>
    </dgm:pt>
  </dgm:ptLst>
  <dgm:cxnLst>
    <dgm:cxn modelId="{B7651F5B-1BC4-41DE-894B-82656119AF3F}" type="presOf" srcId="{D7968295-D852-424C-99FE-B114A6A5A37B}" destId="{D5F5E9F4-6EA5-447E-8FE9-42D45B18B5F7}" srcOrd="0" destOrd="0" presId="urn:microsoft.com/office/officeart/2005/8/layout/hierarchy1"/>
    <dgm:cxn modelId="{F8D4F6D7-35A5-49EF-8084-777FA49CF3F3}" srcId="{D7968295-D852-424C-99FE-B114A6A5A37B}" destId="{86D87E49-3A19-454D-B747-82EE99B9CCB5}" srcOrd="0" destOrd="0" parTransId="{8919D0D4-0FEC-4CCE-845A-DAA818D9A29E}" sibTransId="{01657B2F-848E-45F0-BF7E-5998FBAC07F2}"/>
    <dgm:cxn modelId="{2761DF7A-DE49-4BD1-82D0-A052182091A3}" type="presOf" srcId="{4D1029DD-08C7-4932-84E9-4E03A2B7AB71}" destId="{8A6C24C1-96FA-40AD-9391-A8C82409A15E}" srcOrd="0" destOrd="0" presId="urn:microsoft.com/office/officeart/2005/8/layout/hierarchy1"/>
    <dgm:cxn modelId="{38B69520-6848-4541-A160-C837E3E1A526}" srcId="{86D87E49-3A19-454D-B747-82EE99B9CCB5}" destId="{D2CACB5B-5A7C-41FC-B66A-1DAB6AECF3BD}" srcOrd="1" destOrd="0" parTransId="{9954289E-B6FA-4B22-BAA8-FA4C9AB160AD}" sibTransId="{B6791797-BEBF-493C-8561-576357C049FC}"/>
    <dgm:cxn modelId="{6AC4A0E2-C942-4B0A-9BD5-FCFE12EF9F35}" type="presOf" srcId="{899E189A-C4D1-40A1-943D-F0DABCEAF090}" destId="{522103C8-32F7-4FC5-90A6-E403D963A129}" srcOrd="0" destOrd="0" presId="urn:microsoft.com/office/officeart/2005/8/layout/hierarchy1"/>
    <dgm:cxn modelId="{FFB6055A-DBA2-452F-B289-3A801E96F51B}" type="presOf" srcId="{E3D4EDDB-6D1F-4B5B-BDFC-581A8E12F62D}" destId="{31D37CCB-C063-409A-90FE-3A0CE58ED205}" srcOrd="0" destOrd="0" presId="urn:microsoft.com/office/officeart/2005/8/layout/hierarchy1"/>
    <dgm:cxn modelId="{8FF441C3-3742-4BDD-B287-35E8CD570B34}" srcId="{86D87E49-3A19-454D-B747-82EE99B9CCB5}" destId="{899E189A-C4D1-40A1-943D-F0DABCEAF090}" srcOrd="0" destOrd="0" parTransId="{74C5C92D-03AE-41B7-A0C7-18E65CB21D1F}" sibTransId="{A42677C3-F42D-4C82-ABB2-1C3439A28253}"/>
    <dgm:cxn modelId="{39E02F9F-BB9B-4D53-8D01-ED96D0BBDE2A}" type="presOf" srcId="{74C5C92D-03AE-41B7-A0C7-18E65CB21D1F}" destId="{0F6AFE87-78AD-42D7-A6CC-2575C76F8C6B}" srcOrd="0" destOrd="0" presId="urn:microsoft.com/office/officeart/2005/8/layout/hierarchy1"/>
    <dgm:cxn modelId="{AEFB3BEE-5C39-4969-844D-25523B0275C4}" type="presOf" srcId="{86D87E49-3A19-454D-B747-82EE99B9CCB5}" destId="{B35A6233-B9BC-4E12-8437-7A888798450E}" srcOrd="0" destOrd="0" presId="urn:microsoft.com/office/officeart/2005/8/layout/hierarchy1"/>
    <dgm:cxn modelId="{2E815BC6-E484-4151-A559-37F02F7BD209}" srcId="{86D87E49-3A19-454D-B747-82EE99B9CCB5}" destId="{E3D4EDDB-6D1F-4B5B-BDFC-581A8E12F62D}" srcOrd="2" destOrd="0" parTransId="{4D1029DD-08C7-4932-84E9-4E03A2B7AB71}" sibTransId="{8107F8BD-3E18-42B8-917E-8E841E0426D8}"/>
    <dgm:cxn modelId="{DBA7FB79-FF66-45D2-B9AD-C36FAE3A4688}" type="presOf" srcId="{D2CACB5B-5A7C-41FC-B66A-1DAB6AECF3BD}" destId="{B55EFD86-60B4-455F-A48A-8A47103E5192}" srcOrd="0" destOrd="0" presId="urn:microsoft.com/office/officeart/2005/8/layout/hierarchy1"/>
    <dgm:cxn modelId="{7329A2DB-E99F-4BED-A923-E08C664F177F}" type="presOf" srcId="{9954289E-B6FA-4B22-BAA8-FA4C9AB160AD}" destId="{D6C3C8FC-8D6D-4045-AB04-4DA27299132F}" srcOrd="0" destOrd="0" presId="urn:microsoft.com/office/officeart/2005/8/layout/hierarchy1"/>
    <dgm:cxn modelId="{005E99C1-9121-4ADA-AACD-F142A6FF03C4}" type="presParOf" srcId="{D5F5E9F4-6EA5-447E-8FE9-42D45B18B5F7}" destId="{6C7DB750-8CAA-4F12-AA1C-67C1ADD1F6FA}" srcOrd="0" destOrd="0" presId="urn:microsoft.com/office/officeart/2005/8/layout/hierarchy1"/>
    <dgm:cxn modelId="{6C5FB1FF-1D34-43DF-93F7-1E1E0BD558EA}" type="presParOf" srcId="{6C7DB750-8CAA-4F12-AA1C-67C1ADD1F6FA}" destId="{7E8E4797-898F-4871-8438-D38E233E542F}" srcOrd="0" destOrd="0" presId="urn:microsoft.com/office/officeart/2005/8/layout/hierarchy1"/>
    <dgm:cxn modelId="{AD529DD8-FC40-4529-8EAC-483B8991B1F6}" type="presParOf" srcId="{7E8E4797-898F-4871-8438-D38E233E542F}" destId="{8AE8B56F-385A-428C-B283-CEE9297951CF}" srcOrd="0" destOrd="0" presId="urn:microsoft.com/office/officeart/2005/8/layout/hierarchy1"/>
    <dgm:cxn modelId="{AFF6F390-6B32-4CA4-8EDD-C26BBC967BA1}" type="presParOf" srcId="{7E8E4797-898F-4871-8438-D38E233E542F}" destId="{B35A6233-B9BC-4E12-8437-7A888798450E}" srcOrd="1" destOrd="0" presId="urn:microsoft.com/office/officeart/2005/8/layout/hierarchy1"/>
    <dgm:cxn modelId="{6808AF32-B6EB-4E03-A57C-871735EF0694}" type="presParOf" srcId="{6C7DB750-8CAA-4F12-AA1C-67C1ADD1F6FA}" destId="{B3079004-50BF-4E96-BACA-5E49CFA7B2AC}" srcOrd="1" destOrd="0" presId="urn:microsoft.com/office/officeart/2005/8/layout/hierarchy1"/>
    <dgm:cxn modelId="{87E99E8B-5495-469F-95EE-9DEB4D9C3853}" type="presParOf" srcId="{B3079004-50BF-4E96-BACA-5E49CFA7B2AC}" destId="{0F6AFE87-78AD-42D7-A6CC-2575C76F8C6B}" srcOrd="0" destOrd="0" presId="urn:microsoft.com/office/officeart/2005/8/layout/hierarchy1"/>
    <dgm:cxn modelId="{F90A1875-CAF7-4F62-BDBE-4749DD681BC5}" type="presParOf" srcId="{B3079004-50BF-4E96-BACA-5E49CFA7B2AC}" destId="{D542A874-B5F4-4BEA-B75C-DBCAA14FE8A8}" srcOrd="1" destOrd="0" presId="urn:microsoft.com/office/officeart/2005/8/layout/hierarchy1"/>
    <dgm:cxn modelId="{09ECDC94-C35F-49F9-A2D8-EEF62F4C1FCD}" type="presParOf" srcId="{D542A874-B5F4-4BEA-B75C-DBCAA14FE8A8}" destId="{2321DD85-97FE-4922-AA9F-9957BF0C0C9E}" srcOrd="0" destOrd="0" presId="urn:microsoft.com/office/officeart/2005/8/layout/hierarchy1"/>
    <dgm:cxn modelId="{6F8A103E-7816-4D3D-ADD6-918AFE841A9A}" type="presParOf" srcId="{2321DD85-97FE-4922-AA9F-9957BF0C0C9E}" destId="{C92CFE26-08D0-451F-A2BC-88D710C28F3F}" srcOrd="0" destOrd="0" presId="urn:microsoft.com/office/officeart/2005/8/layout/hierarchy1"/>
    <dgm:cxn modelId="{3A0895F2-9C01-4119-A3EE-9250295D1DE4}" type="presParOf" srcId="{2321DD85-97FE-4922-AA9F-9957BF0C0C9E}" destId="{522103C8-32F7-4FC5-90A6-E403D963A129}" srcOrd="1" destOrd="0" presId="urn:microsoft.com/office/officeart/2005/8/layout/hierarchy1"/>
    <dgm:cxn modelId="{735441B4-030A-411C-B9E3-5C76B88F15D4}" type="presParOf" srcId="{D542A874-B5F4-4BEA-B75C-DBCAA14FE8A8}" destId="{B513C5E8-54C2-4D8D-B12D-B40A241E9775}" srcOrd="1" destOrd="0" presId="urn:microsoft.com/office/officeart/2005/8/layout/hierarchy1"/>
    <dgm:cxn modelId="{25D0C7EE-154E-4472-BF1F-0DE6FD5E9FF6}" type="presParOf" srcId="{B3079004-50BF-4E96-BACA-5E49CFA7B2AC}" destId="{D6C3C8FC-8D6D-4045-AB04-4DA27299132F}" srcOrd="2" destOrd="0" presId="urn:microsoft.com/office/officeart/2005/8/layout/hierarchy1"/>
    <dgm:cxn modelId="{979854D5-3651-4F45-B1BE-47E6C7CF2658}" type="presParOf" srcId="{B3079004-50BF-4E96-BACA-5E49CFA7B2AC}" destId="{61D40FC5-A046-4402-A730-5F265088AAAC}" srcOrd="3" destOrd="0" presId="urn:microsoft.com/office/officeart/2005/8/layout/hierarchy1"/>
    <dgm:cxn modelId="{442B7A52-9390-4A36-9D33-981948BB17D6}" type="presParOf" srcId="{61D40FC5-A046-4402-A730-5F265088AAAC}" destId="{004C864A-428B-4099-BAC5-E04634354DA7}" srcOrd="0" destOrd="0" presId="urn:microsoft.com/office/officeart/2005/8/layout/hierarchy1"/>
    <dgm:cxn modelId="{E9656838-AAB5-4C43-8202-36DDA170F50E}" type="presParOf" srcId="{004C864A-428B-4099-BAC5-E04634354DA7}" destId="{5F130DB6-9ECE-4767-9B98-BA95A83F5B3C}" srcOrd="0" destOrd="0" presId="urn:microsoft.com/office/officeart/2005/8/layout/hierarchy1"/>
    <dgm:cxn modelId="{B8D2145C-7461-43C8-A293-131A7B120F4B}" type="presParOf" srcId="{004C864A-428B-4099-BAC5-E04634354DA7}" destId="{B55EFD86-60B4-455F-A48A-8A47103E5192}" srcOrd="1" destOrd="0" presId="urn:microsoft.com/office/officeart/2005/8/layout/hierarchy1"/>
    <dgm:cxn modelId="{C473A8F8-46D7-4AAA-B32C-B84013297FA3}" type="presParOf" srcId="{61D40FC5-A046-4402-A730-5F265088AAAC}" destId="{B7DA2229-3942-4B4F-8C25-2603F536B355}" srcOrd="1" destOrd="0" presId="urn:microsoft.com/office/officeart/2005/8/layout/hierarchy1"/>
    <dgm:cxn modelId="{37567A06-51ED-4C14-9E85-AC3034A11851}" type="presParOf" srcId="{B3079004-50BF-4E96-BACA-5E49CFA7B2AC}" destId="{8A6C24C1-96FA-40AD-9391-A8C82409A15E}" srcOrd="4" destOrd="0" presId="urn:microsoft.com/office/officeart/2005/8/layout/hierarchy1"/>
    <dgm:cxn modelId="{6C5AEC69-3A10-4848-8A16-2225FD354722}" type="presParOf" srcId="{B3079004-50BF-4E96-BACA-5E49CFA7B2AC}" destId="{0E6991E2-DB69-4EEA-8CF9-08A42010B76D}" srcOrd="5" destOrd="0" presId="urn:microsoft.com/office/officeart/2005/8/layout/hierarchy1"/>
    <dgm:cxn modelId="{082C8422-217D-422A-8D62-76C3F74DB4EB}" type="presParOf" srcId="{0E6991E2-DB69-4EEA-8CF9-08A42010B76D}" destId="{17C04E5F-E3AB-422C-85DD-080C7F105EC5}" srcOrd="0" destOrd="0" presId="urn:microsoft.com/office/officeart/2005/8/layout/hierarchy1"/>
    <dgm:cxn modelId="{DA192735-AE75-4C4F-8781-D2F5721D2413}" type="presParOf" srcId="{17C04E5F-E3AB-422C-85DD-080C7F105EC5}" destId="{C16C4A76-297C-4ABD-B576-36BF92BF9AAC}" srcOrd="0" destOrd="0" presId="urn:microsoft.com/office/officeart/2005/8/layout/hierarchy1"/>
    <dgm:cxn modelId="{FBAFAED4-CDCA-4288-BA4D-E981D57DF9A5}" type="presParOf" srcId="{17C04E5F-E3AB-422C-85DD-080C7F105EC5}" destId="{31D37CCB-C063-409A-90FE-3A0CE58ED205}" srcOrd="1" destOrd="0" presId="urn:microsoft.com/office/officeart/2005/8/layout/hierarchy1"/>
    <dgm:cxn modelId="{03FE07DB-5930-49C1-97A6-3B1744786462}" type="presParOf" srcId="{0E6991E2-DB69-4EEA-8CF9-08A42010B76D}" destId="{A1845E20-E1F7-4D38-8EF4-4E51B0BD63EB}"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7838972-BB35-4753-9C76-48C085BA3160}" type="doc">
      <dgm:prSet loTypeId="urn:microsoft.com/office/officeart/2005/8/layout/matrix3" loCatId="matrix" qsTypeId="urn:microsoft.com/office/officeart/2005/8/quickstyle/simple1" qsCatId="simple" csTypeId="urn:microsoft.com/office/officeart/2005/8/colors/accent5_4" csCatId="accent5" phldr="1"/>
      <dgm:spPr/>
      <dgm:t>
        <a:bodyPr/>
        <a:lstStyle/>
        <a:p>
          <a:endParaRPr lang="en-IN"/>
        </a:p>
      </dgm:t>
    </dgm:pt>
    <dgm:pt modelId="{7E151AA0-B25B-4BD3-814D-CBA947F46732}">
      <dgm:prSet phldrT="[Text]" custT="1"/>
      <dgm:spPr/>
      <dgm:t>
        <a:bodyPr/>
        <a:lstStyle/>
        <a:p>
          <a:r>
            <a:rPr lang="en-IN" sz="2400" dirty="0">
              <a:solidFill>
                <a:schemeClr val="accent4">
                  <a:lumMod val="50000"/>
                </a:schemeClr>
              </a:solidFill>
              <a:latin typeface="+mj-lt"/>
            </a:rPr>
            <a:t>STRENGTH</a:t>
          </a:r>
        </a:p>
      </dgm:t>
    </dgm:pt>
    <dgm:pt modelId="{EEB6DEF3-25FD-444B-9FCD-3EAC3ED6FCCB}" type="parTrans" cxnId="{FB4761A8-2DC6-4B53-A333-9E8E36BF22B6}">
      <dgm:prSet/>
      <dgm:spPr/>
      <dgm:t>
        <a:bodyPr/>
        <a:lstStyle/>
        <a:p>
          <a:endParaRPr lang="en-IN" sz="2800">
            <a:solidFill>
              <a:schemeClr val="accent4">
                <a:lumMod val="50000"/>
              </a:schemeClr>
            </a:solidFill>
            <a:latin typeface="+mj-lt"/>
          </a:endParaRPr>
        </a:p>
      </dgm:t>
    </dgm:pt>
    <dgm:pt modelId="{2ABE0359-3A2E-4E42-B23F-DA819F654A7C}" type="sibTrans" cxnId="{FB4761A8-2DC6-4B53-A333-9E8E36BF22B6}">
      <dgm:prSet/>
      <dgm:spPr/>
      <dgm:t>
        <a:bodyPr/>
        <a:lstStyle/>
        <a:p>
          <a:endParaRPr lang="en-IN" sz="2800">
            <a:solidFill>
              <a:schemeClr val="accent4">
                <a:lumMod val="50000"/>
              </a:schemeClr>
            </a:solidFill>
            <a:latin typeface="+mj-lt"/>
          </a:endParaRPr>
        </a:p>
      </dgm:t>
    </dgm:pt>
    <dgm:pt modelId="{A064107D-7EE0-458F-8DA4-70E186F35212}">
      <dgm:prSet phldrT="[Text]" custT="1"/>
      <dgm:spPr/>
      <dgm:t>
        <a:bodyPr/>
        <a:lstStyle/>
        <a:p>
          <a:r>
            <a:rPr lang="en-IN" sz="2400" dirty="0">
              <a:solidFill>
                <a:schemeClr val="accent4">
                  <a:lumMod val="50000"/>
                </a:schemeClr>
              </a:solidFill>
              <a:latin typeface="+mj-lt"/>
            </a:rPr>
            <a:t>WEAKNESS</a:t>
          </a:r>
        </a:p>
      </dgm:t>
    </dgm:pt>
    <dgm:pt modelId="{87CC8638-F4E8-4438-93DC-4572D3A2230D}" type="parTrans" cxnId="{EF159BD0-388C-46F0-8C4A-4A01E7FD970A}">
      <dgm:prSet/>
      <dgm:spPr/>
      <dgm:t>
        <a:bodyPr/>
        <a:lstStyle/>
        <a:p>
          <a:endParaRPr lang="en-IN" sz="2800">
            <a:solidFill>
              <a:schemeClr val="accent4">
                <a:lumMod val="50000"/>
              </a:schemeClr>
            </a:solidFill>
            <a:latin typeface="+mj-lt"/>
          </a:endParaRPr>
        </a:p>
      </dgm:t>
    </dgm:pt>
    <dgm:pt modelId="{8743B451-8DCC-425F-936D-3F0C4F63FBEF}" type="sibTrans" cxnId="{EF159BD0-388C-46F0-8C4A-4A01E7FD970A}">
      <dgm:prSet/>
      <dgm:spPr/>
      <dgm:t>
        <a:bodyPr/>
        <a:lstStyle/>
        <a:p>
          <a:endParaRPr lang="en-IN" sz="2800">
            <a:solidFill>
              <a:schemeClr val="accent4">
                <a:lumMod val="50000"/>
              </a:schemeClr>
            </a:solidFill>
            <a:latin typeface="+mj-lt"/>
          </a:endParaRPr>
        </a:p>
      </dgm:t>
    </dgm:pt>
    <dgm:pt modelId="{38CC07E1-D93C-4844-93E1-A08736B41D33}">
      <dgm:prSet phldrT="[Text]" custT="1"/>
      <dgm:spPr/>
      <dgm:t>
        <a:bodyPr/>
        <a:lstStyle/>
        <a:p>
          <a:r>
            <a:rPr lang="en-IN" sz="2400" dirty="0">
              <a:solidFill>
                <a:schemeClr val="accent4">
                  <a:lumMod val="50000"/>
                </a:schemeClr>
              </a:solidFill>
              <a:latin typeface="+mj-lt"/>
            </a:rPr>
            <a:t>OPPORTUNITIES</a:t>
          </a:r>
        </a:p>
      </dgm:t>
    </dgm:pt>
    <dgm:pt modelId="{A4C2D7F3-5AD1-4425-82A4-F7DFCB25E2C2}" type="parTrans" cxnId="{58B30AA0-18D0-48DD-8CA6-98CD73A40DC7}">
      <dgm:prSet/>
      <dgm:spPr/>
      <dgm:t>
        <a:bodyPr/>
        <a:lstStyle/>
        <a:p>
          <a:endParaRPr lang="en-IN" sz="2800">
            <a:solidFill>
              <a:schemeClr val="accent4">
                <a:lumMod val="50000"/>
              </a:schemeClr>
            </a:solidFill>
            <a:latin typeface="+mj-lt"/>
          </a:endParaRPr>
        </a:p>
      </dgm:t>
    </dgm:pt>
    <dgm:pt modelId="{21D8684F-13DB-4BC4-BC2C-6DD78596F3A9}" type="sibTrans" cxnId="{58B30AA0-18D0-48DD-8CA6-98CD73A40DC7}">
      <dgm:prSet/>
      <dgm:spPr/>
      <dgm:t>
        <a:bodyPr/>
        <a:lstStyle/>
        <a:p>
          <a:endParaRPr lang="en-IN" sz="2800">
            <a:solidFill>
              <a:schemeClr val="accent4">
                <a:lumMod val="50000"/>
              </a:schemeClr>
            </a:solidFill>
            <a:latin typeface="+mj-lt"/>
          </a:endParaRPr>
        </a:p>
      </dgm:t>
    </dgm:pt>
    <dgm:pt modelId="{663F7069-DC82-4052-896D-66CCA48B622C}">
      <dgm:prSet phldrT="[Text]" custT="1"/>
      <dgm:spPr/>
      <dgm:t>
        <a:bodyPr/>
        <a:lstStyle/>
        <a:p>
          <a:r>
            <a:rPr lang="en-IN" sz="2400" dirty="0">
              <a:solidFill>
                <a:schemeClr val="accent4">
                  <a:lumMod val="50000"/>
                </a:schemeClr>
              </a:solidFill>
              <a:latin typeface="+mj-lt"/>
            </a:rPr>
            <a:t>THREATS</a:t>
          </a:r>
        </a:p>
      </dgm:t>
    </dgm:pt>
    <dgm:pt modelId="{F5D5965F-1908-4768-8990-BDEF79886012}" type="parTrans" cxnId="{0605C843-06F0-434D-A339-B99AC3FB4ECB}">
      <dgm:prSet/>
      <dgm:spPr/>
      <dgm:t>
        <a:bodyPr/>
        <a:lstStyle/>
        <a:p>
          <a:endParaRPr lang="en-IN" sz="2800">
            <a:solidFill>
              <a:schemeClr val="accent4">
                <a:lumMod val="50000"/>
              </a:schemeClr>
            </a:solidFill>
            <a:latin typeface="+mj-lt"/>
          </a:endParaRPr>
        </a:p>
      </dgm:t>
    </dgm:pt>
    <dgm:pt modelId="{845C45C6-A5DD-4447-B3E4-2468B633D686}" type="sibTrans" cxnId="{0605C843-06F0-434D-A339-B99AC3FB4ECB}">
      <dgm:prSet/>
      <dgm:spPr/>
      <dgm:t>
        <a:bodyPr/>
        <a:lstStyle/>
        <a:p>
          <a:endParaRPr lang="en-IN" sz="2800">
            <a:solidFill>
              <a:schemeClr val="accent4">
                <a:lumMod val="50000"/>
              </a:schemeClr>
            </a:solidFill>
            <a:latin typeface="+mj-lt"/>
          </a:endParaRPr>
        </a:p>
      </dgm:t>
    </dgm:pt>
    <dgm:pt modelId="{FEAEF72A-9EDE-43E1-8749-1103531D0F77}" type="pres">
      <dgm:prSet presAssocID="{67838972-BB35-4753-9C76-48C085BA3160}" presName="matrix" presStyleCnt="0">
        <dgm:presLayoutVars>
          <dgm:chMax val="1"/>
          <dgm:dir/>
          <dgm:resizeHandles val="exact"/>
        </dgm:presLayoutVars>
      </dgm:prSet>
      <dgm:spPr/>
      <dgm:t>
        <a:bodyPr/>
        <a:lstStyle/>
        <a:p>
          <a:endParaRPr lang="en-IN"/>
        </a:p>
      </dgm:t>
    </dgm:pt>
    <dgm:pt modelId="{86448D36-152E-4D7C-A579-B92BAB6B9CF0}" type="pres">
      <dgm:prSet presAssocID="{67838972-BB35-4753-9C76-48C085BA3160}" presName="diamond" presStyleLbl="bgShp" presStyleIdx="0" presStyleCnt="1" custScaleX="150618"/>
      <dgm:spPr>
        <a:solidFill>
          <a:schemeClr val="accent6">
            <a:lumMod val="75000"/>
          </a:schemeClr>
        </a:solidFill>
      </dgm:spPr>
    </dgm:pt>
    <dgm:pt modelId="{33625A92-4EA9-407E-9FD5-DEF3C33B0EF5}" type="pres">
      <dgm:prSet presAssocID="{67838972-BB35-4753-9C76-48C085BA3160}" presName="quad1" presStyleLbl="node1" presStyleIdx="0" presStyleCnt="4" custScaleX="139222" custScaleY="104402" custLinFactNeighborX="-47484" custLinFactNeighborY="-3165">
        <dgm:presLayoutVars>
          <dgm:chMax val="0"/>
          <dgm:chPref val="0"/>
          <dgm:bulletEnabled val="1"/>
        </dgm:presLayoutVars>
      </dgm:prSet>
      <dgm:spPr/>
      <dgm:t>
        <a:bodyPr/>
        <a:lstStyle/>
        <a:p>
          <a:endParaRPr lang="en-IN"/>
        </a:p>
      </dgm:t>
    </dgm:pt>
    <dgm:pt modelId="{16066BED-3A41-4D31-AC88-F4330F9322D6}" type="pres">
      <dgm:prSet presAssocID="{67838972-BB35-4753-9C76-48C085BA3160}" presName="quad2" presStyleLbl="node1" presStyleIdx="1" presStyleCnt="4" custScaleX="139222" custScaleY="104402" custLinFactNeighborX="31593" custLinFactNeighborY="1">
        <dgm:presLayoutVars>
          <dgm:chMax val="0"/>
          <dgm:chPref val="0"/>
          <dgm:bulletEnabled val="1"/>
        </dgm:presLayoutVars>
      </dgm:prSet>
      <dgm:spPr/>
      <dgm:t>
        <a:bodyPr/>
        <a:lstStyle/>
        <a:p>
          <a:endParaRPr lang="en-IN"/>
        </a:p>
      </dgm:t>
    </dgm:pt>
    <dgm:pt modelId="{A6BA0499-828A-4B87-BF91-C153A5489163}" type="pres">
      <dgm:prSet presAssocID="{67838972-BB35-4753-9C76-48C085BA3160}" presName="quad3" presStyleLbl="node1" presStyleIdx="2" presStyleCnt="4" custScaleX="139222" custScaleY="104402" custLinFactNeighborX="-47484" custLinFactNeighborY="-62">
        <dgm:presLayoutVars>
          <dgm:chMax val="0"/>
          <dgm:chPref val="0"/>
          <dgm:bulletEnabled val="1"/>
        </dgm:presLayoutVars>
      </dgm:prSet>
      <dgm:spPr/>
      <dgm:t>
        <a:bodyPr/>
        <a:lstStyle/>
        <a:p>
          <a:endParaRPr lang="en-IN"/>
        </a:p>
      </dgm:t>
    </dgm:pt>
    <dgm:pt modelId="{793B9CA9-7133-48A6-A4FF-3CEE4276545D}" type="pres">
      <dgm:prSet presAssocID="{67838972-BB35-4753-9C76-48C085BA3160}" presName="quad4" presStyleLbl="node1" presStyleIdx="3" presStyleCnt="4" custScaleX="139222" custScaleY="104402" custLinFactNeighborX="28427" custLinFactNeighborY="3104">
        <dgm:presLayoutVars>
          <dgm:chMax val="0"/>
          <dgm:chPref val="0"/>
          <dgm:bulletEnabled val="1"/>
        </dgm:presLayoutVars>
      </dgm:prSet>
      <dgm:spPr/>
      <dgm:t>
        <a:bodyPr/>
        <a:lstStyle/>
        <a:p>
          <a:endParaRPr lang="en-IN"/>
        </a:p>
      </dgm:t>
    </dgm:pt>
  </dgm:ptLst>
  <dgm:cxnLst>
    <dgm:cxn modelId="{BD742AB2-21E6-43A3-A620-76B2BDF0DB4B}" type="presOf" srcId="{A064107D-7EE0-458F-8DA4-70E186F35212}" destId="{16066BED-3A41-4D31-AC88-F4330F9322D6}" srcOrd="0" destOrd="0" presId="urn:microsoft.com/office/officeart/2005/8/layout/matrix3"/>
    <dgm:cxn modelId="{0605C843-06F0-434D-A339-B99AC3FB4ECB}" srcId="{67838972-BB35-4753-9C76-48C085BA3160}" destId="{663F7069-DC82-4052-896D-66CCA48B622C}" srcOrd="3" destOrd="0" parTransId="{F5D5965F-1908-4768-8990-BDEF79886012}" sibTransId="{845C45C6-A5DD-4447-B3E4-2468B633D686}"/>
    <dgm:cxn modelId="{EF159BD0-388C-46F0-8C4A-4A01E7FD970A}" srcId="{67838972-BB35-4753-9C76-48C085BA3160}" destId="{A064107D-7EE0-458F-8DA4-70E186F35212}" srcOrd="1" destOrd="0" parTransId="{87CC8638-F4E8-4438-93DC-4572D3A2230D}" sibTransId="{8743B451-8DCC-425F-936D-3F0C4F63FBEF}"/>
    <dgm:cxn modelId="{FB4761A8-2DC6-4B53-A333-9E8E36BF22B6}" srcId="{67838972-BB35-4753-9C76-48C085BA3160}" destId="{7E151AA0-B25B-4BD3-814D-CBA947F46732}" srcOrd="0" destOrd="0" parTransId="{EEB6DEF3-25FD-444B-9FCD-3EAC3ED6FCCB}" sibTransId="{2ABE0359-3A2E-4E42-B23F-DA819F654A7C}"/>
    <dgm:cxn modelId="{82B975A4-48E5-417C-A43E-528CDDD39BDC}" type="presOf" srcId="{663F7069-DC82-4052-896D-66CCA48B622C}" destId="{793B9CA9-7133-48A6-A4FF-3CEE4276545D}" srcOrd="0" destOrd="0" presId="urn:microsoft.com/office/officeart/2005/8/layout/matrix3"/>
    <dgm:cxn modelId="{F323C244-8DFF-4CFB-B087-5EAE2B67C45B}" type="presOf" srcId="{67838972-BB35-4753-9C76-48C085BA3160}" destId="{FEAEF72A-9EDE-43E1-8749-1103531D0F77}" srcOrd="0" destOrd="0" presId="urn:microsoft.com/office/officeart/2005/8/layout/matrix3"/>
    <dgm:cxn modelId="{7CE57693-0A28-4636-9D5E-02623B78923E}" type="presOf" srcId="{7E151AA0-B25B-4BD3-814D-CBA947F46732}" destId="{33625A92-4EA9-407E-9FD5-DEF3C33B0EF5}" srcOrd="0" destOrd="0" presId="urn:microsoft.com/office/officeart/2005/8/layout/matrix3"/>
    <dgm:cxn modelId="{58B30AA0-18D0-48DD-8CA6-98CD73A40DC7}" srcId="{67838972-BB35-4753-9C76-48C085BA3160}" destId="{38CC07E1-D93C-4844-93E1-A08736B41D33}" srcOrd="2" destOrd="0" parTransId="{A4C2D7F3-5AD1-4425-82A4-F7DFCB25E2C2}" sibTransId="{21D8684F-13DB-4BC4-BC2C-6DD78596F3A9}"/>
    <dgm:cxn modelId="{ABD8D854-FC49-46D4-9D5C-9D56D832AB43}" type="presOf" srcId="{38CC07E1-D93C-4844-93E1-A08736B41D33}" destId="{A6BA0499-828A-4B87-BF91-C153A5489163}" srcOrd="0" destOrd="0" presId="urn:microsoft.com/office/officeart/2005/8/layout/matrix3"/>
    <dgm:cxn modelId="{E58FD4D4-7256-4DFA-9E88-4C5EC9CA85C5}" type="presParOf" srcId="{FEAEF72A-9EDE-43E1-8749-1103531D0F77}" destId="{86448D36-152E-4D7C-A579-B92BAB6B9CF0}" srcOrd="0" destOrd="0" presId="urn:microsoft.com/office/officeart/2005/8/layout/matrix3"/>
    <dgm:cxn modelId="{82C12700-F3B2-470B-A058-6F65A7961358}" type="presParOf" srcId="{FEAEF72A-9EDE-43E1-8749-1103531D0F77}" destId="{33625A92-4EA9-407E-9FD5-DEF3C33B0EF5}" srcOrd="1" destOrd="0" presId="urn:microsoft.com/office/officeart/2005/8/layout/matrix3"/>
    <dgm:cxn modelId="{BF857F83-0F19-4F50-B587-E88600329C8A}" type="presParOf" srcId="{FEAEF72A-9EDE-43E1-8749-1103531D0F77}" destId="{16066BED-3A41-4D31-AC88-F4330F9322D6}" srcOrd="2" destOrd="0" presId="urn:microsoft.com/office/officeart/2005/8/layout/matrix3"/>
    <dgm:cxn modelId="{1D0AD772-2BE6-4C61-B735-2FA22486C2A1}" type="presParOf" srcId="{FEAEF72A-9EDE-43E1-8749-1103531D0F77}" destId="{A6BA0499-828A-4B87-BF91-C153A5489163}" srcOrd="3" destOrd="0" presId="urn:microsoft.com/office/officeart/2005/8/layout/matrix3"/>
    <dgm:cxn modelId="{35F3640C-63E1-4C28-BED4-72D730E21053}" type="presParOf" srcId="{FEAEF72A-9EDE-43E1-8749-1103531D0F77}" destId="{793B9CA9-7133-48A6-A4FF-3CEE4276545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DE2AFFD-BFB3-4463-8DD0-F7E4040C6520}" type="doc">
      <dgm:prSet loTypeId="urn:microsoft.com/office/officeart/2005/8/layout/vList3#2" loCatId="list" qsTypeId="urn:microsoft.com/office/officeart/2005/8/quickstyle/simple1" qsCatId="simple" csTypeId="urn:microsoft.com/office/officeart/2005/8/colors/accent0_2" csCatId="mainScheme" phldr="1"/>
      <dgm:spPr/>
    </dgm:pt>
    <dgm:pt modelId="{6686D854-F5EB-4F59-8AF5-0F0E394C7282}">
      <dgm:prSet phldrT="[Text]" custT="1"/>
      <dgm:spPr/>
      <dgm:t>
        <a:bodyPr/>
        <a:lstStyle/>
        <a:p>
          <a:r>
            <a:rPr lang="en-IN" sz="1800" b="1" dirty="0">
              <a:solidFill>
                <a:schemeClr val="bg2">
                  <a:lumMod val="50000"/>
                </a:schemeClr>
              </a:solidFill>
            </a:rPr>
            <a:t>State-of-the art resources</a:t>
          </a:r>
        </a:p>
      </dgm:t>
    </dgm:pt>
    <dgm:pt modelId="{7AF6C4C2-E9FC-4679-8881-BE2F3B5D94F8}" type="parTrans" cxnId="{5977DCE2-FD0B-415A-9B53-50BA1677F9DF}">
      <dgm:prSet/>
      <dgm:spPr/>
      <dgm:t>
        <a:bodyPr/>
        <a:lstStyle/>
        <a:p>
          <a:endParaRPr lang="en-IN" sz="1800" b="1">
            <a:solidFill>
              <a:schemeClr val="bg2">
                <a:lumMod val="50000"/>
              </a:schemeClr>
            </a:solidFill>
          </a:endParaRPr>
        </a:p>
      </dgm:t>
    </dgm:pt>
    <dgm:pt modelId="{364786D3-0F88-490E-B594-18ACFE542FF3}" type="sibTrans" cxnId="{5977DCE2-FD0B-415A-9B53-50BA1677F9DF}">
      <dgm:prSet/>
      <dgm:spPr/>
      <dgm:t>
        <a:bodyPr/>
        <a:lstStyle/>
        <a:p>
          <a:endParaRPr lang="en-IN" sz="1800" b="1">
            <a:solidFill>
              <a:schemeClr val="bg2">
                <a:lumMod val="50000"/>
              </a:schemeClr>
            </a:solidFill>
          </a:endParaRPr>
        </a:p>
      </dgm:t>
    </dgm:pt>
    <dgm:pt modelId="{BF1310ED-7838-4B57-B6E9-FA8485A344E6}">
      <dgm:prSet phldrT="[Text]" custT="1"/>
      <dgm:spPr/>
      <dgm:t>
        <a:bodyPr/>
        <a:lstStyle/>
        <a:p>
          <a:r>
            <a:rPr lang="en-IN" sz="1800" b="1" dirty="0">
              <a:solidFill>
                <a:schemeClr val="bg2">
                  <a:lumMod val="50000"/>
                </a:schemeClr>
              </a:solidFill>
            </a:rPr>
            <a:t>Unique laboratory facilities</a:t>
          </a:r>
        </a:p>
      </dgm:t>
    </dgm:pt>
    <dgm:pt modelId="{D354C4D0-A7EF-4002-B21F-00E715596BBB}" type="parTrans" cxnId="{1AE90DBC-2A3B-4D0A-BC65-11573CC9380A}">
      <dgm:prSet/>
      <dgm:spPr/>
      <dgm:t>
        <a:bodyPr/>
        <a:lstStyle/>
        <a:p>
          <a:endParaRPr lang="en-IN" sz="1800" b="1">
            <a:solidFill>
              <a:schemeClr val="bg2">
                <a:lumMod val="50000"/>
              </a:schemeClr>
            </a:solidFill>
          </a:endParaRPr>
        </a:p>
      </dgm:t>
    </dgm:pt>
    <dgm:pt modelId="{F124649C-06E6-447B-867F-51CF5BB92926}" type="sibTrans" cxnId="{1AE90DBC-2A3B-4D0A-BC65-11573CC9380A}">
      <dgm:prSet/>
      <dgm:spPr/>
      <dgm:t>
        <a:bodyPr/>
        <a:lstStyle/>
        <a:p>
          <a:endParaRPr lang="en-IN" sz="1800" b="1">
            <a:solidFill>
              <a:schemeClr val="bg2">
                <a:lumMod val="50000"/>
              </a:schemeClr>
            </a:solidFill>
          </a:endParaRPr>
        </a:p>
      </dgm:t>
    </dgm:pt>
    <dgm:pt modelId="{306EC36F-C6D1-488C-8C0A-B173298FE2ED}">
      <dgm:prSet phldrT="[Text]" custT="1"/>
      <dgm:spPr/>
      <dgm:t>
        <a:bodyPr/>
        <a:lstStyle/>
        <a:p>
          <a:r>
            <a:rPr lang="en-IN" sz="1800" b="1" dirty="0">
              <a:solidFill>
                <a:schemeClr val="bg2">
                  <a:lumMod val="50000"/>
                </a:schemeClr>
              </a:solidFill>
            </a:rPr>
            <a:t>Multidisciplinary team</a:t>
          </a:r>
        </a:p>
      </dgm:t>
    </dgm:pt>
    <dgm:pt modelId="{787DC62B-0F89-44FA-8C8D-590021FA09F2}" type="parTrans" cxnId="{92BE0509-5418-4D8B-A37A-868E3D4B83E2}">
      <dgm:prSet/>
      <dgm:spPr/>
      <dgm:t>
        <a:bodyPr/>
        <a:lstStyle/>
        <a:p>
          <a:endParaRPr lang="en-IN" sz="1800" b="1">
            <a:solidFill>
              <a:schemeClr val="bg2">
                <a:lumMod val="50000"/>
              </a:schemeClr>
            </a:solidFill>
          </a:endParaRPr>
        </a:p>
      </dgm:t>
    </dgm:pt>
    <dgm:pt modelId="{92A46AF6-6AE6-4751-A006-3AD908723955}" type="sibTrans" cxnId="{92BE0509-5418-4D8B-A37A-868E3D4B83E2}">
      <dgm:prSet/>
      <dgm:spPr/>
      <dgm:t>
        <a:bodyPr/>
        <a:lstStyle/>
        <a:p>
          <a:endParaRPr lang="en-IN" sz="1800" b="1">
            <a:solidFill>
              <a:schemeClr val="bg2">
                <a:lumMod val="50000"/>
              </a:schemeClr>
            </a:solidFill>
          </a:endParaRPr>
        </a:p>
      </dgm:t>
    </dgm:pt>
    <dgm:pt modelId="{11DC6027-C21B-401F-9E2D-DCDF65D325E5}">
      <dgm:prSet phldrT="[Text]" custT="1"/>
      <dgm:spPr/>
      <dgm:t>
        <a:bodyPr/>
        <a:lstStyle/>
        <a:p>
          <a:r>
            <a:rPr lang="en-US" sz="1800" b="1" dirty="0" err="1">
              <a:solidFill>
                <a:schemeClr val="bg2">
                  <a:lumMod val="50000"/>
                </a:schemeClr>
              </a:solidFill>
            </a:rPr>
            <a:t>Ph.D</a:t>
          </a:r>
          <a:r>
            <a:rPr lang="en-US" sz="1800" b="1" dirty="0">
              <a:solidFill>
                <a:schemeClr val="bg2">
                  <a:lumMod val="50000"/>
                </a:schemeClr>
              </a:solidFill>
            </a:rPr>
            <a:t> holders in relevant discipline</a:t>
          </a:r>
          <a:endParaRPr lang="en-IN" sz="1800" b="1" dirty="0">
            <a:solidFill>
              <a:schemeClr val="bg2">
                <a:lumMod val="50000"/>
              </a:schemeClr>
            </a:solidFill>
          </a:endParaRPr>
        </a:p>
      </dgm:t>
    </dgm:pt>
    <dgm:pt modelId="{28C3AB75-1623-46B1-82B7-4590C599C193}" type="parTrans" cxnId="{E6A73A39-A1FC-42DB-8ACD-A4C4AAA97D57}">
      <dgm:prSet/>
      <dgm:spPr/>
      <dgm:t>
        <a:bodyPr/>
        <a:lstStyle/>
        <a:p>
          <a:endParaRPr lang="en-IN" sz="1800" b="1">
            <a:solidFill>
              <a:schemeClr val="bg2">
                <a:lumMod val="50000"/>
              </a:schemeClr>
            </a:solidFill>
          </a:endParaRPr>
        </a:p>
      </dgm:t>
    </dgm:pt>
    <dgm:pt modelId="{6FC71796-BCBA-49AE-A799-2B5AFEDF159F}" type="sibTrans" cxnId="{E6A73A39-A1FC-42DB-8ACD-A4C4AAA97D57}">
      <dgm:prSet/>
      <dgm:spPr/>
      <dgm:t>
        <a:bodyPr/>
        <a:lstStyle/>
        <a:p>
          <a:endParaRPr lang="en-IN" sz="1800" b="1">
            <a:solidFill>
              <a:schemeClr val="bg2">
                <a:lumMod val="50000"/>
              </a:schemeClr>
            </a:solidFill>
          </a:endParaRPr>
        </a:p>
      </dgm:t>
    </dgm:pt>
    <dgm:pt modelId="{5C692433-C0CB-458A-B9C3-55B0E227E4D0}">
      <dgm:prSet phldrT="[Text]" custT="1"/>
      <dgm:spPr/>
      <dgm:t>
        <a:bodyPr/>
        <a:lstStyle/>
        <a:p>
          <a:r>
            <a:rPr lang="en-IN" sz="1800" b="1" dirty="0">
              <a:solidFill>
                <a:schemeClr val="bg2">
                  <a:lumMod val="50000"/>
                </a:schemeClr>
              </a:solidFill>
            </a:rPr>
            <a:t>Maximum number of special clinic initiates</a:t>
          </a:r>
        </a:p>
      </dgm:t>
    </dgm:pt>
    <dgm:pt modelId="{0943207C-C419-4EF3-9422-C5F5C389C073}" type="parTrans" cxnId="{E9194E4A-4A18-4CD3-8A5F-075A48BB0640}">
      <dgm:prSet/>
      <dgm:spPr/>
      <dgm:t>
        <a:bodyPr/>
        <a:lstStyle/>
        <a:p>
          <a:endParaRPr lang="en-IN" sz="1800" b="1">
            <a:solidFill>
              <a:schemeClr val="bg2">
                <a:lumMod val="50000"/>
              </a:schemeClr>
            </a:solidFill>
          </a:endParaRPr>
        </a:p>
      </dgm:t>
    </dgm:pt>
    <dgm:pt modelId="{841384F1-156A-4831-A87F-1B7C50DB8E85}" type="sibTrans" cxnId="{E9194E4A-4A18-4CD3-8A5F-075A48BB0640}">
      <dgm:prSet/>
      <dgm:spPr/>
      <dgm:t>
        <a:bodyPr/>
        <a:lstStyle/>
        <a:p>
          <a:endParaRPr lang="en-IN" sz="1800" b="1">
            <a:solidFill>
              <a:schemeClr val="bg2">
                <a:lumMod val="50000"/>
              </a:schemeClr>
            </a:solidFill>
          </a:endParaRPr>
        </a:p>
      </dgm:t>
    </dgm:pt>
    <dgm:pt modelId="{8D9BD85C-1401-4187-A53F-54C2DE29835B}">
      <dgm:prSet phldrT="[Text]" custT="1"/>
      <dgm:spPr/>
      <dgm:t>
        <a:bodyPr/>
        <a:lstStyle/>
        <a:p>
          <a:r>
            <a:rPr lang="en-IN" sz="1800" b="1" dirty="0">
              <a:solidFill>
                <a:schemeClr val="bg2">
                  <a:lumMod val="50000"/>
                </a:schemeClr>
              </a:solidFill>
            </a:rPr>
            <a:t>Maximum number of </a:t>
          </a:r>
          <a:r>
            <a:rPr lang="en-IN" sz="1800" b="1" dirty="0" err="1">
              <a:solidFill>
                <a:schemeClr val="bg2">
                  <a:lumMod val="50000"/>
                </a:schemeClr>
              </a:solidFill>
            </a:rPr>
            <a:t>ph.D</a:t>
          </a:r>
          <a:r>
            <a:rPr lang="en-IN" sz="1800" b="1" dirty="0">
              <a:solidFill>
                <a:schemeClr val="bg2">
                  <a:lumMod val="50000"/>
                </a:schemeClr>
              </a:solidFill>
            </a:rPr>
            <a:t> guides in Speech-Language Pathology</a:t>
          </a:r>
        </a:p>
      </dgm:t>
    </dgm:pt>
    <dgm:pt modelId="{2C250DAA-7C7F-4C98-8639-EE653AAF6EB2}" type="parTrans" cxnId="{933ABA4B-AE89-44AC-8C71-71C77ED4C0D1}">
      <dgm:prSet/>
      <dgm:spPr/>
      <dgm:t>
        <a:bodyPr/>
        <a:lstStyle/>
        <a:p>
          <a:endParaRPr lang="en-IN" sz="1800" b="1">
            <a:solidFill>
              <a:schemeClr val="bg2">
                <a:lumMod val="50000"/>
              </a:schemeClr>
            </a:solidFill>
          </a:endParaRPr>
        </a:p>
      </dgm:t>
    </dgm:pt>
    <dgm:pt modelId="{B71A429F-D09F-4051-8CBE-3CBA9CFC7318}" type="sibTrans" cxnId="{933ABA4B-AE89-44AC-8C71-71C77ED4C0D1}">
      <dgm:prSet/>
      <dgm:spPr/>
      <dgm:t>
        <a:bodyPr/>
        <a:lstStyle/>
        <a:p>
          <a:endParaRPr lang="en-IN" sz="1800" b="1">
            <a:solidFill>
              <a:schemeClr val="bg2">
                <a:lumMod val="50000"/>
              </a:schemeClr>
            </a:solidFill>
          </a:endParaRPr>
        </a:p>
      </dgm:t>
    </dgm:pt>
    <dgm:pt modelId="{05B4EAAE-04B5-41F2-9F93-C295152306D7}">
      <dgm:prSet phldrT="[Text]" custT="1"/>
      <dgm:spPr/>
      <dgm:t>
        <a:bodyPr/>
        <a:lstStyle/>
        <a:p>
          <a:r>
            <a:rPr lang="en-IN" sz="1800" b="1" dirty="0">
              <a:solidFill>
                <a:schemeClr val="bg2">
                  <a:lumMod val="50000"/>
                </a:schemeClr>
              </a:solidFill>
            </a:rPr>
            <a:t>Only department in AIISH that has a post-doc fellow</a:t>
          </a:r>
        </a:p>
      </dgm:t>
    </dgm:pt>
    <dgm:pt modelId="{8F91A51A-7171-4F24-8CBE-D2D692C9D2EB}" type="parTrans" cxnId="{6E9601F5-5EDE-4A1D-8E70-E1F2C2386F20}">
      <dgm:prSet/>
      <dgm:spPr/>
      <dgm:t>
        <a:bodyPr/>
        <a:lstStyle/>
        <a:p>
          <a:endParaRPr lang="en-IN"/>
        </a:p>
      </dgm:t>
    </dgm:pt>
    <dgm:pt modelId="{B44B7949-4874-4403-AAF4-B73DD62FDACA}" type="sibTrans" cxnId="{6E9601F5-5EDE-4A1D-8E70-E1F2C2386F20}">
      <dgm:prSet/>
      <dgm:spPr/>
      <dgm:t>
        <a:bodyPr/>
        <a:lstStyle/>
        <a:p>
          <a:endParaRPr lang="en-IN"/>
        </a:p>
      </dgm:t>
    </dgm:pt>
    <dgm:pt modelId="{6C4CA8AE-3513-424A-AE3C-FDD530D0DF50}" type="pres">
      <dgm:prSet presAssocID="{8DE2AFFD-BFB3-4463-8DD0-F7E4040C6520}" presName="linearFlow" presStyleCnt="0">
        <dgm:presLayoutVars>
          <dgm:dir/>
          <dgm:resizeHandles val="exact"/>
        </dgm:presLayoutVars>
      </dgm:prSet>
      <dgm:spPr/>
    </dgm:pt>
    <dgm:pt modelId="{E0A7E335-218F-48A9-B54A-B2F649E469DA}" type="pres">
      <dgm:prSet presAssocID="{6686D854-F5EB-4F59-8AF5-0F0E394C7282}" presName="composite" presStyleCnt="0"/>
      <dgm:spPr/>
    </dgm:pt>
    <dgm:pt modelId="{452B3407-86A1-475E-8C68-6322900A3130}" type="pres">
      <dgm:prSet presAssocID="{6686D854-F5EB-4F59-8AF5-0F0E394C7282}" presName="imgShp" presStyleLbl="fgImgPlace1" presStyleIdx="0" presStyleCnt="7"/>
      <dgm:spPr/>
    </dgm:pt>
    <dgm:pt modelId="{F6FC789D-2DD9-45FE-B72A-6D3338D5B58D}" type="pres">
      <dgm:prSet presAssocID="{6686D854-F5EB-4F59-8AF5-0F0E394C7282}" presName="txShp" presStyleLbl="node1" presStyleIdx="0" presStyleCnt="7">
        <dgm:presLayoutVars>
          <dgm:bulletEnabled val="1"/>
        </dgm:presLayoutVars>
      </dgm:prSet>
      <dgm:spPr/>
      <dgm:t>
        <a:bodyPr/>
        <a:lstStyle/>
        <a:p>
          <a:endParaRPr lang="en-IN"/>
        </a:p>
      </dgm:t>
    </dgm:pt>
    <dgm:pt modelId="{38DD2406-FE66-4F9B-A0B1-E530708107FB}" type="pres">
      <dgm:prSet presAssocID="{364786D3-0F88-490E-B594-18ACFE542FF3}" presName="spacing" presStyleCnt="0"/>
      <dgm:spPr/>
    </dgm:pt>
    <dgm:pt modelId="{84F4BFB9-E6E6-4905-B44B-80FF9E986FE4}" type="pres">
      <dgm:prSet presAssocID="{BF1310ED-7838-4B57-B6E9-FA8485A344E6}" presName="composite" presStyleCnt="0"/>
      <dgm:spPr/>
    </dgm:pt>
    <dgm:pt modelId="{4555BC0E-E3BC-415B-B696-E5EEDA88C9D3}" type="pres">
      <dgm:prSet presAssocID="{BF1310ED-7838-4B57-B6E9-FA8485A344E6}" presName="imgShp" presStyleLbl="fgImgPlace1" presStyleIdx="1" presStyleCnt="7"/>
      <dgm:spPr/>
    </dgm:pt>
    <dgm:pt modelId="{FA6AEDBB-3855-41DC-AFD7-B8B0345A70A8}" type="pres">
      <dgm:prSet presAssocID="{BF1310ED-7838-4B57-B6E9-FA8485A344E6}" presName="txShp" presStyleLbl="node1" presStyleIdx="1" presStyleCnt="7">
        <dgm:presLayoutVars>
          <dgm:bulletEnabled val="1"/>
        </dgm:presLayoutVars>
      </dgm:prSet>
      <dgm:spPr/>
      <dgm:t>
        <a:bodyPr/>
        <a:lstStyle/>
        <a:p>
          <a:endParaRPr lang="en-IN"/>
        </a:p>
      </dgm:t>
    </dgm:pt>
    <dgm:pt modelId="{75EAFACA-1DC0-4342-BB2B-7060E616A11B}" type="pres">
      <dgm:prSet presAssocID="{F124649C-06E6-447B-867F-51CF5BB92926}" presName="spacing" presStyleCnt="0"/>
      <dgm:spPr/>
    </dgm:pt>
    <dgm:pt modelId="{7932F72B-305A-444F-B4B6-16759BE27E99}" type="pres">
      <dgm:prSet presAssocID="{306EC36F-C6D1-488C-8C0A-B173298FE2ED}" presName="composite" presStyleCnt="0"/>
      <dgm:spPr/>
    </dgm:pt>
    <dgm:pt modelId="{5F80560A-808B-4E5A-A8C7-3EDFB152008E}" type="pres">
      <dgm:prSet presAssocID="{306EC36F-C6D1-488C-8C0A-B173298FE2ED}" presName="imgShp" presStyleLbl="fgImgPlace1" presStyleIdx="2" presStyleCnt="7"/>
      <dgm:spPr/>
    </dgm:pt>
    <dgm:pt modelId="{13C238B5-CC98-40F5-803D-D70A4A7AE5F9}" type="pres">
      <dgm:prSet presAssocID="{306EC36F-C6D1-488C-8C0A-B173298FE2ED}" presName="txShp" presStyleLbl="node1" presStyleIdx="2" presStyleCnt="7">
        <dgm:presLayoutVars>
          <dgm:bulletEnabled val="1"/>
        </dgm:presLayoutVars>
      </dgm:prSet>
      <dgm:spPr/>
      <dgm:t>
        <a:bodyPr/>
        <a:lstStyle/>
        <a:p>
          <a:endParaRPr lang="en-IN"/>
        </a:p>
      </dgm:t>
    </dgm:pt>
    <dgm:pt modelId="{39A43F49-EBBE-414B-86FB-A1B63185350C}" type="pres">
      <dgm:prSet presAssocID="{92A46AF6-6AE6-4751-A006-3AD908723955}" presName="spacing" presStyleCnt="0"/>
      <dgm:spPr/>
    </dgm:pt>
    <dgm:pt modelId="{2DC010C7-5DA8-4ED8-A266-08D2504B48FD}" type="pres">
      <dgm:prSet presAssocID="{11DC6027-C21B-401F-9E2D-DCDF65D325E5}" presName="composite" presStyleCnt="0"/>
      <dgm:spPr/>
    </dgm:pt>
    <dgm:pt modelId="{76C21589-8795-480B-8F07-4534A66A4683}" type="pres">
      <dgm:prSet presAssocID="{11DC6027-C21B-401F-9E2D-DCDF65D325E5}" presName="imgShp" presStyleLbl="fgImgPlace1" presStyleIdx="3" presStyleCnt="7"/>
      <dgm:spPr/>
    </dgm:pt>
    <dgm:pt modelId="{89B93326-92ED-46F2-8FBC-68624319C523}" type="pres">
      <dgm:prSet presAssocID="{11DC6027-C21B-401F-9E2D-DCDF65D325E5}" presName="txShp" presStyleLbl="node1" presStyleIdx="3" presStyleCnt="7">
        <dgm:presLayoutVars>
          <dgm:bulletEnabled val="1"/>
        </dgm:presLayoutVars>
      </dgm:prSet>
      <dgm:spPr/>
      <dgm:t>
        <a:bodyPr/>
        <a:lstStyle/>
        <a:p>
          <a:endParaRPr lang="en-IN"/>
        </a:p>
      </dgm:t>
    </dgm:pt>
    <dgm:pt modelId="{A834A39A-A20C-4BCE-A4F1-FC731E4431C5}" type="pres">
      <dgm:prSet presAssocID="{6FC71796-BCBA-49AE-A799-2B5AFEDF159F}" presName="spacing" presStyleCnt="0"/>
      <dgm:spPr/>
    </dgm:pt>
    <dgm:pt modelId="{7CC1B177-CAF7-4BBF-964E-62897A30A3E4}" type="pres">
      <dgm:prSet presAssocID="{5C692433-C0CB-458A-B9C3-55B0E227E4D0}" presName="composite" presStyleCnt="0"/>
      <dgm:spPr/>
    </dgm:pt>
    <dgm:pt modelId="{E2DC35E5-0410-495E-857D-4FC0E7BE22A7}" type="pres">
      <dgm:prSet presAssocID="{5C692433-C0CB-458A-B9C3-55B0E227E4D0}" presName="imgShp" presStyleLbl="fgImgPlace1" presStyleIdx="4" presStyleCnt="7"/>
      <dgm:spPr/>
    </dgm:pt>
    <dgm:pt modelId="{7E4B6366-32F1-488D-B877-CB76F663EF76}" type="pres">
      <dgm:prSet presAssocID="{5C692433-C0CB-458A-B9C3-55B0E227E4D0}" presName="txShp" presStyleLbl="node1" presStyleIdx="4" presStyleCnt="7">
        <dgm:presLayoutVars>
          <dgm:bulletEnabled val="1"/>
        </dgm:presLayoutVars>
      </dgm:prSet>
      <dgm:spPr/>
      <dgm:t>
        <a:bodyPr/>
        <a:lstStyle/>
        <a:p>
          <a:endParaRPr lang="en-IN"/>
        </a:p>
      </dgm:t>
    </dgm:pt>
    <dgm:pt modelId="{2DBE25B7-FF24-4E55-A9D0-52FF9611F9FC}" type="pres">
      <dgm:prSet presAssocID="{841384F1-156A-4831-A87F-1B7C50DB8E85}" presName="spacing" presStyleCnt="0"/>
      <dgm:spPr/>
    </dgm:pt>
    <dgm:pt modelId="{3E795380-D477-4638-A62E-E67A2FB4B871}" type="pres">
      <dgm:prSet presAssocID="{8D9BD85C-1401-4187-A53F-54C2DE29835B}" presName="composite" presStyleCnt="0"/>
      <dgm:spPr/>
    </dgm:pt>
    <dgm:pt modelId="{32C4A56C-98E3-4E71-891D-4990B116F00E}" type="pres">
      <dgm:prSet presAssocID="{8D9BD85C-1401-4187-A53F-54C2DE29835B}" presName="imgShp" presStyleLbl="fgImgPlace1" presStyleIdx="5" presStyleCnt="7"/>
      <dgm:spPr/>
    </dgm:pt>
    <dgm:pt modelId="{7A1F166A-6A88-4BA4-94FA-59473A48D542}" type="pres">
      <dgm:prSet presAssocID="{8D9BD85C-1401-4187-A53F-54C2DE29835B}" presName="txShp" presStyleLbl="node1" presStyleIdx="5" presStyleCnt="7" custScaleY="115923">
        <dgm:presLayoutVars>
          <dgm:bulletEnabled val="1"/>
        </dgm:presLayoutVars>
      </dgm:prSet>
      <dgm:spPr/>
      <dgm:t>
        <a:bodyPr/>
        <a:lstStyle/>
        <a:p>
          <a:endParaRPr lang="en-IN"/>
        </a:p>
      </dgm:t>
    </dgm:pt>
    <dgm:pt modelId="{B10586FD-B154-4CC3-809F-79F5AE933402}" type="pres">
      <dgm:prSet presAssocID="{B71A429F-D09F-4051-8CBE-3CBA9CFC7318}" presName="spacing" presStyleCnt="0"/>
      <dgm:spPr/>
    </dgm:pt>
    <dgm:pt modelId="{E91475E0-6880-47AB-98C8-FB771CF66AB5}" type="pres">
      <dgm:prSet presAssocID="{05B4EAAE-04B5-41F2-9F93-C295152306D7}" presName="composite" presStyleCnt="0"/>
      <dgm:spPr/>
    </dgm:pt>
    <dgm:pt modelId="{62CD3F49-A5BA-4C39-B339-B8715E1A1831}" type="pres">
      <dgm:prSet presAssocID="{05B4EAAE-04B5-41F2-9F93-C295152306D7}" presName="imgShp" presStyleLbl="fgImgPlace1" presStyleIdx="6" presStyleCnt="7"/>
      <dgm:spPr/>
    </dgm:pt>
    <dgm:pt modelId="{CF2AF685-A99A-42C9-ACA5-FB45A36F3799}" type="pres">
      <dgm:prSet presAssocID="{05B4EAAE-04B5-41F2-9F93-C295152306D7}" presName="txShp" presStyleLbl="node1" presStyleIdx="6" presStyleCnt="7">
        <dgm:presLayoutVars>
          <dgm:bulletEnabled val="1"/>
        </dgm:presLayoutVars>
      </dgm:prSet>
      <dgm:spPr/>
      <dgm:t>
        <a:bodyPr/>
        <a:lstStyle/>
        <a:p>
          <a:endParaRPr lang="en-IN"/>
        </a:p>
      </dgm:t>
    </dgm:pt>
  </dgm:ptLst>
  <dgm:cxnLst>
    <dgm:cxn modelId="{B2854A0E-7D6C-4807-B096-71BBEADA014F}" type="presOf" srcId="{6686D854-F5EB-4F59-8AF5-0F0E394C7282}" destId="{F6FC789D-2DD9-45FE-B72A-6D3338D5B58D}" srcOrd="0" destOrd="0" presId="urn:microsoft.com/office/officeart/2005/8/layout/vList3#2"/>
    <dgm:cxn modelId="{165838FA-CA54-4085-87F6-35D573B02317}" type="presOf" srcId="{BF1310ED-7838-4B57-B6E9-FA8485A344E6}" destId="{FA6AEDBB-3855-41DC-AFD7-B8B0345A70A8}" srcOrd="0" destOrd="0" presId="urn:microsoft.com/office/officeart/2005/8/layout/vList3#2"/>
    <dgm:cxn modelId="{5977DCE2-FD0B-415A-9B53-50BA1677F9DF}" srcId="{8DE2AFFD-BFB3-4463-8DD0-F7E4040C6520}" destId="{6686D854-F5EB-4F59-8AF5-0F0E394C7282}" srcOrd="0" destOrd="0" parTransId="{7AF6C4C2-E9FC-4679-8881-BE2F3B5D94F8}" sibTransId="{364786D3-0F88-490E-B594-18ACFE542FF3}"/>
    <dgm:cxn modelId="{933ABA4B-AE89-44AC-8C71-71C77ED4C0D1}" srcId="{8DE2AFFD-BFB3-4463-8DD0-F7E4040C6520}" destId="{8D9BD85C-1401-4187-A53F-54C2DE29835B}" srcOrd="5" destOrd="0" parTransId="{2C250DAA-7C7F-4C98-8639-EE653AAF6EB2}" sibTransId="{B71A429F-D09F-4051-8CBE-3CBA9CFC7318}"/>
    <dgm:cxn modelId="{6E9601F5-5EDE-4A1D-8E70-E1F2C2386F20}" srcId="{8DE2AFFD-BFB3-4463-8DD0-F7E4040C6520}" destId="{05B4EAAE-04B5-41F2-9F93-C295152306D7}" srcOrd="6" destOrd="0" parTransId="{8F91A51A-7171-4F24-8CBE-D2D692C9D2EB}" sibTransId="{B44B7949-4874-4403-AAF4-B73DD62FDACA}"/>
    <dgm:cxn modelId="{A94C2388-4968-483A-8001-8ED96995DA60}" type="presOf" srcId="{306EC36F-C6D1-488C-8C0A-B173298FE2ED}" destId="{13C238B5-CC98-40F5-803D-D70A4A7AE5F9}" srcOrd="0" destOrd="0" presId="urn:microsoft.com/office/officeart/2005/8/layout/vList3#2"/>
    <dgm:cxn modelId="{92BE0509-5418-4D8B-A37A-868E3D4B83E2}" srcId="{8DE2AFFD-BFB3-4463-8DD0-F7E4040C6520}" destId="{306EC36F-C6D1-488C-8C0A-B173298FE2ED}" srcOrd="2" destOrd="0" parTransId="{787DC62B-0F89-44FA-8C8D-590021FA09F2}" sibTransId="{92A46AF6-6AE6-4751-A006-3AD908723955}"/>
    <dgm:cxn modelId="{CB5D16F0-AC4F-42F4-95C5-937153C88BE2}" type="presOf" srcId="{5C692433-C0CB-458A-B9C3-55B0E227E4D0}" destId="{7E4B6366-32F1-488D-B877-CB76F663EF76}" srcOrd="0" destOrd="0" presId="urn:microsoft.com/office/officeart/2005/8/layout/vList3#2"/>
    <dgm:cxn modelId="{3391AE1D-7BE9-47BB-9DA4-45840BCE705A}" type="presOf" srcId="{8DE2AFFD-BFB3-4463-8DD0-F7E4040C6520}" destId="{6C4CA8AE-3513-424A-AE3C-FDD530D0DF50}" srcOrd="0" destOrd="0" presId="urn:microsoft.com/office/officeart/2005/8/layout/vList3#2"/>
    <dgm:cxn modelId="{A60DB41D-0521-4D65-9E26-C0709E2F28A6}" type="presOf" srcId="{8D9BD85C-1401-4187-A53F-54C2DE29835B}" destId="{7A1F166A-6A88-4BA4-94FA-59473A48D542}" srcOrd="0" destOrd="0" presId="urn:microsoft.com/office/officeart/2005/8/layout/vList3#2"/>
    <dgm:cxn modelId="{1AE90DBC-2A3B-4D0A-BC65-11573CC9380A}" srcId="{8DE2AFFD-BFB3-4463-8DD0-F7E4040C6520}" destId="{BF1310ED-7838-4B57-B6E9-FA8485A344E6}" srcOrd="1" destOrd="0" parTransId="{D354C4D0-A7EF-4002-B21F-00E715596BBB}" sibTransId="{F124649C-06E6-447B-867F-51CF5BB92926}"/>
    <dgm:cxn modelId="{E9194E4A-4A18-4CD3-8A5F-075A48BB0640}" srcId="{8DE2AFFD-BFB3-4463-8DD0-F7E4040C6520}" destId="{5C692433-C0CB-458A-B9C3-55B0E227E4D0}" srcOrd="4" destOrd="0" parTransId="{0943207C-C419-4EF3-9422-C5F5C389C073}" sibTransId="{841384F1-156A-4831-A87F-1B7C50DB8E85}"/>
    <dgm:cxn modelId="{E6A73A39-A1FC-42DB-8ACD-A4C4AAA97D57}" srcId="{8DE2AFFD-BFB3-4463-8DD0-F7E4040C6520}" destId="{11DC6027-C21B-401F-9E2D-DCDF65D325E5}" srcOrd="3" destOrd="0" parTransId="{28C3AB75-1623-46B1-82B7-4590C599C193}" sibTransId="{6FC71796-BCBA-49AE-A799-2B5AFEDF159F}"/>
    <dgm:cxn modelId="{E0345C90-DCD4-467D-B8F2-DCDF01CDA95D}" type="presOf" srcId="{05B4EAAE-04B5-41F2-9F93-C295152306D7}" destId="{CF2AF685-A99A-42C9-ACA5-FB45A36F3799}" srcOrd="0" destOrd="0" presId="urn:microsoft.com/office/officeart/2005/8/layout/vList3#2"/>
    <dgm:cxn modelId="{6DB117B4-BC6C-4A91-8D7E-4E399B689CA7}" type="presOf" srcId="{11DC6027-C21B-401F-9E2D-DCDF65D325E5}" destId="{89B93326-92ED-46F2-8FBC-68624319C523}" srcOrd="0" destOrd="0" presId="urn:microsoft.com/office/officeart/2005/8/layout/vList3#2"/>
    <dgm:cxn modelId="{48405F76-7EEE-47DB-BDBA-9E79EA97A2E3}" type="presParOf" srcId="{6C4CA8AE-3513-424A-AE3C-FDD530D0DF50}" destId="{E0A7E335-218F-48A9-B54A-B2F649E469DA}" srcOrd="0" destOrd="0" presId="urn:microsoft.com/office/officeart/2005/8/layout/vList3#2"/>
    <dgm:cxn modelId="{018774D0-D797-4A15-8D37-66B5C7D392FC}" type="presParOf" srcId="{E0A7E335-218F-48A9-B54A-B2F649E469DA}" destId="{452B3407-86A1-475E-8C68-6322900A3130}" srcOrd="0" destOrd="0" presId="urn:microsoft.com/office/officeart/2005/8/layout/vList3#2"/>
    <dgm:cxn modelId="{F74FD01F-09DA-4B44-BA0E-214101012E0C}" type="presParOf" srcId="{E0A7E335-218F-48A9-B54A-B2F649E469DA}" destId="{F6FC789D-2DD9-45FE-B72A-6D3338D5B58D}" srcOrd="1" destOrd="0" presId="urn:microsoft.com/office/officeart/2005/8/layout/vList3#2"/>
    <dgm:cxn modelId="{3F84A9ED-1764-4A5A-B98A-C4CFD7FBC62E}" type="presParOf" srcId="{6C4CA8AE-3513-424A-AE3C-FDD530D0DF50}" destId="{38DD2406-FE66-4F9B-A0B1-E530708107FB}" srcOrd="1" destOrd="0" presId="urn:microsoft.com/office/officeart/2005/8/layout/vList3#2"/>
    <dgm:cxn modelId="{A8065799-EB94-4D8B-8A7C-5FEEBF368DFF}" type="presParOf" srcId="{6C4CA8AE-3513-424A-AE3C-FDD530D0DF50}" destId="{84F4BFB9-E6E6-4905-B44B-80FF9E986FE4}" srcOrd="2" destOrd="0" presId="urn:microsoft.com/office/officeart/2005/8/layout/vList3#2"/>
    <dgm:cxn modelId="{60B3E703-35E3-4E77-B54B-3BB4FF282ECE}" type="presParOf" srcId="{84F4BFB9-E6E6-4905-B44B-80FF9E986FE4}" destId="{4555BC0E-E3BC-415B-B696-E5EEDA88C9D3}" srcOrd="0" destOrd="0" presId="urn:microsoft.com/office/officeart/2005/8/layout/vList3#2"/>
    <dgm:cxn modelId="{CBA57634-0C6D-42D7-895E-F82772570488}" type="presParOf" srcId="{84F4BFB9-E6E6-4905-B44B-80FF9E986FE4}" destId="{FA6AEDBB-3855-41DC-AFD7-B8B0345A70A8}" srcOrd="1" destOrd="0" presId="urn:microsoft.com/office/officeart/2005/8/layout/vList3#2"/>
    <dgm:cxn modelId="{6ECDC4B1-7FCF-4E00-8133-9A96FFDA5E44}" type="presParOf" srcId="{6C4CA8AE-3513-424A-AE3C-FDD530D0DF50}" destId="{75EAFACA-1DC0-4342-BB2B-7060E616A11B}" srcOrd="3" destOrd="0" presId="urn:microsoft.com/office/officeart/2005/8/layout/vList3#2"/>
    <dgm:cxn modelId="{C5E591DE-3127-41D7-8409-38D1C3B8E84A}" type="presParOf" srcId="{6C4CA8AE-3513-424A-AE3C-FDD530D0DF50}" destId="{7932F72B-305A-444F-B4B6-16759BE27E99}" srcOrd="4" destOrd="0" presId="urn:microsoft.com/office/officeart/2005/8/layout/vList3#2"/>
    <dgm:cxn modelId="{97CDD0C8-0703-4863-A6AD-5922543CDD1F}" type="presParOf" srcId="{7932F72B-305A-444F-B4B6-16759BE27E99}" destId="{5F80560A-808B-4E5A-A8C7-3EDFB152008E}" srcOrd="0" destOrd="0" presId="urn:microsoft.com/office/officeart/2005/8/layout/vList3#2"/>
    <dgm:cxn modelId="{1B4E33BF-258A-4F45-A5C9-0754972F89B3}" type="presParOf" srcId="{7932F72B-305A-444F-B4B6-16759BE27E99}" destId="{13C238B5-CC98-40F5-803D-D70A4A7AE5F9}" srcOrd="1" destOrd="0" presId="urn:microsoft.com/office/officeart/2005/8/layout/vList3#2"/>
    <dgm:cxn modelId="{FAED40E6-57B8-4931-AEB9-2385A306C8E0}" type="presParOf" srcId="{6C4CA8AE-3513-424A-AE3C-FDD530D0DF50}" destId="{39A43F49-EBBE-414B-86FB-A1B63185350C}" srcOrd="5" destOrd="0" presId="urn:microsoft.com/office/officeart/2005/8/layout/vList3#2"/>
    <dgm:cxn modelId="{0C0B54F0-C1CA-438D-9D56-E8661EA373BE}" type="presParOf" srcId="{6C4CA8AE-3513-424A-AE3C-FDD530D0DF50}" destId="{2DC010C7-5DA8-4ED8-A266-08D2504B48FD}" srcOrd="6" destOrd="0" presId="urn:microsoft.com/office/officeart/2005/8/layout/vList3#2"/>
    <dgm:cxn modelId="{42BC6F73-4759-4248-83F2-0D636732C3CA}" type="presParOf" srcId="{2DC010C7-5DA8-4ED8-A266-08D2504B48FD}" destId="{76C21589-8795-480B-8F07-4534A66A4683}" srcOrd="0" destOrd="0" presId="urn:microsoft.com/office/officeart/2005/8/layout/vList3#2"/>
    <dgm:cxn modelId="{315079C0-4BA9-46BB-9E7C-39547B381B15}" type="presParOf" srcId="{2DC010C7-5DA8-4ED8-A266-08D2504B48FD}" destId="{89B93326-92ED-46F2-8FBC-68624319C523}" srcOrd="1" destOrd="0" presId="urn:microsoft.com/office/officeart/2005/8/layout/vList3#2"/>
    <dgm:cxn modelId="{9375E94D-2897-4D30-A4E3-F48852E90695}" type="presParOf" srcId="{6C4CA8AE-3513-424A-AE3C-FDD530D0DF50}" destId="{A834A39A-A20C-4BCE-A4F1-FC731E4431C5}" srcOrd="7" destOrd="0" presId="urn:microsoft.com/office/officeart/2005/8/layout/vList3#2"/>
    <dgm:cxn modelId="{0E720E93-48BA-4A30-82FF-3DE45EEF99D1}" type="presParOf" srcId="{6C4CA8AE-3513-424A-AE3C-FDD530D0DF50}" destId="{7CC1B177-CAF7-4BBF-964E-62897A30A3E4}" srcOrd="8" destOrd="0" presId="urn:microsoft.com/office/officeart/2005/8/layout/vList3#2"/>
    <dgm:cxn modelId="{098071C9-8BD0-4FC7-8026-1A48B99C9246}" type="presParOf" srcId="{7CC1B177-CAF7-4BBF-964E-62897A30A3E4}" destId="{E2DC35E5-0410-495E-857D-4FC0E7BE22A7}" srcOrd="0" destOrd="0" presId="urn:microsoft.com/office/officeart/2005/8/layout/vList3#2"/>
    <dgm:cxn modelId="{BCCBDF9E-18C3-46D7-BA8C-07D2974030B3}" type="presParOf" srcId="{7CC1B177-CAF7-4BBF-964E-62897A30A3E4}" destId="{7E4B6366-32F1-488D-B877-CB76F663EF76}" srcOrd="1" destOrd="0" presId="urn:microsoft.com/office/officeart/2005/8/layout/vList3#2"/>
    <dgm:cxn modelId="{724A807A-3D54-45CD-A8E8-36C1E5BBC73C}" type="presParOf" srcId="{6C4CA8AE-3513-424A-AE3C-FDD530D0DF50}" destId="{2DBE25B7-FF24-4E55-A9D0-52FF9611F9FC}" srcOrd="9" destOrd="0" presId="urn:microsoft.com/office/officeart/2005/8/layout/vList3#2"/>
    <dgm:cxn modelId="{B8DBF8B5-7519-4AA6-8D4F-56002E715911}" type="presParOf" srcId="{6C4CA8AE-3513-424A-AE3C-FDD530D0DF50}" destId="{3E795380-D477-4638-A62E-E67A2FB4B871}" srcOrd="10" destOrd="0" presId="urn:microsoft.com/office/officeart/2005/8/layout/vList3#2"/>
    <dgm:cxn modelId="{B72D1FD3-2284-49E6-A72E-414CE2B03680}" type="presParOf" srcId="{3E795380-D477-4638-A62E-E67A2FB4B871}" destId="{32C4A56C-98E3-4E71-891D-4990B116F00E}" srcOrd="0" destOrd="0" presId="urn:microsoft.com/office/officeart/2005/8/layout/vList3#2"/>
    <dgm:cxn modelId="{CDD92A88-EC50-441E-B80A-CAEDBD30AA2C}" type="presParOf" srcId="{3E795380-D477-4638-A62E-E67A2FB4B871}" destId="{7A1F166A-6A88-4BA4-94FA-59473A48D542}" srcOrd="1" destOrd="0" presId="urn:microsoft.com/office/officeart/2005/8/layout/vList3#2"/>
    <dgm:cxn modelId="{868C4E70-5D95-43C1-B330-325FB597DB0F}" type="presParOf" srcId="{6C4CA8AE-3513-424A-AE3C-FDD530D0DF50}" destId="{B10586FD-B154-4CC3-809F-79F5AE933402}" srcOrd="11" destOrd="0" presId="urn:microsoft.com/office/officeart/2005/8/layout/vList3#2"/>
    <dgm:cxn modelId="{086C7176-AA0B-43D8-A5D8-FA88AC82CB69}" type="presParOf" srcId="{6C4CA8AE-3513-424A-AE3C-FDD530D0DF50}" destId="{E91475E0-6880-47AB-98C8-FB771CF66AB5}" srcOrd="12" destOrd="0" presId="urn:microsoft.com/office/officeart/2005/8/layout/vList3#2"/>
    <dgm:cxn modelId="{0CFD6403-8BE0-48A5-9A43-D484A7B084C2}" type="presParOf" srcId="{E91475E0-6880-47AB-98C8-FB771CF66AB5}" destId="{62CD3F49-A5BA-4C39-B339-B8715E1A1831}" srcOrd="0" destOrd="0" presId="urn:microsoft.com/office/officeart/2005/8/layout/vList3#2"/>
    <dgm:cxn modelId="{0EA67106-D5C9-40B0-BC0D-EE369248A3D0}" type="presParOf" srcId="{E91475E0-6880-47AB-98C8-FB771CF66AB5}" destId="{CF2AF685-A99A-42C9-ACA5-FB45A36F3799}" srcOrd="1" destOrd="0" presId="urn:microsoft.com/office/officeart/2005/8/layout/vList3#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7838972-BB35-4753-9C76-48C085BA3160}" type="doc">
      <dgm:prSet loTypeId="urn:microsoft.com/office/officeart/2005/8/layout/matrix3" loCatId="matrix" qsTypeId="urn:microsoft.com/office/officeart/2005/8/quickstyle/simple1" qsCatId="simple" csTypeId="urn:microsoft.com/office/officeart/2005/8/colors/accent5_4" csCatId="accent5" phldr="1"/>
      <dgm:spPr/>
      <dgm:t>
        <a:bodyPr/>
        <a:lstStyle/>
        <a:p>
          <a:endParaRPr lang="en-IN"/>
        </a:p>
      </dgm:t>
    </dgm:pt>
    <dgm:pt modelId="{7E151AA0-B25B-4BD3-814D-CBA947F46732}">
      <dgm:prSet phldrT="[Text]" custT="1"/>
      <dgm:spPr/>
      <dgm:t>
        <a:bodyPr/>
        <a:lstStyle/>
        <a:p>
          <a:r>
            <a:rPr lang="en-IN" sz="2400" dirty="0">
              <a:solidFill>
                <a:schemeClr val="accent4">
                  <a:lumMod val="50000"/>
                </a:schemeClr>
              </a:solidFill>
              <a:latin typeface="+mj-lt"/>
            </a:rPr>
            <a:t>STRENGTH</a:t>
          </a:r>
        </a:p>
      </dgm:t>
    </dgm:pt>
    <dgm:pt modelId="{EEB6DEF3-25FD-444B-9FCD-3EAC3ED6FCCB}" type="parTrans" cxnId="{FB4761A8-2DC6-4B53-A333-9E8E36BF22B6}">
      <dgm:prSet/>
      <dgm:spPr/>
      <dgm:t>
        <a:bodyPr/>
        <a:lstStyle/>
        <a:p>
          <a:endParaRPr lang="en-IN" sz="2800">
            <a:solidFill>
              <a:schemeClr val="accent4">
                <a:lumMod val="50000"/>
              </a:schemeClr>
            </a:solidFill>
            <a:latin typeface="+mj-lt"/>
          </a:endParaRPr>
        </a:p>
      </dgm:t>
    </dgm:pt>
    <dgm:pt modelId="{2ABE0359-3A2E-4E42-B23F-DA819F654A7C}" type="sibTrans" cxnId="{FB4761A8-2DC6-4B53-A333-9E8E36BF22B6}">
      <dgm:prSet/>
      <dgm:spPr/>
      <dgm:t>
        <a:bodyPr/>
        <a:lstStyle/>
        <a:p>
          <a:endParaRPr lang="en-IN" sz="2800">
            <a:solidFill>
              <a:schemeClr val="accent4">
                <a:lumMod val="50000"/>
              </a:schemeClr>
            </a:solidFill>
            <a:latin typeface="+mj-lt"/>
          </a:endParaRPr>
        </a:p>
      </dgm:t>
    </dgm:pt>
    <dgm:pt modelId="{A064107D-7EE0-458F-8DA4-70E186F35212}">
      <dgm:prSet phldrT="[Text]" custT="1"/>
      <dgm:spPr/>
      <dgm:t>
        <a:bodyPr/>
        <a:lstStyle/>
        <a:p>
          <a:r>
            <a:rPr lang="en-IN" sz="2400" dirty="0">
              <a:solidFill>
                <a:schemeClr val="accent4">
                  <a:lumMod val="50000"/>
                </a:schemeClr>
              </a:solidFill>
              <a:latin typeface="+mj-lt"/>
            </a:rPr>
            <a:t>WEAKNESS</a:t>
          </a:r>
        </a:p>
      </dgm:t>
    </dgm:pt>
    <dgm:pt modelId="{87CC8638-F4E8-4438-93DC-4572D3A2230D}" type="parTrans" cxnId="{EF159BD0-388C-46F0-8C4A-4A01E7FD970A}">
      <dgm:prSet/>
      <dgm:spPr/>
      <dgm:t>
        <a:bodyPr/>
        <a:lstStyle/>
        <a:p>
          <a:endParaRPr lang="en-IN" sz="2800">
            <a:solidFill>
              <a:schemeClr val="accent4">
                <a:lumMod val="50000"/>
              </a:schemeClr>
            </a:solidFill>
            <a:latin typeface="+mj-lt"/>
          </a:endParaRPr>
        </a:p>
      </dgm:t>
    </dgm:pt>
    <dgm:pt modelId="{8743B451-8DCC-425F-936D-3F0C4F63FBEF}" type="sibTrans" cxnId="{EF159BD0-388C-46F0-8C4A-4A01E7FD970A}">
      <dgm:prSet/>
      <dgm:spPr/>
      <dgm:t>
        <a:bodyPr/>
        <a:lstStyle/>
        <a:p>
          <a:endParaRPr lang="en-IN" sz="2800">
            <a:solidFill>
              <a:schemeClr val="accent4">
                <a:lumMod val="50000"/>
              </a:schemeClr>
            </a:solidFill>
            <a:latin typeface="+mj-lt"/>
          </a:endParaRPr>
        </a:p>
      </dgm:t>
    </dgm:pt>
    <dgm:pt modelId="{38CC07E1-D93C-4844-93E1-A08736B41D33}">
      <dgm:prSet phldrT="[Text]" custT="1"/>
      <dgm:spPr/>
      <dgm:t>
        <a:bodyPr/>
        <a:lstStyle/>
        <a:p>
          <a:r>
            <a:rPr lang="en-IN" sz="2400" dirty="0">
              <a:solidFill>
                <a:schemeClr val="accent4">
                  <a:lumMod val="50000"/>
                </a:schemeClr>
              </a:solidFill>
              <a:latin typeface="+mj-lt"/>
            </a:rPr>
            <a:t>OPPORTUNITIES</a:t>
          </a:r>
        </a:p>
      </dgm:t>
    </dgm:pt>
    <dgm:pt modelId="{A4C2D7F3-5AD1-4425-82A4-F7DFCB25E2C2}" type="parTrans" cxnId="{58B30AA0-18D0-48DD-8CA6-98CD73A40DC7}">
      <dgm:prSet/>
      <dgm:spPr/>
      <dgm:t>
        <a:bodyPr/>
        <a:lstStyle/>
        <a:p>
          <a:endParaRPr lang="en-IN" sz="2800">
            <a:solidFill>
              <a:schemeClr val="accent4">
                <a:lumMod val="50000"/>
              </a:schemeClr>
            </a:solidFill>
            <a:latin typeface="+mj-lt"/>
          </a:endParaRPr>
        </a:p>
      </dgm:t>
    </dgm:pt>
    <dgm:pt modelId="{21D8684F-13DB-4BC4-BC2C-6DD78596F3A9}" type="sibTrans" cxnId="{58B30AA0-18D0-48DD-8CA6-98CD73A40DC7}">
      <dgm:prSet/>
      <dgm:spPr/>
      <dgm:t>
        <a:bodyPr/>
        <a:lstStyle/>
        <a:p>
          <a:endParaRPr lang="en-IN" sz="2800">
            <a:solidFill>
              <a:schemeClr val="accent4">
                <a:lumMod val="50000"/>
              </a:schemeClr>
            </a:solidFill>
            <a:latin typeface="+mj-lt"/>
          </a:endParaRPr>
        </a:p>
      </dgm:t>
    </dgm:pt>
    <dgm:pt modelId="{663F7069-DC82-4052-896D-66CCA48B622C}">
      <dgm:prSet phldrT="[Text]" custT="1"/>
      <dgm:spPr/>
      <dgm:t>
        <a:bodyPr/>
        <a:lstStyle/>
        <a:p>
          <a:r>
            <a:rPr lang="en-IN" sz="2400" dirty="0">
              <a:solidFill>
                <a:schemeClr val="accent4">
                  <a:lumMod val="50000"/>
                </a:schemeClr>
              </a:solidFill>
              <a:latin typeface="+mj-lt"/>
            </a:rPr>
            <a:t>OPPORTUNITIES</a:t>
          </a:r>
        </a:p>
      </dgm:t>
    </dgm:pt>
    <dgm:pt modelId="{F5D5965F-1908-4768-8990-BDEF79886012}" type="parTrans" cxnId="{0605C843-06F0-434D-A339-B99AC3FB4ECB}">
      <dgm:prSet/>
      <dgm:spPr/>
      <dgm:t>
        <a:bodyPr/>
        <a:lstStyle/>
        <a:p>
          <a:endParaRPr lang="en-IN" sz="2800">
            <a:solidFill>
              <a:schemeClr val="accent4">
                <a:lumMod val="50000"/>
              </a:schemeClr>
            </a:solidFill>
            <a:latin typeface="+mj-lt"/>
          </a:endParaRPr>
        </a:p>
      </dgm:t>
    </dgm:pt>
    <dgm:pt modelId="{845C45C6-A5DD-4447-B3E4-2468B633D686}" type="sibTrans" cxnId="{0605C843-06F0-434D-A339-B99AC3FB4ECB}">
      <dgm:prSet/>
      <dgm:spPr/>
      <dgm:t>
        <a:bodyPr/>
        <a:lstStyle/>
        <a:p>
          <a:endParaRPr lang="en-IN" sz="2800">
            <a:solidFill>
              <a:schemeClr val="accent4">
                <a:lumMod val="50000"/>
              </a:schemeClr>
            </a:solidFill>
            <a:latin typeface="+mj-lt"/>
          </a:endParaRPr>
        </a:p>
      </dgm:t>
    </dgm:pt>
    <dgm:pt modelId="{FEAEF72A-9EDE-43E1-8749-1103531D0F77}" type="pres">
      <dgm:prSet presAssocID="{67838972-BB35-4753-9C76-48C085BA3160}" presName="matrix" presStyleCnt="0">
        <dgm:presLayoutVars>
          <dgm:chMax val="1"/>
          <dgm:dir/>
          <dgm:resizeHandles val="exact"/>
        </dgm:presLayoutVars>
      </dgm:prSet>
      <dgm:spPr/>
      <dgm:t>
        <a:bodyPr/>
        <a:lstStyle/>
        <a:p>
          <a:endParaRPr lang="en-IN"/>
        </a:p>
      </dgm:t>
    </dgm:pt>
    <dgm:pt modelId="{86448D36-152E-4D7C-A579-B92BAB6B9CF0}" type="pres">
      <dgm:prSet presAssocID="{67838972-BB35-4753-9C76-48C085BA3160}" presName="diamond" presStyleLbl="bgShp" presStyleIdx="0" presStyleCnt="1" custScaleX="150618" custLinFactNeighborX="-10577" custLinFactNeighborY="-75000"/>
      <dgm:spPr>
        <a:solidFill>
          <a:schemeClr val="accent6">
            <a:lumMod val="75000"/>
          </a:schemeClr>
        </a:solidFill>
      </dgm:spPr>
    </dgm:pt>
    <dgm:pt modelId="{33625A92-4EA9-407E-9FD5-DEF3C33B0EF5}" type="pres">
      <dgm:prSet presAssocID="{67838972-BB35-4753-9C76-48C085BA3160}" presName="quad1" presStyleLbl="node1" presStyleIdx="0" presStyleCnt="4" custScaleX="139222" custScaleY="104402" custLinFactNeighborX="-46950" custLinFactNeighborY="-3759">
        <dgm:presLayoutVars>
          <dgm:chMax val="0"/>
          <dgm:chPref val="0"/>
          <dgm:bulletEnabled val="1"/>
        </dgm:presLayoutVars>
      </dgm:prSet>
      <dgm:spPr/>
      <dgm:t>
        <a:bodyPr/>
        <a:lstStyle/>
        <a:p>
          <a:endParaRPr lang="en-IN"/>
        </a:p>
      </dgm:t>
    </dgm:pt>
    <dgm:pt modelId="{16066BED-3A41-4D31-AC88-F4330F9322D6}" type="pres">
      <dgm:prSet presAssocID="{67838972-BB35-4753-9C76-48C085BA3160}" presName="quad2" presStyleLbl="node1" presStyleIdx="1" presStyleCnt="4" custScaleX="139222" custScaleY="104402" custLinFactNeighborX="31593" custLinFactNeighborY="1">
        <dgm:presLayoutVars>
          <dgm:chMax val="0"/>
          <dgm:chPref val="0"/>
          <dgm:bulletEnabled val="1"/>
        </dgm:presLayoutVars>
      </dgm:prSet>
      <dgm:spPr/>
      <dgm:t>
        <a:bodyPr/>
        <a:lstStyle/>
        <a:p>
          <a:endParaRPr lang="en-IN"/>
        </a:p>
      </dgm:t>
    </dgm:pt>
    <dgm:pt modelId="{A6BA0499-828A-4B87-BF91-C153A5489163}" type="pres">
      <dgm:prSet presAssocID="{67838972-BB35-4753-9C76-48C085BA3160}" presName="quad3" presStyleLbl="node1" presStyleIdx="2" presStyleCnt="4" custScaleX="139222" custScaleY="104402" custLinFactNeighborX="-47484" custLinFactNeighborY="-62">
        <dgm:presLayoutVars>
          <dgm:chMax val="0"/>
          <dgm:chPref val="0"/>
          <dgm:bulletEnabled val="1"/>
        </dgm:presLayoutVars>
      </dgm:prSet>
      <dgm:spPr/>
      <dgm:t>
        <a:bodyPr/>
        <a:lstStyle/>
        <a:p>
          <a:endParaRPr lang="en-IN"/>
        </a:p>
      </dgm:t>
    </dgm:pt>
    <dgm:pt modelId="{793B9CA9-7133-48A6-A4FF-3CEE4276545D}" type="pres">
      <dgm:prSet presAssocID="{67838972-BB35-4753-9C76-48C085BA3160}" presName="quad4" presStyleLbl="node1" presStyleIdx="3" presStyleCnt="4" custScaleX="139222" custScaleY="104402" custLinFactNeighborX="28427" custLinFactNeighborY="3104">
        <dgm:presLayoutVars>
          <dgm:chMax val="0"/>
          <dgm:chPref val="0"/>
          <dgm:bulletEnabled val="1"/>
        </dgm:presLayoutVars>
      </dgm:prSet>
      <dgm:spPr/>
      <dgm:t>
        <a:bodyPr/>
        <a:lstStyle/>
        <a:p>
          <a:endParaRPr lang="en-IN"/>
        </a:p>
      </dgm:t>
    </dgm:pt>
  </dgm:ptLst>
  <dgm:cxnLst>
    <dgm:cxn modelId="{9B91F729-D19F-4A9E-8E0E-601078BD7CFB}" type="presOf" srcId="{663F7069-DC82-4052-896D-66CCA48B622C}" destId="{793B9CA9-7133-48A6-A4FF-3CEE4276545D}" srcOrd="0" destOrd="0" presId="urn:microsoft.com/office/officeart/2005/8/layout/matrix3"/>
    <dgm:cxn modelId="{EF159BD0-388C-46F0-8C4A-4A01E7FD970A}" srcId="{67838972-BB35-4753-9C76-48C085BA3160}" destId="{A064107D-7EE0-458F-8DA4-70E186F35212}" srcOrd="1" destOrd="0" parTransId="{87CC8638-F4E8-4438-93DC-4572D3A2230D}" sibTransId="{8743B451-8DCC-425F-936D-3F0C4F63FBEF}"/>
    <dgm:cxn modelId="{0C156C68-2CD5-4073-9403-D62C7B2D0D11}" type="presOf" srcId="{38CC07E1-D93C-4844-93E1-A08736B41D33}" destId="{A6BA0499-828A-4B87-BF91-C153A5489163}" srcOrd="0" destOrd="0" presId="urn:microsoft.com/office/officeart/2005/8/layout/matrix3"/>
    <dgm:cxn modelId="{46C95A47-2EC2-4195-B3F7-59DB62BCBBEA}" type="presOf" srcId="{7E151AA0-B25B-4BD3-814D-CBA947F46732}" destId="{33625A92-4EA9-407E-9FD5-DEF3C33B0EF5}" srcOrd="0" destOrd="0" presId="urn:microsoft.com/office/officeart/2005/8/layout/matrix3"/>
    <dgm:cxn modelId="{950399F6-350D-492E-A278-C72CC965B3B0}" type="presOf" srcId="{67838972-BB35-4753-9C76-48C085BA3160}" destId="{FEAEF72A-9EDE-43E1-8749-1103531D0F77}" srcOrd="0" destOrd="0" presId="urn:microsoft.com/office/officeart/2005/8/layout/matrix3"/>
    <dgm:cxn modelId="{FB4761A8-2DC6-4B53-A333-9E8E36BF22B6}" srcId="{67838972-BB35-4753-9C76-48C085BA3160}" destId="{7E151AA0-B25B-4BD3-814D-CBA947F46732}" srcOrd="0" destOrd="0" parTransId="{EEB6DEF3-25FD-444B-9FCD-3EAC3ED6FCCB}" sibTransId="{2ABE0359-3A2E-4E42-B23F-DA819F654A7C}"/>
    <dgm:cxn modelId="{58B30AA0-18D0-48DD-8CA6-98CD73A40DC7}" srcId="{67838972-BB35-4753-9C76-48C085BA3160}" destId="{38CC07E1-D93C-4844-93E1-A08736B41D33}" srcOrd="2" destOrd="0" parTransId="{A4C2D7F3-5AD1-4425-82A4-F7DFCB25E2C2}" sibTransId="{21D8684F-13DB-4BC4-BC2C-6DD78596F3A9}"/>
    <dgm:cxn modelId="{0605C843-06F0-434D-A339-B99AC3FB4ECB}" srcId="{67838972-BB35-4753-9C76-48C085BA3160}" destId="{663F7069-DC82-4052-896D-66CCA48B622C}" srcOrd="3" destOrd="0" parTransId="{F5D5965F-1908-4768-8990-BDEF79886012}" sibTransId="{845C45C6-A5DD-4447-B3E4-2468B633D686}"/>
    <dgm:cxn modelId="{C192D960-2BF6-455F-8EB3-665B8CCE689B}" type="presOf" srcId="{A064107D-7EE0-458F-8DA4-70E186F35212}" destId="{16066BED-3A41-4D31-AC88-F4330F9322D6}" srcOrd="0" destOrd="0" presId="urn:microsoft.com/office/officeart/2005/8/layout/matrix3"/>
    <dgm:cxn modelId="{50117856-05E3-48B4-B2D3-79344EA78FC5}" type="presParOf" srcId="{FEAEF72A-9EDE-43E1-8749-1103531D0F77}" destId="{86448D36-152E-4D7C-A579-B92BAB6B9CF0}" srcOrd="0" destOrd="0" presId="urn:microsoft.com/office/officeart/2005/8/layout/matrix3"/>
    <dgm:cxn modelId="{7A3D846B-D564-4619-8799-441B8F5DBCA8}" type="presParOf" srcId="{FEAEF72A-9EDE-43E1-8749-1103531D0F77}" destId="{33625A92-4EA9-407E-9FD5-DEF3C33B0EF5}" srcOrd="1" destOrd="0" presId="urn:microsoft.com/office/officeart/2005/8/layout/matrix3"/>
    <dgm:cxn modelId="{EE4818B4-7612-43C3-BD17-FDC6F04ED260}" type="presParOf" srcId="{FEAEF72A-9EDE-43E1-8749-1103531D0F77}" destId="{16066BED-3A41-4D31-AC88-F4330F9322D6}" srcOrd="2" destOrd="0" presId="urn:microsoft.com/office/officeart/2005/8/layout/matrix3"/>
    <dgm:cxn modelId="{3B8D0E1E-A857-4899-964D-407C6489AF52}" type="presParOf" srcId="{FEAEF72A-9EDE-43E1-8749-1103531D0F77}" destId="{A6BA0499-828A-4B87-BF91-C153A5489163}" srcOrd="3" destOrd="0" presId="urn:microsoft.com/office/officeart/2005/8/layout/matrix3"/>
    <dgm:cxn modelId="{19C2C6A0-265E-4E86-A8E6-844A5C289BBD}" type="presParOf" srcId="{FEAEF72A-9EDE-43E1-8749-1103531D0F77}" destId="{793B9CA9-7133-48A6-A4FF-3CEE4276545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DE2AFFD-BFB3-4463-8DD0-F7E4040C6520}" type="doc">
      <dgm:prSet loTypeId="urn:microsoft.com/office/officeart/2005/8/layout/vList3#5" loCatId="list" qsTypeId="urn:microsoft.com/office/officeart/2005/8/quickstyle/simple1" qsCatId="simple" csTypeId="urn:microsoft.com/office/officeart/2005/8/colors/accent2_1" csCatId="accent2" phldr="1"/>
      <dgm:spPr/>
    </dgm:pt>
    <dgm:pt modelId="{6686D854-F5EB-4F59-8AF5-0F0E394C7282}">
      <dgm:prSet phldrT="[Text]" custT="1"/>
      <dgm:spPr>
        <a:solidFill>
          <a:schemeClr val="accent1">
            <a:lumMod val="60000"/>
            <a:lumOff val="40000"/>
          </a:schemeClr>
        </a:solidFill>
      </dgm:spPr>
      <dgm:t>
        <a:bodyPr/>
        <a:lstStyle/>
        <a:p>
          <a:r>
            <a:rPr lang="en-IN" sz="1800" b="1"/>
            <a:t>Multi-tasking</a:t>
          </a:r>
          <a:endParaRPr lang="en-IN" sz="1800" b="1" dirty="0"/>
        </a:p>
      </dgm:t>
    </dgm:pt>
    <dgm:pt modelId="{7AF6C4C2-E9FC-4679-8881-BE2F3B5D94F8}" type="parTrans" cxnId="{5977DCE2-FD0B-415A-9B53-50BA1677F9DF}">
      <dgm:prSet/>
      <dgm:spPr/>
      <dgm:t>
        <a:bodyPr/>
        <a:lstStyle/>
        <a:p>
          <a:endParaRPr lang="en-IN" sz="1800" b="1">
            <a:solidFill>
              <a:schemeClr val="bg2">
                <a:lumMod val="50000"/>
              </a:schemeClr>
            </a:solidFill>
          </a:endParaRPr>
        </a:p>
      </dgm:t>
    </dgm:pt>
    <dgm:pt modelId="{364786D3-0F88-490E-B594-18ACFE542FF3}" type="sibTrans" cxnId="{5977DCE2-FD0B-415A-9B53-50BA1677F9DF}">
      <dgm:prSet/>
      <dgm:spPr/>
      <dgm:t>
        <a:bodyPr/>
        <a:lstStyle/>
        <a:p>
          <a:endParaRPr lang="en-IN" sz="1800" b="1">
            <a:solidFill>
              <a:schemeClr val="bg2">
                <a:lumMod val="50000"/>
              </a:schemeClr>
            </a:solidFill>
          </a:endParaRPr>
        </a:p>
      </dgm:t>
    </dgm:pt>
    <dgm:pt modelId="{BF1310ED-7838-4B57-B6E9-FA8485A344E6}">
      <dgm:prSet phldrT="[Text]" custT="1"/>
      <dgm:spPr>
        <a:solidFill>
          <a:schemeClr val="accent1">
            <a:lumMod val="60000"/>
            <a:lumOff val="40000"/>
          </a:schemeClr>
        </a:solidFill>
      </dgm:spPr>
      <dgm:t>
        <a:bodyPr/>
        <a:lstStyle/>
        <a:p>
          <a:r>
            <a:rPr lang="en-IN" sz="1800" b="1" dirty="0"/>
            <a:t>Limited </a:t>
          </a:r>
          <a:r>
            <a:rPr lang="en-IN" sz="1800" b="1" dirty="0" smtClean="0"/>
            <a:t>engagement with public for advocacy</a:t>
          </a:r>
          <a:endParaRPr lang="en-IN" sz="1800" b="1" dirty="0"/>
        </a:p>
      </dgm:t>
    </dgm:pt>
    <dgm:pt modelId="{D354C4D0-A7EF-4002-B21F-00E715596BBB}" type="parTrans" cxnId="{1AE90DBC-2A3B-4D0A-BC65-11573CC9380A}">
      <dgm:prSet/>
      <dgm:spPr/>
      <dgm:t>
        <a:bodyPr/>
        <a:lstStyle/>
        <a:p>
          <a:endParaRPr lang="en-IN" sz="1800" b="1">
            <a:solidFill>
              <a:schemeClr val="bg2">
                <a:lumMod val="50000"/>
              </a:schemeClr>
            </a:solidFill>
          </a:endParaRPr>
        </a:p>
      </dgm:t>
    </dgm:pt>
    <dgm:pt modelId="{F124649C-06E6-447B-867F-51CF5BB92926}" type="sibTrans" cxnId="{1AE90DBC-2A3B-4D0A-BC65-11573CC9380A}">
      <dgm:prSet/>
      <dgm:spPr/>
      <dgm:t>
        <a:bodyPr/>
        <a:lstStyle/>
        <a:p>
          <a:endParaRPr lang="en-IN" sz="1800" b="1">
            <a:solidFill>
              <a:schemeClr val="bg2">
                <a:lumMod val="50000"/>
              </a:schemeClr>
            </a:solidFill>
          </a:endParaRPr>
        </a:p>
      </dgm:t>
    </dgm:pt>
    <dgm:pt modelId="{6C4CA8AE-3513-424A-AE3C-FDD530D0DF50}" type="pres">
      <dgm:prSet presAssocID="{8DE2AFFD-BFB3-4463-8DD0-F7E4040C6520}" presName="linearFlow" presStyleCnt="0">
        <dgm:presLayoutVars>
          <dgm:dir/>
          <dgm:resizeHandles val="exact"/>
        </dgm:presLayoutVars>
      </dgm:prSet>
      <dgm:spPr/>
    </dgm:pt>
    <dgm:pt modelId="{E0A7E335-218F-48A9-B54A-B2F649E469DA}" type="pres">
      <dgm:prSet presAssocID="{6686D854-F5EB-4F59-8AF5-0F0E394C7282}" presName="composite" presStyleCnt="0"/>
      <dgm:spPr/>
    </dgm:pt>
    <dgm:pt modelId="{452B3407-86A1-475E-8C68-6322900A3130}" type="pres">
      <dgm:prSet presAssocID="{6686D854-F5EB-4F59-8AF5-0F0E394C7282}" presName="imgShp" presStyleLbl="fgImgPlace1" presStyleIdx="0" presStyleCnt="2"/>
      <dgm:spPr/>
    </dgm:pt>
    <dgm:pt modelId="{F6FC789D-2DD9-45FE-B72A-6D3338D5B58D}" type="pres">
      <dgm:prSet presAssocID="{6686D854-F5EB-4F59-8AF5-0F0E394C7282}" presName="txShp" presStyleLbl="node1" presStyleIdx="0" presStyleCnt="2" custLinFactNeighborX="400" custLinFactNeighborY="-7933">
        <dgm:presLayoutVars>
          <dgm:bulletEnabled val="1"/>
        </dgm:presLayoutVars>
      </dgm:prSet>
      <dgm:spPr/>
      <dgm:t>
        <a:bodyPr/>
        <a:lstStyle/>
        <a:p>
          <a:endParaRPr lang="en-IN"/>
        </a:p>
      </dgm:t>
    </dgm:pt>
    <dgm:pt modelId="{38DD2406-FE66-4F9B-A0B1-E530708107FB}" type="pres">
      <dgm:prSet presAssocID="{364786D3-0F88-490E-B594-18ACFE542FF3}" presName="spacing" presStyleCnt="0"/>
      <dgm:spPr/>
    </dgm:pt>
    <dgm:pt modelId="{84F4BFB9-E6E6-4905-B44B-80FF9E986FE4}" type="pres">
      <dgm:prSet presAssocID="{BF1310ED-7838-4B57-B6E9-FA8485A344E6}" presName="composite" presStyleCnt="0"/>
      <dgm:spPr/>
    </dgm:pt>
    <dgm:pt modelId="{4555BC0E-E3BC-415B-B696-E5EEDA88C9D3}" type="pres">
      <dgm:prSet presAssocID="{BF1310ED-7838-4B57-B6E9-FA8485A344E6}" presName="imgShp" presStyleLbl="fgImgPlace1" presStyleIdx="1" presStyleCnt="2"/>
      <dgm:spPr/>
    </dgm:pt>
    <dgm:pt modelId="{FA6AEDBB-3855-41DC-AFD7-B8B0345A70A8}" type="pres">
      <dgm:prSet presAssocID="{BF1310ED-7838-4B57-B6E9-FA8485A344E6}" presName="txShp" presStyleLbl="node1" presStyleIdx="1" presStyleCnt="2">
        <dgm:presLayoutVars>
          <dgm:bulletEnabled val="1"/>
        </dgm:presLayoutVars>
      </dgm:prSet>
      <dgm:spPr/>
      <dgm:t>
        <a:bodyPr/>
        <a:lstStyle/>
        <a:p>
          <a:endParaRPr lang="en-IN"/>
        </a:p>
      </dgm:t>
    </dgm:pt>
  </dgm:ptLst>
  <dgm:cxnLst>
    <dgm:cxn modelId="{1AE90DBC-2A3B-4D0A-BC65-11573CC9380A}" srcId="{8DE2AFFD-BFB3-4463-8DD0-F7E4040C6520}" destId="{BF1310ED-7838-4B57-B6E9-FA8485A344E6}" srcOrd="1" destOrd="0" parTransId="{D354C4D0-A7EF-4002-B21F-00E715596BBB}" sibTransId="{F124649C-06E6-447B-867F-51CF5BB92926}"/>
    <dgm:cxn modelId="{BB7A599A-E336-417A-A674-06E668E4BDFE}" type="presOf" srcId="{8DE2AFFD-BFB3-4463-8DD0-F7E4040C6520}" destId="{6C4CA8AE-3513-424A-AE3C-FDD530D0DF50}" srcOrd="0" destOrd="0" presId="urn:microsoft.com/office/officeart/2005/8/layout/vList3#5"/>
    <dgm:cxn modelId="{39D038EF-81A8-4DD9-B934-22C4E86D7F69}" type="presOf" srcId="{6686D854-F5EB-4F59-8AF5-0F0E394C7282}" destId="{F6FC789D-2DD9-45FE-B72A-6D3338D5B58D}" srcOrd="0" destOrd="0" presId="urn:microsoft.com/office/officeart/2005/8/layout/vList3#5"/>
    <dgm:cxn modelId="{5977DCE2-FD0B-415A-9B53-50BA1677F9DF}" srcId="{8DE2AFFD-BFB3-4463-8DD0-F7E4040C6520}" destId="{6686D854-F5EB-4F59-8AF5-0F0E394C7282}" srcOrd="0" destOrd="0" parTransId="{7AF6C4C2-E9FC-4679-8881-BE2F3B5D94F8}" sibTransId="{364786D3-0F88-490E-B594-18ACFE542FF3}"/>
    <dgm:cxn modelId="{E98FFC45-418C-497D-9B63-17FC4AE50CAB}" type="presOf" srcId="{BF1310ED-7838-4B57-B6E9-FA8485A344E6}" destId="{FA6AEDBB-3855-41DC-AFD7-B8B0345A70A8}" srcOrd="0" destOrd="0" presId="urn:microsoft.com/office/officeart/2005/8/layout/vList3#5"/>
    <dgm:cxn modelId="{0D037A1B-6EBF-4503-8653-F19D9CC1E13B}" type="presParOf" srcId="{6C4CA8AE-3513-424A-AE3C-FDD530D0DF50}" destId="{E0A7E335-218F-48A9-B54A-B2F649E469DA}" srcOrd="0" destOrd="0" presId="urn:microsoft.com/office/officeart/2005/8/layout/vList3#5"/>
    <dgm:cxn modelId="{3C11B0C9-CE5F-4431-AF4B-9D718E89CAD4}" type="presParOf" srcId="{E0A7E335-218F-48A9-B54A-B2F649E469DA}" destId="{452B3407-86A1-475E-8C68-6322900A3130}" srcOrd="0" destOrd="0" presId="urn:microsoft.com/office/officeart/2005/8/layout/vList3#5"/>
    <dgm:cxn modelId="{8E2993AD-BC58-403E-942D-967FE9C139D3}" type="presParOf" srcId="{E0A7E335-218F-48A9-B54A-B2F649E469DA}" destId="{F6FC789D-2DD9-45FE-B72A-6D3338D5B58D}" srcOrd="1" destOrd="0" presId="urn:microsoft.com/office/officeart/2005/8/layout/vList3#5"/>
    <dgm:cxn modelId="{9BC6A8DE-161B-48A3-ACB7-1F383CC82C41}" type="presParOf" srcId="{6C4CA8AE-3513-424A-AE3C-FDD530D0DF50}" destId="{38DD2406-FE66-4F9B-A0B1-E530708107FB}" srcOrd="1" destOrd="0" presId="urn:microsoft.com/office/officeart/2005/8/layout/vList3#5"/>
    <dgm:cxn modelId="{3205D907-4076-4900-AC5F-184FB8CDEABF}" type="presParOf" srcId="{6C4CA8AE-3513-424A-AE3C-FDD530D0DF50}" destId="{84F4BFB9-E6E6-4905-B44B-80FF9E986FE4}" srcOrd="2" destOrd="0" presId="urn:microsoft.com/office/officeart/2005/8/layout/vList3#5"/>
    <dgm:cxn modelId="{CC5E4D89-1FAD-4EAB-AC7C-ACD7B1E53458}" type="presParOf" srcId="{84F4BFB9-E6E6-4905-B44B-80FF9E986FE4}" destId="{4555BC0E-E3BC-415B-B696-E5EEDA88C9D3}" srcOrd="0" destOrd="0" presId="urn:microsoft.com/office/officeart/2005/8/layout/vList3#5"/>
    <dgm:cxn modelId="{443709D1-7327-45C9-ABB1-50A11B2B1AE4}" type="presParOf" srcId="{84F4BFB9-E6E6-4905-B44B-80FF9E986FE4}" destId="{FA6AEDBB-3855-41DC-AFD7-B8B0345A70A8}" srcOrd="1" destOrd="0" presId="urn:microsoft.com/office/officeart/2005/8/layout/vList3#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DE2AFFD-BFB3-4463-8DD0-F7E4040C6520}" type="doc">
      <dgm:prSet loTypeId="urn:microsoft.com/office/officeart/2005/8/layout/vList3#3" loCatId="list" qsTypeId="urn:microsoft.com/office/officeart/2005/8/quickstyle/simple1" qsCatId="simple" csTypeId="urn:microsoft.com/office/officeart/2005/8/colors/accent5_1" csCatId="accent5" phldr="1"/>
      <dgm:spPr/>
    </dgm:pt>
    <dgm:pt modelId="{6686D854-F5EB-4F59-8AF5-0F0E394C7282}">
      <dgm:prSet phldrT="[Text]" custT="1"/>
      <dgm:spPr>
        <a:solidFill>
          <a:schemeClr val="accent5">
            <a:lumMod val="75000"/>
          </a:schemeClr>
        </a:solidFill>
      </dgm:spPr>
      <dgm:t>
        <a:bodyPr/>
        <a:lstStyle/>
        <a:p>
          <a:r>
            <a:rPr lang="en-IN" sz="1800" b="1" dirty="0"/>
            <a:t>More collaborative, extramural research work</a:t>
          </a:r>
        </a:p>
      </dgm:t>
    </dgm:pt>
    <dgm:pt modelId="{7AF6C4C2-E9FC-4679-8881-BE2F3B5D94F8}" type="parTrans" cxnId="{5977DCE2-FD0B-415A-9B53-50BA1677F9DF}">
      <dgm:prSet/>
      <dgm:spPr/>
      <dgm:t>
        <a:bodyPr/>
        <a:lstStyle/>
        <a:p>
          <a:endParaRPr lang="en-IN" sz="1800" b="1">
            <a:solidFill>
              <a:schemeClr val="bg2">
                <a:lumMod val="50000"/>
              </a:schemeClr>
            </a:solidFill>
          </a:endParaRPr>
        </a:p>
      </dgm:t>
    </dgm:pt>
    <dgm:pt modelId="{364786D3-0F88-490E-B594-18ACFE542FF3}" type="sibTrans" cxnId="{5977DCE2-FD0B-415A-9B53-50BA1677F9DF}">
      <dgm:prSet/>
      <dgm:spPr/>
      <dgm:t>
        <a:bodyPr/>
        <a:lstStyle/>
        <a:p>
          <a:endParaRPr lang="en-IN" sz="1800" b="1">
            <a:solidFill>
              <a:schemeClr val="bg2">
                <a:lumMod val="50000"/>
              </a:schemeClr>
            </a:solidFill>
          </a:endParaRPr>
        </a:p>
      </dgm:t>
    </dgm:pt>
    <dgm:pt modelId="{BF1310ED-7838-4B57-B6E9-FA8485A344E6}">
      <dgm:prSet phldrT="[Text]" custT="1"/>
      <dgm:spPr>
        <a:solidFill>
          <a:schemeClr val="accent5">
            <a:lumMod val="75000"/>
          </a:schemeClr>
        </a:solidFill>
      </dgm:spPr>
      <dgm:t>
        <a:bodyPr/>
        <a:lstStyle/>
        <a:p>
          <a:r>
            <a:rPr lang="en-IN" sz="1800" b="1"/>
            <a:t>Facilitate online training opportunities</a:t>
          </a:r>
          <a:endParaRPr lang="en-IN" sz="1800" b="1" dirty="0"/>
        </a:p>
      </dgm:t>
    </dgm:pt>
    <dgm:pt modelId="{D354C4D0-A7EF-4002-B21F-00E715596BBB}" type="parTrans" cxnId="{1AE90DBC-2A3B-4D0A-BC65-11573CC9380A}">
      <dgm:prSet/>
      <dgm:spPr/>
      <dgm:t>
        <a:bodyPr/>
        <a:lstStyle/>
        <a:p>
          <a:endParaRPr lang="en-IN" sz="1800" b="1">
            <a:solidFill>
              <a:schemeClr val="bg2">
                <a:lumMod val="50000"/>
              </a:schemeClr>
            </a:solidFill>
          </a:endParaRPr>
        </a:p>
      </dgm:t>
    </dgm:pt>
    <dgm:pt modelId="{F124649C-06E6-447B-867F-51CF5BB92926}" type="sibTrans" cxnId="{1AE90DBC-2A3B-4D0A-BC65-11573CC9380A}">
      <dgm:prSet/>
      <dgm:spPr/>
      <dgm:t>
        <a:bodyPr/>
        <a:lstStyle/>
        <a:p>
          <a:endParaRPr lang="en-IN" sz="1800" b="1">
            <a:solidFill>
              <a:schemeClr val="bg2">
                <a:lumMod val="50000"/>
              </a:schemeClr>
            </a:solidFill>
          </a:endParaRPr>
        </a:p>
      </dgm:t>
    </dgm:pt>
    <dgm:pt modelId="{11DC6027-C21B-401F-9E2D-DCDF65D325E5}">
      <dgm:prSet phldrT="[Text]" custT="1"/>
      <dgm:spPr>
        <a:solidFill>
          <a:schemeClr val="accent5">
            <a:lumMod val="75000"/>
          </a:schemeClr>
        </a:solidFill>
      </dgm:spPr>
      <dgm:t>
        <a:bodyPr/>
        <a:lstStyle/>
        <a:p>
          <a:r>
            <a:rPr lang="en-US" sz="1800" b="1"/>
            <a:t>Stake-holder centric approach </a:t>
          </a:r>
          <a:endParaRPr lang="en-IN" sz="1800" b="1" dirty="0"/>
        </a:p>
      </dgm:t>
    </dgm:pt>
    <dgm:pt modelId="{28C3AB75-1623-46B1-82B7-4590C599C193}" type="parTrans" cxnId="{E6A73A39-A1FC-42DB-8ACD-A4C4AAA97D57}">
      <dgm:prSet/>
      <dgm:spPr/>
      <dgm:t>
        <a:bodyPr/>
        <a:lstStyle/>
        <a:p>
          <a:endParaRPr lang="en-IN" sz="1800" b="1">
            <a:solidFill>
              <a:schemeClr val="bg2">
                <a:lumMod val="50000"/>
              </a:schemeClr>
            </a:solidFill>
          </a:endParaRPr>
        </a:p>
      </dgm:t>
    </dgm:pt>
    <dgm:pt modelId="{6FC71796-BCBA-49AE-A799-2B5AFEDF159F}" type="sibTrans" cxnId="{E6A73A39-A1FC-42DB-8ACD-A4C4AAA97D57}">
      <dgm:prSet/>
      <dgm:spPr/>
      <dgm:t>
        <a:bodyPr/>
        <a:lstStyle/>
        <a:p>
          <a:endParaRPr lang="en-IN" sz="1800" b="1">
            <a:solidFill>
              <a:schemeClr val="bg2">
                <a:lumMod val="50000"/>
              </a:schemeClr>
            </a:solidFill>
          </a:endParaRPr>
        </a:p>
      </dgm:t>
    </dgm:pt>
    <dgm:pt modelId="{6C4CA8AE-3513-424A-AE3C-FDD530D0DF50}" type="pres">
      <dgm:prSet presAssocID="{8DE2AFFD-BFB3-4463-8DD0-F7E4040C6520}" presName="linearFlow" presStyleCnt="0">
        <dgm:presLayoutVars>
          <dgm:dir/>
          <dgm:resizeHandles val="exact"/>
        </dgm:presLayoutVars>
      </dgm:prSet>
      <dgm:spPr/>
    </dgm:pt>
    <dgm:pt modelId="{E0A7E335-218F-48A9-B54A-B2F649E469DA}" type="pres">
      <dgm:prSet presAssocID="{6686D854-F5EB-4F59-8AF5-0F0E394C7282}" presName="composite" presStyleCnt="0"/>
      <dgm:spPr/>
    </dgm:pt>
    <dgm:pt modelId="{452B3407-86A1-475E-8C68-6322900A3130}" type="pres">
      <dgm:prSet presAssocID="{6686D854-F5EB-4F59-8AF5-0F0E394C7282}" presName="imgShp" presStyleLbl="fgImgPlace1" presStyleIdx="0" presStyleCnt="3"/>
      <dgm:spPr/>
    </dgm:pt>
    <dgm:pt modelId="{F6FC789D-2DD9-45FE-B72A-6D3338D5B58D}" type="pres">
      <dgm:prSet presAssocID="{6686D854-F5EB-4F59-8AF5-0F0E394C7282}" presName="txShp" presStyleLbl="node1" presStyleIdx="0" presStyleCnt="3">
        <dgm:presLayoutVars>
          <dgm:bulletEnabled val="1"/>
        </dgm:presLayoutVars>
      </dgm:prSet>
      <dgm:spPr/>
      <dgm:t>
        <a:bodyPr/>
        <a:lstStyle/>
        <a:p>
          <a:endParaRPr lang="en-IN"/>
        </a:p>
      </dgm:t>
    </dgm:pt>
    <dgm:pt modelId="{38DD2406-FE66-4F9B-A0B1-E530708107FB}" type="pres">
      <dgm:prSet presAssocID="{364786D3-0F88-490E-B594-18ACFE542FF3}" presName="spacing" presStyleCnt="0"/>
      <dgm:spPr/>
    </dgm:pt>
    <dgm:pt modelId="{84F4BFB9-E6E6-4905-B44B-80FF9E986FE4}" type="pres">
      <dgm:prSet presAssocID="{BF1310ED-7838-4B57-B6E9-FA8485A344E6}" presName="composite" presStyleCnt="0"/>
      <dgm:spPr/>
    </dgm:pt>
    <dgm:pt modelId="{4555BC0E-E3BC-415B-B696-E5EEDA88C9D3}" type="pres">
      <dgm:prSet presAssocID="{BF1310ED-7838-4B57-B6E9-FA8485A344E6}" presName="imgShp" presStyleLbl="fgImgPlace1" presStyleIdx="1" presStyleCnt="3"/>
      <dgm:spPr/>
    </dgm:pt>
    <dgm:pt modelId="{FA6AEDBB-3855-41DC-AFD7-B8B0345A70A8}" type="pres">
      <dgm:prSet presAssocID="{BF1310ED-7838-4B57-B6E9-FA8485A344E6}" presName="txShp" presStyleLbl="node1" presStyleIdx="1" presStyleCnt="3">
        <dgm:presLayoutVars>
          <dgm:bulletEnabled val="1"/>
        </dgm:presLayoutVars>
      </dgm:prSet>
      <dgm:spPr/>
      <dgm:t>
        <a:bodyPr/>
        <a:lstStyle/>
        <a:p>
          <a:endParaRPr lang="en-IN"/>
        </a:p>
      </dgm:t>
    </dgm:pt>
    <dgm:pt modelId="{75EAFACA-1DC0-4342-BB2B-7060E616A11B}" type="pres">
      <dgm:prSet presAssocID="{F124649C-06E6-447B-867F-51CF5BB92926}" presName="spacing" presStyleCnt="0"/>
      <dgm:spPr/>
    </dgm:pt>
    <dgm:pt modelId="{2DC010C7-5DA8-4ED8-A266-08D2504B48FD}" type="pres">
      <dgm:prSet presAssocID="{11DC6027-C21B-401F-9E2D-DCDF65D325E5}" presName="composite" presStyleCnt="0"/>
      <dgm:spPr/>
    </dgm:pt>
    <dgm:pt modelId="{76C21589-8795-480B-8F07-4534A66A4683}" type="pres">
      <dgm:prSet presAssocID="{11DC6027-C21B-401F-9E2D-DCDF65D325E5}" presName="imgShp" presStyleLbl="fgImgPlace1" presStyleIdx="2" presStyleCnt="3"/>
      <dgm:spPr/>
    </dgm:pt>
    <dgm:pt modelId="{89B93326-92ED-46F2-8FBC-68624319C523}" type="pres">
      <dgm:prSet presAssocID="{11DC6027-C21B-401F-9E2D-DCDF65D325E5}" presName="txShp" presStyleLbl="node1" presStyleIdx="2" presStyleCnt="3">
        <dgm:presLayoutVars>
          <dgm:bulletEnabled val="1"/>
        </dgm:presLayoutVars>
      </dgm:prSet>
      <dgm:spPr/>
      <dgm:t>
        <a:bodyPr/>
        <a:lstStyle/>
        <a:p>
          <a:endParaRPr lang="en-IN"/>
        </a:p>
      </dgm:t>
    </dgm:pt>
  </dgm:ptLst>
  <dgm:cxnLst>
    <dgm:cxn modelId="{AB5FF408-8302-49C2-9E96-F03790BA78E9}" type="presOf" srcId="{11DC6027-C21B-401F-9E2D-DCDF65D325E5}" destId="{89B93326-92ED-46F2-8FBC-68624319C523}" srcOrd="0" destOrd="0" presId="urn:microsoft.com/office/officeart/2005/8/layout/vList3#3"/>
    <dgm:cxn modelId="{1AE90DBC-2A3B-4D0A-BC65-11573CC9380A}" srcId="{8DE2AFFD-BFB3-4463-8DD0-F7E4040C6520}" destId="{BF1310ED-7838-4B57-B6E9-FA8485A344E6}" srcOrd="1" destOrd="0" parTransId="{D354C4D0-A7EF-4002-B21F-00E715596BBB}" sibTransId="{F124649C-06E6-447B-867F-51CF5BB92926}"/>
    <dgm:cxn modelId="{47336E05-BD0C-4240-BC20-6A0833ADC786}" type="presOf" srcId="{BF1310ED-7838-4B57-B6E9-FA8485A344E6}" destId="{FA6AEDBB-3855-41DC-AFD7-B8B0345A70A8}" srcOrd="0" destOrd="0" presId="urn:microsoft.com/office/officeart/2005/8/layout/vList3#3"/>
    <dgm:cxn modelId="{E1293A00-0295-4B09-9D17-417C3D92B6C1}" type="presOf" srcId="{8DE2AFFD-BFB3-4463-8DD0-F7E4040C6520}" destId="{6C4CA8AE-3513-424A-AE3C-FDD530D0DF50}" srcOrd="0" destOrd="0" presId="urn:microsoft.com/office/officeart/2005/8/layout/vList3#3"/>
    <dgm:cxn modelId="{E6A73A39-A1FC-42DB-8ACD-A4C4AAA97D57}" srcId="{8DE2AFFD-BFB3-4463-8DD0-F7E4040C6520}" destId="{11DC6027-C21B-401F-9E2D-DCDF65D325E5}" srcOrd="2" destOrd="0" parTransId="{28C3AB75-1623-46B1-82B7-4590C599C193}" sibTransId="{6FC71796-BCBA-49AE-A799-2B5AFEDF159F}"/>
    <dgm:cxn modelId="{5977DCE2-FD0B-415A-9B53-50BA1677F9DF}" srcId="{8DE2AFFD-BFB3-4463-8DD0-F7E4040C6520}" destId="{6686D854-F5EB-4F59-8AF5-0F0E394C7282}" srcOrd="0" destOrd="0" parTransId="{7AF6C4C2-E9FC-4679-8881-BE2F3B5D94F8}" sibTransId="{364786D3-0F88-490E-B594-18ACFE542FF3}"/>
    <dgm:cxn modelId="{AB884172-6DFE-44FE-8C16-45C08399933E}" type="presOf" srcId="{6686D854-F5EB-4F59-8AF5-0F0E394C7282}" destId="{F6FC789D-2DD9-45FE-B72A-6D3338D5B58D}" srcOrd="0" destOrd="0" presId="urn:microsoft.com/office/officeart/2005/8/layout/vList3#3"/>
    <dgm:cxn modelId="{AAB52BAF-2DF6-4AA8-A4AC-0F81FA76837A}" type="presParOf" srcId="{6C4CA8AE-3513-424A-AE3C-FDD530D0DF50}" destId="{E0A7E335-218F-48A9-B54A-B2F649E469DA}" srcOrd="0" destOrd="0" presId="urn:microsoft.com/office/officeart/2005/8/layout/vList3#3"/>
    <dgm:cxn modelId="{DF212304-37FA-4EAD-ADFA-C30305A1A084}" type="presParOf" srcId="{E0A7E335-218F-48A9-B54A-B2F649E469DA}" destId="{452B3407-86A1-475E-8C68-6322900A3130}" srcOrd="0" destOrd="0" presId="urn:microsoft.com/office/officeart/2005/8/layout/vList3#3"/>
    <dgm:cxn modelId="{54C39567-B2AC-4497-B55A-7FE365004453}" type="presParOf" srcId="{E0A7E335-218F-48A9-B54A-B2F649E469DA}" destId="{F6FC789D-2DD9-45FE-B72A-6D3338D5B58D}" srcOrd="1" destOrd="0" presId="urn:microsoft.com/office/officeart/2005/8/layout/vList3#3"/>
    <dgm:cxn modelId="{29AD6DED-FCA2-49E0-8A32-2C8B9D1C1119}" type="presParOf" srcId="{6C4CA8AE-3513-424A-AE3C-FDD530D0DF50}" destId="{38DD2406-FE66-4F9B-A0B1-E530708107FB}" srcOrd="1" destOrd="0" presId="urn:microsoft.com/office/officeart/2005/8/layout/vList3#3"/>
    <dgm:cxn modelId="{883A3869-1E71-4388-BD19-6613EEA60220}" type="presParOf" srcId="{6C4CA8AE-3513-424A-AE3C-FDD530D0DF50}" destId="{84F4BFB9-E6E6-4905-B44B-80FF9E986FE4}" srcOrd="2" destOrd="0" presId="urn:microsoft.com/office/officeart/2005/8/layout/vList3#3"/>
    <dgm:cxn modelId="{323BFD7D-6E94-48AC-BDAD-9C2CD32F653C}" type="presParOf" srcId="{84F4BFB9-E6E6-4905-B44B-80FF9E986FE4}" destId="{4555BC0E-E3BC-415B-B696-E5EEDA88C9D3}" srcOrd="0" destOrd="0" presId="urn:microsoft.com/office/officeart/2005/8/layout/vList3#3"/>
    <dgm:cxn modelId="{A473AE98-03F8-4378-BC16-EE3E646A35C7}" type="presParOf" srcId="{84F4BFB9-E6E6-4905-B44B-80FF9E986FE4}" destId="{FA6AEDBB-3855-41DC-AFD7-B8B0345A70A8}" srcOrd="1" destOrd="0" presId="urn:microsoft.com/office/officeart/2005/8/layout/vList3#3"/>
    <dgm:cxn modelId="{B8471451-3B93-4A1D-B938-5E47AD342EF1}" type="presParOf" srcId="{6C4CA8AE-3513-424A-AE3C-FDD530D0DF50}" destId="{75EAFACA-1DC0-4342-BB2B-7060E616A11B}" srcOrd="3" destOrd="0" presId="urn:microsoft.com/office/officeart/2005/8/layout/vList3#3"/>
    <dgm:cxn modelId="{FCE592BC-3F5A-408A-81C1-DB0223C18DC1}" type="presParOf" srcId="{6C4CA8AE-3513-424A-AE3C-FDD530D0DF50}" destId="{2DC010C7-5DA8-4ED8-A266-08D2504B48FD}" srcOrd="4" destOrd="0" presId="urn:microsoft.com/office/officeart/2005/8/layout/vList3#3"/>
    <dgm:cxn modelId="{4BC49508-DCBA-4483-8248-D17EB737EE23}" type="presParOf" srcId="{2DC010C7-5DA8-4ED8-A266-08D2504B48FD}" destId="{76C21589-8795-480B-8F07-4534A66A4683}" srcOrd="0" destOrd="0" presId="urn:microsoft.com/office/officeart/2005/8/layout/vList3#3"/>
    <dgm:cxn modelId="{F78AF3A9-03E5-434A-81A7-B9FDFA5BAF0E}" type="presParOf" srcId="{2DC010C7-5DA8-4ED8-A266-08D2504B48FD}" destId="{89B93326-92ED-46F2-8FBC-68624319C523}" srcOrd="1" destOrd="0" presId="urn:microsoft.com/office/officeart/2005/8/layout/vList3#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25635D-2DB6-452B-9049-9A729DB605AD}" type="doc">
      <dgm:prSet loTypeId="urn:microsoft.com/office/officeart/2009/3/layout/CircleRelationship" loCatId="relationship" qsTypeId="urn:microsoft.com/office/officeart/2005/8/quickstyle/simple1" qsCatId="simple" csTypeId="urn:microsoft.com/office/officeart/2005/8/colors/colorful2" csCatId="colorful" phldr="1"/>
      <dgm:spPr/>
      <dgm:t>
        <a:bodyPr/>
        <a:lstStyle/>
        <a:p>
          <a:endParaRPr lang="en-IN"/>
        </a:p>
      </dgm:t>
    </dgm:pt>
    <dgm:pt modelId="{ED50E388-CEF6-45B4-818A-0D3F6EC3CE0D}">
      <dgm:prSet phldrT="[Text]" custT="1"/>
      <dgm:spPr>
        <a:solidFill>
          <a:schemeClr val="bg1"/>
        </a:solidFill>
        <a:ln>
          <a:solidFill>
            <a:schemeClr val="accent4">
              <a:lumMod val="50000"/>
            </a:schemeClr>
          </a:solidFill>
          <a:prstDash val="lgDash"/>
        </a:ln>
      </dgm:spPr>
      <dgm:t>
        <a:bodyPr/>
        <a:lstStyle/>
        <a:p>
          <a:r>
            <a:rPr lang="en-IN" sz="3200" dirty="0">
              <a:solidFill>
                <a:sysClr val="windowText" lastClr="000000"/>
              </a:solidFill>
              <a:latin typeface="Arial Rounded MT Bold" pitchFamily="34" charset="0"/>
              <a:cs typeface="Arial" pitchFamily="34" charset="0"/>
            </a:rPr>
            <a:t>Activities</a:t>
          </a:r>
        </a:p>
      </dgm:t>
    </dgm:pt>
    <dgm:pt modelId="{5C83BB38-D08D-4D8B-B968-A26C536097ED}" type="parTrans" cxnId="{9578E208-DC9C-40C8-9D31-C44DBCD06C01}">
      <dgm:prSet/>
      <dgm:spPr/>
      <dgm:t>
        <a:bodyPr/>
        <a:lstStyle/>
        <a:p>
          <a:endParaRPr lang="en-IN" sz="2400">
            <a:latin typeface="Arial Rounded MT Bold" pitchFamily="34" charset="0"/>
            <a:cs typeface="Arial" pitchFamily="34" charset="0"/>
          </a:endParaRPr>
        </a:p>
      </dgm:t>
    </dgm:pt>
    <dgm:pt modelId="{E0C1792C-2CB6-4863-ADB4-3B676F760362}" type="sibTrans" cxnId="{9578E208-DC9C-40C8-9D31-C44DBCD06C01}">
      <dgm:prSet/>
      <dgm:spPr/>
      <dgm:t>
        <a:bodyPr/>
        <a:lstStyle/>
        <a:p>
          <a:endParaRPr lang="en-IN" sz="2400">
            <a:latin typeface="Arial Rounded MT Bold" pitchFamily="34" charset="0"/>
            <a:cs typeface="Arial" pitchFamily="34" charset="0"/>
          </a:endParaRPr>
        </a:p>
      </dgm:t>
    </dgm:pt>
    <dgm:pt modelId="{5ECA1C99-4B5D-4205-9718-BD732D44FC38}">
      <dgm:prSet phldrT="[Text]" custT="1"/>
      <dgm:spPr>
        <a:solidFill>
          <a:schemeClr val="accent2">
            <a:lumMod val="50000"/>
          </a:schemeClr>
        </a:solidFill>
        <a:ln>
          <a:solidFill>
            <a:schemeClr val="tx1"/>
          </a:solidFill>
        </a:ln>
      </dgm:spPr>
      <dgm:t>
        <a:bodyPr/>
        <a:lstStyle/>
        <a:p>
          <a:r>
            <a:rPr lang="en-IN" sz="2000" dirty="0">
              <a:solidFill>
                <a:schemeClr val="bg1"/>
              </a:solidFill>
              <a:latin typeface="Arial Rounded MT Bold" pitchFamily="34" charset="0"/>
              <a:cs typeface="Arial" pitchFamily="34" charset="0"/>
            </a:rPr>
            <a:t>Academic training</a:t>
          </a:r>
        </a:p>
      </dgm:t>
    </dgm:pt>
    <dgm:pt modelId="{B8BA7AE1-A6F7-4B49-AC55-93E2A280CD3F}" type="parTrans" cxnId="{F1AED0A1-2A67-41E8-8D3A-DCCA304EFF5E}">
      <dgm:prSet/>
      <dgm:spPr/>
      <dgm:t>
        <a:bodyPr/>
        <a:lstStyle/>
        <a:p>
          <a:endParaRPr lang="en-IN" sz="2400">
            <a:latin typeface="Arial Rounded MT Bold" pitchFamily="34" charset="0"/>
            <a:cs typeface="Arial" pitchFamily="34" charset="0"/>
          </a:endParaRPr>
        </a:p>
      </dgm:t>
    </dgm:pt>
    <dgm:pt modelId="{0525BE5A-FFAB-48E5-BE77-5A68F2E6F904}" type="sibTrans" cxnId="{F1AED0A1-2A67-41E8-8D3A-DCCA304EFF5E}">
      <dgm:prSet/>
      <dgm:spPr/>
      <dgm:t>
        <a:bodyPr/>
        <a:lstStyle/>
        <a:p>
          <a:endParaRPr lang="en-IN" sz="2400">
            <a:latin typeface="Arial Rounded MT Bold" pitchFamily="34" charset="0"/>
            <a:cs typeface="Arial" pitchFamily="34" charset="0"/>
          </a:endParaRPr>
        </a:p>
      </dgm:t>
    </dgm:pt>
    <dgm:pt modelId="{AA2500AB-118B-4217-820E-3D26560A2B02}">
      <dgm:prSet custT="1"/>
      <dgm:spPr>
        <a:solidFill>
          <a:schemeClr val="accent2">
            <a:lumMod val="50000"/>
          </a:schemeClr>
        </a:solidFill>
      </dgm:spPr>
      <dgm:t>
        <a:bodyPr/>
        <a:lstStyle/>
        <a:p>
          <a:r>
            <a:rPr lang="en-IN" sz="2000" dirty="0">
              <a:solidFill>
                <a:schemeClr val="bg1"/>
              </a:solidFill>
              <a:latin typeface="Arial Rounded MT Bold" pitchFamily="34" charset="0"/>
              <a:cs typeface="Arial" pitchFamily="34" charset="0"/>
            </a:rPr>
            <a:t>Professional Training Programs</a:t>
          </a:r>
        </a:p>
      </dgm:t>
    </dgm:pt>
    <dgm:pt modelId="{BA5E9B26-2E51-4AA4-A219-448F5FA29D82}" type="parTrans" cxnId="{A9C4A5C2-3AC6-4187-BC3C-5DF16E862D9E}">
      <dgm:prSet/>
      <dgm:spPr/>
      <dgm:t>
        <a:bodyPr/>
        <a:lstStyle/>
        <a:p>
          <a:endParaRPr lang="en-IN" sz="2400">
            <a:latin typeface="Arial Rounded MT Bold" pitchFamily="34" charset="0"/>
            <a:cs typeface="Arial" pitchFamily="34" charset="0"/>
          </a:endParaRPr>
        </a:p>
      </dgm:t>
    </dgm:pt>
    <dgm:pt modelId="{1160CB4D-79AF-4879-AD66-D5A90538CD0A}" type="sibTrans" cxnId="{A9C4A5C2-3AC6-4187-BC3C-5DF16E862D9E}">
      <dgm:prSet/>
      <dgm:spPr/>
      <dgm:t>
        <a:bodyPr/>
        <a:lstStyle/>
        <a:p>
          <a:endParaRPr lang="en-IN" sz="2400">
            <a:latin typeface="Arial Rounded MT Bold" pitchFamily="34" charset="0"/>
            <a:cs typeface="Arial" pitchFamily="34" charset="0"/>
          </a:endParaRPr>
        </a:p>
      </dgm:t>
    </dgm:pt>
    <dgm:pt modelId="{F6007495-649B-48D0-AE3A-5F3211CBD414}">
      <dgm:prSet custT="1"/>
      <dgm:spPr>
        <a:solidFill>
          <a:schemeClr val="accent2">
            <a:lumMod val="50000"/>
          </a:schemeClr>
        </a:solidFill>
        <a:ln>
          <a:solidFill>
            <a:schemeClr val="tx1"/>
          </a:solidFill>
        </a:ln>
      </dgm:spPr>
      <dgm:t>
        <a:bodyPr/>
        <a:lstStyle/>
        <a:p>
          <a:r>
            <a:rPr lang="en-IN" sz="2000" dirty="0">
              <a:solidFill>
                <a:schemeClr val="bg1"/>
              </a:solidFill>
              <a:latin typeface="Arial Rounded MT Bold" pitchFamily="34" charset="0"/>
              <a:cs typeface="Arial" pitchFamily="34" charset="0"/>
            </a:rPr>
            <a:t>JC/CC Guidance</a:t>
          </a:r>
        </a:p>
      </dgm:t>
    </dgm:pt>
    <dgm:pt modelId="{9E33484F-2459-4230-917B-4AB9DAC6AA54}" type="parTrans" cxnId="{A89AAF84-5AC9-48F4-A76C-0A671732C161}">
      <dgm:prSet/>
      <dgm:spPr/>
      <dgm:t>
        <a:bodyPr/>
        <a:lstStyle/>
        <a:p>
          <a:endParaRPr lang="en-IN" sz="2400">
            <a:latin typeface="Arial Rounded MT Bold" pitchFamily="34" charset="0"/>
            <a:cs typeface="Arial" pitchFamily="34" charset="0"/>
          </a:endParaRPr>
        </a:p>
      </dgm:t>
    </dgm:pt>
    <dgm:pt modelId="{37813879-151A-475F-A771-BCFBC0B91A89}" type="sibTrans" cxnId="{A89AAF84-5AC9-48F4-A76C-0A671732C161}">
      <dgm:prSet/>
      <dgm:spPr/>
      <dgm:t>
        <a:bodyPr/>
        <a:lstStyle/>
        <a:p>
          <a:endParaRPr lang="en-IN" sz="2400">
            <a:latin typeface="Arial Rounded MT Bold" pitchFamily="34" charset="0"/>
            <a:cs typeface="Arial" pitchFamily="34" charset="0"/>
          </a:endParaRPr>
        </a:p>
      </dgm:t>
    </dgm:pt>
    <dgm:pt modelId="{BB717D0B-3E4A-43FF-B052-C7BA8F4997E0}">
      <dgm:prSet custT="1"/>
      <dgm:spPr>
        <a:solidFill>
          <a:schemeClr val="accent2">
            <a:lumMod val="50000"/>
          </a:schemeClr>
        </a:solidFill>
      </dgm:spPr>
      <dgm:t>
        <a:bodyPr/>
        <a:lstStyle/>
        <a:p>
          <a:r>
            <a:rPr lang="en-IN" sz="2000" dirty="0">
              <a:solidFill>
                <a:schemeClr val="bg1"/>
              </a:solidFill>
              <a:latin typeface="Arial Rounded MT Bold" pitchFamily="34" charset="0"/>
              <a:cs typeface="Arial" pitchFamily="34" charset="0"/>
            </a:rPr>
            <a:t>Student Practical Training</a:t>
          </a:r>
        </a:p>
      </dgm:t>
    </dgm:pt>
    <dgm:pt modelId="{C615C034-4D99-4ADD-803F-296B1FF88CC6}" type="parTrans" cxnId="{665307AA-9ED9-4B20-81A3-84F3F526DAE9}">
      <dgm:prSet/>
      <dgm:spPr/>
      <dgm:t>
        <a:bodyPr/>
        <a:lstStyle/>
        <a:p>
          <a:endParaRPr lang="en-IN" sz="2400">
            <a:latin typeface="Arial Rounded MT Bold" pitchFamily="34" charset="0"/>
            <a:cs typeface="Arial" pitchFamily="34" charset="0"/>
          </a:endParaRPr>
        </a:p>
      </dgm:t>
    </dgm:pt>
    <dgm:pt modelId="{9374A6F2-9018-43B0-9FCF-058526E63550}" type="sibTrans" cxnId="{665307AA-9ED9-4B20-81A3-84F3F526DAE9}">
      <dgm:prSet/>
      <dgm:spPr/>
      <dgm:t>
        <a:bodyPr/>
        <a:lstStyle/>
        <a:p>
          <a:endParaRPr lang="en-IN" sz="2400">
            <a:latin typeface="Arial Rounded MT Bold" pitchFamily="34" charset="0"/>
            <a:cs typeface="Arial" pitchFamily="34" charset="0"/>
          </a:endParaRPr>
        </a:p>
      </dgm:t>
    </dgm:pt>
    <dgm:pt modelId="{4F85E070-B9F1-4A03-99DC-8FF5617086E2}">
      <dgm:prSet phldrT="[Text]" custT="1"/>
      <dgm:spPr>
        <a:solidFill>
          <a:schemeClr val="accent2">
            <a:lumMod val="50000"/>
          </a:schemeClr>
        </a:solidFill>
        <a:ln>
          <a:solidFill>
            <a:schemeClr val="tx1"/>
          </a:solidFill>
        </a:ln>
      </dgm:spPr>
      <dgm:t>
        <a:bodyPr/>
        <a:lstStyle/>
        <a:p>
          <a:r>
            <a:rPr lang="en-IN" sz="2000" dirty="0">
              <a:solidFill>
                <a:schemeClr val="bg1"/>
              </a:solidFill>
              <a:latin typeface="Arial Rounded MT Bold" pitchFamily="34" charset="0"/>
              <a:cs typeface="Arial" pitchFamily="34" charset="0"/>
            </a:rPr>
            <a:t>Administrative Activities</a:t>
          </a:r>
        </a:p>
      </dgm:t>
    </dgm:pt>
    <dgm:pt modelId="{7140DB76-8FFA-4B67-BCDF-F5DD651E42B8}" type="sibTrans" cxnId="{F116D82E-8DCC-40A7-A053-B220D053AB71}">
      <dgm:prSet/>
      <dgm:spPr/>
      <dgm:t>
        <a:bodyPr/>
        <a:lstStyle/>
        <a:p>
          <a:endParaRPr lang="en-IN" sz="2400">
            <a:latin typeface="Arial Rounded MT Bold" pitchFamily="34" charset="0"/>
            <a:cs typeface="Arial" pitchFamily="34" charset="0"/>
          </a:endParaRPr>
        </a:p>
      </dgm:t>
    </dgm:pt>
    <dgm:pt modelId="{245BE7FB-7F40-4029-AAB5-5A05AD882190}" type="parTrans" cxnId="{F116D82E-8DCC-40A7-A053-B220D053AB71}">
      <dgm:prSet/>
      <dgm:spPr/>
      <dgm:t>
        <a:bodyPr/>
        <a:lstStyle/>
        <a:p>
          <a:endParaRPr lang="en-IN" sz="2400">
            <a:latin typeface="Arial Rounded MT Bold" pitchFamily="34" charset="0"/>
            <a:cs typeface="Arial" pitchFamily="34" charset="0"/>
          </a:endParaRPr>
        </a:p>
      </dgm:t>
    </dgm:pt>
    <dgm:pt modelId="{4ED9D9ED-48FE-41F8-8758-B6BE63242FBA}" type="pres">
      <dgm:prSet presAssocID="{9725635D-2DB6-452B-9049-9A729DB605AD}" presName="Name0" presStyleCnt="0">
        <dgm:presLayoutVars>
          <dgm:chMax val="1"/>
          <dgm:chPref val="1"/>
        </dgm:presLayoutVars>
      </dgm:prSet>
      <dgm:spPr/>
      <dgm:t>
        <a:bodyPr/>
        <a:lstStyle/>
        <a:p>
          <a:endParaRPr lang="en-IN"/>
        </a:p>
      </dgm:t>
    </dgm:pt>
    <dgm:pt modelId="{332D6DEF-292C-438D-B8C7-0D71A59A73E0}" type="pres">
      <dgm:prSet presAssocID="{ED50E388-CEF6-45B4-818A-0D3F6EC3CE0D}" presName="Parent" presStyleLbl="node0" presStyleIdx="0" presStyleCnt="1" custLinFactNeighborX="7323" custLinFactNeighborY="-572">
        <dgm:presLayoutVars>
          <dgm:chMax val="5"/>
          <dgm:chPref val="5"/>
        </dgm:presLayoutVars>
      </dgm:prSet>
      <dgm:spPr/>
      <dgm:t>
        <a:bodyPr/>
        <a:lstStyle/>
        <a:p>
          <a:endParaRPr lang="en-IN"/>
        </a:p>
      </dgm:t>
    </dgm:pt>
    <dgm:pt modelId="{2EA9A7B4-9D15-47B5-AA53-DD71D7BBD26D}" type="pres">
      <dgm:prSet presAssocID="{ED50E388-CEF6-45B4-818A-0D3F6EC3CE0D}" presName="Accent2" presStyleLbl="node1" presStyleIdx="0" presStyleCnt="19"/>
      <dgm:spPr>
        <a:noFill/>
        <a:ln>
          <a:noFill/>
        </a:ln>
      </dgm:spPr>
    </dgm:pt>
    <dgm:pt modelId="{ADB4E5C2-9AAF-4CF1-9E00-346CE6A71066}" type="pres">
      <dgm:prSet presAssocID="{ED50E388-CEF6-45B4-818A-0D3F6EC3CE0D}" presName="Accent3" presStyleLbl="node1" presStyleIdx="1" presStyleCnt="19"/>
      <dgm:spPr>
        <a:noFill/>
        <a:ln>
          <a:noFill/>
        </a:ln>
      </dgm:spPr>
    </dgm:pt>
    <dgm:pt modelId="{0FF25A0D-8D96-4731-9DF1-05F3F5915F1C}" type="pres">
      <dgm:prSet presAssocID="{ED50E388-CEF6-45B4-818A-0D3F6EC3CE0D}" presName="Accent4" presStyleLbl="node1" presStyleIdx="2" presStyleCnt="19"/>
      <dgm:spPr>
        <a:noFill/>
        <a:ln>
          <a:noFill/>
        </a:ln>
      </dgm:spPr>
    </dgm:pt>
    <dgm:pt modelId="{22029051-DD4D-4992-A5AF-CFA9585123E1}" type="pres">
      <dgm:prSet presAssocID="{ED50E388-CEF6-45B4-818A-0D3F6EC3CE0D}" presName="Accent5" presStyleLbl="node1" presStyleIdx="3" presStyleCnt="19"/>
      <dgm:spPr>
        <a:noFill/>
        <a:ln>
          <a:noFill/>
        </a:ln>
      </dgm:spPr>
    </dgm:pt>
    <dgm:pt modelId="{5467A52F-D9AF-4397-A34C-D2517A4A0EAA}" type="pres">
      <dgm:prSet presAssocID="{ED50E388-CEF6-45B4-818A-0D3F6EC3CE0D}" presName="Accent6" presStyleLbl="node1" presStyleIdx="4" presStyleCnt="19"/>
      <dgm:spPr>
        <a:noFill/>
        <a:ln>
          <a:noFill/>
        </a:ln>
      </dgm:spPr>
    </dgm:pt>
    <dgm:pt modelId="{1F7FB45E-70CD-46A1-AA39-A7FF154D40EB}" type="pres">
      <dgm:prSet presAssocID="{5ECA1C99-4B5D-4205-9718-BD732D44FC38}" presName="Child1" presStyleLbl="node1" presStyleIdx="5" presStyleCnt="19" custScaleX="149389" custScaleY="103692">
        <dgm:presLayoutVars>
          <dgm:chMax val="0"/>
          <dgm:chPref val="0"/>
        </dgm:presLayoutVars>
      </dgm:prSet>
      <dgm:spPr/>
      <dgm:t>
        <a:bodyPr/>
        <a:lstStyle/>
        <a:p>
          <a:endParaRPr lang="en-IN"/>
        </a:p>
      </dgm:t>
    </dgm:pt>
    <dgm:pt modelId="{6ACF91B1-8CFA-4AFB-89B0-E058EF22623E}" type="pres">
      <dgm:prSet presAssocID="{5ECA1C99-4B5D-4205-9718-BD732D44FC38}" presName="Accent7" presStyleCnt="0"/>
      <dgm:spPr/>
    </dgm:pt>
    <dgm:pt modelId="{1A8FB1A9-43E1-4A49-9B27-126FEED3922B}" type="pres">
      <dgm:prSet presAssocID="{5ECA1C99-4B5D-4205-9718-BD732D44FC38}" presName="AccentHold1" presStyleLbl="node1" presStyleIdx="6" presStyleCnt="19"/>
      <dgm:spPr>
        <a:noFill/>
        <a:ln>
          <a:noFill/>
        </a:ln>
      </dgm:spPr>
    </dgm:pt>
    <dgm:pt modelId="{A2686BC7-43B4-4C24-9C5C-4E609D978D49}" type="pres">
      <dgm:prSet presAssocID="{5ECA1C99-4B5D-4205-9718-BD732D44FC38}" presName="Accent8" presStyleCnt="0"/>
      <dgm:spPr/>
    </dgm:pt>
    <dgm:pt modelId="{C0DEB623-090B-4630-90A3-1B3CB0E61632}" type="pres">
      <dgm:prSet presAssocID="{5ECA1C99-4B5D-4205-9718-BD732D44FC38}" presName="AccentHold2" presStyleLbl="node1" presStyleIdx="7" presStyleCnt="19"/>
      <dgm:spPr>
        <a:noFill/>
        <a:ln>
          <a:noFill/>
        </a:ln>
      </dgm:spPr>
    </dgm:pt>
    <dgm:pt modelId="{8BB18E0F-724D-4A4C-ABCF-F6815E7E9776}" type="pres">
      <dgm:prSet presAssocID="{AA2500AB-118B-4217-820E-3D26560A2B02}" presName="Child2" presStyleLbl="node1" presStyleIdx="8" presStyleCnt="19" custScaleX="188027" custScaleY="111253" custLinFactNeighborX="-137" custLinFactNeighborY="1273">
        <dgm:presLayoutVars>
          <dgm:chMax val="0"/>
          <dgm:chPref val="0"/>
        </dgm:presLayoutVars>
      </dgm:prSet>
      <dgm:spPr/>
      <dgm:t>
        <a:bodyPr/>
        <a:lstStyle/>
        <a:p>
          <a:endParaRPr lang="en-IN"/>
        </a:p>
      </dgm:t>
    </dgm:pt>
    <dgm:pt modelId="{850E90CB-CBA0-4372-907D-E23E6C326613}" type="pres">
      <dgm:prSet presAssocID="{AA2500AB-118B-4217-820E-3D26560A2B02}" presName="Accent9" presStyleCnt="0"/>
      <dgm:spPr/>
    </dgm:pt>
    <dgm:pt modelId="{33AA1D9E-A54F-469D-B157-C4E41B3EEE57}" type="pres">
      <dgm:prSet presAssocID="{AA2500AB-118B-4217-820E-3D26560A2B02}" presName="AccentHold1" presStyleLbl="node1" presStyleIdx="9" presStyleCnt="19"/>
      <dgm:spPr>
        <a:noFill/>
        <a:ln>
          <a:noFill/>
        </a:ln>
      </dgm:spPr>
    </dgm:pt>
    <dgm:pt modelId="{9C7831B1-67A4-4A8D-AF1C-F59EC26053D0}" type="pres">
      <dgm:prSet presAssocID="{AA2500AB-118B-4217-820E-3D26560A2B02}" presName="Accent10" presStyleCnt="0"/>
      <dgm:spPr/>
    </dgm:pt>
    <dgm:pt modelId="{C99C0003-5780-496D-A99E-EC89AF557052}" type="pres">
      <dgm:prSet presAssocID="{AA2500AB-118B-4217-820E-3D26560A2B02}" presName="AccentHold2" presStyleLbl="node1" presStyleIdx="10" presStyleCnt="19"/>
      <dgm:spPr>
        <a:noFill/>
        <a:ln>
          <a:noFill/>
        </a:ln>
      </dgm:spPr>
    </dgm:pt>
    <dgm:pt modelId="{C41B4836-F8A6-48D5-8FC8-3EE85067FEFA}" type="pres">
      <dgm:prSet presAssocID="{AA2500AB-118B-4217-820E-3D26560A2B02}" presName="Accent11" presStyleCnt="0"/>
      <dgm:spPr/>
    </dgm:pt>
    <dgm:pt modelId="{B34441CA-CC99-4852-8593-649B4D4361FB}" type="pres">
      <dgm:prSet presAssocID="{AA2500AB-118B-4217-820E-3D26560A2B02}" presName="AccentHold3" presStyleLbl="node1" presStyleIdx="11" presStyleCnt="19"/>
      <dgm:spPr>
        <a:noFill/>
        <a:ln>
          <a:noFill/>
        </a:ln>
      </dgm:spPr>
    </dgm:pt>
    <dgm:pt modelId="{D234950B-7CA1-4B77-BCDD-93B0D7849BCD}" type="pres">
      <dgm:prSet presAssocID="{F6007495-649B-48D0-AE3A-5F3211CBD414}" presName="Child3" presStyleLbl="node1" presStyleIdx="12" presStyleCnt="19" custScaleX="150670">
        <dgm:presLayoutVars>
          <dgm:chMax val="0"/>
          <dgm:chPref val="0"/>
        </dgm:presLayoutVars>
      </dgm:prSet>
      <dgm:spPr/>
      <dgm:t>
        <a:bodyPr/>
        <a:lstStyle/>
        <a:p>
          <a:endParaRPr lang="en-IN"/>
        </a:p>
      </dgm:t>
    </dgm:pt>
    <dgm:pt modelId="{6DE97C91-1AFA-4CAD-9C03-1D35FA60CAD6}" type="pres">
      <dgm:prSet presAssocID="{F6007495-649B-48D0-AE3A-5F3211CBD414}" presName="Accent12" presStyleCnt="0"/>
      <dgm:spPr/>
    </dgm:pt>
    <dgm:pt modelId="{FE6D6006-4198-410F-9E19-F838D0FE4E5C}" type="pres">
      <dgm:prSet presAssocID="{F6007495-649B-48D0-AE3A-5F3211CBD414}" presName="AccentHold1" presStyleLbl="node1" presStyleIdx="13" presStyleCnt="19"/>
      <dgm:spPr>
        <a:noFill/>
        <a:ln>
          <a:noFill/>
        </a:ln>
      </dgm:spPr>
    </dgm:pt>
    <dgm:pt modelId="{1DE76444-B3D5-4B50-8251-273F153AE44B}" type="pres">
      <dgm:prSet presAssocID="{4F85E070-B9F1-4A03-99DC-8FF5617086E2}" presName="Child4" presStyleLbl="node1" presStyleIdx="14" presStyleCnt="19" custScaleX="230483" custLinFactNeighborX="36022">
        <dgm:presLayoutVars>
          <dgm:chMax val="0"/>
          <dgm:chPref val="0"/>
        </dgm:presLayoutVars>
      </dgm:prSet>
      <dgm:spPr/>
      <dgm:t>
        <a:bodyPr/>
        <a:lstStyle/>
        <a:p>
          <a:endParaRPr lang="en-IN"/>
        </a:p>
      </dgm:t>
    </dgm:pt>
    <dgm:pt modelId="{FE5F59B5-F84E-42EB-A043-41A4F8981320}" type="pres">
      <dgm:prSet presAssocID="{4F85E070-B9F1-4A03-99DC-8FF5617086E2}" presName="Accent13" presStyleCnt="0"/>
      <dgm:spPr/>
    </dgm:pt>
    <dgm:pt modelId="{0A94AD56-6C53-4EE0-AB88-957656B1E9E5}" type="pres">
      <dgm:prSet presAssocID="{4F85E070-B9F1-4A03-99DC-8FF5617086E2}" presName="AccentHold1" presStyleLbl="node1" presStyleIdx="15" presStyleCnt="19"/>
      <dgm:spPr>
        <a:noFill/>
        <a:ln>
          <a:noFill/>
        </a:ln>
      </dgm:spPr>
    </dgm:pt>
    <dgm:pt modelId="{5DA4EFEC-59B3-4E74-B3B0-89A2CD44567C}" type="pres">
      <dgm:prSet presAssocID="{BB717D0B-3E4A-43FF-B052-C7BA8F4997E0}" presName="Child5" presStyleLbl="node1" presStyleIdx="16" presStyleCnt="19" custScaleX="144558" custLinFactNeighborX="-1509" custLinFactNeighborY="-1668">
        <dgm:presLayoutVars>
          <dgm:chMax val="0"/>
          <dgm:chPref val="0"/>
        </dgm:presLayoutVars>
      </dgm:prSet>
      <dgm:spPr/>
      <dgm:t>
        <a:bodyPr/>
        <a:lstStyle/>
        <a:p>
          <a:endParaRPr lang="en-IN"/>
        </a:p>
      </dgm:t>
    </dgm:pt>
    <dgm:pt modelId="{38C2B3AA-1F4A-42C3-9327-127D7BD665E9}" type="pres">
      <dgm:prSet presAssocID="{BB717D0B-3E4A-43FF-B052-C7BA8F4997E0}" presName="Accent15" presStyleCnt="0"/>
      <dgm:spPr/>
    </dgm:pt>
    <dgm:pt modelId="{6B03D536-3473-4CBE-B448-86CB81F12B54}" type="pres">
      <dgm:prSet presAssocID="{BB717D0B-3E4A-43FF-B052-C7BA8F4997E0}" presName="AccentHold2" presStyleLbl="node1" presStyleIdx="17" presStyleCnt="19"/>
      <dgm:spPr>
        <a:noFill/>
        <a:ln>
          <a:noFill/>
        </a:ln>
      </dgm:spPr>
    </dgm:pt>
    <dgm:pt modelId="{8C876C4E-E268-4D84-B5B0-08FFD8A651A2}" type="pres">
      <dgm:prSet presAssocID="{BB717D0B-3E4A-43FF-B052-C7BA8F4997E0}" presName="Accent16" presStyleCnt="0"/>
      <dgm:spPr/>
    </dgm:pt>
    <dgm:pt modelId="{679AA170-46A1-4560-8D3C-47104C390AF9}" type="pres">
      <dgm:prSet presAssocID="{BB717D0B-3E4A-43FF-B052-C7BA8F4997E0}" presName="AccentHold3" presStyleLbl="node1" presStyleIdx="18" presStyleCnt="19"/>
      <dgm:spPr>
        <a:noFill/>
        <a:ln>
          <a:noFill/>
        </a:ln>
      </dgm:spPr>
    </dgm:pt>
  </dgm:ptLst>
  <dgm:cxnLst>
    <dgm:cxn modelId="{A89AAF84-5AC9-48F4-A76C-0A671732C161}" srcId="{ED50E388-CEF6-45B4-818A-0D3F6EC3CE0D}" destId="{F6007495-649B-48D0-AE3A-5F3211CBD414}" srcOrd="2" destOrd="0" parTransId="{9E33484F-2459-4230-917B-4AB9DAC6AA54}" sibTransId="{37813879-151A-475F-A771-BCFBC0B91A89}"/>
    <dgm:cxn modelId="{0EB0DABE-5FC0-4ED5-8F0F-60F750EEAD89}" type="presOf" srcId="{AA2500AB-118B-4217-820E-3D26560A2B02}" destId="{8BB18E0F-724D-4A4C-ABCF-F6815E7E9776}" srcOrd="0" destOrd="0" presId="urn:microsoft.com/office/officeart/2009/3/layout/CircleRelationship"/>
    <dgm:cxn modelId="{9578E208-DC9C-40C8-9D31-C44DBCD06C01}" srcId="{9725635D-2DB6-452B-9049-9A729DB605AD}" destId="{ED50E388-CEF6-45B4-818A-0D3F6EC3CE0D}" srcOrd="0" destOrd="0" parTransId="{5C83BB38-D08D-4D8B-B968-A26C536097ED}" sibTransId="{E0C1792C-2CB6-4863-ADB4-3B676F760362}"/>
    <dgm:cxn modelId="{F116D82E-8DCC-40A7-A053-B220D053AB71}" srcId="{ED50E388-CEF6-45B4-818A-0D3F6EC3CE0D}" destId="{4F85E070-B9F1-4A03-99DC-8FF5617086E2}" srcOrd="3" destOrd="0" parTransId="{245BE7FB-7F40-4029-AAB5-5A05AD882190}" sibTransId="{7140DB76-8FFA-4B67-BCDF-F5DD651E42B8}"/>
    <dgm:cxn modelId="{3BB4A939-99F1-4BCC-AFB9-1015219C4F92}" type="presOf" srcId="{5ECA1C99-4B5D-4205-9718-BD732D44FC38}" destId="{1F7FB45E-70CD-46A1-AA39-A7FF154D40EB}" srcOrd="0" destOrd="0" presId="urn:microsoft.com/office/officeart/2009/3/layout/CircleRelationship"/>
    <dgm:cxn modelId="{665307AA-9ED9-4B20-81A3-84F3F526DAE9}" srcId="{ED50E388-CEF6-45B4-818A-0D3F6EC3CE0D}" destId="{BB717D0B-3E4A-43FF-B052-C7BA8F4997E0}" srcOrd="4" destOrd="0" parTransId="{C615C034-4D99-4ADD-803F-296B1FF88CC6}" sibTransId="{9374A6F2-9018-43B0-9FCF-058526E63550}"/>
    <dgm:cxn modelId="{F1AED0A1-2A67-41E8-8D3A-DCCA304EFF5E}" srcId="{ED50E388-CEF6-45B4-818A-0D3F6EC3CE0D}" destId="{5ECA1C99-4B5D-4205-9718-BD732D44FC38}" srcOrd="0" destOrd="0" parTransId="{B8BA7AE1-A6F7-4B49-AC55-93E2A280CD3F}" sibTransId="{0525BE5A-FFAB-48E5-BE77-5A68F2E6F904}"/>
    <dgm:cxn modelId="{23FD8620-344D-4DAB-B17C-F00D8F24EB6F}" type="presOf" srcId="{4F85E070-B9F1-4A03-99DC-8FF5617086E2}" destId="{1DE76444-B3D5-4B50-8251-273F153AE44B}" srcOrd="0" destOrd="0" presId="urn:microsoft.com/office/officeart/2009/3/layout/CircleRelationship"/>
    <dgm:cxn modelId="{A9C4A5C2-3AC6-4187-BC3C-5DF16E862D9E}" srcId="{ED50E388-CEF6-45B4-818A-0D3F6EC3CE0D}" destId="{AA2500AB-118B-4217-820E-3D26560A2B02}" srcOrd="1" destOrd="0" parTransId="{BA5E9B26-2E51-4AA4-A219-448F5FA29D82}" sibTransId="{1160CB4D-79AF-4879-AD66-D5A90538CD0A}"/>
    <dgm:cxn modelId="{DFE6D51F-34BA-4684-A9BB-116065B6D273}" type="presOf" srcId="{ED50E388-CEF6-45B4-818A-0D3F6EC3CE0D}" destId="{332D6DEF-292C-438D-B8C7-0D71A59A73E0}" srcOrd="0" destOrd="0" presId="urn:microsoft.com/office/officeart/2009/3/layout/CircleRelationship"/>
    <dgm:cxn modelId="{E4036C54-E0C2-4929-BD3B-3FE428D3F69A}" type="presOf" srcId="{9725635D-2DB6-452B-9049-9A729DB605AD}" destId="{4ED9D9ED-48FE-41F8-8758-B6BE63242FBA}" srcOrd="0" destOrd="0" presId="urn:microsoft.com/office/officeart/2009/3/layout/CircleRelationship"/>
    <dgm:cxn modelId="{035C6090-183A-4507-B3ED-828F8450A9F1}" type="presOf" srcId="{F6007495-649B-48D0-AE3A-5F3211CBD414}" destId="{D234950B-7CA1-4B77-BCDD-93B0D7849BCD}" srcOrd="0" destOrd="0" presId="urn:microsoft.com/office/officeart/2009/3/layout/CircleRelationship"/>
    <dgm:cxn modelId="{ADCE7C20-B34F-481D-B3EA-972220DAD420}" type="presOf" srcId="{BB717D0B-3E4A-43FF-B052-C7BA8F4997E0}" destId="{5DA4EFEC-59B3-4E74-B3B0-89A2CD44567C}" srcOrd="0" destOrd="0" presId="urn:microsoft.com/office/officeart/2009/3/layout/CircleRelationship"/>
    <dgm:cxn modelId="{55C54A5B-F5E4-4F30-BEAD-8BF394F382D2}" type="presParOf" srcId="{4ED9D9ED-48FE-41F8-8758-B6BE63242FBA}" destId="{332D6DEF-292C-438D-B8C7-0D71A59A73E0}" srcOrd="0" destOrd="0" presId="urn:microsoft.com/office/officeart/2009/3/layout/CircleRelationship"/>
    <dgm:cxn modelId="{099DC445-61FC-4CAD-B18F-BCE3B0EA12DE}" type="presParOf" srcId="{4ED9D9ED-48FE-41F8-8758-B6BE63242FBA}" destId="{2EA9A7B4-9D15-47B5-AA53-DD71D7BBD26D}" srcOrd="1" destOrd="0" presId="urn:microsoft.com/office/officeart/2009/3/layout/CircleRelationship"/>
    <dgm:cxn modelId="{D43ABE6E-1D9B-488F-9669-7E05EE09AA07}" type="presParOf" srcId="{4ED9D9ED-48FE-41F8-8758-B6BE63242FBA}" destId="{ADB4E5C2-9AAF-4CF1-9E00-346CE6A71066}" srcOrd="2" destOrd="0" presId="urn:microsoft.com/office/officeart/2009/3/layout/CircleRelationship"/>
    <dgm:cxn modelId="{2416A64F-F4BA-4CEC-89D7-56D5EA2A1D05}" type="presParOf" srcId="{4ED9D9ED-48FE-41F8-8758-B6BE63242FBA}" destId="{0FF25A0D-8D96-4731-9DF1-05F3F5915F1C}" srcOrd="3" destOrd="0" presId="urn:microsoft.com/office/officeart/2009/3/layout/CircleRelationship"/>
    <dgm:cxn modelId="{22CFAC56-C7FD-449C-BA23-2023E4831503}" type="presParOf" srcId="{4ED9D9ED-48FE-41F8-8758-B6BE63242FBA}" destId="{22029051-DD4D-4992-A5AF-CFA9585123E1}" srcOrd="4" destOrd="0" presId="urn:microsoft.com/office/officeart/2009/3/layout/CircleRelationship"/>
    <dgm:cxn modelId="{B101DEC9-728F-48D9-8BBD-7E9481E40038}" type="presParOf" srcId="{4ED9D9ED-48FE-41F8-8758-B6BE63242FBA}" destId="{5467A52F-D9AF-4397-A34C-D2517A4A0EAA}" srcOrd="5" destOrd="0" presId="urn:microsoft.com/office/officeart/2009/3/layout/CircleRelationship"/>
    <dgm:cxn modelId="{8F5691A3-241D-42D3-A4EF-A72EA17BC23E}" type="presParOf" srcId="{4ED9D9ED-48FE-41F8-8758-B6BE63242FBA}" destId="{1F7FB45E-70CD-46A1-AA39-A7FF154D40EB}" srcOrd="6" destOrd="0" presId="urn:microsoft.com/office/officeart/2009/3/layout/CircleRelationship"/>
    <dgm:cxn modelId="{5F219867-7904-4712-AE5E-A6C5085E2B41}" type="presParOf" srcId="{4ED9D9ED-48FE-41F8-8758-B6BE63242FBA}" destId="{6ACF91B1-8CFA-4AFB-89B0-E058EF22623E}" srcOrd="7" destOrd="0" presId="urn:microsoft.com/office/officeart/2009/3/layout/CircleRelationship"/>
    <dgm:cxn modelId="{B5C4618B-DFC0-4EC2-8C6A-A1B48A5162E5}" type="presParOf" srcId="{6ACF91B1-8CFA-4AFB-89B0-E058EF22623E}" destId="{1A8FB1A9-43E1-4A49-9B27-126FEED3922B}" srcOrd="0" destOrd="0" presId="urn:microsoft.com/office/officeart/2009/3/layout/CircleRelationship"/>
    <dgm:cxn modelId="{D76BDD6D-FB96-4409-97F4-BAAFF03D46CA}" type="presParOf" srcId="{4ED9D9ED-48FE-41F8-8758-B6BE63242FBA}" destId="{A2686BC7-43B4-4C24-9C5C-4E609D978D49}" srcOrd="8" destOrd="0" presId="urn:microsoft.com/office/officeart/2009/3/layout/CircleRelationship"/>
    <dgm:cxn modelId="{5A337818-E1BA-4976-9048-62BA61E7BF9B}" type="presParOf" srcId="{A2686BC7-43B4-4C24-9C5C-4E609D978D49}" destId="{C0DEB623-090B-4630-90A3-1B3CB0E61632}" srcOrd="0" destOrd="0" presId="urn:microsoft.com/office/officeart/2009/3/layout/CircleRelationship"/>
    <dgm:cxn modelId="{8BF6EE15-A1B5-477B-A4D6-20472F7D6D36}" type="presParOf" srcId="{4ED9D9ED-48FE-41F8-8758-B6BE63242FBA}" destId="{8BB18E0F-724D-4A4C-ABCF-F6815E7E9776}" srcOrd="9" destOrd="0" presId="urn:microsoft.com/office/officeart/2009/3/layout/CircleRelationship"/>
    <dgm:cxn modelId="{CD019D66-358B-43F9-9BFA-CA8697E80C42}" type="presParOf" srcId="{4ED9D9ED-48FE-41F8-8758-B6BE63242FBA}" destId="{850E90CB-CBA0-4372-907D-E23E6C326613}" srcOrd="10" destOrd="0" presId="urn:microsoft.com/office/officeart/2009/3/layout/CircleRelationship"/>
    <dgm:cxn modelId="{25D8CFE8-AF88-4B6D-9112-88FF316A4B80}" type="presParOf" srcId="{850E90CB-CBA0-4372-907D-E23E6C326613}" destId="{33AA1D9E-A54F-469D-B157-C4E41B3EEE57}" srcOrd="0" destOrd="0" presId="urn:microsoft.com/office/officeart/2009/3/layout/CircleRelationship"/>
    <dgm:cxn modelId="{578B98E4-1EAA-4D5A-A9A7-AD6C6115316C}" type="presParOf" srcId="{4ED9D9ED-48FE-41F8-8758-B6BE63242FBA}" destId="{9C7831B1-67A4-4A8D-AF1C-F59EC26053D0}" srcOrd="11" destOrd="0" presId="urn:microsoft.com/office/officeart/2009/3/layout/CircleRelationship"/>
    <dgm:cxn modelId="{A577BD41-6D44-48C6-B447-69E3DAC55318}" type="presParOf" srcId="{9C7831B1-67A4-4A8D-AF1C-F59EC26053D0}" destId="{C99C0003-5780-496D-A99E-EC89AF557052}" srcOrd="0" destOrd="0" presId="urn:microsoft.com/office/officeart/2009/3/layout/CircleRelationship"/>
    <dgm:cxn modelId="{05388538-06B6-4443-8F4D-7606DA5EE9F5}" type="presParOf" srcId="{4ED9D9ED-48FE-41F8-8758-B6BE63242FBA}" destId="{C41B4836-F8A6-48D5-8FC8-3EE85067FEFA}" srcOrd="12" destOrd="0" presId="urn:microsoft.com/office/officeart/2009/3/layout/CircleRelationship"/>
    <dgm:cxn modelId="{AE70FA32-4096-4DD4-B631-A2D793E0488E}" type="presParOf" srcId="{C41B4836-F8A6-48D5-8FC8-3EE85067FEFA}" destId="{B34441CA-CC99-4852-8593-649B4D4361FB}" srcOrd="0" destOrd="0" presId="urn:microsoft.com/office/officeart/2009/3/layout/CircleRelationship"/>
    <dgm:cxn modelId="{59DAC361-8EAE-45E8-9CE3-397437BCF5BD}" type="presParOf" srcId="{4ED9D9ED-48FE-41F8-8758-B6BE63242FBA}" destId="{D234950B-7CA1-4B77-BCDD-93B0D7849BCD}" srcOrd="13" destOrd="0" presId="urn:microsoft.com/office/officeart/2009/3/layout/CircleRelationship"/>
    <dgm:cxn modelId="{D40FCFDD-86E7-4689-B67E-4CF3D3DBD9CD}" type="presParOf" srcId="{4ED9D9ED-48FE-41F8-8758-B6BE63242FBA}" destId="{6DE97C91-1AFA-4CAD-9C03-1D35FA60CAD6}" srcOrd="14" destOrd="0" presId="urn:microsoft.com/office/officeart/2009/3/layout/CircleRelationship"/>
    <dgm:cxn modelId="{1569316F-B6B1-4BFF-8021-5E4E8DFC2C40}" type="presParOf" srcId="{6DE97C91-1AFA-4CAD-9C03-1D35FA60CAD6}" destId="{FE6D6006-4198-410F-9E19-F838D0FE4E5C}" srcOrd="0" destOrd="0" presId="urn:microsoft.com/office/officeart/2009/3/layout/CircleRelationship"/>
    <dgm:cxn modelId="{44C7ABC7-6737-4F1E-AFCF-F52FEEF766E1}" type="presParOf" srcId="{4ED9D9ED-48FE-41F8-8758-B6BE63242FBA}" destId="{1DE76444-B3D5-4B50-8251-273F153AE44B}" srcOrd="15" destOrd="0" presId="urn:microsoft.com/office/officeart/2009/3/layout/CircleRelationship"/>
    <dgm:cxn modelId="{F0959175-8C01-424A-9D3B-3AE214DD9844}" type="presParOf" srcId="{4ED9D9ED-48FE-41F8-8758-B6BE63242FBA}" destId="{FE5F59B5-F84E-42EB-A043-41A4F8981320}" srcOrd="16" destOrd="0" presId="urn:microsoft.com/office/officeart/2009/3/layout/CircleRelationship"/>
    <dgm:cxn modelId="{DEA8CC01-06E7-4B5C-B2FA-4B868F4B5F7D}" type="presParOf" srcId="{FE5F59B5-F84E-42EB-A043-41A4F8981320}" destId="{0A94AD56-6C53-4EE0-AB88-957656B1E9E5}" srcOrd="0" destOrd="0" presId="urn:microsoft.com/office/officeart/2009/3/layout/CircleRelationship"/>
    <dgm:cxn modelId="{6644E701-1AC9-42E9-954E-DD062C63A332}" type="presParOf" srcId="{4ED9D9ED-48FE-41F8-8758-B6BE63242FBA}" destId="{5DA4EFEC-59B3-4E74-B3B0-89A2CD44567C}" srcOrd="17" destOrd="0" presId="urn:microsoft.com/office/officeart/2009/3/layout/CircleRelationship"/>
    <dgm:cxn modelId="{F14AC669-1635-43DC-B431-B2165F62B200}" type="presParOf" srcId="{4ED9D9ED-48FE-41F8-8758-B6BE63242FBA}" destId="{38C2B3AA-1F4A-42C3-9327-127D7BD665E9}" srcOrd="18" destOrd="0" presId="urn:microsoft.com/office/officeart/2009/3/layout/CircleRelationship"/>
    <dgm:cxn modelId="{5E9EA781-2859-47EB-83DF-E4E64DDE5D4D}" type="presParOf" srcId="{38C2B3AA-1F4A-42C3-9327-127D7BD665E9}" destId="{6B03D536-3473-4CBE-B448-86CB81F12B54}" srcOrd="0" destOrd="0" presId="urn:microsoft.com/office/officeart/2009/3/layout/CircleRelationship"/>
    <dgm:cxn modelId="{F6C364A6-4974-499F-A117-11409A1FDECD}" type="presParOf" srcId="{4ED9D9ED-48FE-41F8-8758-B6BE63242FBA}" destId="{8C876C4E-E268-4D84-B5B0-08FFD8A651A2}" srcOrd="19" destOrd="0" presId="urn:microsoft.com/office/officeart/2009/3/layout/CircleRelationship"/>
    <dgm:cxn modelId="{4660F638-3798-4BFA-9131-E3901CB7D4F9}" type="presParOf" srcId="{8C876C4E-E268-4D84-B5B0-08FFD8A651A2}" destId="{679AA170-46A1-4560-8D3C-47104C390AF9}"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25635D-2DB6-452B-9049-9A729DB605AD}" type="doc">
      <dgm:prSet loTypeId="urn:microsoft.com/office/officeart/2009/3/layout/CircleRelationship" loCatId="relationship" qsTypeId="urn:microsoft.com/office/officeart/2005/8/quickstyle/simple1" qsCatId="simple" csTypeId="urn:microsoft.com/office/officeart/2005/8/colors/colorful2" csCatId="colorful" phldr="1"/>
      <dgm:spPr/>
      <dgm:t>
        <a:bodyPr/>
        <a:lstStyle/>
        <a:p>
          <a:endParaRPr lang="en-IN"/>
        </a:p>
      </dgm:t>
    </dgm:pt>
    <dgm:pt modelId="{5ECA1C99-4B5D-4205-9718-BD732D44FC38}">
      <dgm:prSet phldrT="[Text]" custT="1"/>
      <dgm:spPr>
        <a:solidFill>
          <a:schemeClr val="accent2">
            <a:lumMod val="50000"/>
          </a:schemeClr>
        </a:solidFill>
        <a:ln>
          <a:solidFill>
            <a:schemeClr val="tx1"/>
          </a:solidFill>
        </a:ln>
      </dgm:spPr>
      <dgm:t>
        <a:bodyPr/>
        <a:lstStyle/>
        <a:p>
          <a:r>
            <a:rPr lang="en-IN" sz="2000" dirty="0">
              <a:solidFill>
                <a:schemeClr val="bg1"/>
              </a:solidFill>
              <a:latin typeface="Arial Rounded MT Bold" pitchFamily="34" charset="0"/>
              <a:cs typeface="Arial" pitchFamily="34" charset="0"/>
            </a:rPr>
            <a:t>Academic training</a:t>
          </a:r>
        </a:p>
      </dgm:t>
    </dgm:pt>
    <dgm:pt modelId="{B8BA7AE1-A6F7-4B49-AC55-93E2A280CD3F}" type="parTrans" cxnId="{F1AED0A1-2A67-41E8-8D3A-DCCA304EFF5E}">
      <dgm:prSet/>
      <dgm:spPr/>
      <dgm:t>
        <a:bodyPr/>
        <a:lstStyle/>
        <a:p>
          <a:endParaRPr lang="en-IN" sz="2400">
            <a:latin typeface="Arial Rounded MT Bold" pitchFamily="34" charset="0"/>
            <a:cs typeface="Arial" pitchFamily="34" charset="0"/>
          </a:endParaRPr>
        </a:p>
      </dgm:t>
    </dgm:pt>
    <dgm:pt modelId="{0525BE5A-FFAB-48E5-BE77-5A68F2E6F904}" type="sibTrans" cxnId="{F1AED0A1-2A67-41E8-8D3A-DCCA304EFF5E}">
      <dgm:prSet/>
      <dgm:spPr/>
      <dgm:t>
        <a:bodyPr/>
        <a:lstStyle/>
        <a:p>
          <a:endParaRPr lang="en-IN" sz="2400">
            <a:latin typeface="Arial Rounded MT Bold" pitchFamily="34" charset="0"/>
            <a:cs typeface="Arial" pitchFamily="34" charset="0"/>
          </a:endParaRPr>
        </a:p>
      </dgm:t>
    </dgm:pt>
    <dgm:pt modelId="{4F85E070-B9F1-4A03-99DC-8FF5617086E2}">
      <dgm:prSet phldrT="[Text]" custT="1"/>
      <dgm:spPr>
        <a:noFill/>
        <a:ln>
          <a:noFill/>
        </a:ln>
      </dgm:spPr>
      <dgm:t>
        <a:bodyPr/>
        <a:lstStyle/>
        <a:p>
          <a:r>
            <a:rPr lang="en-IN" sz="2000" dirty="0">
              <a:noFill/>
              <a:latin typeface="Arial Rounded MT Bold" pitchFamily="34" charset="0"/>
              <a:cs typeface="Arial" pitchFamily="34" charset="0"/>
            </a:rPr>
            <a:t>Invited Talks</a:t>
          </a:r>
        </a:p>
      </dgm:t>
    </dgm:pt>
    <dgm:pt modelId="{245BE7FB-7F40-4029-AAB5-5A05AD882190}" type="parTrans" cxnId="{F116D82E-8DCC-40A7-A053-B220D053AB71}">
      <dgm:prSet/>
      <dgm:spPr/>
      <dgm:t>
        <a:bodyPr/>
        <a:lstStyle/>
        <a:p>
          <a:endParaRPr lang="en-IN" sz="2400">
            <a:latin typeface="Arial Rounded MT Bold" pitchFamily="34" charset="0"/>
            <a:cs typeface="Arial" pitchFamily="34" charset="0"/>
          </a:endParaRPr>
        </a:p>
      </dgm:t>
    </dgm:pt>
    <dgm:pt modelId="{7140DB76-8FFA-4B67-BCDF-F5DD651E42B8}" type="sibTrans" cxnId="{F116D82E-8DCC-40A7-A053-B220D053AB71}">
      <dgm:prSet/>
      <dgm:spPr/>
      <dgm:t>
        <a:bodyPr/>
        <a:lstStyle/>
        <a:p>
          <a:endParaRPr lang="en-IN" sz="2400">
            <a:latin typeface="Arial Rounded MT Bold" pitchFamily="34" charset="0"/>
            <a:cs typeface="Arial" pitchFamily="34" charset="0"/>
          </a:endParaRPr>
        </a:p>
      </dgm:t>
    </dgm:pt>
    <dgm:pt modelId="{AA2500AB-118B-4217-820E-3D26560A2B02}">
      <dgm:prSet custT="1"/>
      <dgm:spPr>
        <a:noFill/>
        <a:ln>
          <a:noFill/>
        </a:ln>
      </dgm:spPr>
      <dgm:t>
        <a:bodyPr/>
        <a:lstStyle/>
        <a:p>
          <a:r>
            <a:rPr lang="en-IN" sz="2000" dirty="0">
              <a:noFill/>
              <a:latin typeface="Arial Rounded MT Bold" pitchFamily="34" charset="0"/>
              <a:cs typeface="Arial" pitchFamily="34" charset="0"/>
            </a:rPr>
            <a:t>Professional Training Programs</a:t>
          </a:r>
        </a:p>
      </dgm:t>
    </dgm:pt>
    <dgm:pt modelId="{BA5E9B26-2E51-4AA4-A219-448F5FA29D82}" type="parTrans" cxnId="{A9C4A5C2-3AC6-4187-BC3C-5DF16E862D9E}">
      <dgm:prSet/>
      <dgm:spPr/>
      <dgm:t>
        <a:bodyPr/>
        <a:lstStyle/>
        <a:p>
          <a:endParaRPr lang="en-IN" sz="2400">
            <a:latin typeface="Arial Rounded MT Bold" pitchFamily="34" charset="0"/>
            <a:cs typeface="Arial" pitchFamily="34" charset="0"/>
          </a:endParaRPr>
        </a:p>
      </dgm:t>
    </dgm:pt>
    <dgm:pt modelId="{1160CB4D-79AF-4879-AD66-D5A90538CD0A}" type="sibTrans" cxnId="{A9C4A5C2-3AC6-4187-BC3C-5DF16E862D9E}">
      <dgm:prSet/>
      <dgm:spPr/>
      <dgm:t>
        <a:bodyPr/>
        <a:lstStyle/>
        <a:p>
          <a:endParaRPr lang="en-IN" sz="2400">
            <a:latin typeface="Arial Rounded MT Bold" pitchFamily="34" charset="0"/>
            <a:cs typeface="Arial" pitchFamily="34" charset="0"/>
          </a:endParaRPr>
        </a:p>
      </dgm:t>
    </dgm:pt>
    <dgm:pt modelId="{F6007495-649B-48D0-AE3A-5F3211CBD414}">
      <dgm:prSet custT="1"/>
      <dgm:spPr>
        <a:noFill/>
        <a:ln>
          <a:noFill/>
        </a:ln>
      </dgm:spPr>
      <dgm:t>
        <a:bodyPr/>
        <a:lstStyle/>
        <a:p>
          <a:r>
            <a:rPr lang="en-IN" sz="2000" dirty="0">
              <a:noFill/>
              <a:latin typeface="Arial Rounded MT Bold" pitchFamily="34" charset="0"/>
              <a:cs typeface="Arial" pitchFamily="34" charset="0"/>
            </a:rPr>
            <a:t>JC/CC Guidance</a:t>
          </a:r>
        </a:p>
      </dgm:t>
    </dgm:pt>
    <dgm:pt modelId="{9E33484F-2459-4230-917B-4AB9DAC6AA54}" type="parTrans" cxnId="{A89AAF84-5AC9-48F4-A76C-0A671732C161}">
      <dgm:prSet/>
      <dgm:spPr/>
      <dgm:t>
        <a:bodyPr/>
        <a:lstStyle/>
        <a:p>
          <a:endParaRPr lang="en-IN" sz="2400">
            <a:latin typeface="Arial Rounded MT Bold" pitchFamily="34" charset="0"/>
            <a:cs typeface="Arial" pitchFamily="34" charset="0"/>
          </a:endParaRPr>
        </a:p>
      </dgm:t>
    </dgm:pt>
    <dgm:pt modelId="{37813879-151A-475F-A771-BCFBC0B91A89}" type="sibTrans" cxnId="{A89AAF84-5AC9-48F4-A76C-0A671732C161}">
      <dgm:prSet/>
      <dgm:spPr/>
      <dgm:t>
        <a:bodyPr/>
        <a:lstStyle/>
        <a:p>
          <a:endParaRPr lang="en-IN" sz="2400">
            <a:latin typeface="Arial Rounded MT Bold" pitchFamily="34" charset="0"/>
            <a:cs typeface="Arial" pitchFamily="34" charset="0"/>
          </a:endParaRPr>
        </a:p>
      </dgm:t>
    </dgm:pt>
    <dgm:pt modelId="{BB717D0B-3E4A-43FF-B052-C7BA8F4997E0}">
      <dgm:prSet custT="1"/>
      <dgm:spPr>
        <a:noFill/>
        <a:ln>
          <a:noFill/>
        </a:ln>
      </dgm:spPr>
      <dgm:t>
        <a:bodyPr/>
        <a:lstStyle/>
        <a:p>
          <a:r>
            <a:rPr lang="en-IN" sz="2000" dirty="0">
              <a:noFill/>
              <a:latin typeface="Arial Rounded MT Bold" pitchFamily="34" charset="0"/>
              <a:cs typeface="Arial" pitchFamily="34" charset="0"/>
            </a:rPr>
            <a:t>Student Practical Training</a:t>
          </a:r>
        </a:p>
      </dgm:t>
    </dgm:pt>
    <dgm:pt modelId="{C615C034-4D99-4ADD-803F-296B1FF88CC6}" type="parTrans" cxnId="{665307AA-9ED9-4B20-81A3-84F3F526DAE9}">
      <dgm:prSet/>
      <dgm:spPr/>
      <dgm:t>
        <a:bodyPr/>
        <a:lstStyle/>
        <a:p>
          <a:endParaRPr lang="en-IN" sz="2400">
            <a:latin typeface="Arial Rounded MT Bold" pitchFamily="34" charset="0"/>
            <a:cs typeface="Arial" pitchFamily="34" charset="0"/>
          </a:endParaRPr>
        </a:p>
      </dgm:t>
    </dgm:pt>
    <dgm:pt modelId="{9374A6F2-9018-43B0-9FCF-058526E63550}" type="sibTrans" cxnId="{665307AA-9ED9-4B20-81A3-84F3F526DAE9}">
      <dgm:prSet/>
      <dgm:spPr/>
      <dgm:t>
        <a:bodyPr/>
        <a:lstStyle/>
        <a:p>
          <a:endParaRPr lang="en-IN" sz="2400">
            <a:latin typeface="Arial Rounded MT Bold" pitchFamily="34" charset="0"/>
            <a:cs typeface="Arial" pitchFamily="34" charset="0"/>
          </a:endParaRPr>
        </a:p>
      </dgm:t>
    </dgm:pt>
    <dgm:pt modelId="{ED50E388-CEF6-45B4-818A-0D3F6EC3CE0D}">
      <dgm:prSet phldrT="[Text]" custT="1"/>
      <dgm:spPr>
        <a:solidFill>
          <a:schemeClr val="bg1"/>
        </a:solidFill>
        <a:ln>
          <a:noFill/>
          <a:prstDash val="lgDash"/>
        </a:ln>
      </dgm:spPr>
      <dgm:t>
        <a:bodyPr/>
        <a:lstStyle/>
        <a:p>
          <a:r>
            <a:rPr lang="en-IN" sz="3200" dirty="0">
              <a:noFill/>
              <a:latin typeface="Arial Rounded MT Bold" pitchFamily="34" charset="0"/>
              <a:cs typeface="Arial" pitchFamily="34" charset="0"/>
            </a:rPr>
            <a:t>Activities</a:t>
          </a:r>
        </a:p>
      </dgm:t>
    </dgm:pt>
    <dgm:pt modelId="{E0C1792C-2CB6-4863-ADB4-3B676F760362}" type="sibTrans" cxnId="{9578E208-DC9C-40C8-9D31-C44DBCD06C01}">
      <dgm:prSet/>
      <dgm:spPr/>
      <dgm:t>
        <a:bodyPr/>
        <a:lstStyle/>
        <a:p>
          <a:endParaRPr lang="en-IN" sz="2400">
            <a:latin typeface="Arial Rounded MT Bold" pitchFamily="34" charset="0"/>
            <a:cs typeface="Arial" pitchFamily="34" charset="0"/>
          </a:endParaRPr>
        </a:p>
      </dgm:t>
    </dgm:pt>
    <dgm:pt modelId="{5C83BB38-D08D-4D8B-B968-A26C536097ED}" type="parTrans" cxnId="{9578E208-DC9C-40C8-9D31-C44DBCD06C01}">
      <dgm:prSet/>
      <dgm:spPr/>
      <dgm:t>
        <a:bodyPr/>
        <a:lstStyle/>
        <a:p>
          <a:endParaRPr lang="en-IN" sz="2400">
            <a:latin typeface="Arial Rounded MT Bold" pitchFamily="34" charset="0"/>
            <a:cs typeface="Arial" pitchFamily="34" charset="0"/>
          </a:endParaRPr>
        </a:p>
      </dgm:t>
    </dgm:pt>
    <dgm:pt modelId="{4ED9D9ED-48FE-41F8-8758-B6BE63242FBA}" type="pres">
      <dgm:prSet presAssocID="{9725635D-2DB6-452B-9049-9A729DB605AD}" presName="Name0" presStyleCnt="0">
        <dgm:presLayoutVars>
          <dgm:chMax val="1"/>
          <dgm:chPref val="1"/>
        </dgm:presLayoutVars>
      </dgm:prSet>
      <dgm:spPr/>
      <dgm:t>
        <a:bodyPr/>
        <a:lstStyle/>
        <a:p>
          <a:endParaRPr lang="en-IN"/>
        </a:p>
      </dgm:t>
    </dgm:pt>
    <dgm:pt modelId="{332D6DEF-292C-438D-B8C7-0D71A59A73E0}" type="pres">
      <dgm:prSet presAssocID="{ED50E388-CEF6-45B4-818A-0D3F6EC3CE0D}" presName="Parent" presStyleLbl="node0" presStyleIdx="0" presStyleCnt="1" custLinFactNeighborX="7323" custLinFactNeighborY="-572">
        <dgm:presLayoutVars>
          <dgm:chMax val="5"/>
          <dgm:chPref val="5"/>
        </dgm:presLayoutVars>
      </dgm:prSet>
      <dgm:spPr/>
      <dgm:t>
        <a:bodyPr/>
        <a:lstStyle/>
        <a:p>
          <a:endParaRPr lang="en-IN"/>
        </a:p>
      </dgm:t>
    </dgm:pt>
    <dgm:pt modelId="{2EA9A7B4-9D15-47B5-AA53-DD71D7BBD26D}" type="pres">
      <dgm:prSet presAssocID="{ED50E388-CEF6-45B4-818A-0D3F6EC3CE0D}" presName="Accent2" presStyleLbl="node1" presStyleIdx="0" presStyleCnt="19"/>
      <dgm:spPr/>
    </dgm:pt>
    <dgm:pt modelId="{ADB4E5C2-9AAF-4CF1-9E00-346CE6A71066}" type="pres">
      <dgm:prSet presAssocID="{ED50E388-CEF6-45B4-818A-0D3F6EC3CE0D}" presName="Accent3" presStyleLbl="node1" presStyleIdx="1" presStyleCnt="19"/>
      <dgm:spPr/>
    </dgm:pt>
    <dgm:pt modelId="{0FF25A0D-8D96-4731-9DF1-05F3F5915F1C}" type="pres">
      <dgm:prSet presAssocID="{ED50E388-CEF6-45B4-818A-0D3F6EC3CE0D}" presName="Accent4" presStyleLbl="node1" presStyleIdx="2" presStyleCnt="19"/>
      <dgm:spPr/>
    </dgm:pt>
    <dgm:pt modelId="{22029051-DD4D-4992-A5AF-CFA9585123E1}" type="pres">
      <dgm:prSet presAssocID="{ED50E388-CEF6-45B4-818A-0D3F6EC3CE0D}" presName="Accent5" presStyleLbl="node1" presStyleIdx="3" presStyleCnt="19"/>
      <dgm:spPr/>
    </dgm:pt>
    <dgm:pt modelId="{5467A52F-D9AF-4397-A34C-D2517A4A0EAA}" type="pres">
      <dgm:prSet presAssocID="{ED50E388-CEF6-45B4-818A-0D3F6EC3CE0D}" presName="Accent6" presStyleLbl="node1" presStyleIdx="4" presStyleCnt="19"/>
      <dgm:spPr>
        <a:noFill/>
        <a:ln>
          <a:noFill/>
        </a:ln>
      </dgm:spPr>
    </dgm:pt>
    <dgm:pt modelId="{1F7FB45E-70CD-46A1-AA39-A7FF154D40EB}" type="pres">
      <dgm:prSet presAssocID="{5ECA1C99-4B5D-4205-9718-BD732D44FC38}" presName="Child1" presStyleLbl="node1" presStyleIdx="5" presStyleCnt="19" custScaleX="149389" custScaleY="103692" custLinFactNeighborX="-25840" custLinFactNeighborY="18358">
        <dgm:presLayoutVars>
          <dgm:chMax val="0"/>
          <dgm:chPref val="0"/>
        </dgm:presLayoutVars>
      </dgm:prSet>
      <dgm:spPr/>
      <dgm:t>
        <a:bodyPr/>
        <a:lstStyle/>
        <a:p>
          <a:endParaRPr lang="en-IN"/>
        </a:p>
      </dgm:t>
    </dgm:pt>
    <dgm:pt modelId="{6ACF91B1-8CFA-4AFB-89B0-E058EF22623E}" type="pres">
      <dgm:prSet presAssocID="{5ECA1C99-4B5D-4205-9718-BD732D44FC38}" presName="Accent7" presStyleCnt="0"/>
      <dgm:spPr/>
    </dgm:pt>
    <dgm:pt modelId="{1A8FB1A9-43E1-4A49-9B27-126FEED3922B}" type="pres">
      <dgm:prSet presAssocID="{5ECA1C99-4B5D-4205-9718-BD732D44FC38}" presName="AccentHold1" presStyleLbl="node1" presStyleIdx="6" presStyleCnt="19"/>
      <dgm:spPr/>
    </dgm:pt>
    <dgm:pt modelId="{A2686BC7-43B4-4C24-9C5C-4E609D978D49}" type="pres">
      <dgm:prSet presAssocID="{5ECA1C99-4B5D-4205-9718-BD732D44FC38}" presName="Accent8" presStyleCnt="0"/>
      <dgm:spPr/>
    </dgm:pt>
    <dgm:pt modelId="{C0DEB623-090B-4630-90A3-1B3CB0E61632}" type="pres">
      <dgm:prSet presAssocID="{5ECA1C99-4B5D-4205-9718-BD732D44FC38}" presName="AccentHold2" presStyleLbl="node1" presStyleIdx="7" presStyleCnt="19"/>
      <dgm:spPr>
        <a:noFill/>
        <a:ln>
          <a:noFill/>
        </a:ln>
      </dgm:spPr>
    </dgm:pt>
    <dgm:pt modelId="{8BB18E0F-724D-4A4C-ABCF-F6815E7E9776}" type="pres">
      <dgm:prSet presAssocID="{AA2500AB-118B-4217-820E-3D26560A2B02}" presName="Child2" presStyleLbl="node1" presStyleIdx="8" presStyleCnt="19" custScaleX="188027" custScaleY="111253">
        <dgm:presLayoutVars>
          <dgm:chMax val="0"/>
          <dgm:chPref val="0"/>
        </dgm:presLayoutVars>
      </dgm:prSet>
      <dgm:spPr/>
      <dgm:t>
        <a:bodyPr/>
        <a:lstStyle/>
        <a:p>
          <a:endParaRPr lang="en-IN"/>
        </a:p>
      </dgm:t>
    </dgm:pt>
    <dgm:pt modelId="{850E90CB-CBA0-4372-907D-E23E6C326613}" type="pres">
      <dgm:prSet presAssocID="{AA2500AB-118B-4217-820E-3D26560A2B02}" presName="Accent9" presStyleCnt="0"/>
      <dgm:spPr/>
    </dgm:pt>
    <dgm:pt modelId="{33AA1D9E-A54F-469D-B157-C4E41B3EEE57}" type="pres">
      <dgm:prSet presAssocID="{AA2500AB-118B-4217-820E-3D26560A2B02}" presName="AccentHold1" presStyleLbl="node1" presStyleIdx="9" presStyleCnt="19"/>
      <dgm:spPr/>
    </dgm:pt>
    <dgm:pt modelId="{9C7831B1-67A4-4A8D-AF1C-F59EC26053D0}" type="pres">
      <dgm:prSet presAssocID="{AA2500AB-118B-4217-820E-3D26560A2B02}" presName="Accent10" presStyleCnt="0"/>
      <dgm:spPr/>
    </dgm:pt>
    <dgm:pt modelId="{C99C0003-5780-496D-A99E-EC89AF557052}" type="pres">
      <dgm:prSet presAssocID="{AA2500AB-118B-4217-820E-3D26560A2B02}" presName="AccentHold2" presStyleLbl="node1" presStyleIdx="10" presStyleCnt="19"/>
      <dgm:spPr>
        <a:noFill/>
        <a:ln>
          <a:noFill/>
        </a:ln>
      </dgm:spPr>
    </dgm:pt>
    <dgm:pt modelId="{C41B4836-F8A6-48D5-8FC8-3EE85067FEFA}" type="pres">
      <dgm:prSet presAssocID="{AA2500AB-118B-4217-820E-3D26560A2B02}" presName="Accent11" presStyleCnt="0"/>
      <dgm:spPr/>
    </dgm:pt>
    <dgm:pt modelId="{B34441CA-CC99-4852-8593-649B4D4361FB}" type="pres">
      <dgm:prSet presAssocID="{AA2500AB-118B-4217-820E-3D26560A2B02}" presName="AccentHold3" presStyleLbl="node1" presStyleIdx="11" presStyleCnt="19"/>
      <dgm:spPr/>
    </dgm:pt>
    <dgm:pt modelId="{D234950B-7CA1-4B77-BCDD-93B0D7849BCD}" type="pres">
      <dgm:prSet presAssocID="{F6007495-649B-48D0-AE3A-5F3211CBD414}" presName="Child3" presStyleLbl="node1" presStyleIdx="12" presStyleCnt="19" custScaleX="150670">
        <dgm:presLayoutVars>
          <dgm:chMax val="0"/>
          <dgm:chPref val="0"/>
        </dgm:presLayoutVars>
      </dgm:prSet>
      <dgm:spPr/>
      <dgm:t>
        <a:bodyPr/>
        <a:lstStyle/>
        <a:p>
          <a:endParaRPr lang="en-IN"/>
        </a:p>
      </dgm:t>
    </dgm:pt>
    <dgm:pt modelId="{6DE97C91-1AFA-4CAD-9C03-1D35FA60CAD6}" type="pres">
      <dgm:prSet presAssocID="{F6007495-649B-48D0-AE3A-5F3211CBD414}" presName="Accent12" presStyleCnt="0"/>
      <dgm:spPr/>
    </dgm:pt>
    <dgm:pt modelId="{FE6D6006-4198-410F-9E19-F838D0FE4E5C}" type="pres">
      <dgm:prSet presAssocID="{F6007495-649B-48D0-AE3A-5F3211CBD414}" presName="AccentHold1" presStyleLbl="node1" presStyleIdx="13" presStyleCnt="19"/>
      <dgm:spPr/>
    </dgm:pt>
    <dgm:pt modelId="{1DE76444-B3D5-4B50-8251-273F153AE44B}" type="pres">
      <dgm:prSet presAssocID="{4F85E070-B9F1-4A03-99DC-8FF5617086E2}" presName="Child4" presStyleLbl="node1" presStyleIdx="14" presStyleCnt="19" custScaleX="126335">
        <dgm:presLayoutVars>
          <dgm:chMax val="0"/>
          <dgm:chPref val="0"/>
        </dgm:presLayoutVars>
      </dgm:prSet>
      <dgm:spPr/>
      <dgm:t>
        <a:bodyPr/>
        <a:lstStyle/>
        <a:p>
          <a:endParaRPr lang="en-IN"/>
        </a:p>
      </dgm:t>
    </dgm:pt>
    <dgm:pt modelId="{FE5F59B5-F84E-42EB-A043-41A4F8981320}" type="pres">
      <dgm:prSet presAssocID="{4F85E070-B9F1-4A03-99DC-8FF5617086E2}" presName="Accent13" presStyleCnt="0"/>
      <dgm:spPr/>
    </dgm:pt>
    <dgm:pt modelId="{0A94AD56-6C53-4EE0-AB88-957656B1E9E5}" type="pres">
      <dgm:prSet presAssocID="{4F85E070-B9F1-4A03-99DC-8FF5617086E2}" presName="AccentHold1" presStyleLbl="node1" presStyleIdx="15" presStyleCnt="19"/>
      <dgm:spPr/>
    </dgm:pt>
    <dgm:pt modelId="{5DA4EFEC-59B3-4E74-B3B0-89A2CD44567C}" type="pres">
      <dgm:prSet presAssocID="{BB717D0B-3E4A-43FF-B052-C7BA8F4997E0}" presName="Child5" presStyleLbl="node1" presStyleIdx="16" presStyleCnt="19" custScaleX="144558">
        <dgm:presLayoutVars>
          <dgm:chMax val="0"/>
          <dgm:chPref val="0"/>
        </dgm:presLayoutVars>
      </dgm:prSet>
      <dgm:spPr/>
      <dgm:t>
        <a:bodyPr/>
        <a:lstStyle/>
        <a:p>
          <a:endParaRPr lang="en-IN"/>
        </a:p>
      </dgm:t>
    </dgm:pt>
    <dgm:pt modelId="{38C2B3AA-1F4A-42C3-9327-127D7BD665E9}" type="pres">
      <dgm:prSet presAssocID="{BB717D0B-3E4A-43FF-B052-C7BA8F4997E0}" presName="Accent15" presStyleCnt="0"/>
      <dgm:spPr/>
    </dgm:pt>
    <dgm:pt modelId="{6B03D536-3473-4CBE-B448-86CB81F12B54}" type="pres">
      <dgm:prSet presAssocID="{BB717D0B-3E4A-43FF-B052-C7BA8F4997E0}" presName="AccentHold2" presStyleLbl="node1" presStyleIdx="17" presStyleCnt="19"/>
      <dgm:spPr>
        <a:noFill/>
        <a:ln>
          <a:noFill/>
        </a:ln>
      </dgm:spPr>
    </dgm:pt>
    <dgm:pt modelId="{8C876C4E-E268-4D84-B5B0-08FFD8A651A2}" type="pres">
      <dgm:prSet presAssocID="{BB717D0B-3E4A-43FF-B052-C7BA8F4997E0}" presName="Accent16" presStyleCnt="0"/>
      <dgm:spPr/>
    </dgm:pt>
    <dgm:pt modelId="{679AA170-46A1-4560-8D3C-47104C390AF9}" type="pres">
      <dgm:prSet presAssocID="{BB717D0B-3E4A-43FF-B052-C7BA8F4997E0}" presName="AccentHold3" presStyleLbl="node1" presStyleIdx="18" presStyleCnt="19"/>
      <dgm:spPr/>
    </dgm:pt>
  </dgm:ptLst>
  <dgm:cxnLst>
    <dgm:cxn modelId="{A89AAF84-5AC9-48F4-A76C-0A671732C161}" srcId="{ED50E388-CEF6-45B4-818A-0D3F6EC3CE0D}" destId="{F6007495-649B-48D0-AE3A-5F3211CBD414}" srcOrd="2" destOrd="0" parTransId="{9E33484F-2459-4230-917B-4AB9DAC6AA54}" sibTransId="{37813879-151A-475F-A771-BCFBC0B91A89}"/>
    <dgm:cxn modelId="{0EB0DABE-5FC0-4ED5-8F0F-60F750EEAD89}" type="presOf" srcId="{AA2500AB-118B-4217-820E-3D26560A2B02}" destId="{8BB18E0F-724D-4A4C-ABCF-F6815E7E9776}" srcOrd="0" destOrd="0" presId="urn:microsoft.com/office/officeart/2009/3/layout/CircleRelationship"/>
    <dgm:cxn modelId="{9578E208-DC9C-40C8-9D31-C44DBCD06C01}" srcId="{9725635D-2DB6-452B-9049-9A729DB605AD}" destId="{ED50E388-CEF6-45B4-818A-0D3F6EC3CE0D}" srcOrd="0" destOrd="0" parTransId="{5C83BB38-D08D-4D8B-B968-A26C536097ED}" sibTransId="{E0C1792C-2CB6-4863-ADB4-3B676F760362}"/>
    <dgm:cxn modelId="{F116D82E-8DCC-40A7-A053-B220D053AB71}" srcId="{ED50E388-CEF6-45B4-818A-0D3F6EC3CE0D}" destId="{4F85E070-B9F1-4A03-99DC-8FF5617086E2}" srcOrd="3" destOrd="0" parTransId="{245BE7FB-7F40-4029-AAB5-5A05AD882190}" sibTransId="{7140DB76-8FFA-4B67-BCDF-F5DD651E42B8}"/>
    <dgm:cxn modelId="{3BB4A939-99F1-4BCC-AFB9-1015219C4F92}" type="presOf" srcId="{5ECA1C99-4B5D-4205-9718-BD732D44FC38}" destId="{1F7FB45E-70CD-46A1-AA39-A7FF154D40EB}" srcOrd="0" destOrd="0" presId="urn:microsoft.com/office/officeart/2009/3/layout/CircleRelationship"/>
    <dgm:cxn modelId="{665307AA-9ED9-4B20-81A3-84F3F526DAE9}" srcId="{ED50E388-CEF6-45B4-818A-0D3F6EC3CE0D}" destId="{BB717D0B-3E4A-43FF-B052-C7BA8F4997E0}" srcOrd="4" destOrd="0" parTransId="{C615C034-4D99-4ADD-803F-296B1FF88CC6}" sibTransId="{9374A6F2-9018-43B0-9FCF-058526E63550}"/>
    <dgm:cxn modelId="{F1AED0A1-2A67-41E8-8D3A-DCCA304EFF5E}" srcId="{ED50E388-CEF6-45B4-818A-0D3F6EC3CE0D}" destId="{5ECA1C99-4B5D-4205-9718-BD732D44FC38}" srcOrd="0" destOrd="0" parTransId="{B8BA7AE1-A6F7-4B49-AC55-93E2A280CD3F}" sibTransId="{0525BE5A-FFAB-48E5-BE77-5A68F2E6F904}"/>
    <dgm:cxn modelId="{23FD8620-344D-4DAB-B17C-F00D8F24EB6F}" type="presOf" srcId="{4F85E070-B9F1-4A03-99DC-8FF5617086E2}" destId="{1DE76444-B3D5-4B50-8251-273F153AE44B}" srcOrd="0" destOrd="0" presId="urn:microsoft.com/office/officeart/2009/3/layout/CircleRelationship"/>
    <dgm:cxn modelId="{A9C4A5C2-3AC6-4187-BC3C-5DF16E862D9E}" srcId="{ED50E388-CEF6-45B4-818A-0D3F6EC3CE0D}" destId="{AA2500AB-118B-4217-820E-3D26560A2B02}" srcOrd="1" destOrd="0" parTransId="{BA5E9B26-2E51-4AA4-A219-448F5FA29D82}" sibTransId="{1160CB4D-79AF-4879-AD66-D5A90538CD0A}"/>
    <dgm:cxn modelId="{DFE6D51F-34BA-4684-A9BB-116065B6D273}" type="presOf" srcId="{ED50E388-CEF6-45B4-818A-0D3F6EC3CE0D}" destId="{332D6DEF-292C-438D-B8C7-0D71A59A73E0}" srcOrd="0" destOrd="0" presId="urn:microsoft.com/office/officeart/2009/3/layout/CircleRelationship"/>
    <dgm:cxn modelId="{E4036C54-E0C2-4929-BD3B-3FE428D3F69A}" type="presOf" srcId="{9725635D-2DB6-452B-9049-9A729DB605AD}" destId="{4ED9D9ED-48FE-41F8-8758-B6BE63242FBA}" srcOrd="0" destOrd="0" presId="urn:microsoft.com/office/officeart/2009/3/layout/CircleRelationship"/>
    <dgm:cxn modelId="{035C6090-183A-4507-B3ED-828F8450A9F1}" type="presOf" srcId="{F6007495-649B-48D0-AE3A-5F3211CBD414}" destId="{D234950B-7CA1-4B77-BCDD-93B0D7849BCD}" srcOrd="0" destOrd="0" presId="urn:microsoft.com/office/officeart/2009/3/layout/CircleRelationship"/>
    <dgm:cxn modelId="{ADCE7C20-B34F-481D-B3EA-972220DAD420}" type="presOf" srcId="{BB717D0B-3E4A-43FF-B052-C7BA8F4997E0}" destId="{5DA4EFEC-59B3-4E74-B3B0-89A2CD44567C}" srcOrd="0" destOrd="0" presId="urn:microsoft.com/office/officeart/2009/3/layout/CircleRelationship"/>
    <dgm:cxn modelId="{55C54A5B-F5E4-4F30-BEAD-8BF394F382D2}" type="presParOf" srcId="{4ED9D9ED-48FE-41F8-8758-B6BE63242FBA}" destId="{332D6DEF-292C-438D-B8C7-0D71A59A73E0}" srcOrd="0" destOrd="0" presId="urn:microsoft.com/office/officeart/2009/3/layout/CircleRelationship"/>
    <dgm:cxn modelId="{099DC445-61FC-4CAD-B18F-BCE3B0EA12DE}" type="presParOf" srcId="{4ED9D9ED-48FE-41F8-8758-B6BE63242FBA}" destId="{2EA9A7B4-9D15-47B5-AA53-DD71D7BBD26D}" srcOrd="1" destOrd="0" presId="urn:microsoft.com/office/officeart/2009/3/layout/CircleRelationship"/>
    <dgm:cxn modelId="{D43ABE6E-1D9B-488F-9669-7E05EE09AA07}" type="presParOf" srcId="{4ED9D9ED-48FE-41F8-8758-B6BE63242FBA}" destId="{ADB4E5C2-9AAF-4CF1-9E00-346CE6A71066}" srcOrd="2" destOrd="0" presId="urn:microsoft.com/office/officeart/2009/3/layout/CircleRelationship"/>
    <dgm:cxn modelId="{2416A64F-F4BA-4CEC-89D7-56D5EA2A1D05}" type="presParOf" srcId="{4ED9D9ED-48FE-41F8-8758-B6BE63242FBA}" destId="{0FF25A0D-8D96-4731-9DF1-05F3F5915F1C}" srcOrd="3" destOrd="0" presId="urn:microsoft.com/office/officeart/2009/3/layout/CircleRelationship"/>
    <dgm:cxn modelId="{22CFAC56-C7FD-449C-BA23-2023E4831503}" type="presParOf" srcId="{4ED9D9ED-48FE-41F8-8758-B6BE63242FBA}" destId="{22029051-DD4D-4992-A5AF-CFA9585123E1}" srcOrd="4" destOrd="0" presId="urn:microsoft.com/office/officeart/2009/3/layout/CircleRelationship"/>
    <dgm:cxn modelId="{B101DEC9-728F-48D9-8BBD-7E9481E40038}" type="presParOf" srcId="{4ED9D9ED-48FE-41F8-8758-B6BE63242FBA}" destId="{5467A52F-D9AF-4397-A34C-D2517A4A0EAA}" srcOrd="5" destOrd="0" presId="urn:microsoft.com/office/officeart/2009/3/layout/CircleRelationship"/>
    <dgm:cxn modelId="{8F5691A3-241D-42D3-A4EF-A72EA17BC23E}" type="presParOf" srcId="{4ED9D9ED-48FE-41F8-8758-B6BE63242FBA}" destId="{1F7FB45E-70CD-46A1-AA39-A7FF154D40EB}" srcOrd="6" destOrd="0" presId="urn:microsoft.com/office/officeart/2009/3/layout/CircleRelationship"/>
    <dgm:cxn modelId="{5F219867-7904-4712-AE5E-A6C5085E2B41}" type="presParOf" srcId="{4ED9D9ED-48FE-41F8-8758-B6BE63242FBA}" destId="{6ACF91B1-8CFA-4AFB-89B0-E058EF22623E}" srcOrd="7" destOrd="0" presId="urn:microsoft.com/office/officeart/2009/3/layout/CircleRelationship"/>
    <dgm:cxn modelId="{B5C4618B-DFC0-4EC2-8C6A-A1B48A5162E5}" type="presParOf" srcId="{6ACF91B1-8CFA-4AFB-89B0-E058EF22623E}" destId="{1A8FB1A9-43E1-4A49-9B27-126FEED3922B}" srcOrd="0" destOrd="0" presId="urn:microsoft.com/office/officeart/2009/3/layout/CircleRelationship"/>
    <dgm:cxn modelId="{D76BDD6D-FB96-4409-97F4-BAAFF03D46CA}" type="presParOf" srcId="{4ED9D9ED-48FE-41F8-8758-B6BE63242FBA}" destId="{A2686BC7-43B4-4C24-9C5C-4E609D978D49}" srcOrd="8" destOrd="0" presId="urn:microsoft.com/office/officeart/2009/3/layout/CircleRelationship"/>
    <dgm:cxn modelId="{5A337818-E1BA-4976-9048-62BA61E7BF9B}" type="presParOf" srcId="{A2686BC7-43B4-4C24-9C5C-4E609D978D49}" destId="{C0DEB623-090B-4630-90A3-1B3CB0E61632}" srcOrd="0" destOrd="0" presId="urn:microsoft.com/office/officeart/2009/3/layout/CircleRelationship"/>
    <dgm:cxn modelId="{8BF6EE15-A1B5-477B-A4D6-20472F7D6D36}" type="presParOf" srcId="{4ED9D9ED-48FE-41F8-8758-B6BE63242FBA}" destId="{8BB18E0F-724D-4A4C-ABCF-F6815E7E9776}" srcOrd="9" destOrd="0" presId="urn:microsoft.com/office/officeart/2009/3/layout/CircleRelationship"/>
    <dgm:cxn modelId="{CD019D66-358B-43F9-9BFA-CA8697E80C42}" type="presParOf" srcId="{4ED9D9ED-48FE-41F8-8758-B6BE63242FBA}" destId="{850E90CB-CBA0-4372-907D-E23E6C326613}" srcOrd="10" destOrd="0" presId="urn:microsoft.com/office/officeart/2009/3/layout/CircleRelationship"/>
    <dgm:cxn modelId="{25D8CFE8-AF88-4B6D-9112-88FF316A4B80}" type="presParOf" srcId="{850E90CB-CBA0-4372-907D-E23E6C326613}" destId="{33AA1D9E-A54F-469D-B157-C4E41B3EEE57}" srcOrd="0" destOrd="0" presId="urn:microsoft.com/office/officeart/2009/3/layout/CircleRelationship"/>
    <dgm:cxn modelId="{578B98E4-1EAA-4D5A-A9A7-AD6C6115316C}" type="presParOf" srcId="{4ED9D9ED-48FE-41F8-8758-B6BE63242FBA}" destId="{9C7831B1-67A4-4A8D-AF1C-F59EC26053D0}" srcOrd="11" destOrd="0" presId="urn:microsoft.com/office/officeart/2009/3/layout/CircleRelationship"/>
    <dgm:cxn modelId="{A577BD41-6D44-48C6-B447-69E3DAC55318}" type="presParOf" srcId="{9C7831B1-67A4-4A8D-AF1C-F59EC26053D0}" destId="{C99C0003-5780-496D-A99E-EC89AF557052}" srcOrd="0" destOrd="0" presId="urn:microsoft.com/office/officeart/2009/3/layout/CircleRelationship"/>
    <dgm:cxn modelId="{05388538-06B6-4443-8F4D-7606DA5EE9F5}" type="presParOf" srcId="{4ED9D9ED-48FE-41F8-8758-B6BE63242FBA}" destId="{C41B4836-F8A6-48D5-8FC8-3EE85067FEFA}" srcOrd="12" destOrd="0" presId="urn:microsoft.com/office/officeart/2009/3/layout/CircleRelationship"/>
    <dgm:cxn modelId="{AE70FA32-4096-4DD4-B631-A2D793E0488E}" type="presParOf" srcId="{C41B4836-F8A6-48D5-8FC8-3EE85067FEFA}" destId="{B34441CA-CC99-4852-8593-649B4D4361FB}" srcOrd="0" destOrd="0" presId="urn:microsoft.com/office/officeart/2009/3/layout/CircleRelationship"/>
    <dgm:cxn modelId="{59DAC361-8EAE-45E8-9CE3-397437BCF5BD}" type="presParOf" srcId="{4ED9D9ED-48FE-41F8-8758-B6BE63242FBA}" destId="{D234950B-7CA1-4B77-BCDD-93B0D7849BCD}" srcOrd="13" destOrd="0" presId="urn:microsoft.com/office/officeart/2009/3/layout/CircleRelationship"/>
    <dgm:cxn modelId="{D40FCFDD-86E7-4689-B67E-4CF3D3DBD9CD}" type="presParOf" srcId="{4ED9D9ED-48FE-41F8-8758-B6BE63242FBA}" destId="{6DE97C91-1AFA-4CAD-9C03-1D35FA60CAD6}" srcOrd="14" destOrd="0" presId="urn:microsoft.com/office/officeart/2009/3/layout/CircleRelationship"/>
    <dgm:cxn modelId="{1569316F-B6B1-4BFF-8021-5E4E8DFC2C40}" type="presParOf" srcId="{6DE97C91-1AFA-4CAD-9C03-1D35FA60CAD6}" destId="{FE6D6006-4198-410F-9E19-F838D0FE4E5C}" srcOrd="0" destOrd="0" presId="urn:microsoft.com/office/officeart/2009/3/layout/CircleRelationship"/>
    <dgm:cxn modelId="{44C7ABC7-6737-4F1E-AFCF-F52FEEF766E1}" type="presParOf" srcId="{4ED9D9ED-48FE-41F8-8758-B6BE63242FBA}" destId="{1DE76444-B3D5-4B50-8251-273F153AE44B}" srcOrd="15" destOrd="0" presId="urn:microsoft.com/office/officeart/2009/3/layout/CircleRelationship"/>
    <dgm:cxn modelId="{F0959175-8C01-424A-9D3B-3AE214DD9844}" type="presParOf" srcId="{4ED9D9ED-48FE-41F8-8758-B6BE63242FBA}" destId="{FE5F59B5-F84E-42EB-A043-41A4F8981320}" srcOrd="16" destOrd="0" presId="urn:microsoft.com/office/officeart/2009/3/layout/CircleRelationship"/>
    <dgm:cxn modelId="{DEA8CC01-06E7-4B5C-B2FA-4B868F4B5F7D}" type="presParOf" srcId="{FE5F59B5-F84E-42EB-A043-41A4F8981320}" destId="{0A94AD56-6C53-4EE0-AB88-957656B1E9E5}" srcOrd="0" destOrd="0" presId="urn:microsoft.com/office/officeart/2009/3/layout/CircleRelationship"/>
    <dgm:cxn modelId="{6644E701-1AC9-42E9-954E-DD062C63A332}" type="presParOf" srcId="{4ED9D9ED-48FE-41F8-8758-B6BE63242FBA}" destId="{5DA4EFEC-59B3-4E74-B3B0-89A2CD44567C}" srcOrd="17" destOrd="0" presId="urn:microsoft.com/office/officeart/2009/3/layout/CircleRelationship"/>
    <dgm:cxn modelId="{F14AC669-1635-43DC-B431-B2165F62B200}" type="presParOf" srcId="{4ED9D9ED-48FE-41F8-8758-B6BE63242FBA}" destId="{38C2B3AA-1F4A-42C3-9327-127D7BD665E9}" srcOrd="18" destOrd="0" presId="urn:microsoft.com/office/officeart/2009/3/layout/CircleRelationship"/>
    <dgm:cxn modelId="{5E9EA781-2859-47EB-83DF-E4E64DDE5D4D}" type="presParOf" srcId="{38C2B3AA-1F4A-42C3-9327-127D7BD665E9}" destId="{6B03D536-3473-4CBE-B448-86CB81F12B54}" srcOrd="0" destOrd="0" presId="urn:microsoft.com/office/officeart/2009/3/layout/CircleRelationship"/>
    <dgm:cxn modelId="{F6C364A6-4974-499F-A117-11409A1FDECD}" type="presParOf" srcId="{4ED9D9ED-48FE-41F8-8758-B6BE63242FBA}" destId="{8C876C4E-E268-4D84-B5B0-08FFD8A651A2}" srcOrd="19" destOrd="0" presId="urn:microsoft.com/office/officeart/2009/3/layout/CircleRelationship"/>
    <dgm:cxn modelId="{4660F638-3798-4BFA-9131-E3901CB7D4F9}" type="presParOf" srcId="{8C876C4E-E268-4D84-B5B0-08FFD8A651A2}" destId="{679AA170-46A1-4560-8D3C-47104C390AF9}"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94452E-7586-4A3C-A5FF-28638DB40545}" type="doc">
      <dgm:prSet loTypeId="urn:microsoft.com/office/officeart/2005/8/layout/hList3" loCatId="list" qsTypeId="urn:microsoft.com/office/officeart/2005/8/quickstyle/simple5" qsCatId="simple" csTypeId="urn:microsoft.com/office/officeart/2005/8/colors/accent2_1" csCatId="accent2" phldr="1"/>
      <dgm:spPr/>
      <dgm:t>
        <a:bodyPr/>
        <a:lstStyle/>
        <a:p>
          <a:endParaRPr lang="en-US"/>
        </a:p>
      </dgm:t>
    </dgm:pt>
    <dgm:pt modelId="{2DDFA854-2E76-49B9-B0F3-D2CE891EC22F}">
      <dgm:prSet phldrT="[Text]" custT="1"/>
      <dgm:spPr/>
      <dgm:t>
        <a:bodyPr/>
        <a:lstStyle/>
        <a:p>
          <a:r>
            <a:rPr lang="en-US" sz="4000" b="1" dirty="0">
              <a:latin typeface="Arial" pitchFamily="34" charset="0"/>
              <a:cs typeface="Arial" pitchFamily="34" charset="0"/>
            </a:rPr>
            <a:t>Academic Programs</a:t>
          </a:r>
        </a:p>
      </dgm:t>
    </dgm:pt>
    <dgm:pt modelId="{8E246583-779B-4508-A902-350E3EED9B72}" type="parTrans" cxnId="{2E86D123-A7E4-4A1A-A509-019D4251BC06}">
      <dgm:prSet/>
      <dgm:spPr/>
      <dgm:t>
        <a:bodyPr/>
        <a:lstStyle/>
        <a:p>
          <a:endParaRPr lang="en-US" sz="2400" b="0">
            <a:solidFill>
              <a:schemeClr val="tx1"/>
            </a:solidFill>
            <a:latin typeface="Arial" pitchFamily="34" charset="0"/>
            <a:cs typeface="Arial" pitchFamily="34" charset="0"/>
          </a:endParaRPr>
        </a:p>
      </dgm:t>
    </dgm:pt>
    <dgm:pt modelId="{C1F8C53F-A11A-473F-AEE9-9E4D7E2858B5}" type="sibTrans" cxnId="{2E86D123-A7E4-4A1A-A509-019D4251BC06}">
      <dgm:prSet/>
      <dgm:spPr/>
      <dgm:t>
        <a:bodyPr/>
        <a:lstStyle/>
        <a:p>
          <a:endParaRPr lang="en-US" sz="2400" b="0">
            <a:solidFill>
              <a:schemeClr val="tx1"/>
            </a:solidFill>
            <a:latin typeface="Arial" pitchFamily="34" charset="0"/>
            <a:cs typeface="Arial" pitchFamily="34" charset="0"/>
          </a:endParaRPr>
        </a:p>
      </dgm:t>
    </dgm:pt>
    <dgm:pt modelId="{31AE0F9F-434C-47C9-93D2-C4F62C0F821D}">
      <dgm:prSet phldrT="[Text]" custT="1"/>
      <dgm:spPr/>
      <dgm:t>
        <a:bodyPr/>
        <a:lstStyle/>
        <a:p>
          <a:pPr algn="l">
            <a:lnSpc>
              <a:spcPct val="100000"/>
            </a:lnSpc>
            <a:spcAft>
              <a:spcPts val="0"/>
            </a:spcAft>
          </a:pPr>
          <a:r>
            <a:rPr lang="en-US" sz="1800" b="0" dirty="0">
              <a:latin typeface="Arial" pitchFamily="34" charset="0"/>
              <a:cs typeface="Arial" pitchFamily="34" charset="0"/>
            </a:rPr>
            <a:t>- B.ASLP</a:t>
          </a:r>
        </a:p>
        <a:p>
          <a:pPr algn="l">
            <a:lnSpc>
              <a:spcPct val="100000"/>
            </a:lnSpc>
            <a:spcAft>
              <a:spcPts val="0"/>
            </a:spcAft>
          </a:pPr>
          <a:r>
            <a:rPr lang="en-US" sz="1800" b="0" dirty="0">
              <a:latin typeface="Arial" pitchFamily="34" charset="0"/>
              <a:cs typeface="Arial" pitchFamily="34" charset="0"/>
            </a:rPr>
            <a:t>- </a:t>
          </a:r>
          <a:r>
            <a:rPr lang="en-US" sz="1800" b="0" dirty="0" err="1">
              <a:latin typeface="Arial" pitchFamily="34" charset="0"/>
              <a:cs typeface="Arial" pitchFamily="34" charset="0"/>
            </a:rPr>
            <a:t>M.Sc</a:t>
          </a:r>
          <a:r>
            <a:rPr lang="en-US" sz="1800" b="0" dirty="0">
              <a:latin typeface="Arial" pitchFamily="34" charset="0"/>
              <a:cs typeface="Arial" pitchFamily="34" charset="0"/>
            </a:rPr>
            <a:t> (SLP)</a:t>
          </a:r>
        </a:p>
        <a:p>
          <a:pPr algn="l">
            <a:lnSpc>
              <a:spcPct val="100000"/>
            </a:lnSpc>
            <a:spcAft>
              <a:spcPts val="0"/>
            </a:spcAft>
          </a:pPr>
          <a:r>
            <a:rPr lang="en-US" sz="1800" b="0" dirty="0">
              <a:latin typeface="Arial" pitchFamily="34" charset="0"/>
              <a:cs typeface="Arial" pitchFamily="34" charset="0"/>
            </a:rPr>
            <a:t>-</a:t>
          </a:r>
          <a:r>
            <a:rPr lang="en-US" sz="1800" b="0" dirty="0" err="1">
              <a:latin typeface="Arial" pitchFamily="34" charset="0"/>
              <a:cs typeface="Arial" pitchFamily="34" charset="0"/>
            </a:rPr>
            <a:t>M.Sc</a:t>
          </a:r>
          <a:r>
            <a:rPr lang="en-US" sz="1800" b="0" dirty="0">
              <a:latin typeface="Arial" pitchFamily="34" charset="0"/>
              <a:cs typeface="Arial" pitchFamily="34" charset="0"/>
            </a:rPr>
            <a:t> (AUD)</a:t>
          </a:r>
        </a:p>
      </dgm:t>
    </dgm:pt>
    <dgm:pt modelId="{28F07DD0-C6B6-4F30-B4AC-132CF5663DAF}" type="parTrans" cxnId="{A4976492-D218-462C-84A1-2FD88CEC841E}">
      <dgm:prSet/>
      <dgm:spPr/>
      <dgm:t>
        <a:bodyPr/>
        <a:lstStyle/>
        <a:p>
          <a:endParaRPr lang="en-US" sz="2400" b="0">
            <a:solidFill>
              <a:schemeClr val="tx1"/>
            </a:solidFill>
            <a:latin typeface="Arial" pitchFamily="34" charset="0"/>
            <a:cs typeface="Arial" pitchFamily="34" charset="0"/>
          </a:endParaRPr>
        </a:p>
      </dgm:t>
    </dgm:pt>
    <dgm:pt modelId="{93A05449-1B03-430E-864D-6E2475CEE9E9}" type="sibTrans" cxnId="{A4976492-D218-462C-84A1-2FD88CEC841E}">
      <dgm:prSet/>
      <dgm:spPr/>
      <dgm:t>
        <a:bodyPr/>
        <a:lstStyle/>
        <a:p>
          <a:endParaRPr lang="en-US" sz="2400" b="0">
            <a:solidFill>
              <a:schemeClr val="tx1"/>
            </a:solidFill>
            <a:latin typeface="Arial" pitchFamily="34" charset="0"/>
            <a:cs typeface="Arial" pitchFamily="34" charset="0"/>
          </a:endParaRPr>
        </a:p>
      </dgm:t>
    </dgm:pt>
    <dgm:pt modelId="{5C297F51-B1AC-48CA-A19A-3FFDA72F3A50}">
      <dgm:prSet phldrT="[Tex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800" b="0" dirty="0">
              <a:latin typeface="Arial" pitchFamily="34" charset="0"/>
              <a:cs typeface="Arial" pitchFamily="34" charset="0"/>
            </a:rPr>
            <a:t>Ph.D. (Speech-Language Pathology/Audiology/Speech &amp; Hearing)</a:t>
          </a:r>
        </a:p>
        <a:p>
          <a:pPr defTabSz="666750">
            <a:spcBef>
              <a:spcPct val="0"/>
            </a:spcBef>
          </a:pPr>
          <a:endParaRPr lang="en-US" sz="1800" b="0" dirty="0">
            <a:latin typeface="Arial" pitchFamily="34" charset="0"/>
            <a:cs typeface="Arial" pitchFamily="34" charset="0"/>
          </a:endParaRPr>
        </a:p>
      </dgm:t>
    </dgm:pt>
    <dgm:pt modelId="{1B415A7E-96F8-4341-842E-DDC5F2F91573}" type="parTrans" cxnId="{C3BA63C0-0032-4AD2-88F5-92E821676274}">
      <dgm:prSet/>
      <dgm:spPr/>
      <dgm:t>
        <a:bodyPr/>
        <a:lstStyle/>
        <a:p>
          <a:endParaRPr lang="en-US" sz="2400" b="0">
            <a:solidFill>
              <a:schemeClr val="tx1"/>
            </a:solidFill>
            <a:latin typeface="Arial" pitchFamily="34" charset="0"/>
            <a:cs typeface="Arial" pitchFamily="34" charset="0"/>
          </a:endParaRPr>
        </a:p>
      </dgm:t>
    </dgm:pt>
    <dgm:pt modelId="{1BC733B9-8C80-46C1-A130-336E52F2B227}" type="sibTrans" cxnId="{C3BA63C0-0032-4AD2-88F5-92E821676274}">
      <dgm:prSet/>
      <dgm:spPr/>
      <dgm:t>
        <a:bodyPr/>
        <a:lstStyle/>
        <a:p>
          <a:endParaRPr lang="en-US" sz="2400" b="0">
            <a:solidFill>
              <a:schemeClr val="tx1"/>
            </a:solidFill>
            <a:latin typeface="Arial" pitchFamily="34" charset="0"/>
            <a:cs typeface="Arial" pitchFamily="34" charset="0"/>
          </a:endParaRPr>
        </a:p>
      </dgm:t>
    </dgm:pt>
    <dgm:pt modelId="{A9E03FBC-81BD-4F4E-AE9B-A14B77C9192B}">
      <dgm:prSet phldrT="[Text]" custT="1"/>
      <dgm:spPr/>
      <dgm:t>
        <a:bodyPr/>
        <a:lstStyle/>
        <a:p>
          <a:pPr algn="l">
            <a:lnSpc>
              <a:spcPct val="100000"/>
            </a:lnSpc>
            <a:spcAft>
              <a:spcPts val="0"/>
            </a:spcAft>
          </a:pPr>
          <a:r>
            <a:rPr lang="en-US" sz="1800" b="0" dirty="0">
              <a:latin typeface="Arial" pitchFamily="34" charset="0"/>
              <a:cs typeface="Arial" pitchFamily="34" charset="0"/>
            </a:rPr>
            <a:t>- Diploma in Hearing, Language &amp; Speech (DHLS)</a:t>
          </a:r>
        </a:p>
        <a:p>
          <a:pPr algn="l">
            <a:lnSpc>
              <a:spcPct val="100000"/>
            </a:lnSpc>
            <a:spcAft>
              <a:spcPts val="0"/>
            </a:spcAft>
          </a:pPr>
          <a:r>
            <a:rPr lang="en-US" sz="1800" b="0" dirty="0">
              <a:latin typeface="Arial" pitchFamily="34" charset="0"/>
              <a:cs typeface="Arial" pitchFamily="34" charset="0"/>
            </a:rPr>
            <a:t>- Diploma in Teaching Young Deaf and Hard of Hearing (DTY-DHH)</a:t>
          </a:r>
        </a:p>
        <a:p>
          <a:endParaRPr lang="en-US" sz="1800" b="0" dirty="0">
            <a:latin typeface="Arial" pitchFamily="34" charset="0"/>
            <a:cs typeface="Arial" pitchFamily="34" charset="0"/>
          </a:endParaRPr>
        </a:p>
      </dgm:t>
    </dgm:pt>
    <dgm:pt modelId="{56A3D67D-6543-4C07-89C4-6EC0322A0A30}" type="parTrans" cxnId="{743E83B5-ABCE-4D82-BC78-64DD58D5E50A}">
      <dgm:prSet/>
      <dgm:spPr/>
      <dgm:t>
        <a:bodyPr/>
        <a:lstStyle/>
        <a:p>
          <a:endParaRPr lang="en-US" sz="2400" b="0">
            <a:solidFill>
              <a:schemeClr val="tx1"/>
            </a:solidFill>
            <a:latin typeface="Arial" pitchFamily="34" charset="0"/>
            <a:cs typeface="Arial" pitchFamily="34" charset="0"/>
          </a:endParaRPr>
        </a:p>
      </dgm:t>
    </dgm:pt>
    <dgm:pt modelId="{34DA63EB-27C4-4026-B5AD-B92CAA33CB70}" type="sibTrans" cxnId="{743E83B5-ABCE-4D82-BC78-64DD58D5E50A}">
      <dgm:prSet/>
      <dgm:spPr/>
      <dgm:t>
        <a:bodyPr/>
        <a:lstStyle/>
        <a:p>
          <a:endParaRPr lang="en-US" sz="2400" b="0">
            <a:solidFill>
              <a:schemeClr val="tx1"/>
            </a:solidFill>
            <a:latin typeface="Arial" pitchFamily="34" charset="0"/>
            <a:cs typeface="Arial" pitchFamily="34" charset="0"/>
          </a:endParaRPr>
        </a:p>
      </dgm:t>
    </dgm:pt>
    <dgm:pt modelId="{5EEC0AD8-BED8-4043-9C89-979F56154BB4}">
      <dgm:prSet custT="1"/>
      <dgm:spPr/>
      <dgm:t>
        <a:bodyPr/>
        <a:lstStyle/>
        <a:p>
          <a:pPr algn="l"/>
          <a:r>
            <a:rPr lang="en-US" sz="1800" b="0" dirty="0">
              <a:latin typeface="Arial" pitchFamily="34" charset="0"/>
              <a:cs typeface="Arial" pitchFamily="34" charset="0"/>
            </a:rPr>
            <a:t>- </a:t>
          </a:r>
          <a:r>
            <a:rPr lang="en-US" sz="1800" b="0" dirty="0" err="1">
              <a:latin typeface="Arial" pitchFamily="34" charset="0"/>
              <a:cs typeface="Arial" pitchFamily="34" charset="0"/>
            </a:rPr>
            <a:t>B.Ed</a:t>
          </a:r>
          <a:r>
            <a:rPr lang="en-US" sz="1800" b="0" dirty="0">
              <a:latin typeface="Arial" pitchFamily="34" charset="0"/>
              <a:cs typeface="Arial" pitchFamily="34" charset="0"/>
            </a:rPr>
            <a:t> (Special Education) </a:t>
          </a:r>
        </a:p>
      </dgm:t>
    </dgm:pt>
    <dgm:pt modelId="{059438CF-EC18-4B34-8174-4FB9C9047A04}" type="parTrans" cxnId="{535B1D44-5603-4412-B56E-D17C3FEE4EB8}">
      <dgm:prSet/>
      <dgm:spPr/>
      <dgm:t>
        <a:bodyPr/>
        <a:lstStyle/>
        <a:p>
          <a:endParaRPr lang="en-US" sz="2400" b="0">
            <a:solidFill>
              <a:schemeClr val="tx1"/>
            </a:solidFill>
            <a:latin typeface="Arial" pitchFamily="34" charset="0"/>
            <a:cs typeface="Arial" pitchFamily="34" charset="0"/>
          </a:endParaRPr>
        </a:p>
      </dgm:t>
    </dgm:pt>
    <dgm:pt modelId="{EB96094A-C694-4302-AD2A-F926DC4CF1B4}" type="sibTrans" cxnId="{535B1D44-5603-4412-B56E-D17C3FEE4EB8}">
      <dgm:prSet/>
      <dgm:spPr/>
      <dgm:t>
        <a:bodyPr/>
        <a:lstStyle/>
        <a:p>
          <a:endParaRPr lang="en-US" sz="2400" b="0">
            <a:solidFill>
              <a:schemeClr val="tx1"/>
            </a:solidFill>
            <a:latin typeface="Arial" pitchFamily="34" charset="0"/>
            <a:cs typeface="Arial" pitchFamily="34" charset="0"/>
          </a:endParaRPr>
        </a:p>
      </dgm:t>
    </dgm:pt>
    <dgm:pt modelId="{33F171D6-1769-4A5F-B7FB-6D6C6FCC5C8A}" type="pres">
      <dgm:prSet presAssocID="{6394452E-7586-4A3C-A5FF-28638DB40545}" presName="composite" presStyleCnt="0">
        <dgm:presLayoutVars>
          <dgm:chMax val="1"/>
          <dgm:dir/>
          <dgm:resizeHandles val="exact"/>
        </dgm:presLayoutVars>
      </dgm:prSet>
      <dgm:spPr/>
      <dgm:t>
        <a:bodyPr/>
        <a:lstStyle/>
        <a:p>
          <a:endParaRPr lang="en-IN"/>
        </a:p>
      </dgm:t>
    </dgm:pt>
    <dgm:pt modelId="{020A5290-1132-4250-A1C7-A8812B08B209}" type="pres">
      <dgm:prSet presAssocID="{2DDFA854-2E76-49B9-B0F3-D2CE891EC22F}" presName="roof" presStyleLbl="dkBgShp" presStyleIdx="0" presStyleCnt="2" custScaleY="47249" custLinFactNeighborY="-19094"/>
      <dgm:spPr/>
      <dgm:t>
        <a:bodyPr/>
        <a:lstStyle/>
        <a:p>
          <a:endParaRPr lang="en-IN"/>
        </a:p>
      </dgm:t>
    </dgm:pt>
    <dgm:pt modelId="{231A70CF-2E5E-4F7B-BD38-9C1318D77EBD}" type="pres">
      <dgm:prSet presAssocID="{2DDFA854-2E76-49B9-B0F3-D2CE891EC22F}" presName="pillars" presStyleCnt="0"/>
      <dgm:spPr/>
    </dgm:pt>
    <dgm:pt modelId="{D0049396-A001-4F76-826E-B2C4A1895DF9}" type="pres">
      <dgm:prSet presAssocID="{2DDFA854-2E76-49B9-B0F3-D2CE891EC22F}" presName="pillar1" presStyleLbl="node1" presStyleIdx="0" presStyleCnt="4" custScaleY="132054">
        <dgm:presLayoutVars>
          <dgm:bulletEnabled val="1"/>
        </dgm:presLayoutVars>
      </dgm:prSet>
      <dgm:spPr/>
      <dgm:t>
        <a:bodyPr/>
        <a:lstStyle/>
        <a:p>
          <a:endParaRPr lang="en-IN"/>
        </a:p>
      </dgm:t>
    </dgm:pt>
    <dgm:pt modelId="{3078F561-ABC4-4E78-ABB6-5F5C4FB7806C}" type="pres">
      <dgm:prSet presAssocID="{5C297F51-B1AC-48CA-A19A-3FFDA72F3A50}" presName="pillarX" presStyleLbl="node1" presStyleIdx="1" presStyleCnt="4" custScaleY="127138">
        <dgm:presLayoutVars>
          <dgm:bulletEnabled val="1"/>
        </dgm:presLayoutVars>
      </dgm:prSet>
      <dgm:spPr/>
      <dgm:t>
        <a:bodyPr/>
        <a:lstStyle/>
        <a:p>
          <a:endParaRPr lang="en-IN"/>
        </a:p>
      </dgm:t>
    </dgm:pt>
    <dgm:pt modelId="{E15ABBB2-E638-427A-8666-672706598E98}" type="pres">
      <dgm:prSet presAssocID="{A9E03FBC-81BD-4F4E-AE9B-A14B77C9192B}" presName="pillarX" presStyleLbl="node1" presStyleIdx="2" presStyleCnt="4" custScaleY="132763">
        <dgm:presLayoutVars>
          <dgm:bulletEnabled val="1"/>
        </dgm:presLayoutVars>
      </dgm:prSet>
      <dgm:spPr/>
      <dgm:t>
        <a:bodyPr/>
        <a:lstStyle/>
        <a:p>
          <a:endParaRPr lang="en-IN"/>
        </a:p>
      </dgm:t>
    </dgm:pt>
    <dgm:pt modelId="{5244D2A3-1DC2-4DF3-93DC-9C33910E0E77}" type="pres">
      <dgm:prSet presAssocID="{5EEC0AD8-BED8-4043-9C89-979F56154BB4}" presName="pillarX" presStyleLbl="node1" presStyleIdx="3" presStyleCnt="4" custScaleY="132409">
        <dgm:presLayoutVars>
          <dgm:bulletEnabled val="1"/>
        </dgm:presLayoutVars>
      </dgm:prSet>
      <dgm:spPr/>
      <dgm:t>
        <a:bodyPr/>
        <a:lstStyle/>
        <a:p>
          <a:endParaRPr lang="en-IN"/>
        </a:p>
      </dgm:t>
    </dgm:pt>
    <dgm:pt modelId="{A88ECAB9-650E-40B0-AD0C-D8D530F8EA96}" type="pres">
      <dgm:prSet presAssocID="{2DDFA854-2E76-49B9-B0F3-D2CE891EC22F}" presName="base" presStyleLbl="dkBgShp" presStyleIdx="1" presStyleCnt="2" custLinFactNeighborY="65098"/>
      <dgm:spPr/>
    </dgm:pt>
  </dgm:ptLst>
  <dgm:cxnLst>
    <dgm:cxn modelId="{2E86D123-A7E4-4A1A-A509-019D4251BC06}" srcId="{6394452E-7586-4A3C-A5FF-28638DB40545}" destId="{2DDFA854-2E76-49B9-B0F3-D2CE891EC22F}" srcOrd="0" destOrd="0" parTransId="{8E246583-779B-4508-A902-350E3EED9B72}" sibTransId="{C1F8C53F-A11A-473F-AEE9-9E4D7E2858B5}"/>
    <dgm:cxn modelId="{7658A343-0BD7-49CD-A5A0-656CFEF29B47}" type="presOf" srcId="{6394452E-7586-4A3C-A5FF-28638DB40545}" destId="{33F171D6-1769-4A5F-B7FB-6D6C6FCC5C8A}" srcOrd="0" destOrd="0" presId="urn:microsoft.com/office/officeart/2005/8/layout/hList3"/>
    <dgm:cxn modelId="{535B1D44-5603-4412-B56E-D17C3FEE4EB8}" srcId="{2DDFA854-2E76-49B9-B0F3-D2CE891EC22F}" destId="{5EEC0AD8-BED8-4043-9C89-979F56154BB4}" srcOrd="3" destOrd="0" parTransId="{059438CF-EC18-4B34-8174-4FB9C9047A04}" sibTransId="{EB96094A-C694-4302-AD2A-F926DC4CF1B4}"/>
    <dgm:cxn modelId="{A4976492-D218-462C-84A1-2FD88CEC841E}" srcId="{2DDFA854-2E76-49B9-B0F3-D2CE891EC22F}" destId="{31AE0F9F-434C-47C9-93D2-C4F62C0F821D}" srcOrd="0" destOrd="0" parTransId="{28F07DD0-C6B6-4F30-B4AC-132CF5663DAF}" sibTransId="{93A05449-1B03-430E-864D-6E2475CEE9E9}"/>
    <dgm:cxn modelId="{743E83B5-ABCE-4D82-BC78-64DD58D5E50A}" srcId="{2DDFA854-2E76-49B9-B0F3-D2CE891EC22F}" destId="{A9E03FBC-81BD-4F4E-AE9B-A14B77C9192B}" srcOrd="2" destOrd="0" parTransId="{56A3D67D-6543-4C07-89C4-6EC0322A0A30}" sibTransId="{34DA63EB-27C4-4026-B5AD-B92CAA33CB70}"/>
    <dgm:cxn modelId="{EAC655C3-D128-4F37-96E2-075C92787C01}" type="presOf" srcId="{5C297F51-B1AC-48CA-A19A-3FFDA72F3A50}" destId="{3078F561-ABC4-4E78-ABB6-5F5C4FB7806C}" srcOrd="0" destOrd="0" presId="urn:microsoft.com/office/officeart/2005/8/layout/hList3"/>
    <dgm:cxn modelId="{3479E654-9F51-480B-A9C1-FE28FF7E52FA}" type="presOf" srcId="{2DDFA854-2E76-49B9-B0F3-D2CE891EC22F}" destId="{020A5290-1132-4250-A1C7-A8812B08B209}" srcOrd="0" destOrd="0" presId="urn:microsoft.com/office/officeart/2005/8/layout/hList3"/>
    <dgm:cxn modelId="{0D66906A-513E-4645-9AF8-18237624C953}" type="presOf" srcId="{31AE0F9F-434C-47C9-93D2-C4F62C0F821D}" destId="{D0049396-A001-4F76-826E-B2C4A1895DF9}" srcOrd="0" destOrd="0" presId="urn:microsoft.com/office/officeart/2005/8/layout/hList3"/>
    <dgm:cxn modelId="{C3BA63C0-0032-4AD2-88F5-92E821676274}" srcId="{2DDFA854-2E76-49B9-B0F3-D2CE891EC22F}" destId="{5C297F51-B1AC-48CA-A19A-3FFDA72F3A50}" srcOrd="1" destOrd="0" parTransId="{1B415A7E-96F8-4341-842E-DDC5F2F91573}" sibTransId="{1BC733B9-8C80-46C1-A130-336E52F2B227}"/>
    <dgm:cxn modelId="{A0F3458C-15EF-49B6-9AFD-FB32C4C003D7}" type="presOf" srcId="{5EEC0AD8-BED8-4043-9C89-979F56154BB4}" destId="{5244D2A3-1DC2-4DF3-93DC-9C33910E0E77}" srcOrd="0" destOrd="0" presId="urn:microsoft.com/office/officeart/2005/8/layout/hList3"/>
    <dgm:cxn modelId="{76A0F63D-3477-4925-B1D2-04378C12DF85}" type="presOf" srcId="{A9E03FBC-81BD-4F4E-AE9B-A14B77C9192B}" destId="{E15ABBB2-E638-427A-8666-672706598E98}" srcOrd="0" destOrd="0" presId="urn:microsoft.com/office/officeart/2005/8/layout/hList3"/>
    <dgm:cxn modelId="{47868039-62C7-465C-99B4-FA0470585AE2}" type="presParOf" srcId="{33F171D6-1769-4A5F-B7FB-6D6C6FCC5C8A}" destId="{020A5290-1132-4250-A1C7-A8812B08B209}" srcOrd="0" destOrd="0" presId="urn:microsoft.com/office/officeart/2005/8/layout/hList3"/>
    <dgm:cxn modelId="{A8842C69-7C4C-46F1-82AD-8E7EDFF54C44}" type="presParOf" srcId="{33F171D6-1769-4A5F-B7FB-6D6C6FCC5C8A}" destId="{231A70CF-2E5E-4F7B-BD38-9C1318D77EBD}" srcOrd="1" destOrd="0" presId="urn:microsoft.com/office/officeart/2005/8/layout/hList3"/>
    <dgm:cxn modelId="{20FB449E-C9EE-4615-82DE-FE028BA0D17C}" type="presParOf" srcId="{231A70CF-2E5E-4F7B-BD38-9C1318D77EBD}" destId="{D0049396-A001-4F76-826E-B2C4A1895DF9}" srcOrd="0" destOrd="0" presId="urn:microsoft.com/office/officeart/2005/8/layout/hList3"/>
    <dgm:cxn modelId="{C828BB4D-3BB4-4572-A525-EA746D223BA0}" type="presParOf" srcId="{231A70CF-2E5E-4F7B-BD38-9C1318D77EBD}" destId="{3078F561-ABC4-4E78-ABB6-5F5C4FB7806C}" srcOrd="1" destOrd="0" presId="urn:microsoft.com/office/officeart/2005/8/layout/hList3"/>
    <dgm:cxn modelId="{97C32A85-D1FC-4F47-A223-26692AA57EB3}" type="presParOf" srcId="{231A70CF-2E5E-4F7B-BD38-9C1318D77EBD}" destId="{E15ABBB2-E638-427A-8666-672706598E98}" srcOrd="2" destOrd="0" presId="urn:microsoft.com/office/officeart/2005/8/layout/hList3"/>
    <dgm:cxn modelId="{2DE350CD-9816-42C9-B3CF-DAF32942801C}" type="presParOf" srcId="{231A70CF-2E5E-4F7B-BD38-9C1318D77EBD}" destId="{5244D2A3-1DC2-4DF3-93DC-9C33910E0E77}" srcOrd="3" destOrd="0" presId="urn:microsoft.com/office/officeart/2005/8/layout/hList3"/>
    <dgm:cxn modelId="{9B3AA9B0-3EE5-47D4-A647-31596E99E175}" type="presParOf" srcId="{33F171D6-1769-4A5F-B7FB-6D6C6FCC5C8A}" destId="{A88ECAB9-650E-40B0-AD0C-D8D530F8EA96}"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A3ABD2-0BC8-43ED-BB93-C95D23A102F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IN"/>
        </a:p>
      </dgm:t>
    </dgm:pt>
    <dgm:pt modelId="{A180A34C-DA46-4321-9795-DABC730212B3}">
      <dgm:prSet phldrT="[Text]" custT="1"/>
      <dgm:spPr>
        <a:noFill/>
        <a:ln>
          <a:noFill/>
        </a:ln>
      </dgm:spPr>
      <dgm:t>
        <a:bodyPr/>
        <a:lstStyle/>
        <a:p>
          <a:r>
            <a:rPr lang="en-IN" sz="2000" dirty="0">
              <a:noFill/>
            </a:rPr>
            <a:t>Student Practical Training</a:t>
          </a:r>
        </a:p>
      </dgm:t>
    </dgm:pt>
    <dgm:pt modelId="{35A11551-439D-4C42-A4F7-F6FE1329DE2F}" type="parTrans" cxnId="{4D0067EE-A0BE-481D-9182-55EDCBAD609E}">
      <dgm:prSet/>
      <dgm:spPr/>
      <dgm:t>
        <a:bodyPr/>
        <a:lstStyle/>
        <a:p>
          <a:endParaRPr lang="en-IN" sz="2000"/>
        </a:p>
      </dgm:t>
    </dgm:pt>
    <dgm:pt modelId="{7CE52526-20E8-441A-9975-A950F2095761}" type="sibTrans" cxnId="{4D0067EE-A0BE-481D-9182-55EDCBAD609E}">
      <dgm:prSet/>
      <dgm:spPr/>
      <dgm:t>
        <a:bodyPr/>
        <a:lstStyle/>
        <a:p>
          <a:endParaRPr lang="en-IN" sz="2000"/>
        </a:p>
      </dgm:t>
    </dgm:pt>
    <dgm:pt modelId="{04FF8DA0-E823-4C02-B4D0-BA3110D49B3A}">
      <dgm:prSet phldrT="[Text]" custT="1"/>
      <dgm:spPr/>
      <dgm:t>
        <a:bodyPr/>
        <a:lstStyle/>
        <a:p>
          <a:r>
            <a:rPr lang="en-IN" sz="2000" dirty="0"/>
            <a:t>Practical Classes</a:t>
          </a:r>
        </a:p>
      </dgm:t>
    </dgm:pt>
    <dgm:pt modelId="{5D0E0C2C-B37A-4F8A-B7EA-9DF833FA1ED1}" type="parTrans" cxnId="{06C5422E-3DF0-414A-B396-20F15CEEBDF3}">
      <dgm:prSet/>
      <dgm:spPr/>
      <dgm:t>
        <a:bodyPr/>
        <a:lstStyle/>
        <a:p>
          <a:endParaRPr lang="en-IN" sz="2000"/>
        </a:p>
      </dgm:t>
    </dgm:pt>
    <dgm:pt modelId="{30ECFFB6-CA9E-43DA-BB89-304BEE19CDE5}" type="sibTrans" cxnId="{06C5422E-3DF0-414A-B396-20F15CEEBDF3}">
      <dgm:prSet/>
      <dgm:spPr/>
      <dgm:t>
        <a:bodyPr/>
        <a:lstStyle/>
        <a:p>
          <a:endParaRPr lang="en-IN" sz="2000"/>
        </a:p>
      </dgm:t>
    </dgm:pt>
    <dgm:pt modelId="{9D911EBF-0B4C-42D4-BF63-45703E7B8F15}">
      <dgm:prSet phldrT="[Text]" custT="1"/>
      <dgm:spPr/>
      <dgm:t>
        <a:bodyPr/>
        <a:lstStyle/>
        <a:p>
          <a:r>
            <a:rPr lang="en-IN" sz="2000" dirty="0"/>
            <a:t>Clinical Training</a:t>
          </a:r>
        </a:p>
      </dgm:t>
    </dgm:pt>
    <dgm:pt modelId="{157A1128-E915-47EC-8102-A0C9029D9461}" type="parTrans" cxnId="{3CFA4559-AB88-4B7C-BD71-A1B0BB8830FF}">
      <dgm:prSet/>
      <dgm:spPr/>
      <dgm:t>
        <a:bodyPr/>
        <a:lstStyle/>
        <a:p>
          <a:endParaRPr lang="en-IN" sz="2000"/>
        </a:p>
      </dgm:t>
    </dgm:pt>
    <dgm:pt modelId="{1BBA8776-E7F9-4D15-B785-2F3648FA6D54}" type="sibTrans" cxnId="{3CFA4559-AB88-4B7C-BD71-A1B0BB8830FF}">
      <dgm:prSet/>
      <dgm:spPr/>
      <dgm:t>
        <a:bodyPr/>
        <a:lstStyle/>
        <a:p>
          <a:endParaRPr lang="en-IN" sz="2000"/>
        </a:p>
      </dgm:t>
    </dgm:pt>
    <dgm:pt modelId="{44B41E44-E747-47B8-ADFF-C2D844CF2945}" type="pres">
      <dgm:prSet presAssocID="{85A3ABD2-0BC8-43ED-BB93-C95D23A102FC}" presName="hierChild1" presStyleCnt="0">
        <dgm:presLayoutVars>
          <dgm:chPref val="1"/>
          <dgm:dir/>
          <dgm:animOne val="branch"/>
          <dgm:animLvl val="lvl"/>
          <dgm:resizeHandles/>
        </dgm:presLayoutVars>
      </dgm:prSet>
      <dgm:spPr/>
      <dgm:t>
        <a:bodyPr/>
        <a:lstStyle/>
        <a:p>
          <a:endParaRPr lang="en-IN"/>
        </a:p>
      </dgm:t>
    </dgm:pt>
    <dgm:pt modelId="{0CF18A7F-8755-4F67-87CC-5E76D97D2C85}" type="pres">
      <dgm:prSet presAssocID="{A180A34C-DA46-4321-9795-DABC730212B3}" presName="hierRoot1" presStyleCnt="0"/>
      <dgm:spPr/>
    </dgm:pt>
    <dgm:pt modelId="{F74C9866-F2E3-45C3-B80A-5498027FEF93}" type="pres">
      <dgm:prSet presAssocID="{A180A34C-DA46-4321-9795-DABC730212B3}" presName="composite" presStyleCnt="0"/>
      <dgm:spPr/>
    </dgm:pt>
    <dgm:pt modelId="{BE050CE7-D0D6-4AEB-B68B-6E47BDBD3202}" type="pres">
      <dgm:prSet presAssocID="{A180A34C-DA46-4321-9795-DABC730212B3}" presName="background" presStyleLbl="node0" presStyleIdx="0" presStyleCnt="1"/>
      <dgm:spPr>
        <a:noFill/>
        <a:ln>
          <a:noFill/>
        </a:ln>
      </dgm:spPr>
    </dgm:pt>
    <dgm:pt modelId="{EB88394D-A1F5-4BE9-AD5A-699AE22BFF18}" type="pres">
      <dgm:prSet presAssocID="{A180A34C-DA46-4321-9795-DABC730212B3}" presName="text" presStyleLbl="fgAcc0" presStyleIdx="0" presStyleCnt="1">
        <dgm:presLayoutVars>
          <dgm:chPref val="3"/>
        </dgm:presLayoutVars>
      </dgm:prSet>
      <dgm:spPr/>
      <dgm:t>
        <a:bodyPr/>
        <a:lstStyle/>
        <a:p>
          <a:endParaRPr lang="en-IN"/>
        </a:p>
      </dgm:t>
    </dgm:pt>
    <dgm:pt modelId="{E1A35B26-3258-41AB-B520-964C077BE7E1}" type="pres">
      <dgm:prSet presAssocID="{A180A34C-DA46-4321-9795-DABC730212B3}" presName="hierChild2" presStyleCnt="0"/>
      <dgm:spPr/>
    </dgm:pt>
    <dgm:pt modelId="{B7EA6BD8-754A-4CED-A512-EF6177EB3671}" type="pres">
      <dgm:prSet presAssocID="{5D0E0C2C-B37A-4F8A-B7EA-9DF833FA1ED1}" presName="Name10" presStyleLbl="parChTrans1D2" presStyleIdx="0" presStyleCnt="2"/>
      <dgm:spPr/>
      <dgm:t>
        <a:bodyPr/>
        <a:lstStyle/>
        <a:p>
          <a:endParaRPr lang="en-IN"/>
        </a:p>
      </dgm:t>
    </dgm:pt>
    <dgm:pt modelId="{13C00E3C-ED63-467C-A54E-E1A16A786CED}" type="pres">
      <dgm:prSet presAssocID="{04FF8DA0-E823-4C02-B4D0-BA3110D49B3A}" presName="hierRoot2" presStyleCnt="0"/>
      <dgm:spPr/>
    </dgm:pt>
    <dgm:pt modelId="{827B1823-4430-4678-BD34-B1952BDEBEA0}" type="pres">
      <dgm:prSet presAssocID="{04FF8DA0-E823-4C02-B4D0-BA3110D49B3A}" presName="composite2" presStyleCnt="0"/>
      <dgm:spPr/>
    </dgm:pt>
    <dgm:pt modelId="{29DA6FD2-76AA-4826-BA7E-AB796EA44F4B}" type="pres">
      <dgm:prSet presAssocID="{04FF8DA0-E823-4C02-B4D0-BA3110D49B3A}" presName="background2" presStyleLbl="node2" presStyleIdx="0" presStyleCnt="2"/>
      <dgm:spPr/>
    </dgm:pt>
    <dgm:pt modelId="{6820DCD4-AB65-49F6-A853-EC43BD86B54C}" type="pres">
      <dgm:prSet presAssocID="{04FF8DA0-E823-4C02-B4D0-BA3110D49B3A}" presName="text2" presStyleLbl="fgAcc2" presStyleIdx="0" presStyleCnt="2">
        <dgm:presLayoutVars>
          <dgm:chPref val="3"/>
        </dgm:presLayoutVars>
      </dgm:prSet>
      <dgm:spPr/>
      <dgm:t>
        <a:bodyPr/>
        <a:lstStyle/>
        <a:p>
          <a:endParaRPr lang="en-IN"/>
        </a:p>
      </dgm:t>
    </dgm:pt>
    <dgm:pt modelId="{DBDD49AD-21C7-43B3-B491-6AE22DBCEDFB}" type="pres">
      <dgm:prSet presAssocID="{04FF8DA0-E823-4C02-B4D0-BA3110D49B3A}" presName="hierChild3" presStyleCnt="0"/>
      <dgm:spPr/>
    </dgm:pt>
    <dgm:pt modelId="{3920A090-C00D-49BB-ADC2-7EECF475EEF6}" type="pres">
      <dgm:prSet presAssocID="{157A1128-E915-47EC-8102-A0C9029D9461}" presName="Name10" presStyleLbl="parChTrans1D2" presStyleIdx="1" presStyleCnt="2"/>
      <dgm:spPr/>
      <dgm:t>
        <a:bodyPr/>
        <a:lstStyle/>
        <a:p>
          <a:endParaRPr lang="en-IN"/>
        </a:p>
      </dgm:t>
    </dgm:pt>
    <dgm:pt modelId="{F48BFD93-CA84-47B8-99B1-C9FA4D0C251F}" type="pres">
      <dgm:prSet presAssocID="{9D911EBF-0B4C-42D4-BF63-45703E7B8F15}" presName="hierRoot2" presStyleCnt="0"/>
      <dgm:spPr/>
    </dgm:pt>
    <dgm:pt modelId="{F1B662BD-4FAD-4777-B1D3-10AB7140CFB7}" type="pres">
      <dgm:prSet presAssocID="{9D911EBF-0B4C-42D4-BF63-45703E7B8F15}" presName="composite2" presStyleCnt="0"/>
      <dgm:spPr/>
    </dgm:pt>
    <dgm:pt modelId="{CEF6E91F-0FAE-4B2D-BE53-8DAFE8B2EC79}" type="pres">
      <dgm:prSet presAssocID="{9D911EBF-0B4C-42D4-BF63-45703E7B8F15}" presName="background2" presStyleLbl="node2" presStyleIdx="1" presStyleCnt="2"/>
      <dgm:spPr/>
    </dgm:pt>
    <dgm:pt modelId="{DECDEFE6-E228-455E-9D5F-506E079D63B4}" type="pres">
      <dgm:prSet presAssocID="{9D911EBF-0B4C-42D4-BF63-45703E7B8F15}" presName="text2" presStyleLbl="fgAcc2" presStyleIdx="1" presStyleCnt="2">
        <dgm:presLayoutVars>
          <dgm:chPref val="3"/>
        </dgm:presLayoutVars>
      </dgm:prSet>
      <dgm:spPr/>
      <dgm:t>
        <a:bodyPr/>
        <a:lstStyle/>
        <a:p>
          <a:endParaRPr lang="en-IN"/>
        </a:p>
      </dgm:t>
    </dgm:pt>
    <dgm:pt modelId="{055372B5-BF6C-4F3E-87BF-69F1589C5199}" type="pres">
      <dgm:prSet presAssocID="{9D911EBF-0B4C-42D4-BF63-45703E7B8F15}" presName="hierChild3" presStyleCnt="0"/>
      <dgm:spPr/>
    </dgm:pt>
  </dgm:ptLst>
  <dgm:cxnLst>
    <dgm:cxn modelId="{B96A2D22-8A7C-48EE-8030-BD4A52392BB9}" type="presOf" srcId="{04FF8DA0-E823-4C02-B4D0-BA3110D49B3A}" destId="{6820DCD4-AB65-49F6-A853-EC43BD86B54C}" srcOrd="0" destOrd="0" presId="urn:microsoft.com/office/officeart/2005/8/layout/hierarchy1"/>
    <dgm:cxn modelId="{BAF2C640-66C2-4F4C-8FC2-1506AFB688F5}" type="presOf" srcId="{5D0E0C2C-B37A-4F8A-B7EA-9DF833FA1ED1}" destId="{B7EA6BD8-754A-4CED-A512-EF6177EB3671}" srcOrd="0" destOrd="0" presId="urn:microsoft.com/office/officeart/2005/8/layout/hierarchy1"/>
    <dgm:cxn modelId="{F8D985E6-BED4-4A2A-919F-DE45AC9DFC88}" type="presOf" srcId="{A180A34C-DA46-4321-9795-DABC730212B3}" destId="{EB88394D-A1F5-4BE9-AD5A-699AE22BFF18}" srcOrd="0" destOrd="0" presId="urn:microsoft.com/office/officeart/2005/8/layout/hierarchy1"/>
    <dgm:cxn modelId="{11ADB0EB-D908-4343-B4A6-EC83934B95F0}" type="presOf" srcId="{85A3ABD2-0BC8-43ED-BB93-C95D23A102FC}" destId="{44B41E44-E747-47B8-ADFF-C2D844CF2945}" srcOrd="0" destOrd="0" presId="urn:microsoft.com/office/officeart/2005/8/layout/hierarchy1"/>
    <dgm:cxn modelId="{06C5422E-3DF0-414A-B396-20F15CEEBDF3}" srcId="{A180A34C-DA46-4321-9795-DABC730212B3}" destId="{04FF8DA0-E823-4C02-B4D0-BA3110D49B3A}" srcOrd="0" destOrd="0" parTransId="{5D0E0C2C-B37A-4F8A-B7EA-9DF833FA1ED1}" sibTransId="{30ECFFB6-CA9E-43DA-BB89-304BEE19CDE5}"/>
    <dgm:cxn modelId="{3C313B9E-F565-42CE-AB34-99BD5BD2E127}" type="presOf" srcId="{157A1128-E915-47EC-8102-A0C9029D9461}" destId="{3920A090-C00D-49BB-ADC2-7EECF475EEF6}" srcOrd="0" destOrd="0" presId="urn:microsoft.com/office/officeart/2005/8/layout/hierarchy1"/>
    <dgm:cxn modelId="{4D0067EE-A0BE-481D-9182-55EDCBAD609E}" srcId="{85A3ABD2-0BC8-43ED-BB93-C95D23A102FC}" destId="{A180A34C-DA46-4321-9795-DABC730212B3}" srcOrd="0" destOrd="0" parTransId="{35A11551-439D-4C42-A4F7-F6FE1329DE2F}" sibTransId="{7CE52526-20E8-441A-9975-A950F2095761}"/>
    <dgm:cxn modelId="{328AFDA0-7BB6-41D6-9672-D09B60C9D1A4}" type="presOf" srcId="{9D911EBF-0B4C-42D4-BF63-45703E7B8F15}" destId="{DECDEFE6-E228-455E-9D5F-506E079D63B4}" srcOrd="0" destOrd="0" presId="urn:microsoft.com/office/officeart/2005/8/layout/hierarchy1"/>
    <dgm:cxn modelId="{3CFA4559-AB88-4B7C-BD71-A1B0BB8830FF}" srcId="{A180A34C-DA46-4321-9795-DABC730212B3}" destId="{9D911EBF-0B4C-42D4-BF63-45703E7B8F15}" srcOrd="1" destOrd="0" parTransId="{157A1128-E915-47EC-8102-A0C9029D9461}" sibTransId="{1BBA8776-E7F9-4D15-B785-2F3648FA6D54}"/>
    <dgm:cxn modelId="{341A6598-46D2-4664-963E-1695E59D5E0C}" type="presParOf" srcId="{44B41E44-E747-47B8-ADFF-C2D844CF2945}" destId="{0CF18A7F-8755-4F67-87CC-5E76D97D2C85}" srcOrd="0" destOrd="0" presId="urn:microsoft.com/office/officeart/2005/8/layout/hierarchy1"/>
    <dgm:cxn modelId="{F628F0CF-030F-4A77-B82A-1BF3812F27CD}" type="presParOf" srcId="{0CF18A7F-8755-4F67-87CC-5E76D97D2C85}" destId="{F74C9866-F2E3-45C3-B80A-5498027FEF93}" srcOrd="0" destOrd="0" presId="urn:microsoft.com/office/officeart/2005/8/layout/hierarchy1"/>
    <dgm:cxn modelId="{027D1466-27C5-40C1-B7C2-4400A852F1D4}" type="presParOf" srcId="{F74C9866-F2E3-45C3-B80A-5498027FEF93}" destId="{BE050CE7-D0D6-4AEB-B68B-6E47BDBD3202}" srcOrd="0" destOrd="0" presId="urn:microsoft.com/office/officeart/2005/8/layout/hierarchy1"/>
    <dgm:cxn modelId="{3DD75EAD-6A08-4EBE-8539-355997004160}" type="presParOf" srcId="{F74C9866-F2E3-45C3-B80A-5498027FEF93}" destId="{EB88394D-A1F5-4BE9-AD5A-699AE22BFF18}" srcOrd="1" destOrd="0" presId="urn:microsoft.com/office/officeart/2005/8/layout/hierarchy1"/>
    <dgm:cxn modelId="{C9579CFC-B5C5-40AB-9397-FD6D726F73D4}" type="presParOf" srcId="{0CF18A7F-8755-4F67-87CC-5E76D97D2C85}" destId="{E1A35B26-3258-41AB-B520-964C077BE7E1}" srcOrd="1" destOrd="0" presId="urn:microsoft.com/office/officeart/2005/8/layout/hierarchy1"/>
    <dgm:cxn modelId="{1783EF9C-C2F1-4147-AFB7-2D473614D4F4}" type="presParOf" srcId="{E1A35B26-3258-41AB-B520-964C077BE7E1}" destId="{B7EA6BD8-754A-4CED-A512-EF6177EB3671}" srcOrd="0" destOrd="0" presId="urn:microsoft.com/office/officeart/2005/8/layout/hierarchy1"/>
    <dgm:cxn modelId="{6DAB3A8F-5D6F-4359-94C3-313DD6712919}" type="presParOf" srcId="{E1A35B26-3258-41AB-B520-964C077BE7E1}" destId="{13C00E3C-ED63-467C-A54E-E1A16A786CED}" srcOrd="1" destOrd="0" presId="urn:microsoft.com/office/officeart/2005/8/layout/hierarchy1"/>
    <dgm:cxn modelId="{EF0031CD-AD54-4630-9B3D-EEF485B3AE84}" type="presParOf" srcId="{13C00E3C-ED63-467C-A54E-E1A16A786CED}" destId="{827B1823-4430-4678-BD34-B1952BDEBEA0}" srcOrd="0" destOrd="0" presId="urn:microsoft.com/office/officeart/2005/8/layout/hierarchy1"/>
    <dgm:cxn modelId="{E1273ABA-5CF7-4A95-9A80-3C05D3B2AE52}" type="presParOf" srcId="{827B1823-4430-4678-BD34-B1952BDEBEA0}" destId="{29DA6FD2-76AA-4826-BA7E-AB796EA44F4B}" srcOrd="0" destOrd="0" presId="urn:microsoft.com/office/officeart/2005/8/layout/hierarchy1"/>
    <dgm:cxn modelId="{F22719CF-1A59-4306-B987-626769BD3BB7}" type="presParOf" srcId="{827B1823-4430-4678-BD34-B1952BDEBEA0}" destId="{6820DCD4-AB65-49F6-A853-EC43BD86B54C}" srcOrd="1" destOrd="0" presId="urn:microsoft.com/office/officeart/2005/8/layout/hierarchy1"/>
    <dgm:cxn modelId="{1C7FE44A-F1C8-4624-8353-99A38D181D6B}" type="presParOf" srcId="{13C00E3C-ED63-467C-A54E-E1A16A786CED}" destId="{DBDD49AD-21C7-43B3-B491-6AE22DBCEDFB}" srcOrd="1" destOrd="0" presId="urn:microsoft.com/office/officeart/2005/8/layout/hierarchy1"/>
    <dgm:cxn modelId="{7C6D5BC2-8747-4DBE-A691-1DDA85594F3C}" type="presParOf" srcId="{E1A35B26-3258-41AB-B520-964C077BE7E1}" destId="{3920A090-C00D-49BB-ADC2-7EECF475EEF6}" srcOrd="2" destOrd="0" presId="urn:microsoft.com/office/officeart/2005/8/layout/hierarchy1"/>
    <dgm:cxn modelId="{F4DB28A1-BFBF-45C4-8BA2-0593908642CA}" type="presParOf" srcId="{E1A35B26-3258-41AB-B520-964C077BE7E1}" destId="{F48BFD93-CA84-47B8-99B1-C9FA4D0C251F}" srcOrd="3" destOrd="0" presId="urn:microsoft.com/office/officeart/2005/8/layout/hierarchy1"/>
    <dgm:cxn modelId="{5E464016-4CF5-4C47-9B91-42CC030102E5}" type="presParOf" srcId="{F48BFD93-CA84-47B8-99B1-C9FA4D0C251F}" destId="{F1B662BD-4FAD-4777-B1D3-10AB7140CFB7}" srcOrd="0" destOrd="0" presId="urn:microsoft.com/office/officeart/2005/8/layout/hierarchy1"/>
    <dgm:cxn modelId="{35BC25E3-D814-4C8C-AE67-8A713CDECB62}" type="presParOf" srcId="{F1B662BD-4FAD-4777-B1D3-10AB7140CFB7}" destId="{CEF6E91F-0FAE-4B2D-BE53-8DAFE8B2EC79}" srcOrd="0" destOrd="0" presId="urn:microsoft.com/office/officeart/2005/8/layout/hierarchy1"/>
    <dgm:cxn modelId="{937C0B89-0383-49B0-BACF-FCCB4079BC64}" type="presParOf" srcId="{F1B662BD-4FAD-4777-B1D3-10AB7140CFB7}" destId="{DECDEFE6-E228-455E-9D5F-506E079D63B4}" srcOrd="1" destOrd="0" presId="urn:microsoft.com/office/officeart/2005/8/layout/hierarchy1"/>
    <dgm:cxn modelId="{3D9A5E5F-226D-47FA-8292-A64454C037D4}" type="presParOf" srcId="{F48BFD93-CA84-47B8-99B1-C9FA4D0C251F}" destId="{055372B5-BF6C-4F3E-87BF-69F1589C519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622D32-B98E-42C7-BBB9-8371CD360FB6}" type="doc">
      <dgm:prSet loTypeId="urn:microsoft.com/office/officeart/2005/8/layout/radial6" loCatId="cycle" qsTypeId="urn:microsoft.com/office/officeart/2005/8/quickstyle/simple5" qsCatId="simple" csTypeId="urn:microsoft.com/office/officeart/2005/8/colors/accent3_1" csCatId="accent3" phldr="1"/>
      <dgm:spPr/>
      <dgm:t>
        <a:bodyPr/>
        <a:lstStyle/>
        <a:p>
          <a:endParaRPr lang="en-IN"/>
        </a:p>
      </dgm:t>
    </dgm:pt>
    <dgm:pt modelId="{3D239C05-A306-46CF-B0C9-B104F49A2BC3}">
      <dgm:prSet phldrT="[Text]"/>
      <dgm:spPr>
        <a:solidFill>
          <a:schemeClr val="accent3">
            <a:lumMod val="60000"/>
            <a:lumOff val="40000"/>
          </a:schemeClr>
        </a:solidFill>
      </dgm:spPr>
      <dgm:t>
        <a:bodyPr/>
        <a:lstStyle/>
        <a:p>
          <a:r>
            <a:rPr lang="en-IN" dirty="0"/>
            <a:t>Activities</a:t>
          </a:r>
        </a:p>
      </dgm:t>
    </dgm:pt>
    <dgm:pt modelId="{D0328080-714E-4BBE-8CFE-041B7B3E3C3A}" type="parTrans" cxnId="{529089EB-C918-40DE-81EB-355814195885}">
      <dgm:prSet/>
      <dgm:spPr/>
      <dgm:t>
        <a:bodyPr/>
        <a:lstStyle/>
        <a:p>
          <a:endParaRPr lang="en-IN"/>
        </a:p>
      </dgm:t>
    </dgm:pt>
    <dgm:pt modelId="{20FBA8EE-6282-4CBE-A304-63EF98477737}" type="sibTrans" cxnId="{529089EB-C918-40DE-81EB-355814195885}">
      <dgm:prSet/>
      <dgm:spPr/>
      <dgm:t>
        <a:bodyPr/>
        <a:lstStyle/>
        <a:p>
          <a:endParaRPr lang="en-IN"/>
        </a:p>
      </dgm:t>
    </dgm:pt>
    <dgm:pt modelId="{837D8FC7-94C1-4EEC-86F7-ECBAF3BDFD05}">
      <dgm:prSet custT="1"/>
      <dgm:spPr>
        <a:solidFill>
          <a:schemeClr val="accent2">
            <a:lumMod val="50000"/>
          </a:schemeClr>
        </a:solidFill>
        <a:ln>
          <a:solidFill>
            <a:schemeClr val="tx1"/>
          </a:solidFill>
        </a:ln>
      </dgm:spPr>
      <dgm:t>
        <a:bodyPr/>
        <a:lstStyle/>
        <a:p>
          <a:r>
            <a:rPr lang="en-IN" sz="1800" dirty="0">
              <a:solidFill>
                <a:schemeClr val="bg1"/>
              </a:solidFill>
              <a:latin typeface="Arial Rounded MT Bold" pitchFamily="34" charset="0"/>
              <a:cs typeface="Arial" pitchFamily="34" charset="0"/>
            </a:rPr>
            <a:t>Student </a:t>
          </a:r>
        </a:p>
        <a:p>
          <a:r>
            <a:rPr lang="en-IN" sz="1800" dirty="0">
              <a:solidFill>
                <a:schemeClr val="bg1"/>
              </a:solidFill>
              <a:latin typeface="Arial Rounded MT Bold" pitchFamily="34" charset="0"/>
              <a:cs typeface="Arial" pitchFamily="34" charset="0"/>
            </a:rPr>
            <a:t>research</a:t>
          </a:r>
          <a:endParaRPr lang="en-IN" sz="1800" dirty="0"/>
        </a:p>
      </dgm:t>
    </dgm:pt>
    <dgm:pt modelId="{1AD60182-9331-4115-AEC4-EB68C9B1FF9B}" type="parTrans" cxnId="{F81BC699-D680-4B0C-B09C-103DC7A32861}">
      <dgm:prSet/>
      <dgm:spPr/>
      <dgm:t>
        <a:bodyPr/>
        <a:lstStyle/>
        <a:p>
          <a:endParaRPr lang="en-IN"/>
        </a:p>
      </dgm:t>
    </dgm:pt>
    <dgm:pt modelId="{3154EC4D-7F11-4C5B-A0B4-3131F7EDB711}" type="sibTrans" cxnId="{F81BC699-D680-4B0C-B09C-103DC7A32861}">
      <dgm:prSet/>
      <dgm:spPr>
        <a:noFill/>
      </dgm:spPr>
      <dgm:t>
        <a:bodyPr/>
        <a:lstStyle/>
        <a:p>
          <a:endParaRPr lang="en-IN"/>
        </a:p>
      </dgm:t>
    </dgm:pt>
    <dgm:pt modelId="{9C678AE4-77FB-4E26-B531-7463E2392762}">
      <dgm:prSet custT="1"/>
      <dgm:spPr>
        <a:solidFill>
          <a:schemeClr val="accent2">
            <a:lumMod val="50000"/>
          </a:schemeClr>
        </a:solidFill>
        <a:ln>
          <a:solidFill>
            <a:schemeClr val="tx1"/>
          </a:solidFill>
        </a:ln>
      </dgm:spPr>
      <dgm:t>
        <a:bodyPr/>
        <a:lstStyle/>
        <a:p>
          <a:r>
            <a:rPr lang="en-US" sz="1800" dirty="0">
              <a:solidFill>
                <a:schemeClr val="bg1"/>
              </a:solidFill>
              <a:latin typeface="Arial Rounded MT Bold" pitchFamily="34" charset="0"/>
              <a:cs typeface="Arial" pitchFamily="34" charset="0"/>
            </a:rPr>
            <a:t>Projects</a:t>
          </a:r>
          <a:endParaRPr lang="en-IN" sz="1800" dirty="0">
            <a:solidFill>
              <a:schemeClr val="bg1"/>
            </a:solidFill>
            <a:latin typeface="Arial Rounded MT Bold" pitchFamily="34" charset="0"/>
            <a:cs typeface="Arial" pitchFamily="34" charset="0"/>
          </a:endParaRPr>
        </a:p>
      </dgm:t>
    </dgm:pt>
    <dgm:pt modelId="{29067417-F198-450B-89DD-4DED0DA2C255}" type="parTrans" cxnId="{67CA7F4E-B55B-4FA5-A206-E5CE73A0560C}">
      <dgm:prSet/>
      <dgm:spPr/>
      <dgm:t>
        <a:bodyPr/>
        <a:lstStyle/>
        <a:p>
          <a:endParaRPr lang="en-IN"/>
        </a:p>
      </dgm:t>
    </dgm:pt>
    <dgm:pt modelId="{C3646781-6456-4BE7-96DF-E9CB2E916079}" type="sibTrans" cxnId="{67CA7F4E-B55B-4FA5-A206-E5CE73A0560C}">
      <dgm:prSet/>
      <dgm:spPr>
        <a:noFill/>
      </dgm:spPr>
      <dgm:t>
        <a:bodyPr/>
        <a:lstStyle/>
        <a:p>
          <a:endParaRPr lang="en-IN"/>
        </a:p>
      </dgm:t>
    </dgm:pt>
    <dgm:pt modelId="{A26C53DC-2F43-4C26-9573-726D37754EC9}">
      <dgm:prSet custT="1"/>
      <dgm:spPr>
        <a:solidFill>
          <a:schemeClr val="accent2">
            <a:lumMod val="50000"/>
          </a:schemeClr>
        </a:solidFill>
        <a:ln>
          <a:solidFill>
            <a:schemeClr val="tx1"/>
          </a:solidFill>
        </a:ln>
      </dgm:spPr>
      <dgm:t>
        <a:bodyPr/>
        <a:lstStyle/>
        <a:p>
          <a:r>
            <a:rPr lang="en-US" sz="1800" dirty="0">
              <a:solidFill>
                <a:schemeClr val="bg1"/>
              </a:solidFill>
              <a:latin typeface="Arial Rounded MT Bold" pitchFamily="34" charset="0"/>
              <a:cs typeface="Arial" pitchFamily="34" charset="0"/>
            </a:rPr>
            <a:t>Publications</a:t>
          </a:r>
          <a:endParaRPr lang="en-IN" sz="1800" dirty="0">
            <a:solidFill>
              <a:schemeClr val="bg1"/>
            </a:solidFill>
            <a:latin typeface="Arial Rounded MT Bold" pitchFamily="34" charset="0"/>
            <a:cs typeface="Arial" pitchFamily="34" charset="0"/>
          </a:endParaRPr>
        </a:p>
      </dgm:t>
    </dgm:pt>
    <dgm:pt modelId="{04A9FBBF-D5FE-415B-832F-0999C657245E}" type="parTrans" cxnId="{DC22A629-D89D-4B59-9B7B-6F21DB39EFBF}">
      <dgm:prSet/>
      <dgm:spPr/>
      <dgm:t>
        <a:bodyPr/>
        <a:lstStyle/>
        <a:p>
          <a:endParaRPr lang="en-IN"/>
        </a:p>
      </dgm:t>
    </dgm:pt>
    <dgm:pt modelId="{BF2B0FE6-B59A-43C0-A0B5-CDB7FA90F512}" type="sibTrans" cxnId="{DC22A629-D89D-4B59-9B7B-6F21DB39EFBF}">
      <dgm:prSet/>
      <dgm:spPr>
        <a:noFill/>
      </dgm:spPr>
      <dgm:t>
        <a:bodyPr/>
        <a:lstStyle/>
        <a:p>
          <a:endParaRPr lang="en-IN"/>
        </a:p>
      </dgm:t>
    </dgm:pt>
    <dgm:pt modelId="{C1C3A240-DA89-402C-A8E8-E61A2031F84B}">
      <dgm:prSet custT="1"/>
      <dgm:spPr>
        <a:solidFill>
          <a:schemeClr val="accent2">
            <a:lumMod val="50000"/>
          </a:schemeClr>
        </a:solidFill>
        <a:ln>
          <a:solidFill>
            <a:schemeClr val="tx1"/>
          </a:solidFill>
        </a:ln>
      </dgm:spPr>
      <dgm:t>
        <a:bodyPr/>
        <a:lstStyle/>
        <a:p>
          <a:r>
            <a:rPr lang="en-US" sz="1800" dirty="0">
              <a:solidFill>
                <a:schemeClr val="bg1"/>
              </a:solidFill>
              <a:latin typeface="Arial Rounded MT Bold" pitchFamily="34" charset="0"/>
              <a:cs typeface="Arial" pitchFamily="34" charset="0"/>
            </a:rPr>
            <a:t>Presentations</a:t>
          </a:r>
          <a:endParaRPr lang="en-IN" sz="1800" dirty="0">
            <a:solidFill>
              <a:schemeClr val="bg1"/>
            </a:solidFill>
            <a:latin typeface="Arial Rounded MT Bold" pitchFamily="34" charset="0"/>
            <a:cs typeface="Arial" pitchFamily="34" charset="0"/>
          </a:endParaRPr>
        </a:p>
      </dgm:t>
    </dgm:pt>
    <dgm:pt modelId="{D20275F8-5BBB-42A5-8844-6D4D9044AF1E}" type="parTrans" cxnId="{31FFE30B-B6CD-4DE1-AF34-4DAB4C52B4E8}">
      <dgm:prSet/>
      <dgm:spPr/>
      <dgm:t>
        <a:bodyPr/>
        <a:lstStyle/>
        <a:p>
          <a:endParaRPr lang="en-IN"/>
        </a:p>
      </dgm:t>
    </dgm:pt>
    <dgm:pt modelId="{54CDBB1F-4068-4693-AD21-F8CA11F188E2}" type="sibTrans" cxnId="{31FFE30B-B6CD-4DE1-AF34-4DAB4C52B4E8}">
      <dgm:prSet/>
      <dgm:spPr>
        <a:noFill/>
      </dgm:spPr>
      <dgm:t>
        <a:bodyPr/>
        <a:lstStyle/>
        <a:p>
          <a:endParaRPr lang="en-IN"/>
        </a:p>
      </dgm:t>
    </dgm:pt>
    <dgm:pt modelId="{E697017B-F7C4-4A7B-8435-36400EDFD52C}">
      <dgm:prSet custT="1"/>
      <dgm:spPr>
        <a:solidFill>
          <a:schemeClr val="accent2">
            <a:lumMod val="50000"/>
          </a:schemeClr>
        </a:solidFill>
        <a:ln>
          <a:solidFill>
            <a:schemeClr val="tx1"/>
          </a:solidFill>
        </a:ln>
      </dgm:spPr>
      <dgm:t>
        <a:bodyPr/>
        <a:lstStyle/>
        <a:p>
          <a:r>
            <a:rPr lang="en-IN" sz="1800" dirty="0">
              <a:solidFill>
                <a:schemeClr val="bg1"/>
              </a:solidFill>
              <a:latin typeface="Arial Rounded MT Bold" pitchFamily="34" charset="0"/>
              <a:cs typeface="Arial" pitchFamily="34" charset="0"/>
            </a:rPr>
            <a:t>Reviewers&amp; Editorial members</a:t>
          </a:r>
        </a:p>
      </dgm:t>
    </dgm:pt>
    <dgm:pt modelId="{FE52BF4B-3BBE-4E39-88F5-53A11A72331A}" type="parTrans" cxnId="{6B6A9128-4A93-4622-8E4D-52F411F45DCC}">
      <dgm:prSet/>
      <dgm:spPr/>
      <dgm:t>
        <a:bodyPr/>
        <a:lstStyle/>
        <a:p>
          <a:endParaRPr lang="en-IN"/>
        </a:p>
      </dgm:t>
    </dgm:pt>
    <dgm:pt modelId="{899F1274-9296-42E5-BC7B-D77057CAF74B}" type="sibTrans" cxnId="{6B6A9128-4A93-4622-8E4D-52F411F45DCC}">
      <dgm:prSet/>
      <dgm:spPr>
        <a:noFill/>
      </dgm:spPr>
      <dgm:t>
        <a:bodyPr/>
        <a:lstStyle/>
        <a:p>
          <a:endParaRPr lang="en-IN"/>
        </a:p>
      </dgm:t>
    </dgm:pt>
    <dgm:pt modelId="{F3E66B82-00E0-49CB-8A3F-0B9BD00FB075}" type="pres">
      <dgm:prSet presAssocID="{B1622D32-B98E-42C7-BBB9-8371CD360FB6}" presName="Name0" presStyleCnt="0">
        <dgm:presLayoutVars>
          <dgm:chMax val="1"/>
          <dgm:dir/>
          <dgm:animLvl val="ctr"/>
          <dgm:resizeHandles val="exact"/>
        </dgm:presLayoutVars>
      </dgm:prSet>
      <dgm:spPr/>
      <dgm:t>
        <a:bodyPr/>
        <a:lstStyle/>
        <a:p>
          <a:endParaRPr lang="en-IN"/>
        </a:p>
      </dgm:t>
    </dgm:pt>
    <dgm:pt modelId="{4C48A725-236D-4158-8128-D699CC6E0E84}" type="pres">
      <dgm:prSet presAssocID="{3D239C05-A306-46CF-B0C9-B104F49A2BC3}" presName="centerShape" presStyleLbl="node0" presStyleIdx="0" presStyleCnt="1"/>
      <dgm:spPr/>
      <dgm:t>
        <a:bodyPr/>
        <a:lstStyle/>
        <a:p>
          <a:endParaRPr lang="en-IN"/>
        </a:p>
      </dgm:t>
    </dgm:pt>
    <dgm:pt modelId="{FDFC289B-BE82-4A1B-AF2C-A99D189DD2D0}" type="pres">
      <dgm:prSet presAssocID="{837D8FC7-94C1-4EEC-86F7-ECBAF3BDFD05}" presName="node" presStyleLbl="node1" presStyleIdx="0" presStyleCnt="5">
        <dgm:presLayoutVars>
          <dgm:bulletEnabled val="1"/>
        </dgm:presLayoutVars>
      </dgm:prSet>
      <dgm:spPr/>
      <dgm:t>
        <a:bodyPr/>
        <a:lstStyle/>
        <a:p>
          <a:endParaRPr lang="en-IN"/>
        </a:p>
      </dgm:t>
    </dgm:pt>
    <dgm:pt modelId="{A361B3A5-D987-4FDA-A32E-54069A4D8131}" type="pres">
      <dgm:prSet presAssocID="{837D8FC7-94C1-4EEC-86F7-ECBAF3BDFD05}" presName="dummy" presStyleCnt="0"/>
      <dgm:spPr/>
    </dgm:pt>
    <dgm:pt modelId="{F889D751-1C99-4D73-91CA-F0F7EA113D57}" type="pres">
      <dgm:prSet presAssocID="{3154EC4D-7F11-4C5B-A0B4-3131F7EDB711}" presName="sibTrans" presStyleLbl="sibTrans2D1" presStyleIdx="0" presStyleCnt="5"/>
      <dgm:spPr/>
      <dgm:t>
        <a:bodyPr/>
        <a:lstStyle/>
        <a:p>
          <a:endParaRPr lang="en-IN"/>
        </a:p>
      </dgm:t>
    </dgm:pt>
    <dgm:pt modelId="{7DED4FDF-FF88-4900-B7AB-2F718A46CB10}" type="pres">
      <dgm:prSet presAssocID="{9C678AE4-77FB-4E26-B531-7463E2392762}" presName="node" presStyleLbl="node1" presStyleIdx="1" presStyleCnt="5">
        <dgm:presLayoutVars>
          <dgm:bulletEnabled val="1"/>
        </dgm:presLayoutVars>
      </dgm:prSet>
      <dgm:spPr/>
      <dgm:t>
        <a:bodyPr/>
        <a:lstStyle/>
        <a:p>
          <a:endParaRPr lang="en-IN"/>
        </a:p>
      </dgm:t>
    </dgm:pt>
    <dgm:pt modelId="{C899ACB5-DEFA-4669-BE6A-3E4D57A9D95D}" type="pres">
      <dgm:prSet presAssocID="{9C678AE4-77FB-4E26-B531-7463E2392762}" presName="dummy" presStyleCnt="0"/>
      <dgm:spPr/>
    </dgm:pt>
    <dgm:pt modelId="{1730C683-CE0E-428D-82D8-D9FB908941BA}" type="pres">
      <dgm:prSet presAssocID="{C3646781-6456-4BE7-96DF-E9CB2E916079}" presName="sibTrans" presStyleLbl="sibTrans2D1" presStyleIdx="1" presStyleCnt="5"/>
      <dgm:spPr/>
      <dgm:t>
        <a:bodyPr/>
        <a:lstStyle/>
        <a:p>
          <a:endParaRPr lang="en-IN"/>
        </a:p>
      </dgm:t>
    </dgm:pt>
    <dgm:pt modelId="{1117E711-6E37-4E82-B98E-176945425E03}" type="pres">
      <dgm:prSet presAssocID="{A26C53DC-2F43-4C26-9573-726D37754EC9}" presName="node" presStyleLbl="node1" presStyleIdx="2" presStyleCnt="5" custScaleX="145440">
        <dgm:presLayoutVars>
          <dgm:bulletEnabled val="1"/>
        </dgm:presLayoutVars>
      </dgm:prSet>
      <dgm:spPr/>
      <dgm:t>
        <a:bodyPr/>
        <a:lstStyle/>
        <a:p>
          <a:endParaRPr lang="en-IN"/>
        </a:p>
      </dgm:t>
    </dgm:pt>
    <dgm:pt modelId="{F551873F-41B4-4AFF-BC0C-E3FC9F661804}" type="pres">
      <dgm:prSet presAssocID="{A26C53DC-2F43-4C26-9573-726D37754EC9}" presName="dummy" presStyleCnt="0"/>
      <dgm:spPr/>
    </dgm:pt>
    <dgm:pt modelId="{C4961962-8D6A-4123-AE99-3A8706858062}" type="pres">
      <dgm:prSet presAssocID="{BF2B0FE6-B59A-43C0-A0B5-CDB7FA90F512}" presName="sibTrans" presStyleLbl="sibTrans2D1" presStyleIdx="2" presStyleCnt="5"/>
      <dgm:spPr/>
      <dgm:t>
        <a:bodyPr/>
        <a:lstStyle/>
        <a:p>
          <a:endParaRPr lang="en-IN"/>
        </a:p>
      </dgm:t>
    </dgm:pt>
    <dgm:pt modelId="{C9F674E9-CB93-45C2-A23E-4CE52CFB6626}" type="pres">
      <dgm:prSet presAssocID="{C1C3A240-DA89-402C-A8E8-E61A2031F84B}" presName="node" presStyleLbl="node1" presStyleIdx="3" presStyleCnt="5" custScaleX="156131">
        <dgm:presLayoutVars>
          <dgm:bulletEnabled val="1"/>
        </dgm:presLayoutVars>
      </dgm:prSet>
      <dgm:spPr/>
      <dgm:t>
        <a:bodyPr/>
        <a:lstStyle/>
        <a:p>
          <a:endParaRPr lang="en-IN"/>
        </a:p>
      </dgm:t>
    </dgm:pt>
    <dgm:pt modelId="{D5F75930-E1BE-46CC-A056-3277CECD57D2}" type="pres">
      <dgm:prSet presAssocID="{C1C3A240-DA89-402C-A8E8-E61A2031F84B}" presName="dummy" presStyleCnt="0"/>
      <dgm:spPr/>
    </dgm:pt>
    <dgm:pt modelId="{3E163B41-30A6-4A49-948C-9F25E1551F9A}" type="pres">
      <dgm:prSet presAssocID="{54CDBB1F-4068-4693-AD21-F8CA11F188E2}" presName="sibTrans" presStyleLbl="sibTrans2D1" presStyleIdx="3" presStyleCnt="5"/>
      <dgm:spPr/>
      <dgm:t>
        <a:bodyPr/>
        <a:lstStyle/>
        <a:p>
          <a:endParaRPr lang="en-IN"/>
        </a:p>
      </dgm:t>
    </dgm:pt>
    <dgm:pt modelId="{45760628-3B27-4E94-9F11-BCFFB165FCBD}" type="pres">
      <dgm:prSet presAssocID="{E697017B-F7C4-4A7B-8435-36400EDFD52C}" presName="node" presStyleLbl="node1" presStyleIdx="4" presStyleCnt="5" custScaleX="127432">
        <dgm:presLayoutVars>
          <dgm:bulletEnabled val="1"/>
        </dgm:presLayoutVars>
      </dgm:prSet>
      <dgm:spPr/>
      <dgm:t>
        <a:bodyPr/>
        <a:lstStyle/>
        <a:p>
          <a:endParaRPr lang="en-IN"/>
        </a:p>
      </dgm:t>
    </dgm:pt>
    <dgm:pt modelId="{94EF9FA8-2443-476C-818E-F48CED898C33}" type="pres">
      <dgm:prSet presAssocID="{E697017B-F7C4-4A7B-8435-36400EDFD52C}" presName="dummy" presStyleCnt="0"/>
      <dgm:spPr/>
    </dgm:pt>
    <dgm:pt modelId="{382E1E81-B007-4FB6-A8DE-21B907E8866A}" type="pres">
      <dgm:prSet presAssocID="{899F1274-9296-42E5-BC7B-D77057CAF74B}" presName="sibTrans" presStyleLbl="sibTrans2D1" presStyleIdx="4" presStyleCnt="5"/>
      <dgm:spPr/>
      <dgm:t>
        <a:bodyPr/>
        <a:lstStyle/>
        <a:p>
          <a:endParaRPr lang="en-IN"/>
        </a:p>
      </dgm:t>
    </dgm:pt>
  </dgm:ptLst>
  <dgm:cxnLst>
    <dgm:cxn modelId="{85430980-6FA0-4222-9EC3-94F28688E494}" type="presOf" srcId="{C1C3A240-DA89-402C-A8E8-E61A2031F84B}" destId="{C9F674E9-CB93-45C2-A23E-4CE52CFB6626}" srcOrd="0" destOrd="0" presId="urn:microsoft.com/office/officeart/2005/8/layout/radial6"/>
    <dgm:cxn modelId="{6C56F417-3031-4A54-AC4E-31BE4119EF18}" type="presOf" srcId="{837D8FC7-94C1-4EEC-86F7-ECBAF3BDFD05}" destId="{FDFC289B-BE82-4A1B-AF2C-A99D189DD2D0}" srcOrd="0" destOrd="0" presId="urn:microsoft.com/office/officeart/2005/8/layout/radial6"/>
    <dgm:cxn modelId="{DF5D5120-5511-437C-AFFC-E351EDF9C51B}" type="presOf" srcId="{9C678AE4-77FB-4E26-B531-7463E2392762}" destId="{7DED4FDF-FF88-4900-B7AB-2F718A46CB10}" srcOrd="0" destOrd="0" presId="urn:microsoft.com/office/officeart/2005/8/layout/radial6"/>
    <dgm:cxn modelId="{6B6A9128-4A93-4622-8E4D-52F411F45DCC}" srcId="{3D239C05-A306-46CF-B0C9-B104F49A2BC3}" destId="{E697017B-F7C4-4A7B-8435-36400EDFD52C}" srcOrd="4" destOrd="0" parTransId="{FE52BF4B-3BBE-4E39-88F5-53A11A72331A}" sibTransId="{899F1274-9296-42E5-BC7B-D77057CAF74B}"/>
    <dgm:cxn modelId="{529089EB-C918-40DE-81EB-355814195885}" srcId="{B1622D32-B98E-42C7-BBB9-8371CD360FB6}" destId="{3D239C05-A306-46CF-B0C9-B104F49A2BC3}" srcOrd="0" destOrd="0" parTransId="{D0328080-714E-4BBE-8CFE-041B7B3E3C3A}" sibTransId="{20FBA8EE-6282-4CBE-A304-63EF98477737}"/>
    <dgm:cxn modelId="{3B04796C-7348-4900-82C9-3204B1DD23A7}" type="presOf" srcId="{BF2B0FE6-B59A-43C0-A0B5-CDB7FA90F512}" destId="{C4961962-8D6A-4123-AE99-3A8706858062}" srcOrd="0" destOrd="0" presId="urn:microsoft.com/office/officeart/2005/8/layout/radial6"/>
    <dgm:cxn modelId="{31FFE30B-B6CD-4DE1-AF34-4DAB4C52B4E8}" srcId="{3D239C05-A306-46CF-B0C9-B104F49A2BC3}" destId="{C1C3A240-DA89-402C-A8E8-E61A2031F84B}" srcOrd="3" destOrd="0" parTransId="{D20275F8-5BBB-42A5-8844-6D4D9044AF1E}" sibTransId="{54CDBB1F-4068-4693-AD21-F8CA11F188E2}"/>
    <dgm:cxn modelId="{91A1F77D-D8FB-4510-A2CF-C8384BD18B1B}" type="presOf" srcId="{C3646781-6456-4BE7-96DF-E9CB2E916079}" destId="{1730C683-CE0E-428D-82D8-D9FB908941BA}" srcOrd="0" destOrd="0" presId="urn:microsoft.com/office/officeart/2005/8/layout/radial6"/>
    <dgm:cxn modelId="{00EACFE3-F7BA-4292-9D38-D8F033A6F18B}" type="presOf" srcId="{54CDBB1F-4068-4693-AD21-F8CA11F188E2}" destId="{3E163B41-30A6-4A49-948C-9F25E1551F9A}" srcOrd="0" destOrd="0" presId="urn:microsoft.com/office/officeart/2005/8/layout/radial6"/>
    <dgm:cxn modelId="{DC22A629-D89D-4B59-9B7B-6F21DB39EFBF}" srcId="{3D239C05-A306-46CF-B0C9-B104F49A2BC3}" destId="{A26C53DC-2F43-4C26-9573-726D37754EC9}" srcOrd="2" destOrd="0" parTransId="{04A9FBBF-D5FE-415B-832F-0999C657245E}" sibTransId="{BF2B0FE6-B59A-43C0-A0B5-CDB7FA90F512}"/>
    <dgm:cxn modelId="{C1A90E3A-F32D-4C85-AA5D-EBF0D2EEDAD5}" type="presOf" srcId="{B1622D32-B98E-42C7-BBB9-8371CD360FB6}" destId="{F3E66B82-00E0-49CB-8A3F-0B9BD00FB075}" srcOrd="0" destOrd="0" presId="urn:microsoft.com/office/officeart/2005/8/layout/radial6"/>
    <dgm:cxn modelId="{67CA7F4E-B55B-4FA5-A206-E5CE73A0560C}" srcId="{3D239C05-A306-46CF-B0C9-B104F49A2BC3}" destId="{9C678AE4-77FB-4E26-B531-7463E2392762}" srcOrd="1" destOrd="0" parTransId="{29067417-F198-450B-89DD-4DED0DA2C255}" sibTransId="{C3646781-6456-4BE7-96DF-E9CB2E916079}"/>
    <dgm:cxn modelId="{A1A0A260-1898-44C9-9CD1-A92570E31242}" type="presOf" srcId="{3154EC4D-7F11-4C5B-A0B4-3131F7EDB711}" destId="{F889D751-1C99-4D73-91CA-F0F7EA113D57}" srcOrd="0" destOrd="0" presId="urn:microsoft.com/office/officeart/2005/8/layout/radial6"/>
    <dgm:cxn modelId="{F81BC699-D680-4B0C-B09C-103DC7A32861}" srcId="{3D239C05-A306-46CF-B0C9-B104F49A2BC3}" destId="{837D8FC7-94C1-4EEC-86F7-ECBAF3BDFD05}" srcOrd="0" destOrd="0" parTransId="{1AD60182-9331-4115-AEC4-EB68C9B1FF9B}" sibTransId="{3154EC4D-7F11-4C5B-A0B4-3131F7EDB711}"/>
    <dgm:cxn modelId="{6748056C-A038-4A3C-8E97-5FE2A3FD35D8}" type="presOf" srcId="{E697017B-F7C4-4A7B-8435-36400EDFD52C}" destId="{45760628-3B27-4E94-9F11-BCFFB165FCBD}" srcOrd="0" destOrd="0" presId="urn:microsoft.com/office/officeart/2005/8/layout/radial6"/>
    <dgm:cxn modelId="{24F829BF-5428-41BD-887A-DBCBB14C0A7F}" type="presOf" srcId="{899F1274-9296-42E5-BC7B-D77057CAF74B}" destId="{382E1E81-B007-4FB6-A8DE-21B907E8866A}" srcOrd="0" destOrd="0" presId="urn:microsoft.com/office/officeart/2005/8/layout/radial6"/>
    <dgm:cxn modelId="{1D860F9A-B125-488D-9D59-94E9570EAB03}" type="presOf" srcId="{A26C53DC-2F43-4C26-9573-726D37754EC9}" destId="{1117E711-6E37-4E82-B98E-176945425E03}" srcOrd="0" destOrd="0" presId="urn:microsoft.com/office/officeart/2005/8/layout/radial6"/>
    <dgm:cxn modelId="{EE3A7105-2C6A-4489-B998-FADD6DF9DC30}" type="presOf" srcId="{3D239C05-A306-46CF-B0C9-B104F49A2BC3}" destId="{4C48A725-236D-4158-8128-D699CC6E0E84}" srcOrd="0" destOrd="0" presId="urn:microsoft.com/office/officeart/2005/8/layout/radial6"/>
    <dgm:cxn modelId="{2A4F570A-14C8-47C6-A4F4-D1D24A3F0DF7}" type="presParOf" srcId="{F3E66B82-00E0-49CB-8A3F-0B9BD00FB075}" destId="{4C48A725-236D-4158-8128-D699CC6E0E84}" srcOrd="0" destOrd="0" presId="urn:microsoft.com/office/officeart/2005/8/layout/radial6"/>
    <dgm:cxn modelId="{31B652A5-5AF6-4BFA-91A2-D4C05813EDA5}" type="presParOf" srcId="{F3E66B82-00E0-49CB-8A3F-0B9BD00FB075}" destId="{FDFC289B-BE82-4A1B-AF2C-A99D189DD2D0}" srcOrd="1" destOrd="0" presId="urn:microsoft.com/office/officeart/2005/8/layout/radial6"/>
    <dgm:cxn modelId="{66843928-2DC8-45BD-83EB-7D3A7A79B8AD}" type="presParOf" srcId="{F3E66B82-00E0-49CB-8A3F-0B9BD00FB075}" destId="{A361B3A5-D987-4FDA-A32E-54069A4D8131}" srcOrd="2" destOrd="0" presId="urn:microsoft.com/office/officeart/2005/8/layout/radial6"/>
    <dgm:cxn modelId="{E3389B72-C680-43AA-9876-52E58D411E4B}" type="presParOf" srcId="{F3E66B82-00E0-49CB-8A3F-0B9BD00FB075}" destId="{F889D751-1C99-4D73-91CA-F0F7EA113D57}" srcOrd="3" destOrd="0" presId="urn:microsoft.com/office/officeart/2005/8/layout/radial6"/>
    <dgm:cxn modelId="{8B6AF6B4-0707-4F2D-9416-409254A32A7B}" type="presParOf" srcId="{F3E66B82-00E0-49CB-8A3F-0B9BD00FB075}" destId="{7DED4FDF-FF88-4900-B7AB-2F718A46CB10}" srcOrd="4" destOrd="0" presId="urn:microsoft.com/office/officeart/2005/8/layout/radial6"/>
    <dgm:cxn modelId="{49C05AFD-3393-4CF7-93ED-ABF8F6AD6A29}" type="presParOf" srcId="{F3E66B82-00E0-49CB-8A3F-0B9BD00FB075}" destId="{C899ACB5-DEFA-4669-BE6A-3E4D57A9D95D}" srcOrd="5" destOrd="0" presId="urn:microsoft.com/office/officeart/2005/8/layout/radial6"/>
    <dgm:cxn modelId="{D6ED4457-32FF-4AAB-B116-78C503C157A0}" type="presParOf" srcId="{F3E66B82-00E0-49CB-8A3F-0B9BD00FB075}" destId="{1730C683-CE0E-428D-82D8-D9FB908941BA}" srcOrd="6" destOrd="0" presId="urn:microsoft.com/office/officeart/2005/8/layout/radial6"/>
    <dgm:cxn modelId="{7A4C40D2-1526-4E49-B6B2-26481C407BA9}" type="presParOf" srcId="{F3E66B82-00E0-49CB-8A3F-0B9BD00FB075}" destId="{1117E711-6E37-4E82-B98E-176945425E03}" srcOrd="7" destOrd="0" presId="urn:microsoft.com/office/officeart/2005/8/layout/radial6"/>
    <dgm:cxn modelId="{77DFBB5B-BA80-45B4-9637-853E27AB9FA3}" type="presParOf" srcId="{F3E66B82-00E0-49CB-8A3F-0B9BD00FB075}" destId="{F551873F-41B4-4AFF-BC0C-E3FC9F661804}" srcOrd="8" destOrd="0" presId="urn:microsoft.com/office/officeart/2005/8/layout/radial6"/>
    <dgm:cxn modelId="{3B0E281F-51FC-4F8D-9549-7D21BA5CB536}" type="presParOf" srcId="{F3E66B82-00E0-49CB-8A3F-0B9BD00FB075}" destId="{C4961962-8D6A-4123-AE99-3A8706858062}" srcOrd="9" destOrd="0" presId="urn:microsoft.com/office/officeart/2005/8/layout/radial6"/>
    <dgm:cxn modelId="{EC5B739D-B43A-41BD-9FEE-5FEFE14DDDEB}" type="presParOf" srcId="{F3E66B82-00E0-49CB-8A3F-0B9BD00FB075}" destId="{C9F674E9-CB93-45C2-A23E-4CE52CFB6626}" srcOrd="10" destOrd="0" presId="urn:microsoft.com/office/officeart/2005/8/layout/radial6"/>
    <dgm:cxn modelId="{732DDCDB-2AB3-448B-9BD1-CEBD6A5EA46E}" type="presParOf" srcId="{F3E66B82-00E0-49CB-8A3F-0B9BD00FB075}" destId="{D5F75930-E1BE-46CC-A056-3277CECD57D2}" srcOrd="11" destOrd="0" presId="urn:microsoft.com/office/officeart/2005/8/layout/radial6"/>
    <dgm:cxn modelId="{3D03B4F8-D8E5-43FD-B485-FED82F75CE59}" type="presParOf" srcId="{F3E66B82-00E0-49CB-8A3F-0B9BD00FB075}" destId="{3E163B41-30A6-4A49-948C-9F25E1551F9A}" srcOrd="12" destOrd="0" presId="urn:microsoft.com/office/officeart/2005/8/layout/radial6"/>
    <dgm:cxn modelId="{93066BF2-C8EE-4306-B07A-EBAA5BDEF6F1}" type="presParOf" srcId="{F3E66B82-00E0-49CB-8A3F-0B9BD00FB075}" destId="{45760628-3B27-4E94-9F11-BCFFB165FCBD}" srcOrd="13" destOrd="0" presId="urn:microsoft.com/office/officeart/2005/8/layout/radial6"/>
    <dgm:cxn modelId="{86AD726A-48F7-4B44-A4B4-EDDADDD41724}" type="presParOf" srcId="{F3E66B82-00E0-49CB-8A3F-0B9BD00FB075}" destId="{94EF9FA8-2443-476C-818E-F48CED898C33}" srcOrd="14" destOrd="0" presId="urn:microsoft.com/office/officeart/2005/8/layout/radial6"/>
    <dgm:cxn modelId="{93BBE3E0-9D64-4F3E-88FE-B372D410F7C2}" type="presParOf" srcId="{F3E66B82-00E0-49CB-8A3F-0B9BD00FB075}" destId="{382E1E81-B007-4FB6-A8DE-21B907E8866A}"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CC0302-4E06-4B1F-ADB6-DC7893C92A29}" type="doc">
      <dgm:prSet loTypeId="urn:microsoft.com/office/officeart/2005/8/layout/vList3" loCatId="list" qsTypeId="urn:microsoft.com/office/officeart/2005/8/quickstyle/simple1" qsCatId="simple" csTypeId="urn:microsoft.com/office/officeart/2005/8/colors/accent0_1" csCatId="mainScheme" phldr="1"/>
      <dgm:spPr/>
      <dgm:t>
        <a:bodyPr/>
        <a:lstStyle/>
        <a:p>
          <a:endParaRPr lang="en-IN"/>
        </a:p>
      </dgm:t>
    </dgm:pt>
    <dgm:pt modelId="{2716F895-5F40-4464-A6C4-9854D135BBF4}">
      <dgm:prSet phldrT="[Text]" custT="1"/>
      <dgm:spPr/>
      <dgm:t>
        <a:bodyPr/>
        <a:lstStyle/>
        <a:p>
          <a:r>
            <a:rPr lang="en-IN" sz="2400" dirty="0" smtClean="0">
              <a:latin typeface="Arial" pitchFamily="34" charset="0"/>
              <a:cs typeface="Arial" pitchFamily="34" charset="0"/>
            </a:rPr>
            <a:t>Language Pathology Laboratory</a:t>
          </a:r>
          <a:endParaRPr lang="en-IN" sz="2400" dirty="0">
            <a:latin typeface="Arial" pitchFamily="34" charset="0"/>
            <a:cs typeface="Arial" pitchFamily="34" charset="0"/>
          </a:endParaRPr>
        </a:p>
      </dgm:t>
    </dgm:pt>
    <dgm:pt modelId="{2D23FDD3-DD28-4D0A-9BE7-484D8B0AD8F7}" type="parTrans" cxnId="{B1C812DC-B2F4-400C-82AD-2CEFBEA0BE89}">
      <dgm:prSet/>
      <dgm:spPr/>
      <dgm:t>
        <a:bodyPr/>
        <a:lstStyle/>
        <a:p>
          <a:endParaRPr lang="en-IN" sz="2400">
            <a:latin typeface="Arial" pitchFamily="34" charset="0"/>
            <a:cs typeface="Arial" pitchFamily="34" charset="0"/>
          </a:endParaRPr>
        </a:p>
      </dgm:t>
    </dgm:pt>
    <dgm:pt modelId="{824943FF-C8FD-4C7D-BB51-CC4DB444D40E}" type="sibTrans" cxnId="{B1C812DC-B2F4-400C-82AD-2CEFBEA0BE89}">
      <dgm:prSet/>
      <dgm:spPr/>
      <dgm:t>
        <a:bodyPr/>
        <a:lstStyle/>
        <a:p>
          <a:endParaRPr lang="en-IN" sz="2400">
            <a:latin typeface="Arial" pitchFamily="34" charset="0"/>
            <a:cs typeface="Arial" pitchFamily="34" charset="0"/>
          </a:endParaRPr>
        </a:p>
      </dgm:t>
    </dgm:pt>
    <dgm:pt modelId="{898D88E3-B44C-4FDC-BD20-794C91F71D06}">
      <dgm:prSet phldrT="[Text]" custT="1"/>
      <dgm:spPr/>
      <dgm:t>
        <a:bodyPr/>
        <a:lstStyle/>
        <a:p>
          <a:r>
            <a:rPr lang="en-IN" sz="2400" dirty="0" smtClean="0">
              <a:latin typeface="Arial" pitchFamily="34" charset="0"/>
              <a:cs typeface="Arial" pitchFamily="34" charset="0"/>
            </a:rPr>
            <a:t>Speech Pathology Laboratory</a:t>
          </a:r>
          <a:endParaRPr lang="en-IN" sz="2400" dirty="0">
            <a:latin typeface="Arial" pitchFamily="34" charset="0"/>
            <a:cs typeface="Arial" pitchFamily="34" charset="0"/>
          </a:endParaRPr>
        </a:p>
      </dgm:t>
    </dgm:pt>
    <dgm:pt modelId="{720B30C0-C8BD-46B4-9D72-818A98B2422A}" type="parTrans" cxnId="{DA26240A-7DB5-4F68-BFED-75A74B96FD3B}">
      <dgm:prSet/>
      <dgm:spPr/>
      <dgm:t>
        <a:bodyPr/>
        <a:lstStyle/>
        <a:p>
          <a:endParaRPr lang="en-IN" sz="2400">
            <a:latin typeface="Arial" pitchFamily="34" charset="0"/>
            <a:cs typeface="Arial" pitchFamily="34" charset="0"/>
          </a:endParaRPr>
        </a:p>
      </dgm:t>
    </dgm:pt>
    <dgm:pt modelId="{7ADEE9C9-51E3-486F-A1F0-661A7FFDF1D5}" type="sibTrans" cxnId="{DA26240A-7DB5-4F68-BFED-75A74B96FD3B}">
      <dgm:prSet/>
      <dgm:spPr/>
      <dgm:t>
        <a:bodyPr/>
        <a:lstStyle/>
        <a:p>
          <a:endParaRPr lang="en-IN" sz="2400">
            <a:latin typeface="Arial" pitchFamily="34" charset="0"/>
            <a:cs typeface="Arial" pitchFamily="34" charset="0"/>
          </a:endParaRPr>
        </a:p>
      </dgm:t>
    </dgm:pt>
    <dgm:pt modelId="{12283A5F-A338-4D0D-BCA4-35587F8B658F}">
      <dgm:prSet phldrT="[Text]" custT="1"/>
      <dgm:spPr/>
      <dgm:t>
        <a:bodyPr/>
        <a:lstStyle/>
        <a:p>
          <a:r>
            <a:rPr lang="en-IN" sz="2400" dirty="0" err="1" smtClean="0">
              <a:latin typeface="Arial" pitchFamily="34" charset="0"/>
              <a:cs typeface="Arial" pitchFamily="34" charset="0"/>
            </a:rPr>
            <a:t>Articulograph</a:t>
          </a:r>
          <a:r>
            <a:rPr lang="en-IN" sz="2400" dirty="0" smtClean="0">
              <a:latin typeface="Arial" pitchFamily="34" charset="0"/>
              <a:cs typeface="Arial" pitchFamily="34" charset="0"/>
            </a:rPr>
            <a:t> Laboratory</a:t>
          </a:r>
          <a:endParaRPr lang="en-IN" sz="2400" dirty="0">
            <a:latin typeface="Arial" pitchFamily="34" charset="0"/>
            <a:cs typeface="Arial" pitchFamily="34" charset="0"/>
          </a:endParaRPr>
        </a:p>
      </dgm:t>
    </dgm:pt>
    <dgm:pt modelId="{38C74563-372B-48F7-9613-59B953A484C7}" type="parTrans" cxnId="{35F42435-506E-4678-AC07-1F42749BD49B}">
      <dgm:prSet/>
      <dgm:spPr/>
      <dgm:t>
        <a:bodyPr/>
        <a:lstStyle/>
        <a:p>
          <a:endParaRPr lang="en-IN" sz="2400">
            <a:latin typeface="Arial" pitchFamily="34" charset="0"/>
            <a:cs typeface="Arial" pitchFamily="34" charset="0"/>
          </a:endParaRPr>
        </a:p>
      </dgm:t>
    </dgm:pt>
    <dgm:pt modelId="{CF19D53D-3DBF-46A1-ABA0-593ED81D5C39}" type="sibTrans" cxnId="{35F42435-506E-4678-AC07-1F42749BD49B}">
      <dgm:prSet/>
      <dgm:spPr/>
      <dgm:t>
        <a:bodyPr/>
        <a:lstStyle/>
        <a:p>
          <a:endParaRPr lang="en-IN" sz="2400">
            <a:latin typeface="Arial" pitchFamily="34" charset="0"/>
            <a:cs typeface="Arial" pitchFamily="34" charset="0"/>
          </a:endParaRPr>
        </a:p>
      </dgm:t>
    </dgm:pt>
    <dgm:pt modelId="{7F734BE4-4D37-48D7-9B56-DE6E696D0CB5}">
      <dgm:prSet phldrT="[Text]" custT="1"/>
      <dgm:spPr/>
      <dgm:t>
        <a:bodyPr/>
        <a:lstStyle/>
        <a:p>
          <a:r>
            <a:rPr lang="en-IN" sz="2400" dirty="0" smtClean="0">
              <a:latin typeface="Arial" pitchFamily="34" charset="0"/>
              <a:cs typeface="Arial" pitchFamily="34" charset="0"/>
            </a:rPr>
            <a:t>Eye-tracking Laboratory</a:t>
          </a:r>
          <a:endParaRPr lang="en-IN" sz="2400" dirty="0">
            <a:latin typeface="Arial" pitchFamily="34" charset="0"/>
            <a:cs typeface="Arial" pitchFamily="34" charset="0"/>
          </a:endParaRPr>
        </a:p>
      </dgm:t>
    </dgm:pt>
    <dgm:pt modelId="{FC14F9D8-0596-4A0E-9824-6B81BB9480FB}" type="parTrans" cxnId="{8285FEBF-2947-4E20-B560-A759A5C6544E}">
      <dgm:prSet/>
      <dgm:spPr/>
      <dgm:t>
        <a:bodyPr/>
        <a:lstStyle/>
        <a:p>
          <a:endParaRPr lang="en-IN" sz="2400">
            <a:latin typeface="Arial" pitchFamily="34" charset="0"/>
            <a:cs typeface="Arial" pitchFamily="34" charset="0"/>
          </a:endParaRPr>
        </a:p>
      </dgm:t>
    </dgm:pt>
    <dgm:pt modelId="{8EDD0F03-71DF-47AE-B9AE-1C4F748A489F}" type="sibTrans" cxnId="{8285FEBF-2947-4E20-B560-A759A5C6544E}">
      <dgm:prSet/>
      <dgm:spPr/>
      <dgm:t>
        <a:bodyPr/>
        <a:lstStyle/>
        <a:p>
          <a:endParaRPr lang="en-IN" sz="2400">
            <a:latin typeface="Arial" pitchFamily="34" charset="0"/>
            <a:cs typeface="Arial" pitchFamily="34" charset="0"/>
          </a:endParaRPr>
        </a:p>
      </dgm:t>
    </dgm:pt>
    <dgm:pt modelId="{04777A97-3416-423B-AC57-090979A16DDA}">
      <dgm:prSet phldrT="[Text]" custT="1"/>
      <dgm:spPr/>
      <dgm:t>
        <a:bodyPr/>
        <a:lstStyle/>
        <a:p>
          <a:r>
            <a:rPr lang="en-IN" sz="2400" dirty="0" smtClean="0">
              <a:latin typeface="Arial" pitchFamily="34" charset="0"/>
              <a:cs typeface="Arial" pitchFamily="34" charset="0"/>
            </a:rPr>
            <a:t>Swallowing Disorders Laboratory</a:t>
          </a:r>
          <a:endParaRPr lang="en-IN" sz="2400" dirty="0">
            <a:latin typeface="Arial" pitchFamily="34" charset="0"/>
            <a:cs typeface="Arial" pitchFamily="34" charset="0"/>
          </a:endParaRPr>
        </a:p>
      </dgm:t>
    </dgm:pt>
    <dgm:pt modelId="{B12E4DFF-FBC5-4BF7-8464-93CAA59079F7}" type="parTrans" cxnId="{5F271F33-7E11-4C47-BEC6-C6AB42D07C84}">
      <dgm:prSet/>
      <dgm:spPr/>
      <dgm:t>
        <a:bodyPr/>
        <a:lstStyle/>
        <a:p>
          <a:endParaRPr lang="en-IN" sz="2400">
            <a:latin typeface="Arial" pitchFamily="34" charset="0"/>
            <a:cs typeface="Arial" pitchFamily="34" charset="0"/>
          </a:endParaRPr>
        </a:p>
      </dgm:t>
    </dgm:pt>
    <dgm:pt modelId="{6E95E86C-38D1-4163-B6E6-3C16AD75B1F4}" type="sibTrans" cxnId="{5F271F33-7E11-4C47-BEC6-C6AB42D07C84}">
      <dgm:prSet/>
      <dgm:spPr/>
      <dgm:t>
        <a:bodyPr/>
        <a:lstStyle/>
        <a:p>
          <a:endParaRPr lang="en-IN" sz="2400">
            <a:latin typeface="Arial" pitchFamily="34" charset="0"/>
            <a:cs typeface="Arial" pitchFamily="34" charset="0"/>
          </a:endParaRPr>
        </a:p>
      </dgm:t>
    </dgm:pt>
    <dgm:pt modelId="{0DD5DCD0-7FEB-4D77-917E-855145EDE152}" type="pres">
      <dgm:prSet presAssocID="{FACC0302-4E06-4B1F-ADB6-DC7893C92A29}" presName="linearFlow" presStyleCnt="0">
        <dgm:presLayoutVars>
          <dgm:dir/>
          <dgm:resizeHandles val="exact"/>
        </dgm:presLayoutVars>
      </dgm:prSet>
      <dgm:spPr/>
      <dgm:t>
        <a:bodyPr/>
        <a:lstStyle/>
        <a:p>
          <a:endParaRPr lang="en-IN"/>
        </a:p>
      </dgm:t>
    </dgm:pt>
    <dgm:pt modelId="{79A6B23E-B2C4-457B-AB99-C819B2038A37}" type="pres">
      <dgm:prSet presAssocID="{2716F895-5F40-4464-A6C4-9854D135BBF4}" presName="composite" presStyleCnt="0"/>
      <dgm:spPr/>
    </dgm:pt>
    <dgm:pt modelId="{8F8CF768-BD2F-43AE-9A21-8F43CE5B231B}" type="pres">
      <dgm:prSet presAssocID="{2716F895-5F40-4464-A6C4-9854D135BBF4}" presName="imgShp" presStyleLbl="fgImgPlace1" presStyleIdx="0" presStyleCnt="5" custScaleX="172581" custScaleY="136107"/>
      <dgm:spPr>
        <a:blipFill rotWithShape="0">
          <a:blip xmlns:r="http://schemas.openxmlformats.org/officeDocument/2006/relationships" r:embed="rId1"/>
          <a:stretch>
            <a:fillRect/>
          </a:stretch>
        </a:blipFill>
      </dgm:spPr>
    </dgm:pt>
    <dgm:pt modelId="{23EB78BE-7D32-47E1-991B-9D0DC7104DA8}" type="pres">
      <dgm:prSet presAssocID="{2716F895-5F40-4464-A6C4-9854D135BBF4}" presName="txShp" presStyleLbl="node1" presStyleIdx="0" presStyleCnt="5">
        <dgm:presLayoutVars>
          <dgm:bulletEnabled val="1"/>
        </dgm:presLayoutVars>
      </dgm:prSet>
      <dgm:spPr/>
      <dgm:t>
        <a:bodyPr/>
        <a:lstStyle/>
        <a:p>
          <a:endParaRPr lang="en-IN"/>
        </a:p>
      </dgm:t>
    </dgm:pt>
    <dgm:pt modelId="{EE06E404-F4F9-4FE9-864F-9E8E7AB1F676}" type="pres">
      <dgm:prSet presAssocID="{824943FF-C8FD-4C7D-BB51-CC4DB444D40E}" presName="spacing" presStyleCnt="0"/>
      <dgm:spPr/>
    </dgm:pt>
    <dgm:pt modelId="{85388D5F-27F6-4713-9188-321101CCEDC4}" type="pres">
      <dgm:prSet presAssocID="{898D88E3-B44C-4FDC-BD20-794C91F71D06}" presName="composite" presStyleCnt="0"/>
      <dgm:spPr/>
    </dgm:pt>
    <dgm:pt modelId="{A9F081C4-10EA-42D5-A724-93DB2FF99E12}" type="pres">
      <dgm:prSet presAssocID="{898D88E3-B44C-4FDC-BD20-794C91F71D06}" presName="imgShp" presStyleLbl="fgImgPlace1" presStyleIdx="1" presStyleCnt="5" custScaleX="182074"/>
      <dgm:spPr>
        <a:blipFill rotWithShape="0">
          <a:blip xmlns:r="http://schemas.openxmlformats.org/officeDocument/2006/relationships" r:embed="rId2"/>
          <a:stretch>
            <a:fillRect/>
          </a:stretch>
        </a:blipFill>
      </dgm:spPr>
    </dgm:pt>
    <dgm:pt modelId="{4D13A573-8DC1-43E5-92DD-B94609472315}" type="pres">
      <dgm:prSet presAssocID="{898D88E3-B44C-4FDC-BD20-794C91F71D06}" presName="txShp" presStyleLbl="node1" presStyleIdx="1" presStyleCnt="5">
        <dgm:presLayoutVars>
          <dgm:bulletEnabled val="1"/>
        </dgm:presLayoutVars>
      </dgm:prSet>
      <dgm:spPr/>
      <dgm:t>
        <a:bodyPr/>
        <a:lstStyle/>
        <a:p>
          <a:endParaRPr lang="en-IN"/>
        </a:p>
      </dgm:t>
    </dgm:pt>
    <dgm:pt modelId="{41295D44-ACB3-4083-8D7F-C4F28B739FB3}" type="pres">
      <dgm:prSet presAssocID="{7ADEE9C9-51E3-486F-A1F0-661A7FFDF1D5}" presName="spacing" presStyleCnt="0"/>
      <dgm:spPr/>
    </dgm:pt>
    <dgm:pt modelId="{4A9B1FC7-9676-4B50-B3B1-7FADF60C6329}" type="pres">
      <dgm:prSet presAssocID="{04777A97-3416-423B-AC57-090979A16DDA}" presName="composite" presStyleCnt="0"/>
      <dgm:spPr/>
    </dgm:pt>
    <dgm:pt modelId="{30F877CD-9B52-43B3-B2F2-3A0386A0569F}" type="pres">
      <dgm:prSet presAssocID="{04777A97-3416-423B-AC57-090979A16DDA}" presName="imgShp" presStyleLbl="fgImgPlace1" presStyleIdx="2" presStyleCnt="5" custScaleX="187621"/>
      <dgm:spPr>
        <a:blipFill rotWithShape="0">
          <a:blip xmlns:r="http://schemas.openxmlformats.org/officeDocument/2006/relationships" r:embed="rId3"/>
          <a:stretch>
            <a:fillRect/>
          </a:stretch>
        </a:blipFill>
      </dgm:spPr>
    </dgm:pt>
    <dgm:pt modelId="{2BB2CDD3-2895-4402-96D0-DF29B0CB9B1E}" type="pres">
      <dgm:prSet presAssocID="{04777A97-3416-423B-AC57-090979A16DDA}" presName="txShp" presStyleLbl="node1" presStyleIdx="2" presStyleCnt="5">
        <dgm:presLayoutVars>
          <dgm:bulletEnabled val="1"/>
        </dgm:presLayoutVars>
      </dgm:prSet>
      <dgm:spPr/>
      <dgm:t>
        <a:bodyPr/>
        <a:lstStyle/>
        <a:p>
          <a:endParaRPr lang="en-IN"/>
        </a:p>
      </dgm:t>
    </dgm:pt>
    <dgm:pt modelId="{9EC8F0A0-2A5F-46D0-9A67-EDA4B37FAA6B}" type="pres">
      <dgm:prSet presAssocID="{6E95E86C-38D1-4163-B6E6-3C16AD75B1F4}" presName="spacing" presStyleCnt="0"/>
      <dgm:spPr/>
    </dgm:pt>
    <dgm:pt modelId="{99A6849A-77E6-491F-AA81-88AFC71366DA}" type="pres">
      <dgm:prSet presAssocID="{12283A5F-A338-4D0D-BCA4-35587F8B658F}" presName="composite" presStyleCnt="0"/>
      <dgm:spPr/>
    </dgm:pt>
    <dgm:pt modelId="{A7EF027A-DF56-43D2-8F8D-BF24A64F45C7}" type="pres">
      <dgm:prSet presAssocID="{12283A5F-A338-4D0D-BCA4-35587F8B658F}" presName="imgShp" presStyleLbl="fgImgPlace1" presStyleIdx="3" presStyleCnt="5" custScaleX="182074"/>
      <dgm:spPr>
        <a:blipFill rotWithShape="0">
          <a:blip xmlns:r="http://schemas.openxmlformats.org/officeDocument/2006/relationships" r:embed="rId4"/>
          <a:stretch>
            <a:fillRect/>
          </a:stretch>
        </a:blipFill>
      </dgm:spPr>
    </dgm:pt>
    <dgm:pt modelId="{59F01D87-1D30-4BBA-B125-1B992EC8BDD3}" type="pres">
      <dgm:prSet presAssocID="{12283A5F-A338-4D0D-BCA4-35587F8B658F}" presName="txShp" presStyleLbl="node1" presStyleIdx="3" presStyleCnt="5">
        <dgm:presLayoutVars>
          <dgm:bulletEnabled val="1"/>
        </dgm:presLayoutVars>
      </dgm:prSet>
      <dgm:spPr/>
      <dgm:t>
        <a:bodyPr/>
        <a:lstStyle/>
        <a:p>
          <a:endParaRPr lang="en-IN"/>
        </a:p>
      </dgm:t>
    </dgm:pt>
    <dgm:pt modelId="{C8FBE8DA-3A1B-4239-BF98-98EE974EAB08}" type="pres">
      <dgm:prSet presAssocID="{CF19D53D-3DBF-46A1-ABA0-593ED81D5C39}" presName="spacing" presStyleCnt="0"/>
      <dgm:spPr/>
    </dgm:pt>
    <dgm:pt modelId="{97059CD9-5717-4D40-B654-29316AFD317A}" type="pres">
      <dgm:prSet presAssocID="{7F734BE4-4D37-48D7-9B56-DE6E696D0CB5}" presName="composite" presStyleCnt="0"/>
      <dgm:spPr/>
    </dgm:pt>
    <dgm:pt modelId="{D94A1692-A271-41F7-89A1-8C10BFE1041C}" type="pres">
      <dgm:prSet presAssocID="{7F734BE4-4D37-48D7-9B56-DE6E696D0CB5}" presName="imgShp" presStyleLbl="fgImgPlace1" presStyleIdx="4" presStyleCnt="5" custScaleX="175734"/>
      <dgm:spPr>
        <a:blipFill rotWithShape="0">
          <a:blip xmlns:r="http://schemas.openxmlformats.org/officeDocument/2006/relationships" r:embed="rId5"/>
          <a:stretch>
            <a:fillRect/>
          </a:stretch>
        </a:blipFill>
      </dgm:spPr>
    </dgm:pt>
    <dgm:pt modelId="{93361242-0444-469A-9BC2-D6F80089B51B}" type="pres">
      <dgm:prSet presAssocID="{7F734BE4-4D37-48D7-9B56-DE6E696D0CB5}" presName="txShp" presStyleLbl="node1" presStyleIdx="4" presStyleCnt="5">
        <dgm:presLayoutVars>
          <dgm:bulletEnabled val="1"/>
        </dgm:presLayoutVars>
      </dgm:prSet>
      <dgm:spPr/>
      <dgm:t>
        <a:bodyPr/>
        <a:lstStyle/>
        <a:p>
          <a:endParaRPr lang="en-IN"/>
        </a:p>
      </dgm:t>
    </dgm:pt>
  </dgm:ptLst>
  <dgm:cxnLst>
    <dgm:cxn modelId="{06D2D8F2-06F4-4C16-A298-3158D386D0DB}" type="presOf" srcId="{898D88E3-B44C-4FDC-BD20-794C91F71D06}" destId="{4D13A573-8DC1-43E5-92DD-B94609472315}" srcOrd="0" destOrd="0" presId="urn:microsoft.com/office/officeart/2005/8/layout/vList3"/>
    <dgm:cxn modelId="{4715D5E2-2C23-403B-BBAD-B6DA7D73B3C4}" type="presOf" srcId="{FACC0302-4E06-4B1F-ADB6-DC7893C92A29}" destId="{0DD5DCD0-7FEB-4D77-917E-855145EDE152}" srcOrd="0" destOrd="0" presId="urn:microsoft.com/office/officeart/2005/8/layout/vList3"/>
    <dgm:cxn modelId="{5B54A961-A9FB-41B6-BD62-58EACB2C0DA3}" type="presOf" srcId="{2716F895-5F40-4464-A6C4-9854D135BBF4}" destId="{23EB78BE-7D32-47E1-991B-9D0DC7104DA8}" srcOrd="0" destOrd="0" presId="urn:microsoft.com/office/officeart/2005/8/layout/vList3"/>
    <dgm:cxn modelId="{4BB30B08-FE03-4EB9-ADE3-9179221313AE}" type="presOf" srcId="{7F734BE4-4D37-48D7-9B56-DE6E696D0CB5}" destId="{93361242-0444-469A-9BC2-D6F80089B51B}" srcOrd="0" destOrd="0" presId="urn:microsoft.com/office/officeart/2005/8/layout/vList3"/>
    <dgm:cxn modelId="{35F42435-506E-4678-AC07-1F42749BD49B}" srcId="{FACC0302-4E06-4B1F-ADB6-DC7893C92A29}" destId="{12283A5F-A338-4D0D-BCA4-35587F8B658F}" srcOrd="3" destOrd="0" parTransId="{38C74563-372B-48F7-9613-59B953A484C7}" sibTransId="{CF19D53D-3DBF-46A1-ABA0-593ED81D5C39}"/>
    <dgm:cxn modelId="{DA26240A-7DB5-4F68-BFED-75A74B96FD3B}" srcId="{FACC0302-4E06-4B1F-ADB6-DC7893C92A29}" destId="{898D88E3-B44C-4FDC-BD20-794C91F71D06}" srcOrd="1" destOrd="0" parTransId="{720B30C0-C8BD-46B4-9D72-818A98B2422A}" sibTransId="{7ADEE9C9-51E3-486F-A1F0-661A7FFDF1D5}"/>
    <dgm:cxn modelId="{5F271F33-7E11-4C47-BEC6-C6AB42D07C84}" srcId="{FACC0302-4E06-4B1F-ADB6-DC7893C92A29}" destId="{04777A97-3416-423B-AC57-090979A16DDA}" srcOrd="2" destOrd="0" parTransId="{B12E4DFF-FBC5-4BF7-8464-93CAA59079F7}" sibTransId="{6E95E86C-38D1-4163-B6E6-3C16AD75B1F4}"/>
    <dgm:cxn modelId="{FD437BBB-94BE-42D0-8277-4F6778296B2B}" type="presOf" srcId="{04777A97-3416-423B-AC57-090979A16DDA}" destId="{2BB2CDD3-2895-4402-96D0-DF29B0CB9B1E}" srcOrd="0" destOrd="0" presId="urn:microsoft.com/office/officeart/2005/8/layout/vList3"/>
    <dgm:cxn modelId="{8285FEBF-2947-4E20-B560-A759A5C6544E}" srcId="{FACC0302-4E06-4B1F-ADB6-DC7893C92A29}" destId="{7F734BE4-4D37-48D7-9B56-DE6E696D0CB5}" srcOrd="4" destOrd="0" parTransId="{FC14F9D8-0596-4A0E-9824-6B81BB9480FB}" sibTransId="{8EDD0F03-71DF-47AE-B9AE-1C4F748A489F}"/>
    <dgm:cxn modelId="{B1C812DC-B2F4-400C-82AD-2CEFBEA0BE89}" srcId="{FACC0302-4E06-4B1F-ADB6-DC7893C92A29}" destId="{2716F895-5F40-4464-A6C4-9854D135BBF4}" srcOrd="0" destOrd="0" parTransId="{2D23FDD3-DD28-4D0A-9BE7-484D8B0AD8F7}" sibTransId="{824943FF-C8FD-4C7D-BB51-CC4DB444D40E}"/>
    <dgm:cxn modelId="{96CA66D0-8092-4817-8CAA-2F34D84429BA}" type="presOf" srcId="{12283A5F-A338-4D0D-BCA4-35587F8B658F}" destId="{59F01D87-1D30-4BBA-B125-1B992EC8BDD3}" srcOrd="0" destOrd="0" presId="urn:microsoft.com/office/officeart/2005/8/layout/vList3"/>
    <dgm:cxn modelId="{5701F595-3214-49F9-9494-DAA134D62B3A}" type="presParOf" srcId="{0DD5DCD0-7FEB-4D77-917E-855145EDE152}" destId="{79A6B23E-B2C4-457B-AB99-C819B2038A37}" srcOrd="0" destOrd="0" presId="urn:microsoft.com/office/officeart/2005/8/layout/vList3"/>
    <dgm:cxn modelId="{B430B900-916C-480E-8763-BB121990C46E}" type="presParOf" srcId="{79A6B23E-B2C4-457B-AB99-C819B2038A37}" destId="{8F8CF768-BD2F-43AE-9A21-8F43CE5B231B}" srcOrd="0" destOrd="0" presId="urn:microsoft.com/office/officeart/2005/8/layout/vList3"/>
    <dgm:cxn modelId="{B68852D4-1929-4F2C-B920-CC3DABB0B83E}" type="presParOf" srcId="{79A6B23E-B2C4-457B-AB99-C819B2038A37}" destId="{23EB78BE-7D32-47E1-991B-9D0DC7104DA8}" srcOrd="1" destOrd="0" presId="urn:microsoft.com/office/officeart/2005/8/layout/vList3"/>
    <dgm:cxn modelId="{AF19BCA5-04DB-4FCD-B066-195B941D5755}" type="presParOf" srcId="{0DD5DCD0-7FEB-4D77-917E-855145EDE152}" destId="{EE06E404-F4F9-4FE9-864F-9E8E7AB1F676}" srcOrd="1" destOrd="0" presId="urn:microsoft.com/office/officeart/2005/8/layout/vList3"/>
    <dgm:cxn modelId="{D180A53F-58E7-4ACA-A5A0-5E4DFDA07232}" type="presParOf" srcId="{0DD5DCD0-7FEB-4D77-917E-855145EDE152}" destId="{85388D5F-27F6-4713-9188-321101CCEDC4}" srcOrd="2" destOrd="0" presId="urn:microsoft.com/office/officeart/2005/8/layout/vList3"/>
    <dgm:cxn modelId="{63169ADE-50DA-4E57-AB32-5960CA2B1719}" type="presParOf" srcId="{85388D5F-27F6-4713-9188-321101CCEDC4}" destId="{A9F081C4-10EA-42D5-A724-93DB2FF99E12}" srcOrd="0" destOrd="0" presId="urn:microsoft.com/office/officeart/2005/8/layout/vList3"/>
    <dgm:cxn modelId="{465D8E58-E125-4A83-9CDC-B2A09EEB36BA}" type="presParOf" srcId="{85388D5F-27F6-4713-9188-321101CCEDC4}" destId="{4D13A573-8DC1-43E5-92DD-B94609472315}" srcOrd="1" destOrd="0" presId="urn:microsoft.com/office/officeart/2005/8/layout/vList3"/>
    <dgm:cxn modelId="{A3518B14-4ED3-43DD-982C-DB255EE457B8}" type="presParOf" srcId="{0DD5DCD0-7FEB-4D77-917E-855145EDE152}" destId="{41295D44-ACB3-4083-8D7F-C4F28B739FB3}" srcOrd="3" destOrd="0" presId="urn:microsoft.com/office/officeart/2005/8/layout/vList3"/>
    <dgm:cxn modelId="{702E5DF9-191C-4BA7-BA9C-4982D7F527FC}" type="presParOf" srcId="{0DD5DCD0-7FEB-4D77-917E-855145EDE152}" destId="{4A9B1FC7-9676-4B50-B3B1-7FADF60C6329}" srcOrd="4" destOrd="0" presId="urn:microsoft.com/office/officeart/2005/8/layout/vList3"/>
    <dgm:cxn modelId="{C3E61DD4-8660-42A6-A199-80B9599707CB}" type="presParOf" srcId="{4A9B1FC7-9676-4B50-B3B1-7FADF60C6329}" destId="{30F877CD-9B52-43B3-B2F2-3A0386A0569F}" srcOrd="0" destOrd="0" presId="urn:microsoft.com/office/officeart/2005/8/layout/vList3"/>
    <dgm:cxn modelId="{D21838D4-F6E3-4AB7-BBBB-8CC7B40F7CFB}" type="presParOf" srcId="{4A9B1FC7-9676-4B50-B3B1-7FADF60C6329}" destId="{2BB2CDD3-2895-4402-96D0-DF29B0CB9B1E}" srcOrd="1" destOrd="0" presId="urn:microsoft.com/office/officeart/2005/8/layout/vList3"/>
    <dgm:cxn modelId="{651B1014-3E4A-4EA5-811F-29C242A41DC6}" type="presParOf" srcId="{0DD5DCD0-7FEB-4D77-917E-855145EDE152}" destId="{9EC8F0A0-2A5F-46D0-9A67-EDA4B37FAA6B}" srcOrd="5" destOrd="0" presId="urn:microsoft.com/office/officeart/2005/8/layout/vList3"/>
    <dgm:cxn modelId="{5BB6A430-014F-4939-A53A-D5588ACAF2D5}" type="presParOf" srcId="{0DD5DCD0-7FEB-4D77-917E-855145EDE152}" destId="{99A6849A-77E6-491F-AA81-88AFC71366DA}" srcOrd="6" destOrd="0" presId="urn:microsoft.com/office/officeart/2005/8/layout/vList3"/>
    <dgm:cxn modelId="{AF3ECD7D-011E-4F30-A6E7-F9A623D17E93}" type="presParOf" srcId="{99A6849A-77E6-491F-AA81-88AFC71366DA}" destId="{A7EF027A-DF56-43D2-8F8D-BF24A64F45C7}" srcOrd="0" destOrd="0" presId="urn:microsoft.com/office/officeart/2005/8/layout/vList3"/>
    <dgm:cxn modelId="{74C18C08-9AB7-45BB-9B58-4B66EB8E18C4}" type="presParOf" srcId="{99A6849A-77E6-491F-AA81-88AFC71366DA}" destId="{59F01D87-1D30-4BBA-B125-1B992EC8BDD3}" srcOrd="1" destOrd="0" presId="urn:microsoft.com/office/officeart/2005/8/layout/vList3"/>
    <dgm:cxn modelId="{AA5A1EC1-B354-42F8-9AB4-683B46EE861D}" type="presParOf" srcId="{0DD5DCD0-7FEB-4D77-917E-855145EDE152}" destId="{C8FBE8DA-3A1B-4239-BF98-98EE974EAB08}" srcOrd="7" destOrd="0" presId="urn:microsoft.com/office/officeart/2005/8/layout/vList3"/>
    <dgm:cxn modelId="{4B944ECF-AD66-4D6F-A6CE-474B11C54F20}" type="presParOf" srcId="{0DD5DCD0-7FEB-4D77-917E-855145EDE152}" destId="{97059CD9-5717-4D40-B654-29316AFD317A}" srcOrd="8" destOrd="0" presId="urn:microsoft.com/office/officeart/2005/8/layout/vList3"/>
    <dgm:cxn modelId="{002ACBA1-A2C3-4BD5-B0A7-3CDA2EA51696}" type="presParOf" srcId="{97059CD9-5717-4D40-B654-29316AFD317A}" destId="{D94A1692-A271-41F7-89A1-8C10BFE1041C}" srcOrd="0" destOrd="0" presId="urn:microsoft.com/office/officeart/2005/8/layout/vList3"/>
    <dgm:cxn modelId="{169C5DCF-123F-4182-80BB-A715562C0C09}" type="presParOf" srcId="{97059CD9-5717-4D40-B654-29316AFD317A}" destId="{93361242-0444-469A-9BC2-D6F80089B51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03D8CD-90C9-4DB4-B665-33FED7021725}" type="doc">
      <dgm:prSet loTypeId="urn:microsoft.com/office/officeart/2009/3/layout/CircleRelationship" loCatId="relationship" qsTypeId="urn:microsoft.com/office/officeart/2005/8/quickstyle/simple2" qsCatId="simple" csTypeId="urn:microsoft.com/office/officeart/2005/8/colors/colorful2" csCatId="colorful" phldr="1"/>
      <dgm:spPr/>
      <dgm:t>
        <a:bodyPr/>
        <a:lstStyle/>
        <a:p>
          <a:endParaRPr lang="en-IN"/>
        </a:p>
      </dgm:t>
    </dgm:pt>
    <dgm:pt modelId="{833DDB13-9074-4F7C-A37C-059C23562773}">
      <dgm:prSet phldrT="[Text]" custT="1"/>
      <dgm:spPr>
        <a:solidFill>
          <a:schemeClr val="accent5">
            <a:lumMod val="50000"/>
          </a:schemeClr>
        </a:solidFill>
      </dgm:spPr>
      <dgm:t>
        <a:bodyPr/>
        <a:lstStyle/>
        <a:p>
          <a:r>
            <a:rPr lang="en-IN" sz="2400" dirty="0">
              <a:latin typeface="Arial Rounded MT Bold" pitchFamily="34" charset="0"/>
              <a:cs typeface="Arial" pitchFamily="34" charset="0"/>
            </a:rPr>
            <a:t> Activities</a:t>
          </a:r>
        </a:p>
      </dgm:t>
    </dgm:pt>
    <dgm:pt modelId="{13A801C7-E0A7-48D1-B9EC-6EF2CCE84D85}" type="parTrans" cxnId="{67317E43-659B-4D81-984B-4A1E588D6EC8}">
      <dgm:prSet/>
      <dgm:spPr/>
      <dgm:t>
        <a:bodyPr/>
        <a:lstStyle/>
        <a:p>
          <a:endParaRPr lang="en-IN" sz="2400">
            <a:latin typeface="Arial Rounded MT Bold" pitchFamily="34" charset="0"/>
            <a:cs typeface="Arial" pitchFamily="34" charset="0"/>
          </a:endParaRPr>
        </a:p>
      </dgm:t>
    </dgm:pt>
    <dgm:pt modelId="{C433A6F8-4649-45F3-B5CE-19DD91CD7E12}" type="sibTrans" cxnId="{67317E43-659B-4D81-984B-4A1E588D6EC8}">
      <dgm:prSet/>
      <dgm:spPr/>
      <dgm:t>
        <a:bodyPr/>
        <a:lstStyle/>
        <a:p>
          <a:endParaRPr lang="en-IN" sz="2400">
            <a:latin typeface="Arial Rounded MT Bold" pitchFamily="34" charset="0"/>
            <a:cs typeface="Arial" pitchFamily="34" charset="0"/>
          </a:endParaRPr>
        </a:p>
      </dgm:t>
    </dgm:pt>
    <dgm:pt modelId="{005C786F-BC7B-4762-813D-AA3DF13B7DF8}">
      <dgm:prSet phldrT="[Text]" custT="1"/>
      <dgm:spPr>
        <a:solidFill>
          <a:schemeClr val="accent6">
            <a:lumMod val="75000"/>
          </a:schemeClr>
        </a:solidFill>
      </dgm:spPr>
      <dgm:t>
        <a:bodyPr/>
        <a:lstStyle/>
        <a:p>
          <a:r>
            <a:rPr lang="en-IN" sz="2000" dirty="0" err="1">
              <a:solidFill>
                <a:schemeClr val="tx1"/>
              </a:solidFill>
              <a:latin typeface="Arial Rounded MT Bold" pitchFamily="34" charset="0"/>
              <a:cs typeface="Arial" pitchFamily="34" charset="0"/>
            </a:rPr>
            <a:t>Dysphagia</a:t>
          </a:r>
          <a:endParaRPr lang="en-IN" sz="2000" dirty="0">
            <a:solidFill>
              <a:schemeClr val="tx1"/>
            </a:solidFill>
            <a:latin typeface="Arial Rounded MT Bold" pitchFamily="34" charset="0"/>
            <a:cs typeface="Arial" pitchFamily="34" charset="0"/>
          </a:endParaRPr>
        </a:p>
        <a:p>
          <a:r>
            <a:rPr lang="en-IN" sz="2000" dirty="0">
              <a:solidFill>
                <a:schemeClr val="tx1"/>
              </a:solidFill>
              <a:latin typeface="Arial Rounded MT Bold" pitchFamily="34" charset="0"/>
              <a:cs typeface="Arial" pitchFamily="34" charset="0"/>
            </a:rPr>
            <a:t>Unit</a:t>
          </a:r>
        </a:p>
      </dgm:t>
    </dgm:pt>
    <dgm:pt modelId="{FA2CF294-4058-4FD9-A110-0431B5018B1F}" type="parTrans" cxnId="{DD82B97A-9FB0-4335-B0DC-C15D60225F5A}">
      <dgm:prSet/>
      <dgm:spPr/>
      <dgm:t>
        <a:bodyPr/>
        <a:lstStyle/>
        <a:p>
          <a:endParaRPr lang="en-IN" sz="2400">
            <a:latin typeface="Arial Rounded MT Bold" pitchFamily="34" charset="0"/>
            <a:cs typeface="Arial" pitchFamily="34" charset="0"/>
          </a:endParaRPr>
        </a:p>
      </dgm:t>
    </dgm:pt>
    <dgm:pt modelId="{DA4A1CF2-0E5A-4E0F-B550-0788B0A3E994}" type="sibTrans" cxnId="{DD82B97A-9FB0-4335-B0DC-C15D60225F5A}">
      <dgm:prSet/>
      <dgm:spPr/>
      <dgm:t>
        <a:bodyPr/>
        <a:lstStyle/>
        <a:p>
          <a:endParaRPr lang="en-IN" sz="2400">
            <a:latin typeface="Arial Rounded MT Bold" pitchFamily="34" charset="0"/>
            <a:cs typeface="Arial" pitchFamily="34" charset="0"/>
          </a:endParaRPr>
        </a:p>
      </dgm:t>
    </dgm:pt>
    <dgm:pt modelId="{341EA920-0BAA-4699-A7C4-4428F5A449A7}">
      <dgm:prSet phldrT="[Text]" custT="1"/>
      <dgm:spPr>
        <a:solidFill>
          <a:schemeClr val="accent1"/>
        </a:solidFill>
      </dgm:spPr>
      <dgm:t>
        <a:bodyPr/>
        <a:lstStyle/>
        <a:p>
          <a:r>
            <a:rPr lang="en-IN" sz="1800">
              <a:solidFill>
                <a:schemeClr val="tx1"/>
              </a:solidFill>
              <a:latin typeface="Arial Rounded MT Bold" pitchFamily="34" charset="0"/>
              <a:cs typeface="Arial" pitchFamily="34" charset="0"/>
            </a:rPr>
            <a:t>OPD Consultation</a:t>
          </a:r>
          <a:endParaRPr lang="en-IN" sz="1800" dirty="0">
            <a:solidFill>
              <a:schemeClr val="tx1"/>
            </a:solidFill>
            <a:latin typeface="Arial Rounded MT Bold" pitchFamily="34" charset="0"/>
            <a:cs typeface="Arial" pitchFamily="34" charset="0"/>
          </a:endParaRPr>
        </a:p>
      </dgm:t>
    </dgm:pt>
    <dgm:pt modelId="{DAF234FA-CE4F-4002-A088-13A67DCB2C26}" type="parTrans" cxnId="{A9C8603D-E5AC-4341-BAAB-F900B4D111B8}">
      <dgm:prSet/>
      <dgm:spPr/>
      <dgm:t>
        <a:bodyPr/>
        <a:lstStyle/>
        <a:p>
          <a:endParaRPr lang="en-IN" sz="2400">
            <a:latin typeface="Arial Rounded MT Bold" pitchFamily="34" charset="0"/>
            <a:cs typeface="Arial" pitchFamily="34" charset="0"/>
          </a:endParaRPr>
        </a:p>
      </dgm:t>
    </dgm:pt>
    <dgm:pt modelId="{EF1F8AD4-8C2C-4766-B6FD-D66243CB773A}" type="sibTrans" cxnId="{A9C8603D-E5AC-4341-BAAB-F900B4D111B8}">
      <dgm:prSet/>
      <dgm:spPr/>
      <dgm:t>
        <a:bodyPr/>
        <a:lstStyle/>
        <a:p>
          <a:endParaRPr lang="en-IN" sz="2400">
            <a:latin typeface="Arial Rounded MT Bold" pitchFamily="34" charset="0"/>
            <a:cs typeface="Arial" pitchFamily="34" charset="0"/>
          </a:endParaRPr>
        </a:p>
      </dgm:t>
    </dgm:pt>
    <dgm:pt modelId="{5E840601-8DCD-4D9F-8BAA-920BE5CC9E9B}">
      <dgm:prSet custT="1"/>
      <dgm:spPr>
        <a:solidFill>
          <a:schemeClr val="accent6">
            <a:lumMod val="75000"/>
          </a:schemeClr>
        </a:solidFill>
      </dgm:spPr>
      <dgm:t>
        <a:bodyPr/>
        <a:lstStyle/>
        <a:p>
          <a:r>
            <a:rPr lang="en-IN" sz="2000">
              <a:solidFill>
                <a:schemeClr val="tx1"/>
              </a:solidFill>
              <a:latin typeface="Arial Rounded MT Bold" pitchFamily="34" charset="0"/>
              <a:cs typeface="Arial" pitchFamily="34" charset="0"/>
            </a:rPr>
            <a:t>Special Clinics</a:t>
          </a:r>
          <a:endParaRPr lang="en-IN" sz="2000" dirty="0">
            <a:solidFill>
              <a:schemeClr val="tx1"/>
            </a:solidFill>
            <a:latin typeface="Arial Rounded MT Bold" pitchFamily="34" charset="0"/>
            <a:cs typeface="Arial" pitchFamily="34" charset="0"/>
          </a:endParaRPr>
        </a:p>
      </dgm:t>
    </dgm:pt>
    <dgm:pt modelId="{3EDDCA75-8971-4A21-9203-D69CAF64BFA3}" type="parTrans" cxnId="{8483124F-23B7-42DF-A3EA-E9EF7A7446C5}">
      <dgm:prSet/>
      <dgm:spPr/>
      <dgm:t>
        <a:bodyPr/>
        <a:lstStyle/>
        <a:p>
          <a:endParaRPr lang="en-IN" sz="2400">
            <a:latin typeface="Arial Rounded MT Bold" pitchFamily="34" charset="0"/>
            <a:cs typeface="Arial" pitchFamily="34" charset="0"/>
          </a:endParaRPr>
        </a:p>
      </dgm:t>
    </dgm:pt>
    <dgm:pt modelId="{CCC032D6-FD66-4484-AE72-660A299D9871}" type="sibTrans" cxnId="{8483124F-23B7-42DF-A3EA-E9EF7A7446C5}">
      <dgm:prSet/>
      <dgm:spPr/>
      <dgm:t>
        <a:bodyPr/>
        <a:lstStyle/>
        <a:p>
          <a:endParaRPr lang="en-IN" sz="2400">
            <a:latin typeface="Arial Rounded MT Bold" pitchFamily="34" charset="0"/>
            <a:cs typeface="Arial" pitchFamily="34" charset="0"/>
          </a:endParaRPr>
        </a:p>
      </dgm:t>
    </dgm:pt>
    <dgm:pt modelId="{C086BC8E-8CDB-4E53-8EE5-9A2902529275}">
      <dgm:prSet custT="1"/>
      <dgm:spPr>
        <a:solidFill>
          <a:schemeClr val="accent1"/>
        </a:solidFill>
      </dgm:spPr>
      <dgm:t>
        <a:bodyPr/>
        <a:lstStyle/>
        <a:p>
          <a:r>
            <a:rPr lang="en-IN" sz="2000">
              <a:solidFill>
                <a:schemeClr val="tx1"/>
              </a:solidFill>
              <a:latin typeface="Arial Rounded MT Bold" pitchFamily="34" charset="0"/>
              <a:cs typeface="Arial" pitchFamily="34" charset="0"/>
            </a:rPr>
            <a:t>Therapy Supervision</a:t>
          </a:r>
          <a:endParaRPr lang="en-IN" sz="2000" dirty="0">
            <a:solidFill>
              <a:schemeClr val="tx1"/>
            </a:solidFill>
            <a:latin typeface="Arial Rounded MT Bold" pitchFamily="34" charset="0"/>
            <a:cs typeface="Arial" pitchFamily="34" charset="0"/>
          </a:endParaRPr>
        </a:p>
      </dgm:t>
    </dgm:pt>
    <dgm:pt modelId="{74243A68-5352-4EF5-8A05-5E62FB7F95AD}" type="parTrans" cxnId="{A0BA24DC-B86F-4FE7-A9B2-F2E180C1C7F7}">
      <dgm:prSet/>
      <dgm:spPr/>
      <dgm:t>
        <a:bodyPr/>
        <a:lstStyle/>
        <a:p>
          <a:endParaRPr lang="en-IN" sz="2400">
            <a:latin typeface="Arial Rounded MT Bold" pitchFamily="34" charset="0"/>
            <a:cs typeface="Arial" pitchFamily="34" charset="0"/>
          </a:endParaRPr>
        </a:p>
      </dgm:t>
    </dgm:pt>
    <dgm:pt modelId="{76DF9F41-E55C-4FA9-93A0-B0813E1FE143}" type="sibTrans" cxnId="{A0BA24DC-B86F-4FE7-A9B2-F2E180C1C7F7}">
      <dgm:prSet/>
      <dgm:spPr/>
      <dgm:t>
        <a:bodyPr/>
        <a:lstStyle/>
        <a:p>
          <a:endParaRPr lang="en-IN" sz="2400">
            <a:latin typeface="Arial Rounded MT Bold" pitchFamily="34" charset="0"/>
            <a:cs typeface="Arial" pitchFamily="34" charset="0"/>
          </a:endParaRPr>
        </a:p>
      </dgm:t>
    </dgm:pt>
    <dgm:pt modelId="{DC601627-6866-4CB4-90D0-831F55743D8B}" type="pres">
      <dgm:prSet presAssocID="{7003D8CD-90C9-4DB4-B665-33FED7021725}" presName="Name0" presStyleCnt="0">
        <dgm:presLayoutVars>
          <dgm:chMax val="1"/>
          <dgm:chPref val="1"/>
        </dgm:presLayoutVars>
      </dgm:prSet>
      <dgm:spPr/>
      <dgm:t>
        <a:bodyPr/>
        <a:lstStyle/>
        <a:p>
          <a:endParaRPr lang="en-IN"/>
        </a:p>
      </dgm:t>
    </dgm:pt>
    <dgm:pt modelId="{820F6DE2-DD05-4566-9DE8-CFAA0B7B0D20}" type="pres">
      <dgm:prSet presAssocID="{833DDB13-9074-4F7C-A37C-059C23562773}" presName="Parent" presStyleLbl="node0" presStyleIdx="0" presStyleCnt="1" custLinFactNeighborX="-5437" custLinFactNeighborY="10542">
        <dgm:presLayoutVars>
          <dgm:chMax val="5"/>
          <dgm:chPref val="5"/>
        </dgm:presLayoutVars>
      </dgm:prSet>
      <dgm:spPr/>
      <dgm:t>
        <a:bodyPr/>
        <a:lstStyle/>
        <a:p>
          <a:endParaRPr lang="en-IN"/>
        </a:p>
      </dgm:t>
    </dgm:pt>
    <dgm:pt modelId="{C1001A97-4CFF-41A0-8B0B-AF02CDDC7D9A}" type="pres">
      <dgm:prSet presAssocID="{833DDB13-9074-4F7C-A37C-059C23562773}" presName="Accent1" presStyleLbl="node1" presStyleIdx="0" presStyleCnt="17"/>
      <dgm:spPr/>
    </dgm:pt>
    <dgm:pt modelId="{A3B91124-D74E-4F04-9F86-349D20AB43F2}" type="pres">
      <dgm:prSet presAssocID="{833DDB13-9074-4F7C-A37C-059C23562773}" presName="Accent2" presStyleLbl="node1" presStyleIdx="1" presStyleCnt="17"/>
      <dgm:spPr/>
    </dgm:pt>
    <dgm:pt modelId="{F3A2B489-73FD-4833-97EF-9DDBBC051B58}" type="pres">
      <dgm:prSet presAssocID="{833DDB13-9074-4F7C-A37C-059C23562773}" presName="Accent3" presStyleLbl="node1" presStyleIdx="2" presStyleCnt="17"/>
      <dgm:spPr/>
    </dgm:pt>
    <dgm:pt modelId="{603D0B33-615E-4546-9CFA-22795533E262}" type="pres">
      <dgm:prSet presAssocID="{833DDB13-9074-4F7C-A37C-059C23562773}" presName="Accent4" presStyleLbl="node1" presStyleIdx="3" presStyleCnt="17"/>
      <dgm:spPr/>
    </dgm:pt>
    <dgm:pt modelId="{64B94CFE-D232-4203-B71E-15C4C0A04616}" type="pres">
      <dgm:prSet presAssocID="{833DDB13-9074-4F7C-A37C-059C23562773}" presName="Accent5" presStyleLbl="node1" presStyleIdx="4" presStyleCnt="17"/>
      <dgm:spPr/>
    </dgm:pt>
    <dgm:pt modelId="{4854A65D-949C-4F2E-BA02-40E15E71C9B4}" type="pres">
      <dgm:prSet presAssocID="{833DDB13-9074-4F7C-A37C-059C23562773}" presName="Accent6" presStyleLbl="node1" presStyleIdx="5" presStyleCnt="17"/>
      <dgm:spPr/>
    </dgm:pt>
    <dgm:pt modelId="{674C061C-D032-4FD6-8CD2-DCD3A7467B6A}" type="pres">
      <dgm:prSet presAssocID="{005C786F-BC7B-4762-813D-AA3DF13B7DF8}" presName="Child1" presStyleLbl="node1" presStyleIdx="6" presStyleCnt="17" custScaleX="167337" custScaleY="111620" custLinFactNeighborX="18921" custLinFactNeighborY="-30383">
        <dgm:presLayoutVars>
          <dgm:chMax val="0"/>
          <dgm:chPref val="0"/>
        </dgm:presLayoutVars>
      </dgm:prSet>
      <dgm:spPr/>
      <dgm:t>
        <a:bodyPr/>
        <a:lstStyle/>
        <a:p>
          <a:endParaRPr lang="en-IN"/>
        </a:p>
      </dgm:t>
    </dgm:pt>
    <dgm:pt modelId="{F5689F1C-463D-4BB6-935A-8230BE69B465}" type="pres">
      <dgm:prSet presAssocID="{005C786F-BC7B-4762-813D-AA3DF13B7DF8}" presName="Accent7" presStyleCnt="0"/>
      <dgm:spPr/>
    </dgm:pt>
    <dgm:pt modelId="{F2368E16-74D8-4E1E-BB43-D20BE2D1B7A7}" type="pres">
      <dgm:prSet presAssocID="{005C786F-BC7B-4762-813D-AA3DF13B7DF8}" presName="AccentHold1" presStyleLbl="node1" presStyleIdx="7" presStyleCnt="17"/>
      <dgm:spPr/>
    </dgm:pt>
    <dgm:pt modelId="{53C8909E-BD66-497E-BAE0-E786AEBE86DE}" type="pres">
      <dgm:prSet presAssocID="{005C786F-BC7B-4762-813D-AA3DF13B7DF8}" presName="Accent8" presStyleCnt="0"/>
      <dgm:spPr/>
    </dgm:pt>
    <dgm:pt modelId="{0AD7E3BF-A581-4804-B901-90AC3E1FA6E1}" type="pres">
      <dgm:prSet presAssocID="{005C786F-BC7B-4762-813D-AA3DF13B7DF8}" presName="AccentHold2" presStyleLbl="node1" presStyleIdx="8" presStyleCnt="17"/>
      <dgm:spPr/>
    </dgm:pt>
    <dgm:pt modelId="{1B029FC1-3E9E-4406-BC33-1B2C232CA55D}" type="pres">
      <dgm:prSet presAssocID="{C086BC8E-8CDB-4E53-8EE5-9A2902529275}" presName="Child2" presStyleLbl="node1" presStyleIdx="9" presStyleCnt="17" custScaleX="183354" custLinFactNeighborX="-84303" custLinFactNeighborY="1562">
        <dgm:presLayoutVars>
          <dgm:chMax val="0"/>
          <dgm:chPref val="0"/>
        </dgm:presLayoutVars>
      </dgm:prSet>
      <dgm:spPr/>
      <dgm:t>
        <a:bodyPr/>
        <a:lstStyle/>
        <a:p>
          <a:endParaRPr lang="en-IN"/>
        </a:p>
      </dgm:t>
    </dgm:pt>
    <dgm:pt modelId="{1E32252E-908A-4EEB-8D0F-3ABC8CC9F601}" type="pres">
      <dgm:prSet presAssocID="{C086BC8E-8CDB-4E53-8EE5-9A2902529275}" presName="Accent9" presStyleCnt="0"/>
      <dgm:spPr/>
    </dgm:pt>
    <dgm:pt modelId="{7686BB2E-13E5-4DF5-90D2-9400715CD4BB}" type="pres">
      <dgm:prSet presAssocID="{C086BC8E-8CDB-4E53-8EE5-9A2902529275}" presName="AccentHold1" presStyleLbl="node1" presStyleIdx="10" presStyleCnt="17"/>
      <dgm:spPr/>
    </dgm:pt>
    <dgm:pt modelId="{98FD35CA-126C-4AE5-B26F-2B149B4AF1E9}" type="pres">
      <dgm:prSet presAssocID="{C086BC8E-8CDB-4E53-8EE5-9A2902529275}" presName="Accent10" presStyleCnt="0"/>
      <dgm:spPr/>
    </dgm:pt>
    <dgm:pt modelId="{0B989342-F33D-4CD4-8330-FAE263A4C751}" type="pres">
      <dgm:prSet presAssocID="{C086BC8E-8CDB-4E53-8EE5-9A2902529275}" presName="AccentHold2" presStyleLbl="node1" presStyleIdx="11" presStyleCnt="17"/>
      <dgm:spPr/>
    </dgm:pt>
    <dgm:pt modelId="{03DCE652-20E1-4707-A38D-372F27D96DFD}" type="pres">
      <dgm:prSet presAssocID="{C086BC8E-8CDB-4E53-8EE5-9A2902529275}" presName="Accent11" presStyleCnt="0"/>
      <dgm:spPr/>
    </dgm:pt>
    <dgm:pt modelId="{B6FD4E8F-F7B6-4326-8450-A645E881444C}" type="pres">
      <dgm:prSet presAssocID="{C086BC8E-8CDB-4E53-8EE5-9A2902529275}" presName="AccentHold3" presStyleLbl="node1" presStyleIdx="12" presStyleCnt="17"/>
      <dgm:spPr/>
    </dgm:pt>
    <dgm:pt modelId="{34FEEF13-EEB0-4C5A-B566-D4376337785D}" type="pres">
      <dgm:prSet presAssocID="{5E840601-8DCD-4D9F-8BAA-920BE5CC9E9B}" presName="Child3" presStyleLbl="node1" presStyleIdx="13" presStyleCnt="17" custLinFactNeighborX="-66164" custLinFactNeighborY="28463">
        <dgm:presLayoutVars>
          <dgm:chMax val="0"/>
          <dgm:chPref val="0"/>
        </dgm:presLayoutVars>
      </dgm:prSet>
      <dgm:spPr/>
      <dgm:t>
        <a:bodyPr/>
        <a:lstStyle/>
        <a:p>
          <a:endParaRPr lang="en-IN"/>
        </a:p>
      </dgm:t>
    </dgm:pt>
    <dgm:pt modelId="{BA76677F-4FEE-47F2-BA68-A2A45586E186}" type="pres">
      <dgm:prSet presAssocID="{5E840601-8DCD-4D9F-8BAA-920BE5CC9E9B}" presName="Accent12" presStyleCnt="0"/>
      <dgm:spPr/>
    </dgm:pt>
    <dgm:pt modelId="{0D8A9AEA-4BAB-4324-845D-98326FA8990E}" type="pres">
      <dgm:prSet presAssocID="{5E840601-8DCD-4D9F-8BAA-920BE5CC9E9B}" presName="AccentHold1" presStyleLbl="node1" presStyleIdx="14" presStyleCnt="17"/>
      <dgm:spPr/>
    </dgm:pt>
    <dgm:pt modelId="{9C4B1926-59FE-4792-B153-5D214EF5834E}" type="pres">
      <dgm:prSet presAssocID="{341EA920-0BAA-4699-A7C4-4428F5A449A7}" presName="Child4" presStyleLbl="node1" presStyleIdx="15" presStyleCnt="17" custScaleX="152048" custLinFactNeighborX="-41106" custLinFactNeighborY="822">
        <dgm:presLayoutVars>
          <dgm:chMax val="0"/>
          <dgm:chPref val="0"/>
        </dgm:presLayoutVars>
      </dgm:prSet>
      <dgm:spPr/>
      <dgm:t>
        <a:bodyPr/>
        <a:lstStyle/>
        <a:p>
          <a:endParaRPr lang="en-IN"/>
        </a:p>
      </dgm:t>
    </dgm:pt>
    <dgm:pt modelId="{2E0A9F77-D866-4AD8-B19E-23CE92696E9B}" type="pres">
      <dgm:prSet presAssocID="{341EA920-0BAA-4699-A7C4-4428F5A449A7}" presName="Accent13" presStyleCnt="0"/>
      <dgm:spPr/>
    </dgm:pt>
    <dgm:pt modelId="{F5FCBD28-6B2F-4D82-AC83-712F6F6F9EAD}" type="pres">
      <dgm:prSet presAssocID="{341EA920-0BAA-4699-A7C4-4428F5A449A7}" presName="AccentHold1" presStyleLbl="node1" presStyleIdx="16" presStyleCnt="17"/>
      <dgm:spPr/>
    </dgm:pt>
  </dgm:ptLst>
  <dgm:cxnLst>
    <dgm:cxn modelId="{67317E43-659B-4D81-984B-4A1E588D6EC8}" srcId="{7003D8CD-90C9-4DB4-B665-33FED7021725}" destId="{833DDB13-9074-4F7C-A37C-059C23562773}" srcOrd="0" destOrd="0" parTransId="{13A801C7-E0A7-48D1-B9EC-6EF2CCE84D85}" sibTransId="{C433A6F8-4649-45F3-B5CE-19DD91CD7E12}"/>
    <dgm:cxn modelId="{A9C8603D-E5AC-4341-BAAB-F900B4D111B8}" srcId="{833DDB13-9074-4F7C-A37C-059C23562773}" destId="{341EA920-0BAA-4699-A7C4-4428F5A449A7}" srcOrd="3" destOrd="0" parTransId="{DAF234FA-CE4F-4002-A088-13A67DCB2C26}" sibTransId="{EF1F8AD4-8C2C-4766-B6FD-D66243CB773A}"/>
    <dgm:cxn modelId="{6DDF755B-6DDB-426C-9EDC-11D68A2DB7D3}" type="presOf" srcId="{5E840601-8DCD-4D9F-8BAA-920BE5CC9E9B}" destId="{34FEEF13-EEB0-4C5A-B566-D4376337785D}" srcOrd="0" destOrd="0" presId="urn:microsoft.com/office/officeart/2009/3/layout/CircleRelationship"/>
    <dgm:cxn modelId="{11E8B4B1-9EB3-4C4E-A9CD-0C7FC13ED471}" type="presOf" srcId="{7003D8CD-90C9-4DB4-B665-33FED7021725}" destId="{DC601627-6866-4CB4-90D0-831F55743D8B}" srcOrd="0" destOrd="0" presId="urn:microsoft.com/office/officeart/2009/3/layout/CircleRelationship"/>
    <dgm:cxn modelId="{895C38CC-E63E-4C29-8295-18A172DFCD2E}" type="presOf" srcId="{341EA920-0BAA-4699-A7C4-4428F5A449A7}" destId="{9C4B1926-59FE-4792-B153-5D214EF5834E}" srcOrd="0" destOrd="0" presId="urn:microsoft.com/office/officeart/2009/3/layout/CircleRelationship"/>
    <dgm:cxn modelId="{DD82B97A-9FB0-4335-B0DC-C15D60225F5A}" srcId="{833DDB13-9074-4F7C-A37C-059C23562773}" destId="{005C786F-BC7B-4762-813D-AA3DF13B7DF8}" srcOrd="0" destOrd="0" parTransId="{FA2CF294-4058-4FD9-A110-0431B5018B1F}" sibTransId="{DA4A1CF2-0E5A-4E0F-B550-0788B0A3E994}"/>
    <dgm:cxn modelId="{64BE00E4-4DF9-4FFE-A2D0-87A9AC9FE6BE}" type="presOf" srcId="{C086BC8E-8CDB-4E53-8EE5-9A2902529275}" destId="{1B029FC1-3E9E-4406-BC33-1B2C232CA55D}" srcOrd="0" destOrd="0" presId="urn:microsoft.com/office/officeart/2009/3/layout/CircleRelationship"/>
    <dgm:cxn modelId="{08E6E60C-C6C0-4C28-B71D-94D4F89BF40D}" type="presOf" srcId="{005C786F-BC7B-4762-813D-AA3DF13B7DF8}" destId="{674C061C-D032-4FD6-8CD2-DCD3A7467B6A}" srcOrd="0" destOrd="0" presId="urn:microsoft.com/office/officeart/2009/3/layout/CircleRelationship"/>
    <dgm:cxn modelId="{8EDE1C9D-20F6-4C83-BA75-C0B868EF4555}" type="presOf" srcId="{833DDB13-9074-4F7C-A37C-059C23562773}" destId="{820F6DE2-DD05-4566-9DE8-CFAA0B7B0D20}" srcOrd="0" destOrd="0" presId="urn:microsoft.com/office/officeart/2009/3/layout/CircleRelationship"/>
    <dgm:cxn modelId="{8483124F-23B7-42DF-A3EA-E9EF7A7446C5}" srcId="{833DDB13-9074-4F7C-A37C-059C23562773}" destId="{5E840601-8DCD-4D9F-8BAA-920BE5CC9E9B}" srcOrd="2" destOrd="0" parTransId="{3EDDCA75-8971-4A21-9203-D69CAF64BFA3}" sibTransId="{CCC032D6-FD66-4484-AE72-660A299D9871}"/>
    <dgm:cxn modelId="{A0BA24DC-B86F-4FE7-A9B2-F2E180C1C7F7}" srcId="{833DDB13-9074-4F7C-A37C-059C23562773}" destId="{C086BC8E-8CDB-4E53-8EE5-9A2902529275}" srcOrd="1" destOrd="0" parTransId="{74243A68-5352-4EF5-8A05-5E62FB7F95AD}" sibTransId="{76DF9F41-E55C-4FA9-93A0-B0813E1FE143}"/>
    <dgm:cxn modelId="{9AAFCB6B-BDCA-4C2D-A88B-6DBBEB5F6F55}" type="presParOf" srcId="{DC601627-6866-4CB4-90D0-831F55743D8B}" destId="{820F6DE2-DD05-4566-9DE8-CFAA0B7B0D20}" srcOrd="0" destOrd="0" presId="urn:microsoft.com/office/officeart/2009/3/layout/CircleRelationship"/>
    <dgm:cxn modelId="{BD859F49-DE05-4D07-B55A-2B600FCCCDF0}" type="presParOf" srcId="{DC601627-6866-4CB4-90D0-831F55743D8B}" destId="{C1001A97-4CFF-41A0-8B0B-AF02CDDC7D9A}" srcOrd="1" destOrd="0" presId="urn:microsoft.com/office/officeart/2009/3/layout/CircleRelationship"/>
    <dgm:cxn modelId="{4D8AA46B-3FEB-4572-B6D4-4B244F84EAD9}" type="presParOf" srcId="{DC601627-6866-4CB4-90D0-831F55743D8B}" destId="{A3B91124-D74E-4F04-9F86-349D20AB43F2}" srcOrd="2" destOrd="0" presId="urn:microsoft.com/office/officeart/2009/3/layout/CircleRelationship"/>
    <dgm:cxn modelId="{C8BEA21B-061C-45BC-9C19-F0F7CB553028}" type="presParOf" srcId="{DC601627-6866-4CB4-90D0-831F55743D8B}" destId="{F3A2B489-73FD-4833-97EF-9DDBBC051B58}" srcOrd="3" destOrd="0" presId="urn:microsoft.com/office/officeart/2009/3/layout/CircleRelationship"/>
    <dgm:cxn modelId="{3363D957-7CDC-4981-8689-7B4DA71626D0}" type="presParOf" srcId="{DC601627-6866-4CB4-90D0-831F55743D8B}" destId="{603D0B33-615E-4546-9CFA-22795533E262}" srcOrd="4" destOrd="0" presId="urn:microsoft.com/office/officeart/2009/3/layout/CircleRelationship"/>
    <dgm:cxn modelId="{928830F6-E177-4BF2-BE8A-55BE0AB70705}" type="presParOf" srcId="{DC601627-6866-4CB4-90D0-831F55743D8B}" destId="{64B94CFE-D232-4203-B71E-15C4C0A04616}" srcOrd="5" destOrd="0" presId="urn:microsoft.com/office/officeart/2009/3/layout/CircleRelationship"/>
    <dgm:cxn modelId="{6576963A-4326-43D2-A062-42D0B43A9F73}" type="presParOf" srcId="{DC601627-6866-4CB4-90D0-831F55743D8B}" destId="{4854A65D-949C-4F2E-BA02-40E15E71C9B4}" srcOrd="6" destOrd="0" presId="urn:microsoft.com/office/officeart/2009/3/layout/CircleRelationship"/>
    <dgm:cxn modelId="{D3EC601C-F7BD-4EFE-8E8E-570CD22626F5}" type="presParOf" srcId="{DC601627-6866-4CB4-90D0-831F55743D8B}" destId="{674C061C-D032-4FD6-8CD2-DCD3A7467B6A}" srcOrd="7" destOrd="0" presId="urn:microsoft.com/office/officeart/2009/3/layout/CircleRelationship"/>
    <dgm:cxn modelId="{81B64E1E-5E08-406C-AD64-53C22F44C662}" type="presParOf" srcId="{DC601627-6866-4CB4-90D0-831F55743D8B}" destId="{F5689F1C-463D-4BB6-935A-8230BE69B465}" srcOrd="8" destOrd="0" presId="urn:microsoft.com/office/officeart/2009/3/layout/CircleRelationship"/>
    <dgm:cxn modelId="{15526ED7-44DF-4082-ADD8-746CE69D1A64}" type="presParOf" srcId="{F5689F1C-463D-4BB6-935A-8230BE69B465}" destId="{F2368E16-74D8-4E1E-BB43-D20BE2D1B7A7}" srcOrd="0" destOrd="0" presId="urn:microsoft.com/office/officeart/2009/3/layout/CircleRelationship"/>
    <dgm:cxn modelId="{1F4D4D84-D1D6-49B6-98EB-4E2C17391B96}" type="presParOf" srcId="{DC601627-6866-4CB4-90D0-831F55743D8B}" destId="{53C8909E-BD66-497E-BAE0-E786AEBE86DE}" srcOrd="9" destOrd="0" presId="urn:microsoft.com/office/officeart/2009/3/layout/CircleRelationship"/>
    <dgm:cxn modelId="{0AFB9187-AA5A-46CD-B1C7-C508CC2B3472}" type="presParOf" srcId="{53C8909E-BD66-497E-BAE0-E786AEBE86DE}" destId="{0AD7E3BF-A581-4804-B901-90AC3E1FA6E1}" srcOrd="0" destOrd="0" presId="urn:microsoft.com/office/officeart/2009/3/layout/CircleRelationship"/>
    <dgm:cxn modelId="{6D28C42E-69C7-4416-B617-E52FFC17D269}" type="presParOf" srcId="{DC601627-6866-4CB4-90D0-831F55743D8B}" destId="{1B029FC1-3E9E-4406-BC33-1B2C232CA55D}" srcOrd="10" destOrd="0" presId="urn:microsoft.com/office/officeart/2009/3/layout/CircleRelationship"/>
    <dgm:cxn modelId="{99967747-48C0-48AF-8691-DC643357163E}" type="presParOf" srcId="{DC601627-6866-4CB4-90D0-831F55743D8B}" destId="{1E32252E-908A-4EEB-8D0F-3ABC8CC9F601}" srcOrd="11" destOrd="0" presId="urn:microsoft.com/office/officeart/2009/3/layout/CircleRelationship"/>
    <dgm:cxn modelId="{BA620EDC-3051-4D53-99CD-EA40C6872B25}" type="presParOf" srcId="{1E32252E-908A-4EEB-8D0F-3ABC8CC9F601}" destId="{7686BB2E-13E5-4DF5-90D2-9400715CD4BB}" srcOrd="0" destOrd="0" presId="urn:microsoft.com/office/officeart/2009/3/layout/CircleRelationship"/>
    <dgm:cxn modelId="{EAEB6C12-6C38-41D9-9F31-256F2A2E6F6B}" type="presParOf" srcId="{DC601627-6866-4CB4-90D0-831F55743D8B}" destId="{98FD35CA-126C-4AE5-B26F-2B149B4AF1E9}" srcOrd="12" destOrd="0" presId="urn:microsoft.com/office/officeart/2009/3/layout/CircleRelationship"/>
    <dgm:cxn modelId="{E8C3A161-1A75-4EA6-90AE-1A1E55488534}" type="presParOf" srcId="{98FD35CA-126C-4AE5-B26F-2B149B4AF1E9}" destId="{0B989342-F33D-4CD4-8330-FAE263A4C751}" srcOrd="0" destOrd="0" presId="urn:microsoft.com/office/officeart/2009/3/layout/CircleRelationship"/>
    <dgm:cxn modelId="{58726667-B186-4C78-9630-424FAC78612B}" type="presParOf" srcId="{DC601627-6866-4CB4-90D0-831F55743D8B}" destId="{03DCE652-20E1-4707-A38D-372F27D96DFD}" srcOrd="13" destOrd="0" presId="urn:microsoft.com/office/officeart/2009/3/layout/CircleRelationship"/>
    <dgm:cxn modelId="{CD8E255B-CFDD-4A38-ABFB-225DBA808B1D}" type="presParOf" srcId="{03DCE652-20E1-4707-A38D-372F27D96DFD}" destId="{B6FD4E8F-F7B6-4326-8450-A645E881444C}" srcOrd="0" destOrd="0" presId="urn:microsoft.com/office/officeart/2009/3/layout/CircleRelationship"/>
    <dgm:cxn modelId="{E11B7D4A-E86C-43BB-BB40-4B18EEAE7B83}" type="presParOf" srcId="{DC601627-6866-4CB4-90D0-831F55743D8B}" destId="{34FEEF13-EEB0-4C5A-B566-D4376337785D}" srcOrd="14" destOrd="0" presId="urn:microsoft.com/office/officeart/2009/3/layout/CircleRelationship"/>
    <dgm:cxn modelId="{1F222A79-F72B-42FC-A19B-5BC906E2BD9B}" type="presParOf" srcId="{DC601627-6866-4CB4-90D0-831F55743D8B}" destId="{BA76677F-4FEE-47F2-BA68-A2A45586E186}" srcOrd="15" destOrd="0" presId="urn:microsoft.com/office/officeart/2009/3/layout/CircleRelationship"/>
    <dgm:cxn modelId="{ED6AC2C6-AE52-47ED-AC10-78855C2C418D}" type="presParOf" srcId="{BA76677F-4FEE-47F2-BA68-A2A45586E186}" destId="{0D8A9AEA-4BAB-4324-845D-98326FA8990E}" srcOrd="0" destOrd="0" presId="urn:microsoft.com/office/officeart/2009/3/layout/CircleRelationship"/>
    <dgm:cxn modelId="{E07EB8BE-5659-4FA1-A2B3-1F2BDBF6D12A}" type="presParOf" srcId="{DC601627-6866-4CB4-90D0-831F55743D8B}" destId="{9C4B1926-59FE-4792-B153-5D214EF5834E}" srcOrd="16" destOrd="0" presId="urn:microsoft.com/office/officeart/2009/3/layout/CircleRelationship"/>
    <dgm:cxn modelId="{66750A0A-F804-464E-A93B-FEC504FA8B1B}" type="presParOf" srcId="{DC601627-6866-4CB4-90D0-831F55743D8B}" destId="{2E0A9F77-D866-4AD8-B19E-23CE92696E9B}" srcOrd="17" destOrd="0" presId="urn:microsoft.com/office/officeart/2009/3/layout/CircleRelationship"/>
    <dgm:cxn modelId="{B6488327-17D2-42B6-876C-047BD5178C58}" type="presParOf" srcId="{2E0A9F77-D866-4AD8-B19E-23CE92696E9B}" destId="{F5FCBD28-6B2F-4D82-AC83-712F6F6F9EAD}"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03D8CD-90C9-4DB4-B665-33FED7021725}" type="doc">
      <dgm:prSet loTypeId="urn:microsoft.com/office/officeart/2009/3/layout/CircleRelationship" loCatId="relationship" qsTypeId="urn:microsoft.com/office/officeart/2005/8/quickstyle/simple2" qsCatId="simple" csTypeId="urn:microsoft.com/office/officeart/2005/8/colors/colorful2" csCatId="colorful" phldr="1"/>
      <dgm:spPr/>
      <dgm:t>
        <a:bodyPr/>
        <a:lstStyle/>
        <a:p>
          <a:endParaRPr lang="en-IN"/>
        </a:p>
      </dgm:t>
    </dgm:pt>
    <dgm:pt modelId="{833DDB13-9074-4F7C-A37C-059C23562773}">
      <dgm:prSet phldrT="[Text]" custT="1"/>
      <dgm:spPr>
        <a:noFill/>
        <a:ln>
          <a:noFill/>
        </a:ln>
      </dgm:spPr>
      <dgm:t>
        <a:bodyPr/>
        <a:lstStyle/>
        <a:p>
          <a:r>
            <a:rPr lang="en-IN" sz="2400" dirty="0">
              <a:noFill/>
              <a:latin typeface="Arial Rounded MT Bold" pitchFamily="34" charset="0"/>
              <a:cs typeface="Arial" pitchFamily="34" charset="0"/>
            </a:rPr>
            <a:t> Activities</a:t>
          </a:r>
        </a:p>
      </dgm:t>
    </dgm:pt>
    <dgm:pt modelId="{13A801C7-E0A7-48D1-B9EC-6EF2CCE84D85}" type="parTrans" cxnId="{67317E43-659B-4D81-984B-4A1E588D6EC8}">
      <dgm:prSet/>
      <dgm:spPr/>
      <dgm:t>
        <a:bodyPr/>
        <a:lstStyle/>
        <a:p>
          <a:endParaRPr lang="en-IN" sz="2400">
            <a:latin typeface="Arial Rounded MT Bold" pitchFamily="34" charset="0"/>
            <a:cs typeface="Arial" pitchFamily="34" charset="0"/>
          </a:endParaRPr>
        </a:p>
      </dgm:t>
    </dgm:pt>
    <dgm:pt modelId="{C433A6F8-4649-45F3-B5CE-19DD91CD7E12}" type="sibTrans" cxnId="{67317E43-659B-4D81-984B-4A1E588D6EC8}">
      <dgm:prSet/>
      <dgm:spPr/>
      <dgm:t>
        <a:bodyPr/>
        <a:lstStyle/>
        <a:p>
          <a:endParaRPr lang="en-IN" sz="2400">
            <a:latin typeface="Arial Rounded MT Bold" pitchFamily="34" charset="0"/>
            <a:cs typeface="Arial" pitchFamily="34" charset="0"/>
          </a:endParaRPr>
        </a:p>
      </dgm:t>
    </dgm:pt>
    <dgm:pt modelId="{005C786F-BC7B-4762-813D-AA3DF13B7DF8}">
      <dgm:prSet phldrT="[Text]" custT="1"/>
      <dgm:spPr>
        <a:solidFill>
          <a:schemeClr val="accent6">
            <a:lumMod val="75000"/>
          </a:schemeClr>
        </a:solidFill>
      </dgm:spPr>
      <dgm:t>
        <a:bodyPr/>
        <a:lstStyle/>
        <a:p>
          <a:r>
            <a:rPr lang="en-IN" sz="2000" dirty="0">
              <a:solidFill>
                <a:schemeClr val="tx1"/>
              </a:solidFill>
              <a:latin typeface="Arial Rounded MT Bold" pitchFamily="34" charset="0"/>
              <a:cs typeface="Arial" pitchFamily="34" charset="0"/>
            </a:rPr>
            <a:t>Special Clinics</a:t>
          </a:r>
        </a:p>
      </dgm:t>
    </dgm:pt>
    <dgm:pt modelId="{FA2CF294-4058-4FD9-A110-0431B5018B1F}" type="parTrans" cxnId="{DD82B97A-9FB0-4335-B0DC-C15D60225F5A}">
      <dgm:prSet/>
      <dgm:spPr/>
      <dgm:t>
        <a:bodyPr/>
        <a:lstStyle/>
        <a:p>
          <a:endParaRPr lang="en-IN" sz="2400">
            <a:latin typeface="Arial Rounded MT Bold" pitchFamily="34" charset="0"/>
            <a:cs typeface="Arial" pitchFamily="34" charset="0"/>
          </a:endParaRPr>
        </a:p>
      </dgm:t>
    </dgm:pt>
    <dgm:pt modelId="{DA4A1CF2-0E5A-4E0F-B550-0788B0A3E994}" type="sibTrans" cxnId="{DD82B97A-9FB0-4335-B0DC-C15D60225F5A}">
      <dgm:prSet/>
      <dgm:spPr/>
      <dgm:t>
        <a:bodyPr/>
        <a:lstStyle/>
        <a:p>
          <a:endParaRPr lang="en-IN" sz="2400">
            <a:latin typeface="Arial Rounded MT Bold" pitchFamily="34" charset="0"/>
            <a:cs typeface="Arial" pitchFamily="34" charset="0"/>
          </a:endParaRPr>
        </a:p>
      </dgm:t>
    </dgm:pt>
    <dgm:pt modelId="{341EA920-0BAA-4699-A7C4-4428F5A449A7}">
      <dgm:prSet phldrT="[Text]" custT="1"/>
      <dgm:spPr>
        <a:noFill/>
        <a:ln>
          <a:noFill/>
        </a:ln>
      </dgm:spPr>
      <dgm:t>
        <a:bodyPr/>
        <a:lstStyle/>
        <a:p>
          <a:r>
            <a:rPr lang="en-IN" sz="1800">
              <a:noFill/>
              <a:latin typeface="Arial Rounded MT Bold" pitchFamily="34" charset="0"/>
              <a:cs typeface="Arial" pitchFamily="34" charset="0"/>
            </a:rPr>
            <a:t>OPD Consultation</a:t>
          </a:r>
          <a:endParaRPr lang="en-IN" sz="1800" dirty="0">
            <a:noFill/>
            <a:latin typeface="Arial Rounded MT Bold" pitchFamily="34" charset="0"/>
            <a:cs typeface="Arial" pitchFamily="34" charset="0"/>
          </a:endParaRPr>
        </a:p>
      </dgm:t>
    </dgm:pt>
    <dgm:pt modelId="{DAF234FA-CE4F-4002-A088-13A67DCB2C26}" type="parTrans" cxnId="{A9C8603D-E5AC-4341-BAAB-F900B4D111B8}">
      <dgm:prSet/>
      <dgm:spPr/>
      <dgm:t>
        <a:bodyPr/>
        <a:lstStyle/>
        <a:p>
          <a:endParaRPr lang="en-IN" sz="2400">
            <a:latin typeface="Arial Rounded MT Bold" pitchFamily="34" charset="0"/>
            <a:cs typeface="Arial" pitchFamily="34" charset="0"/>
          </a:endParaRPr>
        </a:p>
      </dgm:t>
    </dgm:pt>
    <dgm:pt modelId="{EF1F8AD4-8C2C-4766-B6FD-D66243CB773A}" type="sibTrans" cxnId="{A9C8603D-E5AC-4341-BAAB-F900B4D111B8}">
      <dgm:prSet/>
      <dgm:spPr/>
      <dgm:t>
        <a:bodyPr/>
        <a:lstStyle/>
        <a:p>
          <a:endParaRPr lang="en-IN" sz="2400">
            <a:latin typeface="Arial Rounded MT Bold" pitchFamily="34" charset="0"/>
            <a:cs typeface="Arial" pitchFamily="34" charset="0"/>
          </a:endParaRPr>
        </a:p>
      </dgm:t>
    </dgm:pt>
    <dgm:pt modelId="{5E840601-8DCD-4D9F-8BAA-920BE5CC9E9B}">
      <dgm:prSet custT="1"/>
      <dgm:spPr>
        <a:noFill/>
        <a:ln>
          <a:noFill/>
        </a:ln>
      </dgm:spPr>
      <dgm:t>
        <a:bodyPr/>
        <a:lstStyle/>
        <a:p>
          <a:r>
            <a:rPr lang="en-IN" sz="2000">
              <a:noFill/>
              <a:latin typeface="Arial Rounded MT Bold" pitchFamily="34" charset="0"/>
              <a:cs typeface="Arial" pitchFamily="34" charset="0"/>
            </a:rPr>
            <a:t>Special Clinics</a:t>
          </a:r>
          <a:endParaRPr lang="en-IN" sz="2000" dirty="0">
            <a:noFill/>
            <a:latin typeface="Arial Rounded MT Bold" pitchFamily="34" charset="0"/>
            <a:cs typeface="Arial" pitchFamily="34" charset="0"/>
          </a:endParaRPr>
        </a:p>
      </dgm:t>
    </dgm:pt>
    <dgm:pt modelId="{3EDDCA75-8971-4A21-9203-D69CAF64BFA3}" type="parTrans" cxnId="{8483124F-23B7-42DF-A3EA-E9EF7A7446C5}">
      <dgm:prSet/>
      <dgm:spPr/>
      <dgm:t>
        <a:bodyPr/>
        <a:lstStyle/>
        <a:p>
          <a:endParaRPr lang="en-IN" sz="2400">
            <a:latin typeface="Arial Rounded MT Bold" pitchFamily="34" charset="0"/>
            <a:cs typeface="Arial" pitchFamily="34" charset="0"/>
          </a:endParaRPr>
        </a:p>
      </dgm:t>
    </dgm:pt>
    <dgm:pt modelId="{CCC032D6-FD66-4484-AE72-660A299D9871}" type="sibTrans" cxnId="{8483124F-23B7-42DF-A3EA-E9EF7A7446C5}">
      <dgm:prSet/>
      <dgm:spPr/>
      <dgm:t>
        <a:bodyPr/>
        <a:lstStyle/>
        <a:p>
          <a:endParaRPr lang="en-IN" sz="2400">
            <a:latin typeface="Arial Rounded MT Bold" pitchFamily="34" charset="0"/>
            <a:cs typeface="Arial" pitchFamily="34" charset="0"/>
          </a:endParaRPr>
        </a:p>
      </dgm:t>
    </dgm:pt>
    <dgm:pt modelId="{C086BC8E-8CDB-4E53-8EE5-9A2902529275}">
      <dgm:prSet custT="1"/>
      <dgm:spPr>
        <a:noFill/>
        <a:ln>
          <a:noFill/>
        </a:ln>
      </dgm:spPr>
      <dgm:t>
        <a:bodyPr/>
        <a:lstStyle/>
        <a:p>
          <a:r>
            <a:rPr lang="en-IN" sz="2000">
              <a:noFill/>
              <a:latin typeface="Arial Rounded MT Bold" pitchFamily="34" charset="0"/>
              <a:cs typeface="Arial" pitchFamily="34" charset="0"/>
            </a:rPr>
            <a:t>Therapy Supervision</a:t>
          </a:r>
          <a:endParaRPr lang="en-IN" sz="2000" dirty="0">
            <a:noFill/>
            <a:latin typeface="Arial Rounded MT Bold" pitchFamily="34" charset="0"/>
            <a:cs typeface="Arial" pitchFamily="34" charset="0"/>
          </a:endParaRPr>
        </a:p>
      </dgm:t>
    </dgm:pt>
    <dgm:pt modelId="{74243A68-5352-4EF5-8A05-5E62FB7F95AD}" type="parTrans" cxnId="{A0BA24DC-B86F-4FE7-A9B2-F2E180C1C7F7}">
      <dgm:prSet/>
      <dgm:spPr/>
      <dgm:t>
        <a:bodyPr/>
        <a:lstStyle/>
        <a:p>
          <a:endParaRPr lang="en-IN" sz="2400">
            <a:latin typeface="Arial Rounded MT Bold" pitchFamily="34" charset="0"/>
            <a:cs typeface="Arial" pitchFamily="34" charset="0"/>
          </a:endParaRPr>
        </a:p>
      </dgm:t>
    </dgm:pt>
    <dgm:pt modelId="{76DF9F41-E55C-4FA9-93A0-B0813E1FE143}" type="sibTrans" cxnId="{A0BA24DC-B86F-4FE7-A9B2-F2E180C1C7F7}">
      <dgm:prSet/>
      <dgm:spPr/>
      <dgm:t>
        <a:bodyPr/>
        <a:lstStyle/>
        <a:p>
          <a:endParaRPr lang="en-IN" sz="2400">
            <a:latin typeface="Arial Rounded MT Bold" pitchFamily="34" charset="0"/>
            <a:cs typeface="Arial" pitchFamily="34" charset="0"/>
          </a:endParaRPr>
        </a:p>
      </dgm:t>
    </dgm:pt>
    <dgm:pt modelId="{DC601627-6866-4CB4-90D0-831F55743D8B}" type="pres">
      <dgm:prSet presAssocID="{7003D8CD-90C9-4DB4-B665-33FED7021725}" presName="Name0" presStyleCnt="0">
        <dgm:presLayoutVars>
          <dgm:chMax val="1"/>
          <dgm:chPref val="1"/>
        </dgm:presLayoutVars>
      </dgm:prSet>
      <dgm:spPr/>
      <dgm:t>
        <a:bodyPr/>
        <a:lstStyle/>
        <a:p>
          <a:endParaRPr lang="en-IN"/>
        </a:p>
      </dgm:t>
    </dgm:pt>
    <dgm:pt modelId="{820F6DE2-DD05-4566-9DE8-CFAA0B7B0D20}" type="pres">
      <dgm:prSet presAssocID="{833DDB13-9074-4F7C-A37C-059C23562773}" presName="Parent" presStyleLbl="node0" presStyleIdx="0" presStyleCnt="1" custLinFactNeighborX="-4898" custLinFactNeighborY="10401">
        <dgm:presLayoutVars>
          <dgm:chMax val="5"/>
          <dgm:chPref val="5"/>
        </dgm:presLayoutVars>
      </dgm:prSet>
      <dgm:spPr/>
      <dgm:t>
        <a:bodyPr/>
        <a:lstStyle/>
        <a:p>
          <a:endParaRPr lang="en-IN"/>
        </a:p>
      </dgm:t>
    </dgm:pt>
    <dgm:pt modelId="{C1001A97-4CFF-41A0-8B0B-AF02CDDC7D9A}" type="pres">
      <dgm:prSet presAssocID="{833DDB13-9074-4F7C-A37C-059C23562773}" presName="Accent1" presStyleLbl="node1" presStyleIdx="0" presStyleCnt="17"/>
      <dgm:spPr>
        <a:noFill/>
        <a:ln>
          <a:noFill/>
        </a:ln>
      </dgm:spPr>
    </dgm:pt>
    <dgm:pt modelId="{A3B91124-D74E-4F04-9F86-349D20AB43F2}" type="pres">
      <dgm:prSet presAssocID="{833DDB13-9074-4F7C-A37C-059C23562773}" presName="Accent2" presStyleLbl="node1" presStyleIdx="1" presStyleCnt="17"/>
      <dgm:spPr/>
    </dgm:pt>
    <dgm:pt modelId="{F3A2B489-73FD-4833-97EF-9DDBBC051B58}" type="pres">
      <dgm:prSet presAssocID="{833DDB13-9074-4F7C-A37C-059C23562773}" presName="Accent3" presStyleLbl="node1" presStyleIdx="2" presStyleCnt="17"/>
      <dgm:spPr>
        <a:noFill/>
        <a:ln>
          <a:noFill/>
        </a:ln>
      </dgm:spPr>
    </dgm:pt>
    <dgm:pt modelId="{603D0B33-615E-4546-9CFA-22795533E262}" type="pres">
      <dgm:prSet presAssocID="{833DDB13-9074-4F7C-A37C-059C23562773}" presName="Accent4" presStyleLbl="node1" presStyleIdx="3" presStyleCnt="17"/>
      <dgm:spPr/>
    </dgm:pt>
    <dgm:pt modelId="{64B94CFE-D232-4203-B71E-15C4C0A04616}" type="pres">
      <dgm:prSet presAssocID="{833DDB13-9074-4F7C-A37C-059C23562773}" presName="Accent5" presStyleLbl="node1" presStyleIdx="4" presStyleCnt="17"/>
      <dgm:spPr>
        <a:noFill/>
        <a:ln>
          <a:noFill/>
        </a:ln>
      </dgm:spPr>
    </dgm:pt>
    <dgm:pt modelId="{4854A65D-949C-4F2E-BA02-40E15E71C9B4}" type="pres">
      <dgm:prSet presAssocID="{833DDB13-9074-4F7C-A37C-059C23562773}" presName="Accent6" presStyleLbl="node1" presStyleIdx="5" presStyleCnt="17"/>
      <dgm:spPr>
        <a:noFill/>
        <a:ln>
          <a:noFill/>
        </a:ln>
      </dgm:spPr>
    </dgm:pt>
    <dgm:pt modelId="{674C061C-D032-4FD6-8CD2-DCD3A7467B6A}" type="pres">
      <dgm:prSet presAssocID="{005C786F-BC7B-4762-813D-AA3DF13B7DF8}" presName="Child1" presStyleLbl="node1" presStyleIdx="6" presStyleCnt="17" custScaleX="167337" custScaleY="111620" custLinFactX="114704" custLinFactNeighborX="200000" custLinFactNeighborY="-47278">
        <dgm:presLayoutVars>
          <dgm:chMax val="0"/>
          <dgm:chPref val="0"/>
        </dgm:presLayoutVars>
      </dgm:prSet>
      <dgm:spPr/>
      <dgm:t>
        <a:bodyPr/>
        <a:lstStyle/>
        <a:p>
          <a:endParaRPr lang="en-IN"/>
        </a:p>
      </dgm:t>
    </dgm:pt>
    <dgm:pt modelId="{F5689F1C-463D-4BB6-935A-8230BE69B465}" type="pres">
      <dgm:prSet presAssocID="{005C786F-BC7B-4762-813D-AA3DF13B7DF8}" presName="Accent7" presStyleCnt="0"/>
      <dgm:spPr/>
    </dgm:pt>
    <dgm:pt modelId="{F2368E16-74D8-4E1E-BB43-D20BE2D1B7A7}" type="pres">
      <dgm:prSet presAssocID="{005C786F-BC7B-4762-813D-AA3DF13B7DF8}" presName="AccentHold1" presStyleLbl="node1" presStyleIdx="7" presStyleCnt="17"/>
      <dgm:spPr>
        <a:noFill/>
        <a:ln>
          <a:noFill/>
        </a:ln>
      </dgm:spPr>
    </dgm:pt>
    <dgm:pt modelId="{53C8909E-BD66-497E-BAE0-E786AEBE86DE}" type="pres">
      <dgm:prSet presAssocID="{005C786F-BC7B-4762-813D-AA3DF13B7DF8}" presName="Accent8" presStyleCnt="0"/>
      <dgm:spPr/>
    </dgm:pt>
    <dgm:pt modelId="{0AD7E3BF-A581-4804-B901-90AC3E1FA6E1}" type="pres">
      <dgm:prSet presAssocID="{005C786F-BC7B-4762-813D-AA3DF13B7DF8}" presName="AccentHold2" presStyleLbl="node1" presStyleIdx="8" presStyleCnt="17"/>
      <dgm:spPr>
        <a:noFill/>
        <a:ln>
          <a:noFill/>
        </a:ln>
      </dgm:spPr>
    </dgm:pt>
    <dgm:pt modelId="{1B029FC1-3E9E-4406-BC33-1B2C232CA55D}" type="pres">
      <dgm:prSet presAssocID="{C086BC8E-8CDB-4E53-8EE5-9A2902529275}" presName="Child2" presStyleLbl="node1" presStyleIdx="9" presStyleCnt="17" custScaleX="183354" custLinFactNeighborX="-82979" custLinFactNeighborY="1215">
        <dgm:presLayoutVars>
          <dgm:chMax val="0"/>
          <dgm:chPref val="0"/>
        </dgm:presLayoutVars>
      </dgm:prSet>
      <dgm:spPr/>
      <dgm:t>
        <a:bodyPr/>
        <a:lstStyle/>
        <a:p>
          <a:endParaRPr lang="en-IN"/>
        </a:p>
      </dgm:t>
    </dgm:pt>
    <dgm:pt modelId="{1E32252E-908A-4EEB-8D0F-3ABC8CC9F601}" type="pres">
      <dgm:prSet presAssocID="{C086BC8E-8CDB-4E53-8EE5-9A2902529275}" presName="Accent9" presStyleCnt="0"/>
      <dgm:spPr/>
    </dgm:pt>
    <dgm:pt modelId="{7686BB2E-13E5-4DF5-90D2-9400715CD4BB}" type="pres">
      <dgm:prSet presAssocID="{C086BC8E-8CDB-4E53-8EE5-9A2902529275}" presName="AccentHold1" presStyleLbl="node1" presStyleIdx="10" presStyleCnt="17"/>
      <dgm:spPr>
        <a:noFill/>
        <a:ln>
          <a:noFill/>
        </a:ln>
      </dgm:spPr>
    </dgm:pt>
    <dgm:pt modelId="{98FD35CA-126C-4AE5-B26F-2B149B4AF1E9}" type="pres">
      <dgm:prSet presAssocID="{C086BC8E-8CDB-4E53-8EE5-9A2902529275}" presName="Accent10" presStyleCnt="0"/>
      <dgm:spPr/>
    </dgm:pt>
    <dgm:pt modelId="{0B989342-F33D-4CD4-8330-FAE263A4C751}" type="pres">
      <dgm:prSet presAssocID="{C086BC8E-8CDB-4E53-8EE5-9A2902529275}" presName="AccentHold2" presStyleLbl="node1" presStyleIdx="11" presStyleCnt="17"/>
      <dgm:spPr/>
    </dgm:pt>
    <dgm:pt modelId="{03DCE652-20E1-4707-A38D-372F27D96DFD}" type="pres">
      <dgm:prSet presAssocID="{C086BC8E-8CDB-4E53-8EE5-9A2902529275}" presName="Accent11" presStyleCnt="0"/>
      <dgm:spPr/>
    </dgm:pt>
    <dgm:pt modelId="{B6FD4E8F-F7B6-4326-8450-A645E881444C}" type="pres">
      <dgm:prSet presAssocID="{C086BC8E-8CDB-4E53-8EE5-9A2902529275}" presName="AccentHold3" presStyleLbl="node1" presStyleIdx="12" presStyleCnt="17"/>
      <dgm:spPr>
        <a:noFill/>
        <a:ln>
          <a:noFill/>
        </a:ln>
      </dgm:spPr>
    </dgm:pt>
    <dgm:pt modelId="{34FEEF13-EEB0-4C5A-B566-D4376337785D}" type="pres">
      <dgm:prSet presAssocID="{5E840601-8DCD-4D9F-8BAA-920BE5CC9E9B}" presName="Child3" presStyleLbl="node1" presStyleIdx="13" presStyleCnt="17" custLinFactNeighborX="-65211" custLinFactNeighborY="28463">
        <dgm:presLayoutVars>
          <dgm:chMax val="0"/>
          <dgm:chPref val="0"/>
        </dgm:presLayoutVars>
      </dgm:prSet>
      <dgm:spPr/>
      <dgm:t>
        <a:bodyPr/>
        <a:lstStyle/>
        <a:p>
          <a:endParaRPr lang="en-IN"/>
        </a:p>
      </dgm:t>
    </dgm:pt>
    <dgm:pt modelId="{BA76677F-4FEE-47F2-BA68-A2A45586E186}" type="pres">
      <dgm:prSet presAssocID="{5E840601-8DCD-4D9F-8BAA-920BE5CC9E9B}" presName="Accent12" presStyleCnt="0"/>
      <dgm:spPr/>
    </dgm:pt>
    <dgm:pt modelId="{0D8A9AEA-4BAB-4324-845D-98326FA8990E}" type="pres">
      <dgm:prSet presAssocID="{5E840601-8DCD-4D9F-8BAA-920BE5CC9E9B}" presName="AccentHold1" presStyleLbl="node1" presStyleIdx="14" presStyleCnt="17"/>
      <dgm:spPr>
        <a:noFill/>
        <a:ln>
          <a:noFill/>
        </a:ln>
      </dgm:spPr>
    </dgm:pt>
    <dgm:pt modelId="{9C4B1926-59FE-4792-B153-5D214EF5834E}" type="pres">
      <dgm:prSet presAssocID="{341EA920-0BAA-4699-A7C4-4428F5A449A7}" presName="Child4" presStyleLbl="node1" presStyleIdx="15" presStyleCnt="17" custScaleX="152048" custLinFactNeighborX="-40153" custLinFactNeighborY="0">
        <dgm:presLayoutVars>
          <dgm:chMax val="0"/>
          <dgm:chPref val="0"/>
        </dgm:presLayoutVars>
      </dgm:prSet>
      <dgm:spPr/>
      <dgm:t>
        <a:bodyPr/>
        <a:lstStyle/>
        <a:p>
          <a:endParaRPr lang="en-IN"/>
        </a:p>
      </dgm:t>
    </dgm:pt>
    <dgm:pt modelId="{2E0A9F77-D866-4AD8-B19E-23CE92696E9B}" type="pres">
      <dgm:prSet presAssocID="{341EA920-0BAA-4699-A7C4-4428F5A449A7}" presName="Accent13" presStyleCnt="0"/>
      <dgm:spPr/>
    </dgm:pt>
    <dgm:pt modelId="{F5FCBD28-6B2F-4D82-AC83-712F6F6F9EAD}" type="pres">
      <dgm:prSet presAssocID="{341EA920-0BAA-4699-A7C4-4428F5A449A7}" presName="AccentHold1" presStyleLbl="node1" presStyleIdx="16" presStyleCnt="17"/>
      <dgm:spPr/>
    </dgm:pt>
  </dgm:ptLst>
  <dgm:cxnLst>
    <dgm:cxn modelId="{67317E43-659B-4D81-984B-4A1E588D6EC8}" srcId="{7003D8CD-90C9-4DB4-B665-33FED7021725}" destId="{833DDB13-9074-4F7C-A37C-059C23562773}" srcOrd="0" destOrd="0" parTransId="{13A801C7-E0A7-48D1-B9EC-6EF2CCE84D85}" sibTransId="{C433A6F8-4649-45F3-B5CE-19DD91CD7E12}"/>
    <dgm:cxn modelId="{A9C8603D-E5AC-4341-BAAB-F900B4D111B8}" srcId="{833DDB13-9074-4F7C-A37C-059C23562773}" destId="{341EA920-0BAA-4699-A7C4-4428F5A449A7}" srcOrd="3" destOrd="0" parTransId="{DAF234FA-CE4F-4002-A088-13A67DCB2C26}" sibTransId="{EF1F8AD4-8C2C-4766-B6FD-D66243CB773A}"/>
    <dgm:cxn modelId="{6DDF755B-6DDB-426C-9EDC-11D68A2DB7D3}" type="presOf" srcId="{5E840601-8DCD-4D9F-8BAA-920BE5CC9E9B}" destId="{34FEEF13-EEB0-4C5A-B566-D4376337785D}" srcOrd="0" destOrd="0" presId="urn:microsoft.com/office/officeart/2009/3/layout/CircleRelationship"/>
    <dgm:cxn modelId="{11E8B4B1-9EB3-4C4E-A9CD-0C7FC13ED471}" type="presOf" srcId="{7003D8CD-90C9-4DB4-B665-33FED7021725}" destId="{DC601627-6866-4CB4-90D0-831F55743D8B}" srcOrd="0" destOrd="0" presId="urn:microsoft.com/office/officeart/2009/3/layout/CircleRelationship"/>
    <dgm:cxn modelId="{895C38CC-E63E-4C29-8295-18A172DFCD2E}" type="presOf" srcId="{341EA920-0BAA-4699-A7C4-4428F5A449A7}" destId="{9C4B1926-59FE-4792-B153-5D214EF5834E}" srcOrd="0" destOrd="0" presId="urn:microsoft.com/office/officeart/2009/3/layout/CircleRelationship"/>
    <dgm:cxn modelId="{DD82B97A-9FB0-4335-B0DC-C15D60225F5A}" srcId="{833DDB13-9074-4F7C-A37C-059C23562773}" destId="{005C786F-BC7B-4762-813D-AA3DF13B7DF8}" srcOrd="0" destOrd="0" parTransId="{FA2CF294-4058-4FD9-A110-0431B5018B1F}" sibTransId="{DA4A1CF2-0E5A-4E0F-B550-0788B0A3E994}"/>
    <dgm:cxn modelId="{64BE00E4-4DF9-4FFE-A2D0-87A9AC9FE6BE}" type="presOf" srcId="{C086BC8E-8CDB-4E53-8EE5-9A2902529275}" destId="{1B029FC1-3E9E-4406-BC33-1B2C232CA55D}" srcOrd="0" destOrd="0" presId="urn:microsoft.com/office/officeart/2009/3/layout/CircleRelationship"/>
    <dgm:cxn modelId="{08E6E60C-C6C0-4C28-B71D-94D4F89BF40D}" type="presOf" srcId="{005C786F-BC7B-4762-813D-AA3DF13B7DF8}" destId="{674C061C-D032-4FD6-8CD2-DCD3A7467B6A}" srcOrd="0" destOrd="0" presId="urn:microsoft.com/office/officeart/2009/3/layout/CircleRelationship"/>
    <dgm:cxn modelId="{8EDE1C9D-20F6-4C83-BA75-C0B868EF4555}" type="presOf" srcId="{833DDB13-9074-4F7C-A37C-059C23562773}" destId="{820F6DE2-DD05-4566-9DE8-CFAA0B7B0D20}" srcOrd="0" destOrd="0" presId="urn:microsoft.com/office/officeart/2009/3/layout/CircleRelationship"/>
    <dgm:cxn modelId="{8483124F-23B7-42DF-A3EA-E9EF7A7446C5}" srcId="{833DDB13-9074-4F7C-A37C-059C23562773}" destId="{5E840601-8DCD-4D9F-8BAA-920BE5CC9E9B}" srcOrd="2" destOrd="0" parTransId="{3EDDCA75-8971-4A21-9203-D69CAF64BFA3}" sibTransId="{CCC032D6-FD66-4484-AE72-660A299D9871}"/>
    <dgm:cxn modelId="{A0BA24DC-B86F-4FE7-A9B2-F2E180C1C7F7}" srcId="{833DDB13-9074-4F7C-A37C-059C23562773}" destId="{C086BC8E-8CDB-4E53-8EE5-9A2902529275}" srcOrd="1" destOrd="0" parTransId="{74243A68-5352-4EF5-8A05-5E62FB7F95AD}" sibTransId="{76DF9F41-E55C-4FA9-93A0-B0813E1FE143}"/>
    <dgm:cxn modelId="{9AAFCB6B-BDCA-4C2D-A88B-6DBBEB5F6F55}" type="presParOf" srcId="{DC601627-6866-4CB4-90D0-831F55743D8B}" destId="{820F6DE2-DD05-4566-9DE8-CFAA0B7B0D20}" srcOrd="0" destOrd="0" presId="urn:microsoft.com/office/officeart/2009/3/layout/CircleRelationship"/>
    <dgm:cxn modelId="{BD859F49-DE05-4D07-B55A-2B600FCCCDF0}" type="presParOf" srcId="{DC601627-6866-4CB4-90D0-831F55743D8B}" destId="{C1001A97-4CFF-41A0-8B0B-AF02CDDC7D9A}" srcOrd="1" destOrd="0" presId="urn:microsoft.com/office/officeart/2009/3/layout/CircleRelationship"/>
    <dgm:cxn modelId="{4D8AA46B-3FEB-4572-B6D4-4B244F84EAD9}" type="presParOf" srcId="{DC601627-6866-4CB4-90D0-831F55743D8B}" destId="{A3B91124-D74E-4F04-9F86-349D20AB43F2}" srcOrd="2" destOrd="0" presId="urn:microsoft.com/office/officeart/2009/3/layout/CircleRelationship"/>
    <dgm:cxn modelId="{C8BEA21B-061C-45BC-9C19-F0F7CB553028}" type="presParOf" srcId="{DC601627-6866-4CB4-90D0-831F55743D8B}" destId="{F3A2B489-73FD-4833-97EF-9DDBBC051B58}" srcOrd="3" destOrd="0" presId="urn:microsoft.com/office/officeart/2009/3/layout/CircleRelationship"/>
    <dgm:cxn modelId="{3363D957-7CDC-4981-8689-7B4DA71626D0}" type="presParOf" srcId="{DC601627-6866-4CB4-90D0-831F55743D8B}" destId="{603D0B33-615E-4546-9CFA-22795533E262}" srcOrd="4" destOrd="0" presId="urn:microsoft.com/office/officeart/2009/3/layout/CircleRelationship"/>
    <dgm:cxn modelId="{928830F6-E177-4BF2-BE8A-55BE0AB70705}" type="presParOf" srcId="{DC601627-6866-4CB4-90D0-831F55743D8B}" destId="{64B94CFE-D232-4203-B71E-15C4C0A04616}" srcOrd="5" destOrd="0" presId="urn:microsoft.com/office/officeart/2009/3/layout/CircleRelationship"/>
    <dgm:cxn modelId="{6576963A-4326-43D2-A062-42D0B43A9F73}" type="presParOf" srcId="{DC601627-6866-4CB4-90D0-831F55743D8B}" destId="{4854A65D-949C-4F2E-BA02-40E15E71C9B4}" srcOrd="6" destOrd="0" presId="urn:microsoft.com/office/officeart/2009/3/layout/CircleRelationship"/>
    <dgm:cxn modelId="{D3EC601C-F7BD-4EFE-8E8E-570CD22626F5}" type="presParOf" srcId="{DC601627-6866-4CB4-90D0-831F55743D8B}" destId="{674C061C-D032-4FD6-8CD2-DCD3A7467B6A}" srcOrd="7" destOrd="0" presId="urn:microsoft.com/office/officeart/2009/3/layout/CircleRelationship"/>
    <dgm:cxn modelId="{81B64E1E-5E08-406C-AD64-53C22F44C662}" type="presParOf" srcId="{DC601627-6866-4CB4-90D0-831F55743D8B}" destId="{F5689F1C-463D-4BB6-935A-8230BE69B465}" srcOrd="8" destOrd="0" presId="urn:microsoft.com/office/officeart/2009/3/layout/CircleRelationship"/>
    <dgm:cxn modelId="{15526ED7-44DF-4082-ADD8-746CE69D1A64}" type="presParOf" srcId="{F5689F1C-463D-4BB6-935A-8230BE69B465}" destId="{F2368E16-74D8-4E1E-BB43-D20BE2D1B7A7}" srcOrd="0" destOrd="0" presId="urn:microsoft.com/office/officeart/2009/3/layout/CircleRelationship"/>
    <dgm:cxn modelId="{1F4D4D84-D1D6-49B6-98EB-4E2C17391B96}" type="presParOf" srcId="{DC601627-6866-4CB4-90D0-831F55743D8B}" destId="{53C8909E-BD66-497E-BAE0-E786AEBE86DE}" srcOrd="9" destOrd="0" presId="urn:microsoft.com/office/officeart/2009/3/layout/CircleRelationship"/>
    <dgm:cxn modelId="{0AFB9187-AA5A-46CD-B1C7-C508CC2B3472}" type="presParOf" srcId="{53C8909E-BD66-497E-BAE0-E786AEBE86DE}" destId="{0AD7E3BF-A581-4804-B901-90AC3E1FA6E1}" srcOrd="0" destOrd="0" presId="urn:microsoft.com/office/officeart/2009/3/layout/CircleRelationship"/>
    <dgm:cxn modelId="{6D28C42E-69C7-4416-B617-E52FFC17D269}" type="presParOf" srcId="{DC601627-6866-4CB4-90D0-831F55743D8B}" destId="{1B029FC1-3E9E-4406-BC33-1B2C232CA55D}" srcOrd="10" destOrd="0" presId="urn:microsoft.com/office/officeart/2009/3/layout/CircleRelationship"/>
    <dgm:cxn modelId="{99967747-48C0-48AF-8691-DC643357163E}" type="presParOf" srcId="{DC601627-6866-4CB4-90D0-831F55743D8B}" destId="{1E32252E-908A-4EEB-8D0F-3ABC8CC9F601}" srcOrd="11" destOrd="0" presId="urn:microsoft.com/office/officeart/2009/3/layout/CircleRelationship"/>
    <dgm:cxn modelId="{BA620EDC-3051-4D53-99CD-EA40C6872B25}" type="presParOf" srcId="{1E32252E-908A-4EEB-8D0F-3ABC8CC9F601}" destId="{7686BB2E-13E5-4DF5-90D2-9400715CD4BB}" srcOrd="0" destOrd="0" presId="urn:microsoft.com/office/officeart/2009/3/layout/CircleRelationship"/>
    <dgm:cxn modelId="{EAEB6C12-6C38-41D9-9F31-256F2A2E6F6B}" type="presParOf" srcId="{DC601627-6866-4CB4-90D0-831F55743D8B}" destId="{98FD35CA-126C-4AE5-B26F-2B149B4AF1E9}" srcOrd="12" destOrd="0" presId="urn:microsoft.com/office/officeart/2009/3/layout/CircleRelationship"/>
    <dgm:cxn modelId="{E8C3A161-1A75-4EA6-90AE-1A1E55488534}" type="presParOf" srcId="{98FD35CA-126C-4AE5-B26F-2B149B4AF1E9}" destId="{0B989342-F33D-4CD4-8330-FAE263A4C751}" srcOrd="0" destOrd="0" presId="urn:microsoft.com/office/officeart/2009/3/layout/CircleRelationship"/>
    <dgm:cxn modelId="{58726667-B186-4C78-9630-424FAC78612B}" type="presParOf" srcId="{DC601627-6866-4CB4-90D0-831F55743D8B}" destId="{03DCE652-20E1-4707-A38D-372F27D96DFD}" srcOrd="13" destOrd="0" presId="urn:microsoft.com/office/officeart/2009/3/layout/CircleRelationship"/>
    <dgm:cxn modelId="{CD8E255B-CFDD-4A38-ABFB-225DBA808B1D}" type="presParOf" srcId="{03DCE652-20E1-4707-A38D-372F27D96DFD}" destId="{B6FD4E8F-F7B6-4326-8450-A645E881444C}" srcOrd="0" destOrd="0" presId="urn:microsoft.com/office/officeart/2009/3/layout/CircleRelationship"/>
    <dgm:cxn modelId="{E11B7D4A-E86C-43BB-BB40-4B18EEAE7B83}" type="presParOf" srcId="{DC601627-6866-4CB4-90D0-831F55743D8B}" destId="{34FEEF13-EEB0-4C5A-B566-D4376337785D}" srcOrd="14" destOrd="0" presId="urn:microsoft.com/office/officeart/2009/3/layout/CircleRelationship"/>
    <dgm:cxn modelId="{1F222A79-F72B-42FC-A19B-5BC906E2BD9B}" type="presParOf" srcId="{DC601627-6866-4CB4-90D0-831F55743D8B}" destId="{BA76677F-4FEE-47F2-BA68-A2A45586E186}" srcOrd="15" destOrd="0" presId="urn:microsoft.com/office/officeart/2009/3/layout/CircleRelationship"/>
    <dgm:cxn modelId="{ED6AC2C6-AE52-47ED-AC10-78855C2C418D}" type="presParOf" srcId="{BA76677F-4FEE-47F2-BA68-A2A45586E186}" destId="{0D8A9AEA-4BAB-4324-845D-98326FA8990E}" srcOrd="0" destOrd="0" presId="urn:microsoft.com/office/officeart/2009/3/layout/CircleRelationship"/>
    <dgm:cxn modelId="{E07EB8BE-5659-4FA1-A2B3-1F2BDBF6D12A}" type="presParOf" srcId="{DC601627-6866-4CB4-90D0-831F55743D8B}" destId="{9C4B1926-59FE-4792-B153-5D214EF5834E}" srcOrd="16" destOrd="0" presId="urn:microsoft.com/office/officeart/2009/3/layout/CircleRelationship"/>
    <dgm:cxn modelId="{66750A0A-F804-464E-A93B-FEC504FA8B1B}" type="presParOf" srcId="{DC601627-6866-4CB4-90D0-831F55743D8B}" destId="{2E0A9F77-D866-4AD8-B19E-23CE92696E9B}" srcOrd="17" destOrd="0" presId="urn:microsoft.com/office/officeart/2009/3/layout/CircleRelationship"/>
    <dgm:cxn modelId="{B6488327-17D2-42B6-876C-047BD5178C58}" type="presParOf" srcId="{2E0A9F77-D866-4AD8-B19E-23CE92696E9B}" destId="{F5FCBD28-6B2F-4D82-AC83-712F6F6F9EAD}"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E03A2-960F-4145-A434-F803F770DD2A}">
      <dsp:nvSpPr>
        <dsp:cNvPr id="0" name=""/>
        <dsp:cNvSpPr/>
      </dsp:nvSpPr>
      <dsp:spPr>
        <a:xfrm>
          <a:off x="792002" y="1024749"/>
          <a:ext cx="1187366" cy="59368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a:solidFill>
                <a:sysClr val="windowText" lastClr="000000"/>
              </a:solidFill>
            </a:rPr>
            <a:t>20 Offices</a:t>
          </a:r>
          <a:endParaRPr lang="en-IN" sz="1600" kern="1200" dirty="0">
            <a:solidFill>
              <a:sysClr val="windowText" lastClr="000000"/>
            </a:solidFill>
          </a:endParaRPr>
        </a:p>
      </dsp:txBody>
      <dsp:txXfrm>
        <a:off x="809390" y="1042137"/>
        <a:ext cx="1152590" cy="558907"/>
      </dsp:txXfrm>
    </dsp:sp>
    <dsp:sp modelId="{6A446297-B5AD-4B44-B764-2C689CED15C0}">
      <dsp:nvSpPr>
        <dsp:cNvPr id="0" name=""/>
        <dsp:cNvSpPr/>
      </dsp:nvSpPr>
      <dsp:spPr>
        <a:xfrm rot="17692822">
          <a:off x="1652404" y="789324"/>
          <a:ext cx="1128877" cy="40429"/>
        </a:xfrm>
        <a:custGeom>
          <a:avLst/>
          <a:gdLst/>
          <a:ahLst/>
          <a:cxnLst/>
          <a:rect l="0" t="0" r="0" b="0"/>
          <a:pathLst>
            <a:path>
              <a:moveTo>
                <a:pt x="0" y="20214"/>
              </a:moveTo>
              <a:lnTo>
                <a:pt x="1128877" y="2021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2188621" y="781317"/>
        <a:ext cx="56443" cy="56443"/>
      </dsp:txXfrm>
    </dsp:sp>
    <dsp:sp modelId="{DDA5EC39-4932-43BB-8551-AA7ADBF629BF}">
      <dsp:nvSpPr>
        <dsp:cNvPr id="0" name=""/>
        <dsp:cNvSpPr/>
      </dsp:nvSpPr>
      <dsp:spPr>
        <a:xfrm>
          <a:off x="2454316" y="645"/>
          <a:ext cx="1187366" cy="59368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a:solidFill>
                <a:sysClr val="windowText" lastClr="000000"/>
              </a:solidFill>
            </a:rPr>
            <a:t>Faculty rooms</a:t>
          </a:r>
        </a:p>
      </dsp:txBody>
      <dsp:txXfrm>
        <a:off x="2471704" y="18033"/>
        <a:ext cx="1152590" cy="558907"/>
      </dsp:txXfrm>
    </dsp:sp>
    <dsp:sp modelId="{D9F898C3-0A8C-467D-8B7C-987900DB65A8}">
      <dsp:nvSpPr>
        <dsp:cNvPr id="0" name=""/>
        <dsp:cNvSpPr/>
      </dsp:nvSpPr>
      <dsp:spPr>
        <a:xfrm>
          <a:off x="3641683" y="277272"/>
          <a:ext cx="474946" cy="40429"/>
        </a:xfrm>
        <a:custGeom>
          <a:avLst/>
          <a:gdLst/>
          <a:ahLst/>
          <a:cxnLst/>
          <a:rect l="0" t="0" r="0" b="0"/>
          <a:pathLst>
            <a:path>
              <a:moveTo>
                <a:pt x="0" y="20214"/>
              </a:moveTo>
              <a:lnTo>
                <a:pt x="474946" y="2021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3867283" y="285613"/>
        <a:ext cx="23747" cy="23747"/>
      </dsp:txXfrm>
    </dsp:sp>
    <dsp:sp modelId="{86BB9D63-9169-4E23-8448-C446BAE79A52}">
      <dsp:nvSpPr>
        <dsp:cNvPr id="0" name=""/>
        <dsp:cNvSpPr/>
      </dsp:nvSpPr>
      <dsp:spPr>
        <a:xfrm>
          <a:off x="4116630" y="645"/>
          <a:ext cx="1187366" cy="59368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a:solidFill>
                <a:sysClr val="windowText" lastClr="000000"/>
              </a:solidFill>
            </a:rPr>
            <a:t>11</a:t>
          </a:r>
        </a:p>
      </dsp:txBody>
      <dsp:txXfrm>
        <a:off x="4134018" y="18033"/>
        <a:ext cx="1152590" cy="558907"/>
      </dsp:txXfrm>
    </dsp:sp>
    <dsp:sp modelId="{824B2BC8-CCA8-47E1-9657-B9B3BD812F75}">
      <dsp:nvSpPr>
        <dsp:cNvPr id="0" name=""/>
        <dsp:cNvSpPr/>
      </dsp:nvSpPr>
      <dsp:spPr>
        <a:xfrm rot="19457599">
          <a:off x="1924393" y="1130692"/>
          <a:ext cx="584898" cy="40429"/>
        </a:xfrm>
        <a:custGeom>
          <a:avLst/>
          <a:gdLst/>
          <a:ahLst/>
          <a:cxnLst/>
          <a:rect l="0" t="0" r="0" b="0"/>
          <a:pathLst>
            <a:path>
              <a:moveTo>
                <a:pt x="0" y="20214"/>
              </a:moveTo>
              <a:lnTo>
                <a:pt x="584898" y="2021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2202220" y="1136284"/>
        <a:ext cx="29244" cy="29244"/>
      </dsp:txXfrm>
    </dsp:sp>
    <dsp:sp modelId="{E51C1ADA-8C87-4807-8479-3992A54F3C00}">
      <dsp:nvSpPr>
        <dsp:cNvPr id="0" name=""/>
        <dsp:cNvSpPr/>
      </dsp:nvSpPr>
      <dsp:spPr>
        <a:xfrm>
          <a:off x="2454316" y="683381"/>
          <a:ext cx="1187366" cy="59368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a:solidFill>
                <a:sysClr val="windowText" lastClr="000000"/>
              </a:solidFill>
            </a:rPr>
            <a:t>Laboratories</a:t>
          </a:r>
        </a:p>
      </dsp:txBody>
      <dsp:txXfrm>
        <a:off x="2471704" y="700769"/>
        <a:ext cx="1152590" cy="558907"/>
      </dsp:txXfrm>
    </dsp:sp>
    <dsp:sp modelId="{4B065A31-CAC1-42A1-94CC-9EFF62010016}">
      <dsp:nvSpPr>
        <dsp:cNvPr id="0" name=""/>
        <dsp:cNvSpPr/>
      </dsp:nvSpPr>
      <dsp:spPr>
        <a:xfrm>
          <a:off x="3641683" y="960008"/>
          <a:ext cx="474946" cy="40429"/>
        </a:xfrm>
        <a:custGeom>
          <a:avLst/>
          <a:gdLst/>
          <a:ahLst/>
          <a:cxnLst/>
          <a:rect l="0" t="0" r="0" b="0"/>
          <a:pathLst>
            <a:path>
              <a:moveTo>
                <a:pt x="0" y="20214"/>
              </a:moveTo>
              <a:lnTo>
                <a:pt x="474946" y="2021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3867283" y="968349"/>
        <a:ext cx="23747" cy="23747"/>
      </dsp:txXfrm>
    </dsp:sp>
    <dsp:sp modelId="{6FAFD581-649C-4FAE-B2E0-5D7154017180}">
      <dsp:nvSpPr>
        <dsp:cNvPr id="0" name=""/>
        <dsp:cNvSpPr/>
      </dsp:nvSpPr>
      <dsp:spPr>
        <a:xfrm>
          <a:off x="4116630" y="683381"/>
          <a:ext cx="1187366" cy="59368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a:solidFill>
                <a:sysClr val="windowText" lastClr="000000"/>
              </a:solidFill>
            </a:rPr>
            <a:t>5</a:t>
          </a:r>
        </a:p>
      </dsp:txBody>
      <dsp:txXfrm>
        <a:off x="4134018" y="700769"/>
        <a:ext cx="1152590" cy="558907"/>
      </dsp:txXfrm>
    </dsp:sp>
    <dsp:sp modelId="{734F5DCE-E48E-43D6-8E1A-FADAE204FFA9}">
      <dsp:nvSpPr>
        <dsp:cNvPr id="0" name=""/>
        <dsp:cNvSpPr/>
      </dsp:nvSpPr>
      <dsp:spPr>
        <a:xfrm rot="2142401">
          <a:off x="1924393" y="1472060"/>
          <a:ext cx="584898" cy="40429"/>
        </a:xfrm>
        <a:custGeom>
          <a:avLst/>
          <a:gdLst/>
          <a:ahLst/>
          <a:cxnLst/>
          <a:rect l="0" t="0" r="0" b="0"/>
          <a:pathLst>
            <a:path>
              <a:moveTo>
                <a:pt x="0" y="20214"/>
              </a:moveTo>
              <a:lnTo>
                <a:pt x="584898" y="2021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2202220" y="1477652"/>
        <a:ext cx="29244" cy="29244"/>
      </dsp:txXfrm>
    </dsp:sp>
    <dsp:sp modelId="{F1439546-9853-437C-9D3B-12353C2FF189}">
      <dsp:nvSpPr>
        <dsp:cNvPr id="0" name=""/>
        <dsp:cNvSpPr/>
      </dsp:nvSpPr>
      <dsp:spPr>
        <a:xfrm>
          <a:off x="2454316" y="1366117"/>
          <a:ext cx="1187366" cy="59368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a:solidFill>
                <a:sysClr val="windowText" lastClr="000000"/>
              </a:solidFill>
            </a:rPr>
            <a:t>Support staff rooms</a:t>
          </a:r>
        </a:p>
      </dsp:txBody>
      <dsp:txXfrm>
        <a:off x="2471704" y="1383505"/>
        <a:ext cx="1152590" cy="558907"/>
      </dsp:txXfrm>
    </dsp:sp>
    <dsp:sp modelId="{C64656C5-76B4-459B-AF44-23ECC64B0987}">
      <dsp:nvSpPr>
        <dsp:cNvPr id="0" name=""/>
        <dsp:cNvSpPr/>
      </dsp:nvSpPr>
      <dsp:spPr>
        <a:xfrm>
          <a:off x="3641683" y="1642744"/>
          <a:ext cx="474946" cy="40429"/>
        </a:xfrm>
        <a:custGeom>
          <a:avLst/>
          <a:gdLst/>
          <a:ahLst/>
          <a:cxnLst/>
          <a:rect l="0" t="0" r="0" b="0"/>
          <a:pathLst>
            <a:path>
              <a:moveTo>
                <a:pt x="0" y="20214"/>
              </a:moveTo>
              <a:lnTo>
                <a:pt x="474946" y="2021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3867283" y="1651085"/>
        <a:ext cx="23747" cy="23747"/>
      </dsp:txXfrm>
    </dsp:sp>
    <dsp:sp modelId="{BC37982D-5DA3-4DE2-9C41-8FDF4260BC80}">
      <dsp:nvSpPr>
        <dsp:cNvPr id="0" name=""/>
        <dsp:cNvSpPr/>
      </dsp:nvSpPr>
      <dsp:spPr>
        <a:xfrm>
          <a:off x="4116630" y="1366117"/>
          <a:ext cx="1187366" cy="59368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a:solidFill>
                <a:sysClr val="windowText" lastClr="000000"/>
              </a:solidFill>
            </a:rPr>
            <a:t>3</a:t>
          </a:r>
        </a:p>
      </dsp:txBody>
      <dsp:txXfrm>
        <a:off x="4134018" y="1383505"/>
        <a:ext cx="1152590" cy="558907"/>
      </dsp:txXfrm>
    </dsp:sp>
    <dsp:sp modelId="{06C960EB-F6A4-4D9D-AF8E-0D3FC88A0AF5}">
      <dsp:nvSpPr>
        <dsp:cNvPr id="0" name=""/>
        <dsp:cNvSpPr/>
      </dsp:nvSpPr>
      <dsp:spPr>
        <a:xfrm rot="3907178">
          <a:off x="1652404" y="1813428"/>
          <a:ext cx="1128877" cy="40429"/>
        </a:xfrm>
        <a:custGeom>
          <a:avLst/>
          <a:gdLst/>
          <a:ahLst/>
          <a:cxnLst/>
          <a:rect l="0" t="0" r="0" b="0"/>
          <a:pathLst>
            <a:path>
              <a:moveTo>
                <a:pt x="0" y="20214"/>
              </a:moveTo>
              <a:lnTo>
                <a:pt x="1128877" y="2021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2188621" y="1805421"/>
        <a:ext cx="56443" cy="56443"/>
      </dsp:txXfrm>
    </dsp:sp>
    <dsp:sp modelId="{3BF772AE-E5F9-45A7-ADE7-416E5418CB5A}">
      <dsp:nvSpPr>
        <dsp:cNvPr id="0" name=""/>
        <dsp:cNvSpPr/>
      </dsp:nvSpPr>
      <dsp:spPr>
        <a:xfrm>
          <a:off x="2454316" y="2048853"/>
          <a:ext cx="1187366" cy="59368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a:solidFill>
                <a:sysClr val="windowText" lastClr="000000"/>
              </a:solidFill>
            </a:rPr>
            <a:t>Store room</a:t>
          </a:r>
        </a:p>
      </dsp:txBody>
      <dsp:txXfrm>
        <a:off x="2471704" y="2066241"/>
        <a:ext cx="1152590" cy="558907"/>
      </dsp:txXfrm>
    </dsp:sp>
    <dsp:sp modelId="{0E6EB1CD-CB0E-409D-BAE6-79A20798685D}">
      <dsp:nvSpPr>
        <dsp:cNvPr id="0" name=""/>
        <dsp:cNvSpPr/>
      </dsp:nvSpPr>
      <dsp:spPr>
        <a:xfrm>
          <a:off x="3641683" y="2325480"/>
          <a:ext cx="474946" cy="40429"/>
        </a:xfrm>
        <a:custGeom>
          <a:avLst/>
          <a:gdLst/>
          <a:ahLst/>
          <a:cxnLst/>
          <a:rect l="0" t="0" r="0" b="0"/>
          <a:pathLst>
            <a:path>
              <a:moveTo>
                <a:pt x="0" y="20214"/>
              </a:moveTo>
              <a:lnTo>
                <a:pt x="474946" y="2021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3867283" y="2333821"/>
        <a:ext cx="23747" cy="23747"/>
      </dsp:txXfrm>
    </dsp:sp>
    <dsp:sp modelId="{36DAD20F-20B3-4454-BF1D-A099D73AAB0B}">
      <dsp:nvSpPr>
        <dsp:cNvPr id="0" name=""/>
        <dsp:cNvSpPr/>
      </dsp:nvSpPr>
      <dsp:spPr>
        <a:xfrm>
          <a:off x="4116630" y="2048853"/>
          <a:ext cx="1187366" cy="59368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a:solidFill>
                <a:sysClr val="windowText" lastClr="000000"/>
              </a:solidFill>
            </a:rPr>
            <a:t>1</a:t>
          </a:r>
        </a:p>
      </dsp:txBody>
      <dsp:txXfrm>
        <a:off x="4134018" y="2066241"/>
        <a:ext cx="1152590" cy="5589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62566-D716-488A-8185-F8E7700696C3}">
      <dsp:nvSpPr>
        <dsp:cNvPr id="0" name=""/>
        <dsp:cNvSpPr/>
      </dsp:nvSpPr>
      <dsp:spPr>
        <a:xfrm>
          <a:off x="408559" y="652276"/>
          <a:ext cx="2056620" cy="146351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20B0C0-BB44-4F9B-820D-9BF6C3171215}">
      <dsp:nvSpPr>
        <dsp:cNvPr id="0" name=""/>
        <dsp:cNvSpPr/>
      </dsp:nvSpPr>
      <dsp:spPr>
        <a:xfrm>
          <a:off x="438339" y="2610666"/>
          <a:ext cx="2056620" cy="146351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67246A-6522-4C0D-B42E-C771BF09B617}">
      <dsp:nvSpPr>
        <dsp:cNvPr id="0" name=""/>
        <dsp:cNvSpPr/>
      </dsp:nvSpPr>
      <dsp:spPr>
        <a:xfrm>
          <a:off x="281828" y="4646435"/>
          <a:ext cx="2056620" cy="146351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4B4A10-F766-40F0-805C-E45E349138DB}">
      <dsp:nvSpPr>
        <dsp:cNvPr id="0" name=""/>
        <dsp:cNvSpPr/>
      </dsp:nvSpPr>
      <dsp:spPr>
        <a:xfrm>
          <a:off x="329484" y="476916"/>
          <a:ext cx="1977544" cy="138435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217A8C-3FEE-463D-ACE0-9149C7613465}">
      <dsp:nvSpPr>
        <dsp:cNvPr id="0" name=""/>
        <dsp:cNvSpPr/>
      </dsp:nvSpPr>
      <dsp:spPr>
        <a:xfrm>
          <a:off x="120301" y="1872228"/>
          <a:ext cx="2723023" cy="567470"/>
        </a:xfrm>
        <a:prstGeom prst="rect">
          <a:avLst/>
        </a:prstGeom>
        <a:solidFill>
          <a:schemeClr val="accent5"/>
        </a:solid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lvl="0" algn="l" defTabSz="800100">
            <a:lnSpc>
              <a:spcPct val="90000"/>
            </a:lnSpc>
            <a:spcBef>
              <a:spcPct val="0"/>
            </a:spcBef>
            <a:spcAft>
              <a:spcPct val="35000"/>
            </a:spcAft>
          </a:pPr>
          <a:r>
            <a:rPr lang="en-IN" sz="1800" kern="1200" dirty="0">
              <a:solidFill>
                <a:schemeClr val="tx1">
                  <a:lumMod val="50000"/>
                </a:schemeClr>
              </a:solidFill>
              <a:latin typeface="+mj-lt"/>
            </a:rPr>
            <a:t>Unit for Structural and </a:t>
          </a:r>
          <a:r>
            <a:rPr lang="en-IN" sz="1800" kern="1200" dirty="0" err="1">
              <a:solidFill>
                <a:schemeClr val="tx1">
                  <a:lumMod val="50000"/>
                </a:schemeClr>
              </a:solidFill>
              <a:latin typeface="+mj-lt"/>
            </a:rPr>
            <a:t>oro</a:t>
          </a:r>
          <a:r>
            <a:rPr lang="en-IN" sz="1800" kern="1200" dirty="0">
              <a:solidFill>
                <a:schemeClr val="tx1">
                  <a:lumMod val="50000"/>
                </a:schemeClr>
              </a:solidFill>
              <a:latin typeface="+mj-lt"/>
            </a:rPr>
            <a:t>-facial anomalies</a:t>
          </a:r>
        </a:p>
      </dsp:txBody>
      <dsp:txXfrm>
        <a:off x="120301" y="1872228"/>
        <a:ext cx="2723023" cy="567470"/>
      </dsp:txXfrm>
    </dsp:sp>
    <dsp:sp modelId="{768A72A8-8DA5-4BB9-A24E-69C441259104}">
      <dsp:nvSpPr>
        <dsp:cNvPr id="0" name=""/>
        <dsp:cNvSpPr/>
      </dsp:nvSpPr>
      <dsp:spPr>
        <a:xfrm>
          <a:off x="2548906" y="652276"/>
          <a:ext cx="940264" cy="1463514"/>
        </a:xfrm>
        <a:prstGeom prst="rect">
          <a:avLst/>
        </a:prstGeom>
        <a:noFill/>
        <a:ln>
          <a:noFill/>
        </a:ln>
        <a:effectLst/>
      </dsp:spPr>
      <dsp:style>
        <a:lnRef idx="0">
          <a:scrgbClr r="0" g="0" b="0"/>
        </a:lnRef>
        <a:fillRef idx="0">
          <a:scrgbClr r="0" g="0" b="0"/>
        </a:fillRef>
        <a:effectRef idx="0">
          <a:scrgbClr r="0" g="0" b="0"/>
        </a:effectRef>
        <a:fontRef idx="minor"/>
      </dsp:style>
    </dsp:sp>
    <dsp:sp modelId="{A1415898-AD22-443C-9578-4508EC8012A8}">
      <dsp:nvSpPr>
        <dsp:cNvPr id="0" name=""/>
        <dsp:cNvSpPr/>
      </dsp:nvSpPr>
      <dsp:spPr>
        <a:xfrm>
          <a:off x="3924715" y="652276"/>
          <a:ext cx="2056620" cy="146351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E2CF1B-5BE9-49F2-BE77-D9988C2B9C16}">
      <dsp:nvSpPr>
        <dsp:cNvPr id="0" name=""/>
        <dsp:cNvSpPr/>
      </dsp:nvSpPr>
      <dsp:spPr>
        <a:xfrm>
          <a:off x="359264" y="2435307"/>
          <a:ext cx="1977544" cy="138435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C8571F-3721-4A99-92F0-49E74100CA1C}">
      <dsp:nvSpPr>
        <dsp:cNvPr id="0" name=""/>
        <dsp:cNvSpPr/>
      </dsp:nvSpPr>
      <dsp:spPr>
        <a:xfrm>
          <a:off x="82648" y="3668305"/>
          <a:ext cx="2842144" cy="722227"/>
        </a:xfrm>
        <a:prstGeom prst="rect">
          <a:avLst/>
        </a:prstGeom>
        <a:solidFill>
          <a:schemeClr val="accent5"/>
        </a:solid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lvl="0" algn="l" defTabSz="800100">
            <a:lnSpc>
              <a:spcPct val="90000"/>
            </a:lnSpc>
            <a:spcBef>
              <a:spcPct val="0"/>
            </a:spcBef>
            <a:spcAft>
              <a:spcPct val="35000"/>
            </a:spcAft>
          </a:pPr>
          <a:r>
            <a:rPr lang="en-IN" sz="1800" kern="1200" dirty="0">
              <a:solidFill>
                <a:schemeClr val="tx1">
                  <a:lumMod val="50000"/>
                </a:schemeClr>
              </a:solidFill>
              <a:latin typeface="+mj-lt"/>
            </a:rPr>
            <a:t>Augmentative and Alternative Communication Unit</a:t>
          </a:r>
        </a:p>
      </dsp:txBody>
      <dsp:txXfrm>
        <a:off x="82648" y="3668305"/>
        <a:ext cx="2842144" cy="722227"/>
      </dsp:txXfrm>
    </dsp:sp>
    <dsp:sp modelId="{1EF287AF-088B-451B-85B2-08B5AC2D2A3B}">
      <dsp:nvSpPr>
        <dsp:cNvPr id="0" name=""/>
        <dsp:cNvSpPr/>
      </dsp:nvSpPr>
      <dsp:spPr>
        <a:xfrm>
          <a:off x="2578686" y="2610666"/>
          <a:ext cx="940264" cy="1463514"/>
        </a:xfrm>
        <a:prstGeom prst="rect">
          <a:avLst/>
        </a:prstGeom>
        <a:noFill/>
        <a:ln>
          <a:noFill/>
        </a:ln>
        <a:effectLst/>
      </dsp:spPr>
      <dsp:style>
        <a:lnRef idx="0">
          <a:scrgbClr r="0" g="0" b="0"/>
        </a:lnRef>
        <a:fillRef idx="0">
          <a:scrgbClr r="0" g="0" b="0"/>
        </a:fillRef>
        <a:effectRef idx="0">
          <a:scrgbClr r="0" g="0" b="0"/>
        </a:effectRef>
        <a:fontRef idx="minor"/>
      </dsp:style>
    </dsp:sp>
    <dsp:sp modelId="{CE6E4D25-6B49-4B12-BCEB-49B8152B7898}">
      <dsp:nvSpPr>
        <dsp:cNvPr id="0" name=""/>
        <dsp:cNvSpPr/>
      </dsp:nvSpPr>
      <dsp:spPr>
        <a:xfrm>
          <a:off x="3924715" y="2558458"/>
          <a:ext cx="2056620" cy="146351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5B635A-675E-45BD-94D0-CFD291D73150}">
      <dsp:nvSpPr>
        <dsp:cNvPr id="0" name=""/>
        <dsp:cNvSpPr/>
      </dsp:nvSpPr>
      <dsp:spPr>
        <a:xfrm>
          <a:off x="202753" y="4471076"/>
          <a:ext cx="1977544" cy="138435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DFF3E6-7D65-482F-8766-9DD2CA4F19E4}">
      <dsp:nvSpPr>
        <dsp:cNvPr id="0" name=""/>
        <dsp:cNvSpPr/>
      </dsp:nvSpPr>
      <dsp:spPr>
        <a:xfrm>
          <a:off x="227516" y="5691599"/>
          <a:ext cx="2119637" cy="503621"/>
        </a:xfrm>
        <a:prstGeom prst="rect">
          <a:avLst/>
        </a:prstGeom>
        <a:solidFill>
          <a:schemeClr val="accent5"/>
        </a:solid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lvl="0" algn="l" defTabSz="800100">
            <a:lnSpc>
              <a:spcPct val="90000"/>
            </a:lnSpc>
            <a:spcBef>
              <a:spcPct val="0"/>
            </a:spcBef>
            <a:spcAft>
              <a:spcPct val="35000"/>
            </a:spcAft>
          </a:pPr>
          <a:r>
            <a:rPr lang="en-IN" sz="1800" kern="1200" dirty="0">
              <a:solidFill>
                <a:schemeClr val="tx1">
                  <a:lumMod val="50000"/>
                </a:schemeClr>
              </a:solidFill>
              <a:latin typeface="+mj-lt"/>
            </a:rPr>
            <a:t>Autism Spectrum Disorders Unit</a:t>
          </a:r>
        </a:p>
      </dsp:txBody>
      <dsp:txXfrm>
        <a:off x="227516" y="5691599"/>
        <a:ext cx="2119637" cy="503621"/>
      </dsp:txXfrm>
    </dsp:sp>
    <dsp:sp modelId="{245F3F41-0F62-46D6-8010-F0E217504E8D}">
      <dsp:nvSpPr>
        <dsp:cNvPr id="0" name=""/>
        <dsp:cNvSpPr/>
      </dsp:nvSpPr>
      <dsp:spPr>
        <a:xfrm>
          <a:off x="2422175" y="4646435"/>
          <a:ext cx="940264" cy="1463514"/>
        </a:xfrm>
        <a:prstGeom prst="rect">
          <a:avLst/>
        </a:prstGeom>
        <a:noFill/>
        <a:ln>
          <a:noFill/>
        </a:ln>
        <a:effectLst/>
      </dsp:spPr>
      <dsp:style>
        <a:lnRef idx="0">
          <a:scrgbClr r="0" g="0" b="0"/>
        </a:lnRef>
        <a:fillRef idx="0">
          <a:scrgbClr r="0" g="0" b="0"/>
        </a:fillRef>
        <a:effectRef idx="0">
          <a:scrgbClr r="0" g="0" b="0"/>
        </a:effectRef>
        <a:fontRef idx="minor"/>
      </dsp:style>
    </dsp:sp>
    <dsp:sp modelId="{3BD4FB88-6EF4-45BD-882C-24CDCAB3C621}">
      <dsp:nvSpPr>
        <dsp:cNvPr id="0" name=""/>
        <dsp:cNvSpPr/>
      </dsp:nvSpPr>
      <dsp:spPr>
        <a:xfrm>
          <a:off x="3924715" y="4442862"/>
          <a:ext cx="2056620" cy="146351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B7D645-2421-4074-8AC7-493FF41F31AA}">
      <dsp:nvSpPr>
        <dsp:cNvPr id="0" name=""/>
        <dsp:cNvSpPr/>
      </dsp:nvSpPr>
      <dsp:spPr>
        <a:xfrm>
          <a:off x="3845640" y="476916"/>
          <a:ext cx="1977544" cy="1384356"/>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5DEBF5-33A2-48BC-B255-F33426EBAE41}">
      <dsp:nvSpPr>
        <dsp:cNvPr id="0" name=""/>
        <dsp:cNvSpPr/>
      </dsp:nvSpPr>
      <dsp:spPr>
        <a:xfrm>
          <a:off x="3817018" y="1896501"/>
          <a:ext cx="1897140" cy="463053"/>
        </a:xfrm>
        <a:prstGeom prst="rect">
          <a:avLst/>
        </a:prstGeom>
        <a:solidFill>
          <a:schemeClr val="accent5"/>
        </a:solid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lvl="0" algn="l" defTabSz="800100">
            <a:lnSpc>
              <a:spcPct val="90000"/>
            </a:lnSpc>
            <a:spcBef>
              <a:spcPct val="0"/>
            </a:spcBef>
            <a:spcAft>
              <a:spcPct val="35000"/>
            </a:spcAft>
          </a:pPr>
          <a:r>
            <a:rPr lang="en-IN" sz="1800" kern="1200" dirty="0">
              <a:solidFill>
                <a:schemeClr val="tx1">
                  <a:lumMod val="50000"/>
                </a:schemeClr>
              </a:solidFill>
              <a:latin typeface="+mj-lt"/>
            </a:rPr>
            <a:t>Learning Disability Unit</a:t>
          </a:r>
        </a:p>
      </dsp:txBody>
      <dsp:txXfrm>
        <a:off x="3817018" y="1896501"/>
        <a:ext cx="1897140" cy="463053"/>
      </dsp:txXfrm>
    </dsp:sp>
    <dsp:sp modelId="{15D850B4-4275-4624-995E-5A7BDC89B5B5}">
      <dsp:nvSpPr>
        <dsp:cNvPr id="0" name=""/>
        <dsp:cNvSpPr/>
      </dsp:nvSpPr>
      <dsp:spPr>
        <a:xfrm>
          <a:off x="6065062" y="652276"/>
          <a:ext cx="940264" cy="1463514"/>
        </a:xfrm>
        <a:prstGeom prst="rect">
          <a:avLst/>
        </a:prstGeom>
        <a:noFill/>
        <a:ln>
          <a:noFill/>
        </a:ln>
        <a:effectLst/>
      </dsp:spPr>
      <dsp:style>
        <a:lnRef idx="0">
          <a:scrgbClr r="0" g="0" b="0"/>
        </a:lnRef>
        <a:fillRef idx="0">
          <a:scrgbClr r="0" g="0" b="0"/>
        </a:fillRef>
        <a:effectRef idx="0">
          <a:scrgbClr r="0" g="0" b="0"/>
        </a:effectRef>
        <a:fontRef idx="minor"/>
      </dsp:style>
    </dsp:sp>
    <dsp:sp modelId="{D9075EEC-6BCF-4B14-A356-5D7F261D81E4}">
      <dsp:nvSpPr>
        <dsp:cNvPr id="0" name=""/>
        <dsp:cNvSpPr/>
      </dsp:nvSpPr>
      <dsp:spPr>
        <a:xfrm>
          <a:off x="7632424" y="652276"/>
          <a:ext cx="2056620" cy="1463514"/>
        </a:xfrm>
        <a:prstGeom prst="frame">
          <a:avLst>
            <a:gd name="adj1" fmla="val 5450"/>
          </a:avLst>
        </a:prstGeom>
        <a:noFill/>
        <a:ln>
          <a:noFill/>
        </a:ln>
        <a:effectLst/>
      </dsp:spPr>
      <dsp:style>
        <a:lnRef idx="0">
          <a:scrgbClr r="0" g="0" b="0"/>
        </a:lnRef>
        <a:fillRef idx="1">
          <a:scrgbClr r="0" g="0" b="0"/>
        </a:fillRef>
        <a:effectRef idx="0">
          <a:scrgbClr r="0" g="0" b="0"/>
        </a:effectRef>
        <a:fontRef idx="minor"/>
      </dsp:style>
    </dsp:sp>
    <dsp:sp modelId="{8C126B82-514F-4FEC-A9D4-FCBB9EBCD5B9}">
      <dsp:nvSpPr>
        <dsp:cNvPr id="0" name=""/>
        <dsp:cNvSpPr/>
      </dsp:nvSpPr>
      <dsp:spPr>
        <a:xfrm>
          <a:off x="3845640" y="2383098"/>
          <a:ext cx="1977544" cy="1384356"/>
        </a:xfrm>
        <a:prstGeom prst="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5A40E4-DA3C-4D3B-A176-0F940B4D85B1}">
      <dsp:nvSpPr>
        <dsp:cNvPr id="0" name=""/>
        <dsp:cNvSpPr/>
      </dsp:nvSpPr>
      <dsp:spPr>
        <a:xfrm>
          <a:off x="3847694" y="3760619"/>
          <a:ext cx="1897140" cy="419497"/>
        </a:xfrm>
        <a:prstGeom prst="rect">
          <a:avLst/>
        </a:prstGeom>
        <a:solidFill>
          <a:schemeClr val="accent5"/>
        </a:solid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lvl="0" algn="l" defTabSz="800100">
            <a:lnSpc>
              <a:spcPct val="90000"/>
            </a:lnSpc>
            <a:spcBef>
              <a:spcPct val="0"/>
            </a:spcBef>
            <a:spcAft>
              <a:spcPct val="35000"/>
            </a:spcAft>
          </a:pPr>
          <a:r>
            <a:rPr lang="en-IN" sz="1800" kern="1200" dirty="0" err="1">
              <a:solidFill>
                <a:schemeClr val="tx1">
                  <a:lumMod val="50000"/>
                </a:schemeClr>
              </a:solidFill>
              <a:latin typeface="+mj-lt"/>
            </a:rPr>
            <a:t>Dysphagia</a:t>
          </a:r>
          <a:r>
            <a:rPr lang="en-IN" sz="1800" kern="1200" dirty="0">
              <a:solidFill>
                <a:schemeClr val="tx1">
                  <a:lumMod val="50000"/>
                </a:schemeClr>
              </a:solidFill>
              <a:latin typeface="+mj-lt"/>
            </a:rPr>
            <a:t> Unit</a:t>
          </a:r>
        </a:p>
      </dsp:txBody>
      <dsp:txXfrm>
        <a:off x="3847694" y="3760619"/>
        <a:ext cx="1897140" cy="419497"/>
      </dsp:txXfrm>
    </dsp:sp>
    <dsp:sp modelId="{08B55E50-0D0D-4BDF-A12A-4FA93BCC0A62}">
      <dsp:nvSpPr>
        <dsp:cNvPr id="0" name=""/>
        <dsp:cNvSpPr/>
      </dsp:nvSpPr>
      <dsp:spPr>
        <a:xfrm>
          <a:off x="6065062" y="2558458"/>
          <a:ext cx="940264" cy="1463514"/>
        </a:xfrm>
        <a:prstGeom prst="rect">
          <a:avLst/>
        </a:prstGeom>
        <a:noFill/>
        <a:ln>
          <a:noFill/>
        </a:ln>
        <a:effectLst/>
      </dsp:spPr>
      <dsp:style>
        <a:lnRef idx="0">
          <a:scrgbClr r="0" g="0" b="0"/>
        </a:lnRef>
        <a:fillRef idx="0">
          <a:scrgbClr r="0" g="0" b="0"/>
        </a:fillRef>
        <a:effectRef idx="0">
          <a:scrgbClr r="0" g="0" b="0"/>
        </a:effectRef>
        <a:fontRef idx="minor"/>
      </dsp:style>
    </dsp:sp>
    <dsp:sp modelId="{E4F5CFF7-5FB6-4CD7-A87E-4421922C8E35}">
      <dsp:nvSpPr>
        <dsp:cNvPr id="0" name=""/>
        <dsp:cNvSpPr/>
      </dsp:nvSpPr>
      <dsp:spPr>
        <a:xfrm>
          <a:off x="3845640" y="4267502"/>
          <a:ext cx="1977544" cy="1384356"/>
        </a:xfrm>
        <a:prstGeom prst="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39B8D7-EBE9-4E53-97DD-9A54D76736D5}">
      <dsp:nvSpPr>
        <dsp:cNvPr id="0" name=""/>
        <dsp:cNvSpPr/>
      </dsp:nvSpPr>
      <dsp:spPr>
        <a:xfrm>
          <a:off x="3707904" y="5502476"/>
          <a:ext cx="2180744" cy="908388"/>
        </a:xfrm>
        <a:prstGeom prst="rect">
          <a:avLst/>
        </a:prstGeom>
        <a:solidFill>
          <a:schemeClr val="accent5"/>
        </a:solid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lvl="0" algn="l" defTabSz="800100">
            <a:lnSpc>
              <a:spcPct val="90000"/>
            </a:lnSpc>
            <a:spcBef>
              <a:spcPct val="0"/>
            </a:spcBef>
            <a:spcAft>
              <a:spcPct val="35000"/>
            </a:spcAft>
          </a:pPr>
          <a:r>
            <a:rPr lang="en-IN" sz="1800" kern="1200" dirty="0">
              <a:solidFill>
                <a:schemeClr val="tx1">
                  <a:lumMod val="50000"/>
                </a:schemeClr>
              </a:solidFill>
              <a:latin typeface="+mj-lt"/>
            </a:rPr>
            <a:t>Special Clinic for Motor Speech Disorders </a:t>
          </a:r>
        </a:p>
      </dsp:txBody>
      <dsp:txXfrm>
        <a:off x="3707904" y="5502476"/>
        <a:ext cx="2180744" cy="908388"/>
      </dsp:txXfrm>
    </dsp:sp>
    <dsp:sp modelId="{B15AD4EC-2930-42E0-B8AB-BA79089B59B4}">
      <dsp:nvSpPr>
        <dsp:cNvPr id="0" name=""/>
        <dsp:cNvSpPr/>
      </dsp:nvSpPr>
      <dsp:spPr>
        <a:xfrm>
          <a:off x="6065062" y="4442862"/>
          <a:ext cx="940264" cy="1463514"/>
        </a:xfrm>
        <a:prstGeom prst="rect">
          <a:avLst/>
        </a:prstGeom>
        <a:noFill/>
        <a:ln>
          <a:noFill/>
        </a:ln>
        <a:effectLst/>
      </dsp:spPr>
      <dsp:style>
        <a:lnRef idx="0">
          <a:scrgbClr r="0" g="0" b="0"/>
        </a:lnRef>
        <a:fillRef idx="0">
          <a:scrgbClr r="0" g="0" b="0"/>
        </a:fillRef>
        <a:effectRef idx="0">
          <a:scrgbClr r="0" g="0" b="0"/>
        </a:effectRef>
        <a:fontRef idx="minor"/>
      </dsp:style>
    </dsp:sp>
    <dsp:sp modelId="{EC751A4D-A428-4015-A574-F93377B9C9B6}">
      <dsp:nvSpPr>
        <dsp:cNvPr id="0" name=""/>
        <dsp:cNvSpPr/>
      </dsp:nvSpPr>
      <dsp:spPr>
        <a:xfrm>
          <a:off x="6253805" y="4185067"/>
          <a:ext cx="1977544" cy="1384356"/>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EBABEC-3298-4869-A89F-0710E2074424}">
      <dsp:nvSpPr>
        <dsp:cNvPr id="0" name=""/>
        <dsp:cNvSpPr/>
      </dsp:nvSpPr>
      <dsp:spPr>
        <a:xfrm>
          <a:off x="6008817" y="5515772"/>
          <a:ext cx="2658766" cy="823084"/>
        </a:xfrm>
        <a:prstGeom prst="rect">
          <a:avLst/>
        </a:prstGeom>
        <a:solidFill>
          <a:schemeClr val="accent5"/>
        </a:solid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lvl="0" algn="l" defTabSz="800100">
            <a:lnSpc>
              <a:spcPct val="90000"/>
            </a:lnSpc>
            <a:spcBef>
              <a:spcPct val="0"/>
            </a:spcBef>
            <a:spcAft>
              <a:spcPct val="35000"/>
            </a:spcAft>
          </a:pPr>
          <a:r>
            <a:rPr lang="en-IN" sz="1800" kern="1200" dirty="0">
              <a:solidFill>
                <a:schemeClr val="tx1">
                  <a:lumMod val="50000"/>
                </a:schemeClr>
              </a:solidFill>
              <a:latin typeface="+mj-lt"/>
            </a:rPr>
            <a:t>Clinic for Adult and Elderly persons with Language Difficulties</a:t>
          </a:r>
        </a:p>
      </dsp:txBody>
      <dsp:txXfrm>
        <a:off x="6008817" y="5515772"/>
        <a:ext cx="2658766" cy="823084"/>
      </dsp:txXfrm>
    </dsp:sp>
    <dsp:sp modelId="{464C5B58-3D90-4875-AEB2-98A01C5C4B68}">
      <dsp:nvSpPr>
        <dsp:cNvPr id="0" name=""/>
        <dsp:cNvSpPr/>
      </dsp:nvSpPr>
      <dsp:spPr>
        <a:xfrm>
          <a:off x="9772771" y="652276"/>
          <a:ext cx="940264" cy="146351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A37B9-6ABD-4CE0-8E38-5A9DE0C3FAC6}">
      <dsp:nvSpPr>
        <dsp:cNvPr id="0" name=""/>
        <dsp:cNvSpPr/>
      </dsp:nvSpPr>
      <dsp:spPr>
        <a:xfrm>
          <a:off x="0" y="0"/>
          <a:ext cx="3283574" cy="2601675"/>
        </a:xfrm>
        <a:prstGeom prst="triangle">
          <a:avLst/>
        </a:prstGeom>
        <a:solidFill>
          <a:schemeClr val="accent3">
            <a:lumMod val="5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sp>
    <dsp:sp modelId="{6ACD3759-06F3-4FBF-8CCE-AC30F28BED33}">
      <dsp:nvSpPr>
        <dsp:cNvPr id="0" name=""/>
        <dsp:cNvSpPr/>
      </dsp:nvSpPr>
      <dsp:spPr>
        <a:xfrm>
          <a:off x="2122277" y="621685"/>
          <a:ext cx="2028917" cy="544665"/>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b="1" kern="1200" dirty="0">
              <a:noFill/>
              <a:latin typeface="Agency FB" pitchFamily="34" charset="0"/>
              <a:ea typeface="Tahoma" pitchFamily="34" charset="0"/>
              <a:cs typeface="Tahoma" pitchFamily="34" charset="0"/>
            </a:rPr>
            <a:t>Research Publications</a:t>
          </a:r>
        </a:p>
      </dsp:txBody>
      <dsp:txXfrm>
        <a:off x="2148865" y="648273"/>
        <a:ext cx="1975741" cy="4914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C24C1-96FA-40AD-9391-A8C82409A15E}">
      <dsp:nvSpPr>
        <dsp:cNvPr id="0" name=""/>
        <dsp:cNvSpPr/>
      </dsp:nvSpPr>
      <dsp:spPr>
        <a:xfrm>
          <a:off x="2211083" y="1424340"/>
          <a:ext cx="1569155" cy="373387"/>
        </a:xfrm>
        <a:custGeom>
          <a:avLst/>
          <a:gdLst/>
          <a:ahLst/>
          <a:cxnLst/>
          <a:rect l="0" t="0" r="0" b="0"/>
          <a:pathLst>
            <a:path>
              <a:moveTo>
                <a:pt x="0" y="0"/>
              </a:moveTo>
              <a:lnTo>
                <a:pt x="0" y="254452"/>
              </a:lnTo>
              <a:lnTo>
                <a:pt x="1569155" y="254452"/>
              </a:lnTo>
              <a:lnTo>
                <a:pt x="1569155" y="3733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C3C8FC-8D6D-4045-AB04-4DA27299132F}">
      <dsp:nvSpPr>
        <dsp:cNvPr id="0" name=""/>
        <dsp:cNvSpPr/>
      </dsp:nvSpPr>
      <dsp:spPr>
        <a:xfrm>
          <a:off x="2165363" y="1424340"/>
          <a:ext cx="91440" cy="373387"/>
        </a:xfrm>
        <a:custGeom>
          <a:avLst/>
          <a:gdLst/>
          <a:ahLst/>
          <a:cxnLst/>
          <a:rect l="0" t="0" r="0" b="0"/>
          <a:pathLst>
            <a:path>
              <a:moveTo>
                <a:pt x="45720" y="0"/>
              </a:moveTo>
              <a:lnTo>
                <a:pt x="45720" y="3733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6AFE87-78AD-42D7-A6CC-2575C76F8C6B}">
      <dsp:nvSpPr>
        <dsp:cNvPr id="0" name=""/>
        <dsp:cNvSpPr/>
      </dsp:nvSpPr>
      <dsp:spPr>
        <a:xfrm>
          <a:off x="641927" y="1424340"/>
          <a:ext cx="1569155" cy="373387"/>
        </a:xfrm>
        <a:custGeom>
          <a:avLst/>
          <a:gdLst/>
          <a:ahLst/>
          <a:cxnLst/>
          <a:rect l="0" t="0" r="0" b="0"/>
          <a:pathLst>
            <a:path>
              <a:moveTo>
                <a:pt x="1569155" y="0"/>
              </a:moveTo>
              <a:lnTo>
                <a:pt x="1569155" y="254452"/>
              </a:lnTo>
              <a:lnTo>
                <a:pt x="0" y="254452"/>
              </a:lnTo>
              <a:lnTo>
                <a:pt x="0" y="3733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E8B56F-385A-428C-B283-CEE9297951CF}">
      <dsp:nvSpPr>
        <dsp:cNvPr id="0" name=""/>
        <dsp:cNvSpPr/>
      </dsp:nvSpPr>
      <dsp:spPr>
        <a:xfrm>
          <a:off x="1569155" y="609092"/>
          <a:ext cx="1283854" cy="815247"/>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5A6233-B9BC-4E12-8437-7A888798450E}">
      <dsp:nvSpPr>
        <dsp:cNvPr id="0" name=""/>
        <dsp:cNvSpPr/>
      </dsp:nvSpPr>
      <dsp:spPr>
        <a:xfrm>
          <a:off x="1711806" y="744610"/>
          <a:ext cx="1283854" cy="815247"/>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IN" sz="1600" kern="1200" dirty="0">
            <a:solidFill>
              <a:schemeClr val="bg1"/>
            </a:solidFill>
            <a:latin typeface="+mj-lt"/>
          </a:endParaRPr>
        </a:p>
      </dsp:txBody>
      <dsp:txXfrm>
        <a:off x="1735684" y="768488"/>
        <a:ext cx="1236098" cy="767491"/>
      </dsp:txXfrm>
    </dsp:sp>
    <dsp:sp modelId="{C92CFE26-08D0-451F-A2BC-88D710C28F3F}">
      <dsp:nvSpPr>
        <dsp:cNvPr id="0" name=""/>
        <dsp:cNvSpPr/>
      </dsp:nvSpPr>
      <dsp:spPr>
        <a:xfrm>
          <a:off x="0" y="1797727"/>
          <a:ext cx="1283854" cy="8152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103C8-32F7-4FC5-90A6-E403D963A129}">
      <dsp:nvSpPr>
        <dsp:cNvPr id="0" name=""/>
        <dsp:cNvSpPr/>
      </dsp:nvSpPr>
      <dsp:spPr>
        <a:xfrm>
          <a:off x="142650" y="1933245"/>
          <a:ext cx="1283854" cy="8152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kern="1200" dirty="0">
              <a:latin typeface="+mj-lt"/>
            </a:rPr>
            <a:t>Autism awareness month</a:t>
          </a:r>
        </a:p>
      </dsp:txBody>
      <dsp:txXfrm>
        <a:off x="166528" y="1957123"/>
        <a:ext cx="1236098" cy="767491"/>
      </dsp:txXfrm>
    </dsp:sp>
    <dsp:sp modelId="{5F130DB6-9ECE-4767-9B98-BA95A83F5B3C}">
      <dsp:nvSpPr>
        <dsp:cNvPr id="0" name=""/>
        <dsp:cNvSpPr/>
      </dsp:nvSpPr>
      <dsp:spPr>
        <a:xfrm>
          <a:off x="1569155" y="1797727"/>
          <a:ext cx="1283854" cy="8152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5EFD86-60B4-455F-A48A-8A47103E5192}">
      <dsp:nvSpPr>
        <dsp:cNvPr id="0" name=""/>
        <dsp:cNvSpPr/>
      </dsp:nvSpPr>
      <dsp:spPr>
        <a:xfrm>
          <a:off x="1711806" y="1933245"/>
          <a:ext cx="1283854" cy="8152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kern="1200" dirty="0">
              <a:latin typeface="+mj-lt"/>
            </a:rPr>
            <a:t>National cerebral palsy day</a:t>
          </a:r>
        </a:p>
      </dsp:txBody>
      <dsp:txXfrm>
        <a:off x="1735684" y="1957123"/>
        <a:ext cx="1236098" cy="767491"/>
      </dsp:txXfrm>
    </dsp:sp>
    <dsp:sp modelId="{C16C4A76-297C-4ABD-B576-36BF92BF9AAC}">
      <dsp:nvSpPr>
        <dsp:cNvPr id="0" name=""/>
        <dsp:cNvSpPr/>
      </dsp:nvSpPr>
      <dsp:spPr>
        <a:xfrm>
          <a:off x="3138311" y="1797727"/>
          <a:ext cx="1283854" cy="8152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D37CCB-C063-409A-90FE-3A0CE58ED205}">
      <dsp:nvSpPr>
        <dsp:cNvPr id="0" name=""/>
        <dsp:cNvSpPr/>
      </dsp:nvSpPr>
      <dsp:spPr>
        <a:xfrm>
          <a:off x="3280962" y="1933245"/>
          <a:ext cx="1283854" cy="8152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mj-lt"/>
            </a:rPr>
            <a:t>Learning Disability Day</a:t>
          </a:r>
          <a:endParaRPr lang="en-IN" sz="1600" kern="1200" dirty="0">
            <a:latin typeface="+mj-lt"/>
          </a:endParaRPr>
        </a:p>
      </dsp:txBody>
      <dsp:txXfrm>
        <a:off x="3304840" y="1957123"/>
        <a:ext cx="1236098" cy="76749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48D36-152E-4D7C-A579-B92BAB6B9CF0}">
      <dsp:nvSpPr>
        <dsp:cNvPr id="0" name=""/>
        <dsp:cNvSpPr/>
      </dsp:nvSpPr>
      <dsp:spPr>
        <a:xfrm>
          <a:off x="2191620" y="0"/>
          <a:ext cx="11190242" cy="7429552"/>
        </a:xfrm>
        <a:prstGeom prst="diamond">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33625A92-4EA9-407E-9FD5-DEF3C33B0EF5}">
      <dsp:nvSpPr>
        <dsp:cNvPr id="0" name=""/>
        <dsp:cNvSpPr/>
      </dsp:nvSpPr>
      <dsp:spPr>
        <a:xfrm>
          <a:off x="2833678" y="550326"/>
          <a:ext cx="4033992" cy="3025074"/>
        </a:xfrm>
        <a:prstGeom prst="round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IN" sz="2400" kern="1200" dirty="0">
              <a:solidFill>
                <a:schemeClr val="accent4">
                  <a:lumMod val="50000"/>
                </a:schemeClr>
              </a:solidFill>
              <a:latin typeface="+mj-lt"/>
            </a:rPr>
            <a:t>STRENGTH</a:t>
          </a:r>
        </a:p>
      </dsp:txBody>
      <dsp:txXfrm>
        <a:off x="2981350" y="697998"/>
        <a:ext cx="3738648" cy="2729730"/>
      </dsp:txXfrm>
    </dsp:sp>
    <dsp:sp modelId="{16066BED-3A41-4D31-AC88-F4330F9322D6}">
      <dsp:nvSpPr>
        <dsp:cNvPr id="0" name=""/>
        <dsp:cNvSpPr/>
      </dsp:nvSpPr>
      <dsp:spPr>
        <a:xfrm>
          <a:off x="8245366" y="642061"/>
          <a:ext cx="4033992" cy="3025074"/>
        </a:xfrm>
        <a:prstGeom prst="roundRect">
          <a:avLst/>
        </a:prstGeom>
        <a:solidFill>
          <a:schemeClr val="accent5">
            <a:shade val="50000"/>
            <a:hueOff val="-233745"/>
            <a:satOff val="-2264"/>
            <a:lumOff val="239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IN" sz="2400" kern="1200" dirty="0">
              <a:solidFill>
                <a:schemeClr val="accent4">
                  <a:lumMod val="50000"/>
                </a:schemeClr>
              </a:solidFill>
              <a:latin typeface="+mj-lt"/>
            </a:rPr>
            <a:t>WEAKNESS</a:t>
          </a:r>
        </a:p>
      </dsp:txBody>
      <dsp:txXfrm>
        <a:off x="8393038" y="789733"/>
        <a:ext cx="3738648" cy="2729730"/>
      </dsp:txXfrm>
    </dsp:sp>
    <dsp:sp modelId="{A6BA0499-828A-4B87-BF91-C153A5489163}">
      <dsp:nvSpPr>
        <dsp:cNvPr id="0" name=""/>
        <dsp:cNvSpPr/>
      </dsp:nvSpPr>
      <dsp:spPr>
        <a:xfrm>
          <a:off x="2833678" y="3760648"/>
          <a:ext cx="4033992" cy="3025074"/>
        </a:xfrm>
        <a:prstGeom prst="roundRect">
          <a:avLst/>
        </a:prstGeom>
        <a:solidFill>
          <a:schemeClr val="accent5">
            <a:shade val="50000"/>
            <a:hueOff val="-467489"/>
            <a:satOff val="-4528"/>
            <a:lumOff val="478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IN" sz="2400" kern="1200" dirty="0">
              <a:solidFill>
                <a:schemeClr val="accent4">
                  <a:lumMod val="50000"/>
                </a:schemeClr>
              </a:solidFill>
              <a:latin typeface="+mj-lt"/>
            </a:rPr>
            <a:t>OPPORTUNITIES</a:t>
          </a:r>
        </a:p>
      </dsp:txBody>
      <dsp:txXfrm>
        <a:off x="2981350" y="3908320"/>
        <a:ext cx="3738648" cy="2729730"/>
      </dsp:txXfrm>
    </dsp:sp>
    <dsp:sp modelId="{793B9CA9-7133-48A6-A4FF-3CEE4276545D}">
      <dsp:nvSpPr>
        <dsp:cNvPr id="0" name=""/>
        <dsp:cNvSpPr/>
      </dsp:nvSpPr>
      <dsp:spPr>
        <a:xfrm>
          <a:off x="8153631" y="3852383"/>
          <a:ext cx="4033992" cy="3025074"/>
        </a:xfrm>
        <a:prstGeom prst="roundRect">
          <a:avLst/>
        </a:prstGeom>
        <a:solidFill>
          <a:schemeClr val="accent5">
            <a:shade val="50000"/>
            <a:hueOff val="-233745"/>
            <a:satOff val="-2264"/>
            <a:lumOff val="239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IN" sz="2400" kern="1200" dirty="0">
              <a:solidFill>
                <a:schemeClr val="accent4">
                  <a:lumMod val="50000"/>
                </a:schemeClr>
              </a:solidFill>
              <a:latin typeface="+mj-lt"/>
            </a:rPr>
            <a:t>THREATS</a:t>
          </a:r>
        </a:p>
      </dsp:txBody>
      <dsp:txXfrm>
        <a:off x="8301303" y="4000055"/>
        <a:ext cx="3738648" cy="27297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C789D-2DD9-45FE-B72A-6D3338D5B58D}">
      <dsp:nvSpPr>
        <dsp:cNvPr id="0" name=""/>
        <dsp:cNvSpPr/>
      </dsp:nvSpPr>
      <dsp:spPr>
        <a:xfrm rot="10800000">
          <a:off x="1189598" y="1764"/>
          <a:ext cx="4053840" cy="674072"/>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247" tIns="68580" rIns="128016" bIns="68580" numCol="1" spcCol="1270" anchor="ctr" anchorCtr="0">
          <a:noAutofit/>
        </a:bodyPr>
        <a:lstStyle/>
        <a:p>
          <a:pPr lvl="0" algn="ctr" defTabSz="800100">
            <a:lnSpc>
              <a:spcPct val="90000"/>
            </a:lnSpc>
            <a:spcBef>
              <a:spcPct val="0"/>
            </a:spcBef>
            <a:spcAft>
              <a:spcPct val="35000"/>
            </a:spcAft>
          </a:pPr>
          <a:r>
            <a:rPr lang="en-IN" sz="1800" b="1" kern="1200" dirty="0">
              <a:solidFill>
                <a:schemeClr val="bg2">
                  <a:lumMod val="50000"/>
                </a:schemeClr>
              </a:solidFill>
            </a:rPr>
            <a:t>State-of-the art resources</a:t>
          </a:r>
        </a:p>
      </dsp:txBody>
      <dsp:txXfrm rot="10800000">
        <a:off x="1358116" y="1764"/>
        <a:ext cx="3885322" cy="674072"/>
      </dsp:txXfrm>
    </dsp:sp>
    <dsp:sp modelId="{452B3407-86A1-475E-8C68-6322900A3130}">
      <dsp:nvSpPr>
        <dsp:cNvPr id="0" name=""/>
        <dsp:cNvSpPr/>
      </dsp:nvSpPr>
      <dsp:spPr>
        <a:xfrm>
          <a:off x="852561" y="1764"/>
          <a:ext cx="674072" cy="67407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6AEDBB-3855-41DC-AFD7-B8B0345A70A8}">
      <dsp:nvSpPr>
        <dsp:cNvPr id="0" name=""/>
        <dsp:cNvSpPr/>
      </dsp:nvSpPr>
      <dsp:spPr>
        <a:xfrm rot="10800000">
          <a:off x="1189598" y="877052"/>
          <a:ext cx="4053840" cy="674072"/>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247" tIns="68580" rIns="128016" bIns="68580" numCol="1" spcCol="1270" anchor="ctr" anchorCtr="0">
          <a:noAutofit/>
        </a:bodyPr>
        <a:lstStyle/>
        <a:p>
          <a:pPr lvl="0" algn="ctr" defTabSz="800100">
            <a:lnSpc>
              <a:spcPct val="90000"/>
            </a:lnSpc>
            <a:spcBef>
              <a:spcPct val="0"/>
            </a:spcBef>
            <a:spcAft>
              <a:spcPct val="35000"/>
            </a:spcAft>
          </a:pPr>
          <a:r>
            <a:rPr lang="en-IN" sz="1800" b="1" kern="1200" dirty="0">
              <a:solidFill>
                <a:schemeClr val="bg2">
                  <a:lumMod val="50000"/>
                </a:schemeClr>
              </a:solidFill>
            </a:rPr>
            <a:t>Unique laboratory facilities</a:t>
          </a:r>
        </a:p>
      </dsp:txBody>
      <dsp:txXfrm rot="10800000">
        <a:off x="1358116" y="877052"/>
        <a:ext cx="3885322" cy="674072"/>
      </dsp:txXfrm>
    </dsp:sp>
    <dsp:sp modelId="{4555BC0E-E3BC-415B-B696-E5EEDA88C9D3}">
      <dsp:nvSpPr>
        <dsp:cNvPr id="0" name=""/>
        <dsp:cNvSpPr/>
      </dsp:nvSpPr>
      <dsp:spPr>
        <a:xfrm>
          <a:off x="852561" y="877052"/>
          <a:ext cx="674072" cy="67407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C238B5-CC98-40F5-803D-D70A4A7AE5F9}">
      <dsp:nvSpPr>
        <dsp:cNvPr id="0" name=""/>
        <dsp:cNvSpPr/>
      </dsp:nvSpPr>
      <dsp:spPr>
        <a:xfrm rot="10800000">
          <a:off x="1189598" y="1752340"/>
          <a:ext cx="4053840" cy="674072"/>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247" tIns="68580" rIns="128016" bIns="68580" numCol="1" spcCol="1270" anchor="ctr" anchorCtr="0">
          <a:noAutofit/>
        </a:bodyPr>
        <a:lstStyle/>
        <a:p>
          <a:pPr lvl="0" algn="ctr" defTabSz="800100">
            <a:lnSpc>
              <a:spcPct val="90000"/>
            </a:lnSpc>
            <a:spcBef>
              <a:spcPct val="0"/>
            </a:spcBef>
            <a:spcAft>
              <a:spcPct val="35000"/>
            </a:spcAft>
          </a:pPr>
          <a:r>
            <a:rPr lang="en-IN" sz="1800" b="1" kern="1200" dirty="0">
              <a:solidFill>
                <a:schemeClr val="bg2">
                  <a:lumMod val="50000"/>
                </a:schemeClr>
              </a:solidFill>
            </a:rPr>
            <a:t>Multidisciplinary team</a:t>
          </a:r>
        </a:p>
      </dsp:txBody>
      <dsp:txXfrm rot="10800000">
        <a:off x="1358116" y="1752340"/>
        <a:ext cx="3885322" cy="674072"/>
      </dsp:txXfrm>
    </dsp:sp>
    <dsp:sp modelId="{5F80560A-808B-4E5A-A8C7-3EDFB152008E}">
      <dsp:nvSpPr>
        <dsp:cNvPr id="0" name=""/>
        <dsp:cNvSpPr/>
      </dsp:nvSpPr>
      <dsp:spPr>
        <a:xfrm>
          <a:off x="852561" y="1752340"/>
          <a:ext cx="674072" cy="67407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B93326-92ED-46F2-8FBC-68624319C523}">
      <dsp:nvSpPr>
        <dsp:cNvPr id="0" name=""/>
        <dsp:cNvSpPr/>
      </dsp:nvSpPr>
      <dsp:spPr>
        <a:xfrm rot="10800000">
          <a:off x="1189598" y="2627628"/>
          <a:ext cx="4053840" cy="674072"/>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247" tIns="68580" rIns="128016" bIns="68580" numCol="1" spcCol="1270" anchor="ctr" anchorCtr="0">
          <a:noAutofit/>
        </a:bodyPr>
        <a:lstStyle/>
        <a:p>
          <a:pPr lvl="0" algn="ctr" defTabSz="800100">
            <a:lnSpc>
              <a:spcPct val="90000"/>
            </a:lnSpc>
            <a:spcBef>
              <a:spcPct val="0"/>
            </a:spcBef>
            <a:spcAft>
              <a:spcPct val="35000"/>
            </a:spcAft>
          </a:pPr>
          <a:r>
            <a:rPr lang="en-US" sz="1800" b="1" kern="1200" dirty="0" err="1">
              <a:solidFill>
                <a:schemeClr val="bg2">
                  <a:lumMod val="50000"/>
                </a:schemeClr>
              </a:solidFill>
            </a:rPr>
            <a:t>Ph.D</a:t>
          </a:r>
          <a:r>
            <a:rPr lang="en-US" sz="1800" b="1" kern="1200" dirty="0">
              <a:solidFill>
                <a:schemeClr val="bg2">
                  <a:lumMod val="50000"/>
                </a:schemeClr>
              </a:solidFill>
            </a:rPr>
            <a:t> holders in relevant discipline</a:t>
          </a:r>
          <a:endParaRPr lang="en-IN" sz="1800" b="1" kern="1200" dirty="0">
            <a:solidFill>
              <a:schemeClr val="bg2">
                <a:lumMod val="50000"/>
              </a:schemeClr>
            </a:solidFill>
          </a:endParaRPr>
        </a:p>
      </dsp:txBody>
      <dsp:txXfrm rot="10800000">
        <a:off x="1358116" y="2627628"/>
        <a:ext cx="3885322" cy="674072"/>
      </dsp:txXfrm>
    </dsp:sp>
    <dsp:sp modelId="{76C21589-8795-480B-8F07-4534A66A4683}">
      <dsp:nvSpPr>
        <dsp:cNvPr id="0" name=""/>
        <dsp:cNvSpPr/>
      </dsp:nvSpPr>
      <dsp:spPr>
        <a:xfrm>
          <a:off x="852561" y="2627628"/>
          <a:ext cx="674072" cy="67407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4B6366-32F1-488D-B877-CB76F663EF76}">
      <dsp:nvSpPr>
        <dsp:cNvPr id="0" name=""/>
        <dsp:cNvSpPr/>
      </dsp:nvSpPr>
      <dsp:spPr>
        <a:xfrm rot="10800000">
          <a:off x="1189598" y="3502916"/>
          <a:ext cx="4053840" cy="674072"/>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247" tIns="68580" rIns="128016" bIns="68580" numCol="1" spcCol="1270" anchor="ctr" anchorCtr="0">
          <a:noAutofit/>
        </a:bodyPr>
        <a:lstStyle/>
        <a:p>
          <a:pPr lvl="0" algn="ctr" defTabSz="800100">
            <a:lnSpc>
              <a:spcPct val="90000"/>
            </a:lnSpc>
            <a:spcBef>
              <a:spcPct val="0"/>
            </a:spcBef>
            <a:spcAft>
              <a:spcPct val="35000"/>
            </a:spcAft>
          </a:pPr>
          <a:r>
            <a:rPr lang="en-IN" sz="1800" b="1" kern="1200" dirty="0">
              <a:solidFill>
                <a:schemeClr val="bg2">
                  <a:lumMod val="50000"/>
                </a:schemeClr>
              </a:solidFill>
            </a:rPr>
            <a:t>Maximum number of special clinic initiates</a:t>
          </a:r>
        </a:p>
      </dsp:txBody>
      <dsp:txXfrm rot="10800000">
        <a:off x="1358116" y="3502916"/>
        <a:ext cx="3885322" cy="674072"/>
      </dsp:txXfrm>
    </dsp:sp>
    <dsp:sp modelId="{E2DC35E5-0410-495E-857D-4FC0E7BE22A7}">
      <dsp:nvSpPr>
        <dsp:cNvPr id="0" name=""/>
        <dsp:cNvSpPr/>
      </dsp:nvSpPr>
      <dsp:spPr>
        <a:xfrm>
          <a:off x="852561" y="3502916"/>
          <a:ext cx="674072" cy="67407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1F166A-6A88-4BA4-94FA-59473A48D542}">
      <dsp:nvSpPr>
        <dsp:cNvPr id="0" name=""/>
        <dsp:cNvSpPr/>
      </dsp:nvSpPr>
      <dsp:spPr>
        <a:xfrm rot="10800000">
          <a:off x="1189598" y="4378204"/>
          <a:ext cx="4053840" cy="674072"/>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247" tIns="68580" rIns="128016" bIns="68580" numCol="1" spcCol="1270" anchor="ctr" anchorCtr="0">
          <a:noAutofit/>
        </a:bodyPr>
        <a:lstStyle/>
        <a:p>
          <a:pPr lvl="0" algn="ctr" defTabSz="800100">
            <a:lnSpc>
              <a:spcPct val="90000"/>
            </a:lnSpc>
            <a:spcBef>
              <a:spcPct val="0"/>
            </a:spcBef>
            <a:spcAft>
              <a:spcPct val="35000"/>
            </a:spcAft>
          </a:pPr>
          <a:r>
            <a:rPr lang="en-IN" sz="1800" b="1" kern="1200" dirty="0">
              <a:solidFill>
                <a:schemeClr val="bg2">
                  <a:lumMod val="50000"/>
                </a:schemeClr>
              </a:solidFill>
            </a:rPr>
            <a:t>Maximum number of </a:t>
          </a:r>
          <a:r>
            <a:rPr lang="en-IN" sz="1800" b="1" kern="1200" dirty="0" err="1">
              <a:solidFill>
                <a:schemeClr val="bg2">
                  <a:lumMod val="50000"/>
                </a:schemeClr>
              </a:solidFill>
            </a:rPr>
            <a:t>ph.D</a:t>
          </a:r>
          <a:r>
            <a:rPr lang="en-IN" sz="1800" b="1" kern="1200" dirty="0">
              <a:solidFill>
                <a:schemeClr val="bg2">
                  <a:lumMod val="50000"/>
                </a:schemeClr>
              </a:solidFill>
            </a:rPr>
            <a:t> guides in Speech-Language Pathology</a:t>
          </a:r>
        </a:p>
      </dsp:txBody>
      <dsp:txXfrm rot="10800000">
        <a:off x="1358116" y="4378204"/>
        <a:ext cx="3885322" cy="674072"/>
      </dsp:txXfrm>
    </dsp:sp>
    <dsp:sp modelId="{32C4A56C-98E3-4E71-891D-4990B116F00E}">
      <dsp:nvSpPr>
        <dsp:cNvPr id="0" name=""/>
        <dsp:cNvSpPr/>
      </dsp:nvSpPr>
      <dsp:spPr>
        <a:xfrm>
          <a:off x="852561" y="4378204"/>
          <a:ext cx="674072" cy="67407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2AF685-A99A-42C9-ACA5-FB45A36F3799}">
      <dsp:nvSpPr>
        <dsp:cNvPr id="0" name=""/>
        <dsp:cNvSpPr/>
      </dsp:nvSpPr>
      <dsp:spPr>
        <a:xfrm rot="10800000">
          <a:off x="1189598" y="5253492"/>
          <a:ext cx="4053840" cy="674072"/>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247" tIns="68580" rIns="128016" bIns="68580" numCol="1" spcCol="1270" anchor="ctr" anchorCtr="0">
          <a:noAutofit/>
        </a:bodyPr>
        <a:lstStyle/>
        <a:p>
          <a:pPr lvl="0" algn="ctr" defTabSz="800100">
            <a:lnSpc>
              <a:spcPct val="90000"/>
            </a:lnSpc>
            <a:spcBef>
              <a:spcPct val="0"/>
            </a:spcBef>
            <a:spcAft>
              <a:spcPct val="35000"/>
            </a:spcAft>
          </a:pPr>
          <a:r>
            <a:rPr lang="en-IN" sz="1800" b="1" kern="1200" dirty="0">
              <a:solidFill>
                <a:schemeClr val="bg2">
                  <a:lumMod val="50000"/>
                </a:schemeClr>
              </a:solidFill>
            </a:rPr>
            <a:t>Only department in AIISH that has a post-doc fellow</a:t>
          </a:r>
        </a:p>
      </dsp:txBody>
      <dsp:txXfrm rot="10800000">
        <a:off x="1358116" y="5253492"/>
        <a:ext cx="3885322" cy="674072"/>
      </dsp:txXfrm>
    </dsp:sp>
    <dsp:sp modelId="{62CD3F49-A5BA-4C39-B339-B8715E1A1831}">
      <dsp:nvSpPr>
        <dsp:cNvPr id="0" name=""/>
        <dsp:cNvSpPr/>
      </dsp:nvSpPr>
      <dsp:spPr>
        <a:xfrm>
          <a:off x="852561" y="5253492"/>
          <a:ext cx="674072" cy="67407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48D36-152E-4D7C-A579-B92BAB6B9CF0}">
      <dsp:nvSpPr>
        <dsp:cNvPr id="0" name=""/>
        <dsp:cNvSpPr/>
      </dsp:nvSpPr>
      <dsp:spPr>
        <a:xfrm>
          <a:off x="3199295" y="0"/>
          <a:ext cx="8044989" cy="5341320"/>
        </a:xfrm>
        <a:prstGeom prst="diamond">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33625A92-4EA9-407E-9FD5-DEF3C33B0EF5}">
      <dsp:nvSpPr>
        <dsp:cNvPr id="0" name=""/>
        <dsp:cNvSpPr/>
      </dsp:nvSpPr>
      <dsp:spPr>
        <a:xfrm>
          <a:off x="4236965" y="383271"/>
          <a:ext cx="2900154" cy="2174813"/>
        </a:xfrm>
        <a:prstGeom prst="round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IN" sz="2400" kern="1200" dirty="0">
              <a:solidFill>
                <a:schemeClr val="accent4">
                  <a:lumMod val="50000"/>
                </a:schemeClr>
              </a:solidFill>
              <a:latin typeface="+mj-lt"/>
            </a:rPr>
            <a:t>STRENGTH</a:t>
          </a:r>
        </a:p>
      </dsp:txBody>
      <dsp:txXfrm>
        <a:off x="4343131" y="489437"/>
        <a:ext cx="2687822" cy="1962481"/>
      </dsp:txXfrm>
    </dsp:sp>
    <dsp:sp modelId="{16066BED-3A41-4D31-AC88-F4330F9322D6}">
      <dsp:nvSpPr>
        <dsp:cNvPr id="0" name=""/>
        <dsp:cNvSpPr/>
      </dsp:nvSpPr>
      <dsp:spPr>
        <a:xfrm>
          <a:off x="8116460" y="461596"/>
          <a:ext cx="2900154" cy="2174813"/>
        </a:xfrm>
        <a:prstGeom prst="roundRect">
          <a:avLst/>
        </a:prstGeom>
        <a:solidFill>
          <a:schemeClr val="accent5">
            <a:shade val="50000"/>
            <a:hueOff val="-233745"/>
            <a:satOff val="-2264"/>
            <a:lumOff val="239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IN" sz="2400" kern="1200" dirty="0">
              <a:solidFill>
                <a:schemeClr val="accent4">
                  <a:lumMod val="50000"/>
                </a:schemeClr>
              </a:solidFill>
              <a:latin typeface="+mj-lt"/>
            </a:rPr>
            <a:t>WEAKNESS</a:t>
          </a:r>
        </a:p>
      </dsp:txBody>
      <dsp:txXfrm>
        <a:off x="8222626" y="567762"/>
        <a:ext cx="2687822" cy="1962481"/>
      </dsp:txXfrm>
    </dsp:sp>
    <dsp:sp modelId="{A6BA0499-828A-4B87-BF91-C153A5489163}">
      <dsp:nvSpPr>
        <dsp:cNvPr id="0" name=""/>
        <dsp:cNvSpPr/>
      </dsp:nvSpPr>
      <dsp:spPr>
        <a:xfrm>
          <a:off x="4225841" y="2703638"/>
          <a:ext cx="2900154" cy="2174813"/>
        </a:xfrm>
        <a:prstGeom prst="roundRect">
          <a:avLst/>
        </a:prstGeom>
        <a:solidFill>
          <a:schemeClr val="accent5">
            <a:shade val="50000"/>
            <a:hueOff val="-467489"/>
            <a:satOff val="-4528"/>
            <a:lumOff val="478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IN" sz="2400" kern="1200" dirty="0">
              <a:solidFill>
                <a:schemeClr val="accent4">
                  <a:lumMod val="50000"/>
                </a:schemeClr>
              </a:solidFill>
              <a:latin typeface="+mj-lt"/>
            </a:rPr>
            <a:t>OPPORTUNITIES</a:t>
          </a:r>
        </a:p>
      </dsp:txBody>
      <dsp:txXfrm>
        <a:off x="4332007" y="2809804"/>
        <a:ext cx="2687822" cy="1962481"/>
      </dsp:txXfrm>
    </dsp:sp>
    <dsp:sp modelId="{793B9CA9-7133-48A6-A4FF-3CEE4276545D}">
      <dsp:nvSpPr>
        <dsp:cNvPr id="0" name=""/>
        <dsp:cNvSpPr/>
      </dsp:nvSpPr>
      <dsp:spPr>
        <a:xfrm>
          <a:off x="8050509" y="2769590"/>
          <a:ext cx="2900154" cy="2174813"/>
        </a:xfrm>
        <a:prstGeom prst="roundRect">
          <a:avLst/>
        </a:prstGeom>
        <a:solidFill>
          <a:schemeClr val="accent5">
            <a:shade val="50000"/>
            <a:hueOff val="-233745"/>
            <a:satOff val="-2264"/>
            <a:lumOff val="239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IN" sz="2400" kern="1200" dirty="0">
              <a:solidFill>
                <a:schemeClr val="accent4">
                  <a:lumMod val="50000"/>
                </a:schemeClr>
              </a:solidFill>
              <a:latin typeface="+mj-lt"/>
            </a:rPr>
            <a:t>OPPORTUNITIES</a:t>
          </a:r>
        </a:p>
      </dsp:txBody>
      <dsp:txXfrm>
        <a:off x="8156675" y="2875756"/>
        <a:ext cx="2687822" cy="196248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C789D-2DD9-45FE-B72A-6D3338D5B58D}">
      <dsp:nvSpPr>
        <dsp:cNvPr id="0" name=""/>
        <dsp:cNvSpPr/>
      </dsp:nvSpPr>
      <dsp:spPr>
        <a:xfrm rot="10800000">
          <a:off x="1195896" y="0"/>
          <a:ext cx="3909794" cy="781839"/>
        </a:xfrm>
        <a:prstGeom prst="homePlate">
          <a:avLst/>
        </a:prstGeom>
        <a:solidFill>
          <a:schemeClr val="accent1">
            <a:lumMod val="60000"/>
            <a:lumOff val="4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69" tIns="68580" rIns="128016" bIns="68580" numCol="1" spcCol="1270" anchor="ctr" anchorCtr="0">
          <a:noAutofit/>
        </a:bodyPr>
        <a:lstStyle/>
        <a:p>
          <a:pPr lvl="0" algn="ctr" defTabSz="800100">
            <a:lnSpc>
              <a:spcPct val="90000"/>
            </a:lnSpc>
            <a:spcBef>
              <a:spcPct val="0"/>
            </a:spcBef>
            <a:spcAft>
              <a:spcPct val="35000"/>
            </a:spcAft>
          </a:pPr>
          <a:r>
            <a:rPr lang="en-IN" sz="1800" b="1" kern="1200"/>
            <a:t>Multi-tasking</a:t>
          </a:r>
          <a:endParaRPr lang="en-IN" sz="1800" b="1" kern="1200" dirty="0"/>
        </a:p>
      </dsp:txBody>
      <dsp:txXfrm rot="10800000">
        <a:off x="1391356" y="0"/>
        <a:ext cx="3714334" cy="781839"/>
      </dsp:txXfrm>
    </dsp:sp>
    <dsp:sp modelId="{452B3407-86A1-475E-8C68-6322900A3130}">
      <dsp:nvSpPr>
        <dsp:cNvPr id="0" name=""/>
        <dsp:cNvSpPr/>
      </dsp:nvSpPr>
      <dsp:spPr>
        <a:xfrm>
          <a:off x="789338" y="214"/>
          <a:ext cx="781839" cy="781839"/>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6AEDBB-3855-41DC-AFD7-B8B0345A70A8}">
      <dsp:nvSpPr>
        <dsp:cNvPr id="0" name=""/>
        <dsp:cNvSpPr/>
      </dsp:nvSpPr>
      <dsp:spPr>
        <a:xfrm rot="10800000">
          <a:off x="1180257" y="977513"/>
          <a:ext cx="3909794" cy="781839"/>
        </a:xfrm>
        <a:prstGeom prst="homePlate">
          <a:avLst/>
        </a:prstGeom>
        <a:solidFill>
          <a:schemeClr val="accent1">
            <a:lumMod val="60000"/>
            <a:lumOff val="4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69" tIns="68580" rIns="128016" bIns="68580" numCol="1" spcCol="1270" anchor="ctr" anchorCtr="0">
          <a:noAutofit/>
        </a:bodyPr>
        <a:lstStyle/>
        <a:p>
          <a:pPr lvl="0" algn="ctr" defTabSz="800100">
            <a:lnSpc>
              <a:spcPct val="90000"/>
            </a:lnSpc>
            <a:spcBef>
              <a:spcPct val="0"/>
            </a:spcBef>
            <a:spcAft>
              <a:spcPct val="35000"/>
            </a:spcAft>
          </a:pPr>
          <a:r>
            <a:rPr lang="en-IN" sz="1800" b="1" kern="1200" dirty="0"/>
            <a:t>Limited </a:t>
          </a:r>
          <a:r>
            <a:rPr lang="en-IN" sz="1800" b="1" kern="1200" dirty="0" smtClean="0"/>
            <a:t>engagement with public for advocacy</a:t>
          </a:r>
          <a:endParaRPr lang="en-IN" sz="1800" b="1" kern="1200" dirty="0"/>
        </a:p>
      </dsp:txBody>
      <dsp:txXfrm rot="10800000">
        <a:off x="1375717" y="977513"/>
        <a:ext cx="3714334" cy="781839"/>
      </dsp:txXfrm>
    </dsp:sp>
    <dsp:sp modelId="{4555BC0E-E3BC-415B-B696-E5EEDA88C9D3}">
      <dsp:nvSpPr>
        <dsp:cNvPr id="0" name=""/>
        <dsp:cNvSpPr/>
      </dsp:nvSpPr>
      <dsp:spPr>
        <a:xfrm>
          <a:off x="789338" y="977513"/>
          <a:ext cx="781839" cy="781839"/>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C789D-2DD9-45FE-B72A-6D3338D5B58D}">
      <dsp:nvSpPr>
        <dsp:cNvPr id="0" name=""/>
        <dsp:cNvSpPr/>
      </dsp:nvSpPr>
      <dsp:spPr>
        <a:xfrm rot="10800000">
          <a:off x="1247132" y="392"/>
          <a:ext cx="4090466" cy="867308"/>
        </a:xfrm>
        <a:prstGeom prst="homePlate">
          <a:avLst/>
        </a:prstGeom>
        <a:solidFill>
          <a:schemeClr val="accent5">
            <a:lumMod val="7500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459" tIns="68580" rIns="128016" bIns="68580" numCol="1" spcCol="1270" anchor="ctr" anchorCtr="0">
          <a:noAutofit/>
        </a:bodyPr>
        <a:lstStyle/>
        <a:p>
          <a:pPr lvl="0" algn="ctr" defTabSz="800100">
            <a:lnSpc>
              <a:spcPct val="90000"/>
            </a:lnSpc>
            <a:spcBef>
              <a:spcPct val="0"/>
            </a:spcBef>
            <a:spcAft>
              <a:spcPct val="35000"/>
            </a:spcAft>
          </a:pPr>
          <a:r>
            <a:rPr lang="en-IN" sz="1800" b="1" kern="1200" dirty="0"/>
            <a:t>More collaborative, extramural research work</a:t>
          </a:r>
        </a:p>
      </dsp:txBody>
      <dsp:txXfrm rot="10800000">
        <a:off x="1463959" y="392"/>
        <a:ext cx="3873639" cy="867308"/>
      </dsp:txXfrm>
    </dsp:sp>
    <dsp:sp modelId="{452B3407-86A1-475E-8C68-6322900A3130}">
      <dsp:nvSpPr>
        <dsp:cNvPr id="0" name=""/>
        <dsp:cNvSpPr/>
      </dsp:nvSpPr>
      <dsp:spPr>
        <a:xfrm>
          <a:off x="813478" y="392"/>
          <a:ext cx="867308" cy="867308"/>
        </a:xfrm>
        <a:prstGeom prst="ellipse">
          <a:avLst/>
        </a:prstGeom>
        <a:solidFill>
          <a:schemeClr val="accent5">
            <a:tint val="4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6AEDBB-3855-41DC-AFD7-B8B0345A70A8}">
      <dsp:nvSpPr>
        <dsp:cNvPr id="0" name=""/>
        <dsp:cNvSpPr/>
      </dsp:nvSpPr>
      <dsp:spPr>
        <a:xfrm rot="10800000">
          <a:off x="1247132" y="1126597"/>
          <a:ext cx="4090466" cy="867308"/>
        </a:xfrm>
        <a:prstGeom prst="homePlate">
          <a:avLst/>
        </a:prstGeom>
        <a:solidFill>
          <a:schemeClr val="accent5">
            <a:lumMod val="7500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459" tIns="68580" rIns="128016" bIns="68580" numCol="1" spcCol="1270" anchor="ctr" anchorCtr="0">
          <a:noAutofit/>
        </a:bodyPr>
        <a:lstStyle/>
        <a:p>
          <a:pPr lvl="0" algn="ctr" defTabSz="800100">
            <a:lnSpc>
              <a:spcPct val="90000"/>
            </a:lnSpc>
            <a:spcBef>
              <a:spcPct val="0"/>
            </a:spcBef>
            <a:spcAft>
              <a:spcPct val="35000"/>
            </a:spcAft>
          </a:pPr>
          <a:r>
            <a:rPr lang="en-IN" sz="1800" b="1" kern="1200"/>
            <a:t>Facilitate online training opportunities</a:t>
          </a:r>
          <a:endParaRPr lang="en-IN" sz="1800" b="1" kern="1200" dirty="0"/>
        </a:p>
      </dsp:txBody>
      <dsp:txXfrm rot="10800000">
        <a:off x="1463959" y="1126597"/>
        <a:ext cx="3873639" cy="867308"/>
      </dsp:txXfrm>
    </dsp:sp>
    <dsp:sp modelId="{4555BC0E-E3BC-415B-B696-E5EEDA88C9D3}">
      <dsp:nvSpPr>
        <dsp:cNvPr id="0" name=""/>
        <dsp:cNvSpPr/>
      </dsp:nvSpPr>
      <dsp:spPr>
        <a:xfrm>
          <a:off x="813478" y="1126597"/>
          <a:ext cx="867308" cy="867308"/>
        </a:xfrm>
        <a:prstGeom prst="ellipse">
          <a:avLst/>
        </a:prstGeom>
        <a:solidFill>
          <a:schemeClr val="accent5">
            <a:tint val="4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B93326-92ED-46F2-8FBC-68624319C523}">
      <dsp:nvSpPr>
        <dsp:cNvPr id="0" name=""/>
        <dsp:cNvSpPr/>
      </dsp:nvSpPr>
      <dsp:spPr>
        <a:xfrm rot="10800000">
          <a:off x="1247132" y="2252803"/>
          <a:ext cx="4090466" cy="867308"/>
        </a:xfrm>
        <a:prstGeom prst="homePlate">
          <a:avLst/>
        </a:prstGeom>
        <a:solidFill>
          <a:schemeClr val="accent5">
            <a:lumMod val="7500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459" tIns="68580" rIns="128016" bIns="68580" numCol="1" spcCol="1270" anchor="ctr" anchorCtr="0">
          <a:noAutofit/>
        </a:bodyPr>
        <a:lstStyle/>
        <a:p>
          <a:pPr lvl="0" algn="ctr" defTabSz="800100">
            <a:lnSpc>
              <a:spcPct val="90000"/>
            </a:lnSpc>
            <a:spcBef>
              <a:spcPct val="0"/>
            </a:spcBef>
            <a:spcAft>
              <a:spcPct val="35000"/>
            </a:spcAft>
          </a:pPr>
          <a:r>
            <a:rPr lang="en-US" sz="1800" b="1" kern="1200"/>
            <a:t>Stake-holder centric approach </a:t>
          </a:r>
          <a:endParaRPr lang="en-IN" sz="1800" b="1" kern="1200" dirty="0"/>
        </a:p>
      </dsp:txBody>
      <dsp:txXfrm rot="10800000">
        <a:off x="1463959" y="2252803"/>
        <a:ext cx="3873639" cy="867308"/>
      </dsp:txXfrm>
    </dsp:sp>
    <dsp:sp modelId="{76C21589-8795-480B-8F07-4534A66A4683}">
      <dsp:nvSpPr>
        <dsp:cNvPr id="0" name=""/>
        <dsp:cNvSpPr/>
      </dsp:nvSpPr>
      <dsp:spPr>
        <a:xfrm>
          <a:off x="813478" y="2252803"/>
          <a:ext cx="867308" cy="867308"/>
        </a:xfrm>
        <a:prstGeom prst="ellipse">
          <a:avLst/>
        </a:prstGeom>
        <a:solidFill>
          <a:schemeClr val="accent5">
            <a:tint val="4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D6DEF-292C-438D-B8C7-0D71A59A73E0}">
      <dsp:nvSpPr>
        <dsp:cNvPr id="0" name=""/>
        <dsp:cNvSpPr/>
      </dsp:nvSpPr>
      <dsp:spPr>
        <a:xfrm>
          <a:off x="1938000" y="1098353"/>
          <a:ext cx="3277525" cy="3278089"/>
        </a:xfrm>
        <a:prstGeom prst="ellipse">
          <a:avLst/>
        </a:prstGeom>
        <a:solidFill>
          <a:schemeClr val="bg1"/>
        </a:solidFill>
        <a:ln w="25400" cap="flat" cmpd="sng" algn="ctr">
          <a:solidFill>
            <a:schemeClr val="accent4">
              <a:lumMod val="50000"/>
            </a:schemeClr>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IN" sz="3200" kern="1200" dirty="0">
              <a:solidFill>
                <a:sysClr val="windowText" lastClr="000000"/>
              </a:solidFill>
              <a:latin typeface="Arial Rounded MT Bold" pitchFamily="34" charset="0"/>
              <a:cs typeface="Arial" pitchFamily="34" charset="0"/>
            </a:rPr>
            <a:t>Activities</a:t>
          </a:r>
        </a:p>
      </dsp:txBody>
      <dsp:txXfrm>
        <a:off x="2417982" y="1578418"/>
        <a:ext cx="2317561" cy="2317959"/>
      </dsp:txXfrm>
    </dsp:sp>
    <dsp:sp modelId="{2EA9A7B4-9D15-47B5-AA53-DD71D7BBD26D}">
      <dsp:nvSpPr>
        <dsp:cNvPr id="0" name=""/>
        <dsp:cNvSpPr/>
      </dsp:nvSpPr>
      <dsp:spPr>
        <a:xfrm>
          <a:off x="2705784" y="4151505"/>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B4E5C2-9AAF-4CF1-9E00-346CE6A71066}">
      <dsp:nvSpPr>
        <dsp:cNvPr id="0" name=""/>
        <dsp:cNvSpPr/>
      </dsp:nvSpPr>
      <dsp:spPr>
        <a:xfrm>
          <a:off x="5186619" y="2447437"/>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F25A0D-8D96-4731-9DF1-05F3F5915F1C}">
      <dsp:nvSpPr>
        <dsp:cNvPr id="0" name=""/>
        <dsp:cNvSpPr/>
      </dsp:nvSpPr>
      <dsp:spPr>
        <a:xfrm>
          <a:off x="3924016" y="4432685"/>
          <a:ext cx="364393" cy="364948"/>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029051-DD4D-4992-A5AF-CFA9585123E1}">
      <dsp:nvSpPr>
        <dsp:cNvPr id="0" name=""/>
        <dsp:cNvSpPr/>
      </dsp:nvSpPr>
      <dsp:spPr>
        <a:xfrm>
          <a:off x="2779739" y="1485567"/>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7A52F-D9AF-4397-A34C-D2517A4A0EAA}">
      <dsp:nvSpPr>
        <dsp:cNvPr id="0" name=""/>
        <dsp:cNvSpPr/>
      </dsp:nvSpPr>
      <dsp:spPr>
        <a:xfrm>
          <a:off x="1948088" y="2997495"/>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7FB45E-70CD-46A1-AA39-A7FF154D40EB}">
      <dsp:nvSpPr>
        <dsp:cNvPr id="0" name=""/>
        <dsp:cNvSpPr/>
      </dsp:nvSpPr>
      <dsp:spPr>
        <a:xfrm>
          <a:off x="344322" y="1684152"/>
          <a:ext cx="1990644" cy="1381878"/>
        </a:xfrm>
        <a:prstGeom prst="ellipse">
          <a:avLst/>
        </a:prstGeom>
        <a:solidFill>
          <a:schemeClr val="accent2">
            <a:lumMod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solidFill>
                <a:schemeClr val="bg1"/>
              </a:solidFill>
              <a:latin typeface="Arial Rounded MT Bold" pitchFamily="34" charset="0"/>
              <a:cs typeface="Arial" pitchFamily="34" charset="0"/>
            </a:rPr>
            <a:t>Academic training</a:t>
          </a:r>
        </a:p>
      </dsp:txBody>
      <dsp:txXfrm>
        <a:off x="635845" y="1886523"/>
        <a:ext cx="1407598" cy="977136"/>
      </dsp:txXfrm>
    </dsp:sp>
    <dsp:sp modelId="{1A8FB1A9-43E1-4A49-9B27-126FEED3922B}">
      <dsp:nvSpPr>
        <dsp:cNvPr id="0" name=""/>
        <dsp:cNvSpPr/>
      </dsp:nvSpPr>
      <dsp:spPr>
        <a:xfrm>
          <a:off x="3199934" y="1497283"/>
          <a:ext cx="364393" cy="364948"/>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DEB623-090B-4630-90A3-1B3CB0E61632}">
      <dsp:nvSpPr>
        <dsp:cNvPr id="0" name=""/>
        <dsp:cNvSpPr/>
      </dsp:nvSpPr>
      <dsp:spPr>
        <a:xfrm>
          <a:off x="799105" y="3431567"/>
          <a:ext cx="658866" cy="65901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B18E0F-724D-4A4C-ABCF-F6815E7E9776}">
      <dsp:nvSpPr>
        <dsp:cNvPr id="0" name=""/>
        <dsp:cNvSpPr/>
      </dsp:nvSpPr>
      <dsp:spPr>
        <a:xfrm>
          <a:off x="4724026" y="1023939"/>
          <a:ext cx="2505505" cy="1482641"/>
        </a:xfrm>
        <a:prstGeom prst="ellipse">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solidFill>
                <a:schemeClr val="bg1"/>
              </a:solidFill>
              <a:latin typeface="Arial Rounded MT Bold" pitchFamily="34" charset="0"/>
              <a:cs typeface="Arial" pitchFamily="34" charset="0"/>
            </a:rPr>
            <a:t>Professional Training Programs</a:t>
          </a:r>
        </a:p>
      </dsp:txBody>
      <dsp:txXfrm>
        <a:off x="5090949" y="1241067"/>
        <a:ext cx="1771659" cy="1048385"/>
      </dsp:txXfrm>
    </dsp:sp>
    <dsp:sp modelId="{33AA1D9E-A54F-469D-B157-C4E41B3EEE57}">
      <dsp:nvSpPr>
        <dsp:cNvPr id="0" name=""/>
        <dsp:cNvSpPr/>
      </dsp:nvSpPr>
      <dsp:spPr>
        <a:xfrm>
          <a:off x="4717345" y="2001649"/>
          <a:ext cx="364393" cy="364948"/>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9C0003-5780-496D-A99E-EC89AF557052}">
      <dsp:nvSpPr>
        <dsp:cNvPr id="0" name=""/>
        <dsp:cNvSpPr/>
      </dsp:nvSpPr>
      <dsp:spPr>
        <a:xfrm>
          <a:off x="548332" y="4215942"/>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4441CA-CC99-4852-8593-649B4D4361FB}">
      <dsp:nvSpPr>
        <dsp:cNvPr id="0" name=""/>
        <dsp:cNvSpPr/>
      </dsp:nvSpPr>
      <dsp:spPr>
        <a:xfrm>
          <a:off x="3181110" y="3839863"/>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34950B-7CA1-4B77-BCDD-93B0D7849BCD}">
      <dsp:nvSpPr>
        <dsp:cNvPr id="0" name=""/>
        <dsp:cNvSpPr/>
      </dsp:nvSpPr>
      <dsp:spPr>
        <a:xfrm>
          <a:off x="5601343" y="3384703"/>
          <a:ext cx="2007714" cy="1332675"/>
        </a:xfrm>
        <a:prstGeom prst="ellipse">
          <a:avLst/>
        </a:prstGeom>
        <a:solidFill>
          <a:schemeClr val="accent2">
            <a:lumMod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solidFill>
                <a:schemeClr val="bg1"/>
              </a:solidFill>
              <a:latin typeface="Arial Rounded MT Bold" pitchFamily="34" charset="0"/>
              <a:cs typeface="Arial" pitchFamily="34" charset="0"/>
            </a:rPr>
            <a:t>JC/CC Guidance</a:t>
          </a:r>
        </a:p>
      </dsp:txBody>
      <dsp:txXfrm>
        <a:off x="5895366" y="3579869"/>
        <a:ext cx="1419668" cy="942343"/>
      </dsp:txXfrm>
    </dsp:sp>
    <dsp:sp modelId="{FE6D6006-4198-410F-9E19-F838D0FE4E5C}">
      <dsp:nvSpPr>
        <dsp:cNvPr id="0" name=""/>
        <dsp:cNvSpPr/>
      </dsp:nvSpPr>
      <dsp:spPr>
        <a:xfrm>
          <a:off x="5563115" y="3338426"/>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E76444-B3D5-4B50-8251-273F153AE44B}">
      <dsp:nvSpPr>
        <dsp:cNvPr id="0" name=""/>
        <dsp:cNvSpPr/>
      </dsp:nvSpPr>
      <dsp:spPr>
        <a:xfrm>
          <a:off x="1724792" y="4525240"/>
          <a:ext cx="3071242" cy="1332675"/>
        </a:xfrm>
        <a:prstGeom prst="ellipse">
          <a:avLst/>
        </a:prstGeom>
        <a:solidFill>
          <a:schemeClr val="accent2">
            <a:lumMod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solidFill>
                <a:schemeClr val="bg1"/>
              </a:solidFill>
              <a:latin typeface="Arial Rounded MT Bold" pitchFamily="34" charset="0"/>
              <a:cs typeface="Arial" pitchFamily="34" charset="0"/>
            </a:rPr>
            <a:t>Administrative Activities</a:t>
          </a:r>
        </a:p>
      </dsp:txBody>
      <dsp:txXfrm>
        <a:off x="2174565" y="4720406"/>
        <a:ext cx="2171696" cy="942343"/>
      </dsp:txXfrm>
    </dsp:sp>
    <dsp:sp modelId="{0A94AD56-6C53-4EE0-AB88-957656B1E9E5}">
      <dsp:nvSpPr>
        <dsp:cNvPr id="0" name=""/>
        <dsp:cNvSpPr/>
      </dsp:nvSpPr>
      <dsp:spPr>
        <a:xfrm>
          <a:off x="3304143" y="4480134"/>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A4EFEC-59B3-4E74-B3B0-89A2CD44567C}">
      <dsp:nvSpPr>
        <dsp:cNvPr id="0" name=""/>
        <dsp:cNvSpPr/>
      </dsp:nvSpPr>
      <dsp:spPr>
        <a:xfrm>
          <a:off x="3067840" y="0"/>
          <a:ext cx="1926270" cy="1332675"/>
        </a:xfrm>
        <a:prstGeom prst="ellipse">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solidFill>
                <a:schemeClr val="bg1"/>
              </a:solidFill>
              <a:latin typeface="Arial Rounded MT Bold" pitchFamily="34" charset="0"/>
              <a:cs typeface="Arial" pitchFamily="34" charset="0"/>
            </a:rPr>
            <a:t>Student Practical Training</a:t>
          </a:r>
        </a:p>
      </dsp:txBody>
      <dsp:txXfrm>
        <a:off x="3349936" y="195166"/>
        <a:ext cx="1362078" cy="942343"/>
      </dsp:txXfrm>
    </dsp:sp>
    <dsp:sp modelId="{6B03D536-3473-4CBE-B448-86CB81F12B54}">
      <dsp:nvSpPr>
        <dsp:cNvPr id="0" name=""/>
        <dsp:cNvSpPr/>
      </dsp:nvSpPr>
      <dsp:spPr>
        <a:xfrm>
          <a:off x="1741687" y="1444562"/>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9AA170-46A1-4560-8D3C-47104C390AF9}">
      <dsp:nvSpPr>
        <dsp:cNvPr id="0" name=""/>
        <dsp:cNvSpPr/>
      </dsp:nvSpPr>
      <dsp:spPr>
        <a:xfrm>
          <a:off x="4818192" y="328043"/>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D6DEF-292C-438D-B8C7-0D71A59A73E0}">
      <dsp:nvSpPr>
        <dsp:cNvPr id="0" name=""/>
        <dsp:cNvSpPr/>
      </dsp:nvSpPr>
      <dsp:spPr>
        <a:xfrm>
          <a:off x="1938000" y="1098353"/>
          <a:ext cx="3277525" cy="3278089"/>
        </a:xfrm>
        <a:prstGeom prst="ellipse">
          <a:avLst/>
        </a:prstGeom>
        <a:solidFill>
          <a:schemeClr val="bg1"/>
        </a:solidFill>
        <a:ln w="25400" cap="flat" cmpd="sng" algn="ctr">
          <a:no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IN" sz="3200" kern="1200" dirty="0">
              <a:noFill/>
              <a:latin typeface="Arial Rounded MT Bold" pitchFamily="34" charset="0"/>
              <a:cs typeface="Arial" pitchFamily="34" charset="0"/>
            </a:rPr>
            <a:t>Activities</a:t>
          </a:r>
        </a:p>
      </dsp:txBody>
      <dsp:txXfrm>
        <a:off x="2417982" y="1578418"/>
        <a:ext cx="2317561" cy="2317959"/>
      </dsp:txXfrm>
    </dsp:sp>
    <dsp:sp modelId="{2EA9A7B4-9D15-47B5-AA53-DD71D7BBD26D}">
      <dsp:nvSpPr>
        <dsp:cNvPr id="0" name=""/>
        <dsp:cNvSpPr/>
      </dsp:nvSpPr>
      <dsp:spPr>
        <a:xfrm>
          <a:off x="2705784" y="4151505"/>
          <a:ext cx="264219" cy="26419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B4E5C2-9AAF-4CF1-9E00-346CE6A71066}">
      <dsp:nvSpPr>
        <dsp:cNvPr id="0" name=""/>
        <dsp:cNvSpPr/>
      </dsp:nvSpPr>
      <dsp:spPr>
        <a:xfrm>
          <a:off x="5186619" y="2447437"/>
          <a:ext cx="264219" cy="264192"/>
        </a:xfrm>
        <a:prstGeom prst="ellipse">
          <a:avLst/>
        </a:prstGeom>
        <a:solidFill>
          <a:schemeClr val="accent2">
            <a:hueOff val="201544"/>
            <a:satOff val="0"/>
            <a:lumOff val="16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F25A0D-8D96-4731-9DF1-05F3F5915F1C}">
      <dsp:nvSpPr>
        <dsp:cNvPr id="0" name=""/>
        <dsp:cNvSpPr/>
      </dsp:nvSpPr>
      <dsp:spPr>
        <a:xfrm>
          <a:off x="3924016" y="4432685"/>
          <a:ext cx="364393" cy="364948"/>
        </a:xfrm>
        <a:prstGeom prst="ellipse">
          <a:avLst/>
        </a:prstGeom>
        <a:solidFill>
          <a:schemeClr val="accent2">
            <a:hueOff val="403089"/>
            <a:satOff val="0"/>
            <a:lumOff val="32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29051-DD4D-4992-A5AF-CFA9585123E1}">
      <dsp:nvSpPr>
        <dsp:cNvPr id="0" name=""/>
        <dsp:cNvSpPr/>
      </dsp:nvSpPr>
      <dsp:spPr>
        <a:xfrm>
          <a:off x="2779739" y="1485567"/>
          <a:ext cx="264219" cy="264192"/>
        </a:xfrm>
        <a:prstGeom prst="ellipse">
          <a:avLst/>
        </a:prstGeom>
        <a:solidFill>
          <a:schemeClr val="accent2">
            <a:hueOff val="604633"/>
            <a:satOff val="0"/>
            <a:lumOff val="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67A52F-D9AF-4397-A34C-D2517A4A0EAA}">
      <dsp:nvSpPr>
        <dsp:cNvPr id="0" name=""/>
        <dsp:cNvSpPr/>
      </dsp:nvSpPr>
      <dsp:spPr>
        <a:xfrm>
          <a:off x="1948088" y="2997495"/>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7FB45E-70CD-46A1-AA39-A7FF154D40EB}">
      <dsp:nvSpPr>
        <dsp:cNvPr id="0" name=""/>
        <dsp:cNvSpPr/>
      </dsp:nvSpPr>
      <dsp:spPr>
        <a:xfrm>
          <a:off x="0" y="1928805"/>
          <a:ext cx="1990644" cy="1381878"/>
        </a:xfrm>
        <a:prstGeom prst="ellipse">
          <a:avLst/>
        </a:prstGeom>
        <a:solidFill>
          <a:schemeClr val="accent2">
            <a:lumMod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solidFill>
                <a:schemeClr val="bg1"/>
              </a:solidFill>
              <a:latin typeface="Arial Rounded MT Bold" pitchFamily="34" charset="0"/>
              <a:cs typeface="Arial" pitchFamily="34" charset="0"/>
            </a:rPr>
            <a:t>Academic training</a:t>
          </a:r>
        </a:p>
      </dsp:txBody>
      <dsp:txXfrm>
        <a:off x="291523" y="2131176"/>
        <a:ext cx="1407598" cy="977136"/>
      </dsp:txXfrm>
    </dsp:sp>
    <dsp:sp modelId="{1A8FB1A9-43E1-4A49-9B27-126FEED3922B}">
      <dsp:nvSpPr>
        <dsp:cNvPr id="0" name=""/>
        <dsp:cNvSpPr/>
      </dsp:nvSpPr>
      <dsp:spPr>
        <a:xfrm>
          <a:off x="3199934" y="1497283"/>
          <a:ext cx="364393" cy="364948"/>
        </a:xfrm>
        <a:prstGeom prst="ellipse">
          <a:avLst/>
        </a:prstGeom>
        <a:solidFill>
          <a:schemeClr val="accent2">
            <a:hueOff val="1209267"/>
            <a:satOff val="0"/>
            <a:lumOff val="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EB623-090B-4630-90A3-1B3CB0E61632}">
      <dsp:nvSpPr>
        <dsp:cNvPr id="0" name=""/>
        <dsp:cNvSpPr/>
      </dsp:nvSpPr>
      <dsp:spPr>
        <a:xfrm>
          <a:off x="799105" y="3431567"/>
          <a:ext cx="658866" cy="65901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B18E0F-724D-4A4C-ABCF-F6815E7E9776}">
      <dsp:nvSpPr>
        <dsp:cNvPr id="0" name=""/>
        <dsp:cNvSpPr/>
      </dsp:nvSpPr>
      <dsp:spPr>
        <a:xfrm>
          <a:off x="4725851" y="1006974"/>
          <a:ext cx="2505505" cy="1482641"/>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noFill/>
              <a:latin typeface="Arial Rounded MT Bold" pitchFamily="34" charset="0"/>
              <a:cs typeface="Arial" pitchFamily="34" charset="0"/>
            </a:rPr>
            <a:t>Professional Training Programs</a:t>
          </a:r>
        </a:p>
      </dsp:txBody>
      <dsp:txXfrm>
        <a:off x="5092774" y="1224102"/>
        <a:ext cx="1771659" cy="1048385"/>
      </dsp:txXfrm>
    </dsp:sp>
    <dsp:sp modelId="{33AA1D9E-A54F-469D-B157-C4E41B3EEE57}">
      <dsp:nvSpPr>
        <dsp:cNvPr id="0" name=""/>
        <dsp:cNvSpPr/>
      </dsp:nvSpPr>
      <dsp:spPr>
        <a:xfrm>
          <a:off x="4717345" y="2001649"/>
          <a:ext cx="364393" cy="364948"/>
        </a:xfrm>
        <a:prstGeom prst="ellipse">
          <a:avLst/>
        </a:prstGeom>
        <a:solidFill>
          <a:schemeClr val="accent2">
            <a:hueOff val="1813900"/>
            <a:satOff val="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9C0003-5780-496D-A99E-EC89AF557052}">
      <dsp:nvSpPr>
        <dsp:cNvPr id="0" name=""/>
        <dsp:cNvSpPr/>
      </dsp:nvSpPr>
      <dsp:spPr>
        <a:xfrm>
          <a:off x="548332" y="4215942"/>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4441CA-CC99-4852-8593-649B4D4361FB}">
      <dsp:nvSpPr>
        <dsp:cNvPr id="0" name=""/>
        <dsp:cNvSpPr/>
      </dsp:nvSpPr>
      <dsp:spPr>
        <a:xfrm>
          <a:off x="3181110" y="3839863"/>
          <a:ext cx="264219" cy="264192"/>
        </a:xfrm>
        <a:prstGeom prst="ellipse">
          <a:avLst/>
        </a:prstGeom>
        <a:solidFill>
          <a:schemeClr val="accent2">
            <a:hueOff val="2216989"/>
            <a:satOff val="0"/>
            <a:lumOff val="179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4950B-7CA1-4B77-BCDD-93B0D7849BCD}">
      <dsp:nvSpPr>
        <dsp:cNvPr id="0" name=""/>
        <dsp:cNvSpPr/>
      </dsp:nvSpPr>
      <dsp:spPr>
        <a:xfrm>
          <a:off x="5601343" y="3384703"/>
          <a:ext cx="2007714" cy="133267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noFill/>
              <a:latin typeface="Arial Rounded MT Bold" pitchFamily="34" charset="0"/>
              <a:cs typeface="Arial" pitchFamily="34" charset="0"/>
            </a:rPr>
            <a:t>JC/CC Guidance</a:t>
          </a:r>
        </a:p>
      </dsp:txBody>
      <dsp:txXfrm>
        <a:off x="5895366" y="3579869"/>
        <a:ext cx="1419668" cy="942343"/>
      </dsp:txXfrm>
    </dsp:sp>
    <dsp:sp modelId="{FE6D6006-4198-410F-9E19-F838D0FE4E5C}">
      <dsp:nvSpPr>
        <dsp:cNvPr id="0" name=""/>
        <dsp:cNvSpPr/>
      </dsp:nvSpPr>
      <dsp:spPr>
        <a:xfrm>
          <a:off x="5563115" y="3338426"/>
          <a:ext cx="264219" cy="264192"/>
        </a:xfrm>
        <a:prstGeom prst="ellipse">
          <a:avLst/>
        </a:prstGeom>
        <a:solidFill>
          <a:schemeClr val="accent2">
            <a:hueOff val="2620078"/>
            <a:satOff val="0"/>
            <a:lumOff val="212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E76444-B3D5-4B50-8251-273F153AE44B}">
      <dsp:nvSpPr>
        <dsp:cNvPr id="0" name=""/>
        <dsp:cNvSpPr/>
      </dsp:nvSpPr>
      <dsp:spPr>
        <a:xfrm>
          <a:off x="1938689" y="4525240"/>
          <a:ext cx="1683444" cy="133267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noFill/>
              <a:latin typeface="Arial Rounded MT Bold" pitchFamily="34" charset="0"/>
              <a:cs typeface="Arial" pitchFamily="34" charset="0"/>
            </a:rPr>
            <a:t>Invited Talks</a:t>
          </a:r>
        </a:p>
      </dsp:txBody>
      <dsp:txXfrm>
        <a:off x="2185224" y="4720406"/>
        <a:ext cx="1190374" cy="942343"/>
      </dsp:txXfrm>
    </dsp:sp>
    <dsp:sp modelId="{0A94AD56-6C53-4EE0-AB88-957656B1E9E5}">
      <dsp:nvSpPr>
        <dsp:cNvPr id="0" name=""/>
        <dsp:cNvSpPr/>
      </dsp:nvSpPr>
      <dsp:spPr>
        <a:xfrm>
          <a:off x="3304143" y="4480134"/>
          <a:ext cx="264219" cy="264192"/>
        </a:xfrm>
        <a:prstGeom prst="ellipse">
          <a:avLst/>
        </a:prstGeom>
        <a:solidFill>
          <a:schemeClr val="accent2">
            <a:hueOff val="3023167"/>
            <a:satOff val="0"/>
            <a:lumOff val="245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A4EFEC-59B3-4E74-B3B0-89A2CD44567C}">
      <dsp:nvSpPr>
        <dsp:cNvPr id="0" name=""/>
        <dsp:cNvSpPr/>
      </dsp:nvSpPr>
      <dsp:spPr>
        <a:xfrm>
          <a:off x="3087947" y="0"/>
          <a:ext cx="1926270" cy="133267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noFill/>
              <a:latin typeface="Arial Rounded MT Bold" pitchFamily="34" charset="0"/>
              <a:cs typeface="Arial" pitchFamily="34" charset="0"/>
            </a:rPr>
            <a:t>Student Practical Training</a:t>
          </a:r>
        </a:p>
      </dsp:txBody>
      <dsp:txXfrm>
        <a:off x="3370043" y="195166"/>
        <a:ext cx="1362078" cy="942343"/>
      </dsp:txXfrm>
    </dsp:sp>
    <dsp:sp modelId="{6B03D536-3473-4CBE-B448-86CB81F12B54}">
      <dsp:nvSpPr>
        <dsp:cNvPr id="0" name=""/>
        <dsp:cNvSpPr/>
      </dsp:nvSpPr>
      <dsp:spPr>
        <a:xfrm>
          <a:off x="1741687" y="1444562"/>
          <a:ext cx="264219" cy="26419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9AA170-46A1-4560-8D3C-47104C390AF9}">
      <dsp:nvSpPr>
        <dsp:cNvPr id="0" name=""/>
        <dsp:cNvSpPr/>
      </dsp:nvSpPr>
      <dsp:spPr>
        <a:xfrm>
          <a:off x="4818192" y="328043"/>
          <a:ext cx="264219" cy="264192"/>
        </a:xfrm>
        <a:prstGeom prst="ellipse">
          <a:avLst/>
        </a:prstGeom>
        <a:solidFill>
          <a:schemeClr val="accent2">
            <a:hueOff val="3627800"/>
            <a:satOff val="0"/>
            <a:lumOff val="294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A5290-1132-4250-A1C7-A8812B08B209}">
      <dsp:nvSpPr>
        <dsp:cNvPr id="0" name=""/>
        <dsp:cNvSpPr/>
      </dsp:nvSpPr>
      <dsp:spPr>
        <a:xfrm>
          <a:off x="0" y="0"/>
          <a:ext cx="7072330" cy="617693"/>
        </a:xfrm>
        <a:prstGeom prst="rect">
          <a:avLst/>
        </a:prstGeom>
        <a:solidFill>
          <a:schemeClr val="accent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latin typeface="Arial" pitchFamily="34" charset="0"/>
              <a:cs typeface="Arial" pitchFamily="34" charset="0"/>
            </a:rPr>
            <a:t>Academic Programs</a:t>
          </a:r>
        </a:p>
      </dsp:txBody>
      <dsp:txXfrm>
        <a:off x="0" y="0"/>
        <a:ext cx="7072330" cy="617693"/>
      </dsp:txXfrm>
    </dsp:sp>
    <dsp:sp modelId="{D0049396-A001-4F76-826E-B2C4A1895DF9}">
      <dsp:nvSpPr>
        <dsp:cNvPr id="0" name=""/>
        <dsp:cNvSpPr/>
      </dsp:nvSpPr>
      <dsp:spPr>
        <a:xfrm>
          <a:off x="0" y="622565"/>
          <a:ext cx="1768082" cy="3625360"/>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ts val="0"/>
            </a:spcAft>
          </a:pPr>
          <a:r>
            <a:rPr lang="en-US" sz="1800" b="0" kern="1200" dirty="0">
              <a:latin typeface="Arial" pitchFamily="34" charset="0"/>
              <a:cs typeface="Arial" pitchFamily="34" charset="0"/>
            </a:rPr>
            <a:t>- B.ASLP</a:t>
          </a:r>
        </a:p>
        <a:p>
          <a:pPr lvl="0" algn="l" defTabSz="800100">
            <a:lnSpc>
              <a:spcPct val="100000"/>
            </a:lnSpc>
            <a:spcBef>
              <a:spcPct val="0"/>
            </a:spcBef>
            <a:spcAft>
              <a:spcPts val="0"/>
            </a:spcAft>
          </a:pPr>
          <a:r>
            <a:rPr lang="en-US" sz="1800" b="0" kern="1200" dirty="0">
              <a:latin typeface="Arial" pitchFamily="34" charset="0"/>
              <a:cs typeface="Arial" pitchFamily="34" charset="0"/>
            </a:rPr>
            <a:t>- </a:t>
          </a:r>
          <a:r>
            <a:rPr lang="en-US" sz="1800" b="0" kern="1200" dirty="0" err="1">
              <a:latin typeface="Arial" pitchFamily="34" charset="0"/>
              <a:cs typeface="Arial" pitchFamily="34" charset="0"/>
            </a:rPr>
            <a:t>M.Sc</a:t>
          </a:r>
          <a:r>
            <a:rPr lang="en-US" sz="1800" b="0" kern="1200" dirty="0">
              <a:latin typeface="Arial" pitchFamily="34" charset="0"/>
              <a:cs typeface="Arial" pitchFamily="34" charset="0"/>
            </a:rPr>
            <a:t> (SLP)</a:t>
          </a:r>
        </a:p>
        <a:p>
          <a:pPr lvl="0" algn="l" defTabSz="800100">
            <a:lnSpc>
              <a:spcPct val="100000"/>
            </a:lnSpc>
            <a:spcBef>
              <a:spcPct val="0"/>
            </a:spcBef>
            <a:spcAft>
              <a:spcPts val="0"/>
            </a:spcAft>
          </a:pPr>
          <a:r>
            <a:rPr lang="en-US" sz="1800" b="0" kern="1200" dirty="0">
              <a:latin typeface="Arial" pitchFamily="34" charset="0"/>
              <a:cs typeface="Arial" pitchFamily="34" charset="0"/>
            </a:rPr>
            <a:t>-</a:t>
          </a:r>
          <a:r>
            <a:rPr lang="en-US" sz="1800" b="0" kern="1200" dirty="0" err="1">
              <a:latin typeface="Arial" pitchFamily="34" charset="0"/>
              <a:cs typeface="Arial" pitchFamily="34" charset="0"/>
            </a:rPr>
            <a:t>M.Sc</a:t>
          </a:r>
          <a:r>
            <a:rPr lang="en-US" sz="1800" b="0" kern="1200" dirty="0">
              <a:latin typeface="Arial" pitchFamily="34" charset="0"/>
              <a:cs typeface="Arial" pitchFamily="34" charset="0"/>
            </a:rPr>
            <a:t> (AUD)</a:t>
          </a:r>
        </a:p>
      </dsp:txBody>
      <dsp:txXfrm>
        <a:off x="0" y="622565"/>
        <a:ext cx="1768082" cy="3625360"/>
      </dsp:txXfrm>
    </dsp:sp>
    <dsp:sp modelId="{3078F561-ABC4-4E78-ABB6-5F5C4FB7806C}">
      <dsp:nvSpPr>
        <dsp:cNvPr id="0" name=""/>
        <dsp:cNvSpPr/>
      </dsp:nvSpPr>
      <dsp:spPr>
        <a:xfrm>
          <a:off x="1768082" y="690046"/>
          <a:ext cx="1768082" cy="3490398"/>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b="0" kern="1200" dirty="0">
              <a:latin typeface="Arial" pitchFamily="34" charset="0"/>
              <a:cs typeface="Arial" pitchFamily="34" charset="0"/>
            </a:rPr>
            <a:t>Ph.D. (Speech-Language Pathology/Audiology/Speech &amp; Hearing)</a:t>
          </a:r>
        </a:p>
        <a:p>
          <a:pPr lvl="0" defTabSz="666750">
            <a:spcBef>
              <a:spcPct val="0"/>
            </a:spcBef>
          </a:pPr>
          <a:endParaRPr lang="en-US" sz="1800" b="0" kern="1200" dirty="0">
            <a:latin typeface="Arial" pitchFamily="34" charset="0"/>
            <a:cs typeface="Arial" pitchFamily="34" charset="0"/>
          </a:endParaRPr>
        </a:p>
      </dsp:txBody>
      <dsp:txXfrm>
        <a:off x="1768082" y="690046"/>
        <a:ext cx="1768082" cy="3490398"/>
      </dsp:txXfrm>
    </dsp:sp>
    <dsp:sp modelId="{E15ABBB2-E638-427A-8666-672706598E98}">
      <dsp:nvSpPr>
        <dsp:cNvPr id="0" name=""/>
        <dsp:cNvSpPr/>
      </dsp:nvSpPr>
      <dsp:spPr>
        <a:xfrm>
          <a:off x="3536165" y="612832"/>
          <a:ext cx="1768082" cy="364482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ts val="0"/>
            </a:spcAft>
          </a:pPr>
          <a:r>
            <a:rPr lang="en-US" sz="1800" b="0" kern="1200" dirty="0">
              <a:latin typeface="Arial" pitchFamily="34" charset="0"/>
              <a:cs typeface="Arial" pitchFamily="34" charset="0"/>
            </a:rPr>
            <a:t>- Diploma in Hearing, Language &amp; Speech (DHLS)</a:t>
          </a:r>
        </a:p>
        <a:p>
          <a:pPr lvl="0" algn="l" defTabSz="800100">
            <a:lnSpc>
              <a:spcPct val="100000"/>
            </a:lnSpc>
            <a:spcBef>
              <a:spcPct val="0"/>
            </a:spcBef>
            <a:spcAft>
              <a:spcPts val="0"/>
            </a:spcAft>
          </a:pPr>
          <a:r>
            <a:rPr lang="en-US" sz="1800" b="0" kern="1200" dirty="0">
              <a:latin typeface="Arial" pitchFamily="34" charset="0"/>
              <a:cs typeface="Arial" pitchFamily="34" charset="0"/>
            </a:rPr>
            <a:t>- Diploma in Teaching Young Deaf and Hard of Hearing (DTY-DHH)</a:t>
          </a:r>
        </a:p>
        <a:p>
          <a:pPr lvl="0" defTabSz="800100">
            <a:spcBef>
              <a:spcPct val="0"/>
            </a:spcBef>
          </a:pPr>
          <a:endParaRPr lang="en-US" sz="1800" b="0" kern="1200" dirty="0">
            <a:latin typeface="Arial" pitchFamily="34" charset="0"/>
            <a:cs typeface="Arial" pitchFamily="34" charset="0"/>
          </a:endParaRPr>
        </a:p>
      </dsp:txBody>
      <dsp:txXfrm>
        <a:off x="3536165" y="612832"/>
        <a:ext cx="1768082" cy="3644825"/>
      </dsp:txXfrm>
    </dsp:sp>
    <dsp:sp modelId="{5244D2A3-1DC2-4DF3-93DC-9C33910E0E77}">
      <dsp:nvSpPr>
        <dsp:cNvPr id="0" name=""/>
        <dsp:cNvSpPr/>
      </dsp:nvSpPr>
      <dsp:spPr>
        <a:xfrm>
          <a:off x="5304247" y="617692"/>
          <a:ext cx="1768082" cy="3635106"/>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latin typeface="Arial" pitchFamily="34" charset="0"/>
              <a:cs typeface="Arial" pitchFamily="34" charset="0"/>
            </a:rPr>
            <a:t>- </a:t>
          </a:r>
          <a:r>
            <a:rPr lang="en-US" sz="1800" b="0" kern="1200" dirty="0" err="1">
              <a:latin typeface="Arial" pitchFamily="34" charset="0"/>
              <a:cs typeface="Arial" pitchFamily="34" charset="0"/>
            </a:rPr>
            <a:t>B.Ed</a:t>
          </a:r>
          <a:r>
            <a:rPr lang="en-US" sz="1800" b="0" kern="1200" dirty="0">
              <a:latin typeface="Arial" pitchFamily="34" charset="0"/>
              <a:cs typeface="Arial" pitchFamily="34" charset="0"/>
            </a:rPr>
            <a:t> (Special Education) </a:t>
          </a:r>
        </a:p>
      </dsp:txBody>
      <dsp:txXfrm>
        <a:off x="5304247" y="617692"/>
        <a:ext cx="1768082" cy="3635106"/>
      </dsp:txXfrm>
    </dsp:sp>
    <dsp:sp modelId="{A88ECAB9-650E-40B0-AD0C-D8D530F8EA96}">
      <dsp:nvSpPr>
        <dsp:cNvPr id="0" name=""/>
        <dsp:cNvSpPr/>
      </dsp:nvSpPr>
      <dsp:spPr>
        <a:xfrm>
          <a:off x="0" y="4006501"/>
          <a:ext cx="7072330" cy="305040"/>
        </a:xfrm>
        <a:prstGeom prst="rect">
          <a:avLst/>
        </a:prstGeom>
        <a:solidFill>
          <a:schemeClr val="accent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0A090-C00D-49BB-ADC2-7EECF475EEF6}">
      <dsp:nvSpPr>
        <dsp:cNvPr id="0" name=""/>
        <dsp:cNvSpPr/>
      </dsp:nvSpPr>
      <dsp:spPr>
        <a:xfrm>
          <a:off x="1702036" y="1678065"/>
          <a:ext cx="935880" cy="445393"/>
        </a:xfrm>
        <a:custGeom>
          <a:avLst/>
          <a:gdLst/>
          <a:ahLst/>
          <a:cxnLst/>
          <a:rect l="0" t="0" r="0" b="0"/>
          <a:pathLst>
            <a:path>
              <a:moveTo>
                <a:pt x="0" y="0"/>
              </a:moveTo>
              <a:lnTo>
                <a:pt x="0" y="303523"/>
              </a:lnTo>
              <a:lnTo>
                <a:pt x="935880" y="303523"/>
              </a:lnTo>
              <a:lnTo>
                <a:pt x="935880" y="4453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EA6BD8-754A-4CED-A512-EF6177EB3671}">
      <dsp:nvSpPr>
        <dsp:cNvPr id="0" name=""/>
        <dsp:cNvSpPr/>
      </dsp:nvSpPr>
      <dsp:spPr>
        <a:xfrm>
          <a:off x="766156" y="1678065"/>
          <a:ext cx="935880" cy="445393"/>
        </a:xfrm>
        <a:custGeom>
          <a:avLst/>
          <a:gdLst/>
          <a:ahLst/>
          <a:cxnLst/>
          <a:rect l="0" t="0" r="0" b="0"/>
          <a:pathLst>
            <a:path>
              <a:moveTo>
                <a:pt x="935880" y="0"/>
              </a:moveTo>
              <a:lnTo>
                <a:pt x="935880" y="303523"/>
              </a:lnTo>
              <a:lnTo>
                <a:pt x="0" y="303523"/>
              </a:lnTo>
              <a:lnTo>
                <a:pt x="0" y="4453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050CE7-D0D6-4AEB-B68B-6E47BDBD3202}">
      <dsp:nvSpPr>
        <dsp:cNvPr id="0" name=""/>
        <dsp:cNvSpPr/>
      </dsp:nvSpPr>
      <dsp:spPr>
        <a:xfrm>
          <a:off x="936316" y="705600"/>
          <a:ext cx="1531440" cy="972464"/>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88394D-A1F5-4BE9-AD5A-699AE22BFF18}">
      <dsp:nvSpPr>
        <dsp:cNvPr id="0" name=""/>
        <dsp:cNvSpPr/>
      </dsp:nvSpPr>
      <dsp:spPr>
        <a:xfrm>
          <a:off x="1106476" y="867252"/>
          <a:ext cx="1531440" cy="972464"/>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noFill/>
            </a:rPr>
            <a:t>Student Practical Training</a:t>
          </a:r>
        </a:p>
      </dsp:txBody>
      <dsp:txXfrm>
        <a:off x="1134958" y="895734"/>
        <a:ext cx="1474476" cy="915500"/>
      </dsp:txXfrm>
    </dsp:sp>
    <dsp:sp modelId="{29DA6FD2-76AA-4826-BA7E-AB796EA44F4B}">
      <dsp:nvSpPr>
        <dsp:cNvPr id="0" name=""/>
        <dsp:cNvSpPr/>
      </dsp:nvSpPr>
      <dsp:spPr>
        <a:xfrm>
          <a:off x="436" y="2123459"/>
          <a:ext cx="1531440" cy="9724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20DCD4-AB65-49F6-A853-EC43BD86B54C}">
      <dsp:nvSpPr>
        <dsp:cNvPr id="0" name=""/>
        <dsp:cNvSpPr/>
      </dsp:nvSpPr>
      <dsp:spPr>
        <a:xfrm>
          <a:off x="170596" y="2285111"/>
          <a:ext cx="1531440" cy="9724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t>Practical Classes</a:t>
          </a:r>
        </a:p>
      </dsp:txBody>
      <dsp:txXfrm>
        <a:off x="199078" y="2313593"/>
        <a:ext cx="1474476" cy="915500"/>
      </dsp:txXfrm>
    </dsp:sp>
    <dsp:sp modelId="{CEF6E91F-0FAE-4B2D-BE53-8DAFE8B2EC79}">
      <dsp:nvSpPr>
        <dsp:cNvPr id="0" name=""/>
        <dsp:cNvSpPr/>
      </dsp:nvSpPr>
      <dsp:spPr>
        <a:xfrm>
          <a:off x="1872197" y="2123459"/>
          <a:ext cx="1531440" cy="9724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DEFE6-E228-455E-9D5F-506E079D63B4}">
      <dsp:nvSpPr>
        <dsp:cNvPr id="0" name=""/>
        <dsp:cNvSpPr/>
      </dsp:nvSpPr>
      <dsp:spPr>
        <a:xfrm>
          <a:off x="2042357" y="2285111"/>
          <a:ext cx="1531440" cy="9724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t>Clinical Training</a:t>
          </a:r>
        </a:p>
      </dsp:txBody>
      <dsp:txXfrm>
        <a:off x="2070839" y="2313593"/>
        <a:ext cx="1474476" cy="915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E1E81-B007-4FB6-A8DE-21B907E8866A}">
      <dsp:nvSpPr>
        <dsp:cNvPr id="0" name=""/>
        <dsp:cNvSpPr/>
      </dsp:nvSpPr>
      <dsp:spPr>
        <a:xfrm>
          <a:off x="2271073" y="744781"/>
          <a:ext cx="4966364" cy="4966364"/>
        </a:xfrm>
        <a:prstGeom prst="blockArc">
          <a:avLst>
            <a:gd name="adj1" fmla="val 11880000"/>
            <a:gd name="adj2" fmla="val 16200000"/>
            <a:gd name="adj3" fmla="val 464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E163B41-30A6-4A49-948C-9F25E1551F9A}">
      <dsp:nvSpPr>
        <dsp:cNvPr id="0" name=""/>
        <dsp:cNvSpPr/>
      </dsp:nvSpPr>
      <dsp:spPr>
        <a:xfrm>
          <a:off x="2271073" y="744781"/>
          <a:ext cx="4966364" cy="4966364"/>
        </a:xfrm>
        <a:prstGeom prst="blockArc">
          <a:avLst>
            <a:gd name="adj1" fmla="val 7560000"/>
            <a:gd name="adj2" fmla="val 11880000"/>
            <a:gd name="adj3" fmla="val 464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4961962-8D6A-4123-AE99-3A8706858062}">
      <dsp:nvSpPr>
        <dsp:cNvPr id="0" name=""/>
        <dsp:cNvSpPr/>
      </dsp:nvSpPr>
      <dsp:spPr>
        <a:xfrm>
          <a:off x="2271073" y="744781"/>
          <a:ext cx="4966364" cy="4966364"/>
        </a:xfrm>
        <a:prstGeom prst="blockArc">
          <a:avLst>
            <a:gd name="adj1" fmla="val 3240000"/>
            <a:gd name="adj2" fmla="val 7560000"/>
            <a:gd name="adj3" fmla="val 464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730C683-CE0E-428D-82D8-D9FB908941BA}">
      <dsp:nvSpPr>
        <dsp:cNvPr id="0" name=""/>
        <dsp:cNvSpPr/>
      </dsp:nvSpPr>
      <dsp:spPr>
        <a:xfrm>
          <a:off x="2271073" y="744781"/>
          <a:ext cx="4966364" cy="4966364"/>
        </a:xfrm>
        <a:prstGeom prst="blockArc">
          <a:avLst>
            <a:gd name="adj1" fmla="val 20520000"/>
            <a:gd name="adj2" fmla="val 3240000"/>
            <a:gd name="adj3" fmla="val 464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889D751-1C99-4D73-91CA-F0F7EA113D57}">
      <dsp:nvSpPr>
        <dsp:cNvPr id="0" name=""/>
        <dsp:cNvSpPr/>
      </dsp:nvSpPr>
      <dsp:spPr>
        <a:xfrm>
          <a:off x="2271073" y="744781"/>
          <a:ext cx="4966364" cy="4966364"/>
        </a:xfrm>
        <a:prstGeom prst="blockArc">
          <a:avLst>
            <a:gd name="adj1" fmla="val 16200000"/>
            <a:gd name="adj2" fmla="val 20520000"/>
            <a:gd name="adj3" fmla="val 464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C48A725-236D-4158-8128-D699CC6E0E84}">
      <dsp:nvSpPr>
        <dsp:cNvPr id="0" name=""/>
        <dsp:cNvSpPr/>
      </dsp:nvSpPr>
      <dsp:spPr>
        <a:xfrm>
          <a:off x="3611270" y="2084977"/>
          <a:ext cx="2285972" cy="2285972"/>
        </a:xfrm>
        <a:prstGeom prst="ellipse">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IN" sz="3000" kern="1200" dirty="0"/>
            <a:t>Activities</a:t>
          </a:r>
        </a:p>
      </dsp:txBody>
      <dsp:txXfrm>
        <a:off x="3946043" y="2419750"/>
        <a:ext cx="1616426" cy="1616426"/>
      </dsp:txXfrm>
    </dsp:sp>
    <dsp:sp modelId="{FDFC289B-BE82-4A1B-AF2C-A99D189DD2D0}">
      <dsp:nvSpPr>
        <dsp:cNvPr id="0" name=""/>
        <dsp:cNvSpPr/>
      </dsp:nvSpPr>
      <dsp:spPr>
        <a:xfrm>
          <a:off x="3954165" y="2297"/>
          <a:ext cx="1600180" cy="1600180"/>
        </a:xfrm>
        <a:prstGeom prst="ellipse">
          <a:avLst/>
        </a:prstGeom>
        <a:solidFill>
          <a:schemeClr val="accent2">
            <a:lumMod val="5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solidFill>
                <a:schemeClr val="bg1"/>
              </a:solidFill>
              <a:latin typeface="Arial Rounded MT Bold" pitchFamily="34" charset="0"/>
              <a:cs typeface="Arial" pitchFamily="34" charset="0"/>
            </a:rPr>
            <a:t>Student </a:t>
          </a:r>
        </a:p>
        <a:p>
          <a:pPr lvl="0" algn="ctr" defTabSz="800100">
            <a:lnSpc>
              <a:spcPct val="90000"/>
            </a:lnSpc>
            <a:spcBef>
              <a:spcPct val="0"/>
            </a:spcBef>
            <a:spcAft>
              <a:spcPct val="35000"/>
            </a:spcAft>
          </a:pPr>
          <a:r>
            <a:rPr lang="en-IN" sz="1800" kern="1200" dirty="0">
              <a:solidFill>
                <a:schemeClr val="bg1"/>
              </a:solidFill>
              <a:latin typeface="Arial Rounded MT Bold" pitchFamily="34" charset="0"/>
              <a:cs typeface="Arial" pitchFamily="34" charset="0"/>
            </a:rPr>
            <a:t>research</a:t>
          </a:r>
          <a:endParaRPr lang="en-IN" sz="1800" kern="1200" dirty="0"/>
        </a:p>
      </dsp:txBody>
      <dsp:txXfrm>
        <a:off x="4188506" y="236638"/>
        <a:ext cx="1131498" cy="1131498"/>
      </dsp:txXfrm>
    </dsp:sp>
    <dsp:sp modelId="{7DED4FDF-FF88-4900-B7AB-2F718A46CB10}">
      <dsp:nvSpPr>
        <dsp:cNvPr id="0" name=""/>
        <dsp:cNvSpPr/>
      </dsp:nvSpPr>
      <dsp:spPr>
        <a:xfrm>
          <a:off x="6261025" y="1678329"/>
          <a:ext cx="1600180" cy="1600180"/>
        </a:xfrm>
        <a:prstGeom prst="ellipse">
          <a:avLst/>
        </a:prstGeom>
        <a:solidFill>
          <a:schemeClr val="accent2">
            <a:lumMod val="5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bg1"/>
              </a:solidFill>
              <a:latin typeface="Arial Rounded MT Bold" pitchFamily="34" charset="0"/>
              <a:cs typeface="Arial" pitchFamily="34" charset="0"/>
            </a:rPr>
            <a:t>Projects</a:t>
          </a:r>
          <a:endParaRPr lang="en-IN" sz="1800" kern="1200" dirty="0">
            <a:solidFill>
              <a:schemeClr val="bg1"/>
            </a:solidFill>
            <a:latin typeface="Arial Rounded MT Bold" pitchFamily="34" charset="0"/>
            <a:cs typeface="Arial" pitchFamily="34" charset="0"/>
          </a:endParaRPr>
        </a:p>
      </dsp:txBody>
      <dsp:txXfrm>
        <a:off x="6495366" y="1912670"/>
        <a:ext cx="1131498" cy="1131498"/>
      </dsp:txXfrm>
    </dsp:sp>
    <dsp:sp modelId="{1117E711-6E37-4E82-B98E-176945425E03}">
      <dsp:nvSpPr>
        <dsp:cNvPr id="0" name=""/>
        <dsp:cNvSpPr/>
      </dsp:nvSpPr>
      <dsp:spPr>
        <a:xfrm>
          <a:off x="5016322" y="4390205"/>
          <a:ext cx="2327303" cy="1600180"/>
        </a:xfrm>
        <a:prstGeom prst="ellipse">
          <a:avLst/>
        </a:prstGeom>
        <a:solidFill>
          <a:schemeClr val="accent2">
            <a:lumMod val="5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bg1"/>
              </a:solidFill>
              <a:latin typeface="Arial Rounded MT Bold" pitchFamily="34" charset="0"/>
              <a:cs typeface="Arial" pitchFamily="34" charset="0"/>
            </a:rPr>
            <a:t>Publications</a:t>
          </a:r>
          <a:endParaRPr lang="en-IN" sz="1800" kern="1200" dirty="0">
            <a:solidFill>
              <a:schemeClr val="bg1"/>
            </a:solidFill>
            <a:latin typeface="Arial Rounded MT Bold" pitchFamily="34" charset="0"/>
            <a:cs typeface="Arial" pitchFamily="34" charset="0"/>
          </a:endParaRPr>
        </a:p>
      </dsp:txBody>
      <dsp:txXfrm>
        <a:off x="5357148" y="4624546"/>
        <a:ext cx="1645651" cy="1131498"/>
      </dsp:txXfrm>
    </dsp:sp>
    <dsp:sp modelId="{C9F674E9-CB93-45C2-A23E-4CE52CFB6626}">
      <dsp:nvSpPr>
        <dsp:cNvPr id="0" name=""/>
        <dsp:cNvSpPr/>
      </dsp:nvSpPr>
      <dsp:spPr>
        <a:xfrm>
          <a:off x="2079349" y="4390205"/>
          <a:ext cx="2498378" cy="1600180"/>
        </a:xfrm>
        <a:prstGeom prst="ellipse">
          <a:avLst/>
        </a:prstGeom>
        <a:solidFill>
          <a:schemeClr val="accent2">
            <a:lumMod val="5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bg1"/>
              </a:solidFill>
              <a:latin typeface="Arial Rounded MT Bold" pitchFamily="34" charset="0"/>
              <a:cs typeface="Arial" pitchFamily="34" charset="0"/>
            </a:rPr>
            <a:t>Presentations</a:t>
          </a:r>
          <a:endParaRPr lang="en-IN" sz="1800" kern="1200" dirty="0">
            <a:solidFill>
              <a:schemeClr val="bg1"/>
            </a:solidFill>
            <a:latin typeface="Arial Rounded MT Bold" pitchFamily="34" charset="0"/>
            <a:cs typeface="Arial" pitchFamily="34" charset="0"/>
          </a:endParaRPr>
        </a:p>
      </dsp:txBody>
      <dsp:txXfrm>
        <a:off x="2445228" y="4624546"/>
        <a:ext cx="1766620" cy="1131498"/>
      </dsp:txXfrm>
    </dsp:sp>
    <dsp:sp modelId="{45760628-3B27-4E94-9F11-BCFFB165FCBD}">
      <dsp:nvSpPr>
        <dsp:cNvPr id="0" name=""/>
        <dsp:cNvSpPr/>
      </dsp:nvSpPr>
      <dsp:spPr>
        <a:xfrm>
          <a:off x="1427825" y="1678329"/>
          <a:ext cx="2039142" cy="1600180"/>
        </a:xfrm>
        <a:prstGeom prst="ellipse">
          <a:avLst/>
        </a:prstGeom>
        <a:solidFill>
          <a:schemeClr val="accent2">
            <a:lumMod val="5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solidFill>
                <a:schemeClr val="bg1"/>
              </a:solidFill>
              <a:latin typeface="Arial Rounded MT Bold" pitchFamily="34" charset="0"/>
              <a:cs typeface="Arial" pitchFamily="34" charset="0"/>
            </a:rPr>
            <a:t>Reviewers&amp; Editorial members</a:t>
          </a:r>
        </a:p>
      </dsp:txBody>
      <dsp:txXfrm>
        <a:off x="1726450" y="1912670"/>
        <a:ext cx="1441892" cy="11314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B78BE-7D32-47E1-991B-9D0DC7104DA8}">
      <dsp:nvSpPr>
        <dsp:cNvPr id="0" name=""/>
        <dsp:cNvSpPr/>
      </dsp:nvSpPr>
      <dsp:spPr>
        <a:xfrm rot="10800000">
          <a:off x="1476759" y="105265"/>
          <a:ext cx="4874118" cy="577278"/>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564" tIns="91440" rIns="170688" bIns="91440" numCol="1" spcCol="1270" anchor="ctr" anchorCtr="0">
          <a:noAutofit/>
        </a:bodyPr>
        <a:lstStyle/>
        <a:p>
          <a:pPr lvl="0" algn="ctr" defTabSz="1066800">
            <a:lnSpc>
              <a:spcPct val="90000"/>
            </a:lnSpc>
            <a:spcBef>
              <a:spcPct val="0"/>
            </a:spcBef>
            <a:spcAft>
              <a:spcPct val="35000"/>
            </a:spcAft>
          </a:pPr>
          <a:r>
            <a:rPr lang="en-IN" sz="2400" kern="1200" dirty="0" smtClean="0">
              <a:latin typeface="Arial" pitchFamily="34" charset="0"/>
              <a:cs typeface="Arial" pitchFamily="34" charset="0"/>
            </a:rPr>
            <a:t>Language Pathology Laboratory</a:t>
          </a:r>
          <a:endParaRPr lang="en-IN" sz="2400" kern="1200" dirty="0">
            <a:latin typeface="Arial" pitchFamily="34" charset="0"/>
            <a:cs typeface="Arial" pitchFamily="34" charset="0"/>
          </a:endParaRPr>
        </a:p>
      </dsp:txBody>
      <dsp:txXfrm rot="10800000">
        <a:off x="1621078" y="105265"/>
        <a:ext cx="4729799" cy="577278"/>
      </dsp:txXfrm>
    </dsp:sp>
    <dsp:sp modelId="{8F8CF768-BD2F-43AE-9A21-8F43CE5B231B}">
      <dsp:nvSpPr>
        <dsp:cNvPr id="0" name=""/>
        <dsp:cNvSpPr/>
      </dsp:nvSpPr>
      <dsp:spPr>
        <a:xfrm>
          <a:off x="978623" y="1046"/>
          <a:ext cx="996273" cy="785716"/>
        </a:xfrm>
        <a:prstGeom prst="ellipse">
          <a:avLst/>
        </a:prstGeom>
        <a:blipFill rotWithShape="0">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13A573-8DC1-43E5-92DD-B94609472315}">
      <dsp:nvSpPr>
        <dsp:cNvPr id="0" name=""/>
        <dsp:cNvSpPr/>
      </dsp:nvSpPr>
      <dsp:spPr>
        <a:xfrm rot="10800000">
          <a:off x="1490460" y="959085"/>
          <a:ext cx="4874118" cy="577278"/>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564" tIns="91440" rIns="170688" bIns="91440" numCol="1" spcCol="1270" anchor="ctr" anchorCtr="0">
          <a:noAutofit/>
        </a:bodyPr>
        <a:lstStyle/>
        <a:p>
          <a:pPr lvl="0" algn="ctr" defTabSz="1066800">
            <a:lnSpc>
              <a:spcPct val="90000"/>
            </a:lnSpc>
            <a:spcBef>
              <a:spcPct val="0"/>
            </a:spcBef>
            <a:spcAft>
              <a:spcPct val="35000"/>
            </a:spcAft>
          </a:pPr>
          <a:r>
            <a:rPr lang="en-IN" sz="2400" kern="1200" dirty="0" smtClean="0">
              <a:latin typeface="Arial" pitchFamily="34" charset="0"/>
              <a:cs typeface="Arial" pitchFamily="34" charset="0"/>
            </a:rPr>
            <a:t>Speech Pathology Laboratory</a:t>
          </a:r>
          <a:endParaRPr lang="en-IN" sz="2400" kern="1200" dirty="0">
            <a:latin typeface="Arial" pitchFamily="34" charset="0"/>
            <a:cs typeface="Arial" pitchFamily="34" charset="0"/>
          </a:endParaRPr>
        </a:p>
      </dsp:txBody>
      <dsp:txXfrm rot="10800000">
        <a:off x="1634779" y="959085"/>
        <a:ext cx="4729799" cy="577278"/>
      </dsp:txXfrm>
    </dsp:sp>
    <dsp:sp modelId="{A9F081C4-10EA-42D5-A724-93DB2FF99E12}">
      <dsp:nvSpPr>
        <dsp:cNvPr id="0" name=""/>
        <dsp:cNvSpPr/>
      </dsp:nvSpPr>
      <dsp:spPr>
        <a:xfrm>
          <a:off x="964922" y="959085"/>
          <a:ext cx="1051074" cy="577278"/>
        </a:xfrm>
        <a:prstGeom prst="ellipse">
          <a:avLst/>
        </a:prstGeom>
        <a:blipFill rotWithShape="0">
          <a:blip xmlns:r="http://schemas.openxmlformats.org/officeDocument/2006/relationships" r:embed="rId2"/>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2CDD3-2895-4402-96D0-DF29B0CB9B1E}">
      <dsp:nvSpPr>
        <dsp:cNvPr id="0" name=""/>
        <dsp:cNvSpPr/>
      </dsp:nvSpPr>
      <dsp:spPr>
        <a:xfrm rot="10800000">
          <a:off x="1498465" y="1708686"/>
          <a:ext cx="4874118" cy="577278"/>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564" tIns="91440" rIns="170688" bIns="91440" numCol="1" spcCol="1270" anchor="ctr" anchorCtr="0">
          <a:noAutofit/>
        </a:bodyPr>
        <a:lstStyle/>
        <a:p>
          <a:pPr lvl="0" algn="ctr" defTabSz="1066800">
            <a:lnSpc>
              <a:spcPct val="90000"/>
            </a:lnSpc>
            <a:spcBef>
              <a:spcPct val="0"/>
            </a:spcBef>
            <a:spcAft>
              <a:spcPct val="35000"/>
            </a:spcAft>
          </a:pPr>
          <a:r>
            <a:rPr lang="en-IN" sz="2400" kern="1200" dirty="0" smtClean="0">
              <a:latin typeface="Arial" pitchFamily="34" charset="0"/>
              <a:cs typeface="Arial" pitchFamily="34" charset="0"/>
            </a:rPr>
            <a:t>Swallowing Disorders Laboratory</a:t>
          </a:r>
          <a:endParaRPr lang="en-IN" sz="2400" kern="1200" dirty="0">
            <a:latin typeface="Arial" pitchFamily="34" charset="0"/>
            <a:cs typeface="Arial" pitchFamily="34" charset="0"/>
          </a:endParaRPr>
        </a:p>
      </dsp:txBody>
      <dsp:txXfrm rot="10800000">
        <a:off x="1642784" y="1708686"/>
        <a:ext cx="4729799" cy="577278"/>
      </dsp:txXfrm>
    </dsp:sp>
    <dsp:sp modelId="{30F877CD-9B52-43B3-B2F2-3A0386A0569F}">
      <dsp:nvSpPr>
        <dsp:cNvPr id="0" name=""/>
        <dsp:cNvSpPr/>
      </dsp:nvSpPr>
      <dsp:spPr>
        <a:xfrm>
          <a:off x="956917" y="1708686"/>
          <a:ext cx="1083096" cy="577278"/>
        </a:xfrm>
        <a:prstGeom prst="ellipse">
          <a:avLst/>
        </a:prstGeom>
        <a:blipFill rotWithShape="0">
          <a:blip xmlns:r="http://schemas.openxmlformats.org/officeDocument/2006/relationships" r:embed="rId3"/>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F01D87-1D30-4BBA-B125-1B992EC8BDD3}">
      <dsp:nvSpPr>
        <dsp:cNvPr id="0" name=""/>
        <dsp:cNvSpPr/>
      </dsp:nvSpPr>
      <dsp:spPr>
        <a:xfrm rot="10800000">
          <a:off x="1490460" y="2458287"/>
          <a:ext cx="4874118" cy="577278"/>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564" tIns="91440" rIns="170688" bIns="91440" numCol="1" spcCol="1270" anchor="ctr" anchorCtr="0">
          <a:noAutofit/>
        </a:bodyPr>
        <a:lstStyle/>
        <a:p>
          <a:pPr lvl="0" algn="ctr" defTabSz="1066800">
            <a:lnSpc>
              <a:spcPct val="90000"/>
            </a:lnSpc>
            <a:spcBef>
              <a:spcPct val="0"/>
            </a:spcBef>
            <a:spcAft>
              <a:spcPct val="35000"/>
            </a:spcAft>
          </a:pPr>
          <a:r>
            <a:rPr lang="en-IN" sz="2400" kern="1200" dirty="0" err="1" smtClean="0">
              <a:latin typeface="Arial" pitchFamily="34" charset="0"/>
              <a:cs typeface="Arial" pitchFamily="34" charset="0"/>
            </a:rPr>
            <a:t>Articulograph</a:t>
          </a:r>
          <a:r>
            <a:rPr lang="en-IN" sz="2400" kern="1200" dirty="0" smtClean="0">
              <a:latin typeface="Arial" pitchFamily="34" charset="0"/>
              <a:cs typeface="Arial" pitchFamily="34" charset="0"/>
            </a:rPr>
            <a:t> Laboratory</a:t>
          </a:r>
          <a:endParaRPr lang="en-IN" sz="2400" kern="1200" dirty="0">
            <a:latin typeface="Arial" pitchFamily="34" charset="0"/>
            <a:cs typeface="Arial" pitchFamily="34" charset="0"/>
          </a:endParaRPr>
        </a:p>
      </dsp:txBody>
      <dsp:txXfrm rot="10800000">
        <a:off x="1634779" y="2458287"/>
        <a:ext cx="4729799" cy="577278"/>
      </dsp:txXfrm>
    </dsp:sp>
    <dsp:sp modelId="{A7EF027A-DF56-43D2-8F8D-BF24A64F45C7}">
      <dsp:nvSpPr>
        <dsp:cNvPr id="0" name=""/>
        <dsp:cNvSpPr/>
      </dsp:nvSpPr>
      <dsp:spPr>
        <a:xfrm>
          <a:off x="964922" y="2458287"/>
          <a:ext cx="1051074" cy="577278"/>
        </a:xfrm>
        <a:prstGeom prst="ellipse">
          <a:avLst/>
        </a:prstGeom>
        <a:blipFill rotWithShape="0">
          <a:blip xmlns:r="http://schemas.openxmlformats.org/officeDocument/2006/relationships" r:embed="rId4"/>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361242-0444-469A-9BC2-D6F80089B51B}">
      <dsp:nvSpPr>
        <dsp:cNvPr id="0" name=""/>
        <dsp:cNvSpPr/>
      </dsp:nvSpPr>
      <dsp:spPr>
        <a:xfrm rot="10800000">
          <a:off x="1481310" y="3207888"/>
          <a:ext cx="4874118" cy="577278"/>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564" tIns="91440" rIns="170688" bIns="91440" numCol="1" spcCol="1270" anchor="ctr" anchorCtr="0">
          <a:noAutofit/>
        </a:bodyPr>
        <a:lstStyle/>
        <a:p>
          <a:pPr lvl="0" algn="ctr" defTabSz="1066800">
            <a:lnSpc>
              <a:spcPct val="90000"/>
            </a:lnSpc>
            <a:spcBef>
              <a:spcPct val="0"/>
            </a:spcBef>
            <a:spcAft>
              <a:spcPct val="35000"/>
            </a:spcAft>
          </a:pPr>
          <a:r>
            <a:rPr lang="en-IN" sz="2400" kern="1200" dirty="0" smtClean="0">
              <a:latin typeface="Arial" pitchFamily="34" charset="0"/>
              <a:cs typeface="Arial" pitchFamily="34" charset="0"/>
            </a:rPr>
            <a:t>Eye-tracking Laboratory</a:t>
          </a:r>
          <a:endParaRPr lang="en-IN" sz="2400" kern="1200" dirty="0">
            <a:latin typeface="Arial" pitchFamily="34" charset="0"/>
            <a:cs typeface="Arial" pitchFamily="34" charset="0"/>
          </a:endParaRPr>
        </a:p>
      </dsp:txBody>
      <dsp:txXfrm rot="10800000">
        <a:off x="1625629" y="3207888"/>
        <a:ext cx="4729799" cy="577278"/>
      </dsp:txXfrm>
    </dsp:sp>
    <dsp:sp modelId="{D94A1692-A271-41F7-89A1-8C10BFE1041C}">
      <dsp:nvSpPr>
        <dsp:cNvPr id="0" name=""/>
        <dsp:cNvSpPr/>
      </dsp:nvSpPr>
      <dsp:spPr>
        <a:xfrm>
          <a:off x="974072" y="3207888"/>
          <a:ext cx="1014475" cy="577278"/>
        </a:xfrm>
        <a:prstGeom prst="ellipse">
          <a:avLst/>
        </a:prstGeom>
        <a:blipFill rotWithShape="0">
          <a:blip xmlns:r="http://schemas.openxmlformats.org/officeDocument/2006/relationships" r:embed="rId5"/>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F6DE2-DD05-4566-9DE8-CFAA0B7B0D20}">
      <dsp:nvSpPr>
        <dsp:cNvPr id="0" name=""/>
        <dsp:cNvSpPr/>
      </dsp:nvSpPr>
      <dsp:spPr>
        <a:xfrm>
          <a:off x="1836203" y="607944"/>
          <a:ext cx="4024007" cy="4024225"/>
        </a:xfrm>
        <a:prstGeom prst="ellipse">
          <a:avLst/>
        </a:prstGeom>
        <a:solidFill>
          <a:schemeClr val="accent5">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IN" sz="2400" kern="1200" dirty="0">
              <a:latin typeface="Arial Rounded MT Bold" pitchFamily="34" charset="0"/>
              <a:cs typeface="Arial" pitchFamily="34" charset="0"/>
            </a:rPr>
            <a:t> Activities</a:t>
          </a:r>
        </a:p>
      </dsp:txBody>
      <dsp:txXfrm>
        <a:off x="2425505" y="1197278"/>
        <a:ext cx="2845403" cy="2845557"/>
      </dsp:txXfrm>
    </dsp:sp>
    <dsp:sp modelId="{C1001A97-4CFF-41A0-8B0B-AF02CDDC7D9A}">
      <dsp:nvSpPr>
        <dsp:cNvPr id="0" name=""/>
        <dsp:cNvSpPr/>
      </dsp:nvSpPr>
      <dsp:spPr>
        <a:xfrm>
          <a:off x="4351355" y="0"/>
          <a:ext cx="447387" cy="447869"/>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3B91124-D74E-4F04-9F86-349D20AB43F2}">
      <dsp:nvSpPr>
        <dsp:cNvPr id="0" name=""/>
        <dsp:cNvSpPr/>
      </dsp:nvSpPr>
      <dsp:spPr>
        <a:xfrm>
          <a:off x="3292319" y="3908955"/>
          <a:ext cx="324396" cy="324195"/>
        </a:xfrm>
        <a:prstGeom prst="ellipse">
          <a:avLst/>
        </a:prstGeom>
        <a:solidFill>
          <a:schemeClr val="accent2">
            <a:hueOff val="226737"/>
            <a:satOff val="0"/>
            <a:lumOff val="183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3A2B489-73FD-4833-97EF-9DDBBC051B58}">
      <dsp:nvSpPr>
        <dsp:cNvPr id="0" name=""/>
        <dsp:cNvSpPr/>
      </dsp:nvSpPr>
      <dsp:spPr>
        <a:xfrm>
          <a:off x="6338183" y="1816694"/>
          <a:ext cx="324396" cy="324195"/>
        </a:xfrm>
        <a:prstGeom prst="ellipse">
          <a:avLst/>
        </a:prstGeom>
        <a:solidFill>
          <a:schemeClr val="accent2">
            <a:hueOff val="453475"/>
            <a:satOff val="0"/>
            <a:lumOff val="367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03D0B33-615E-4546-9CFA-22795533E262}">
      <dsp:nvSpPr>
        <dsp:cNvPr id="0" name=""/>
        <dsp:cNvSpPr/>
      </dsp:nvSpPr>
      <dsp:spPr>
        <a:xfrm>
          <a:off x="4788011" y="4253563"/>
          <a:ext cx="447387" cy="447869"/>
        </a:xfrm>
        <a:prstGeom prst="ellipse">
          <a:avLst/>
        </a:prstGeom>
        <a:solidFill>
          <a:schemeClr val="accent2">
            <a:hueOff val="680212"/>
            <a:satOff val="0"/>
            <a:lumOff val="55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4B94CFE-D232-4203-B71E-15C4C0A04616}">
      <dsp:nvSpPr>
        <dsp:cNvPr id="0" name=""/>
        <dsp:cNvSpPr/>
      </dsp:nvSpPr>
      <dsp:spPr>
        <a:xfrm>
          <a:off x="3383117" y="635783"/>
          <a:ext cx="324396" cy="324195"/>
        </a:xfrm>
        <a:prstGeom prst="ellipse">
          <a:avLst/>
        </a:prstGeom>
        <a:solidFill>
          <a:schemeClr val="accent2">
            <a:hueOff val="906950"/>
            <a:satOff val="0"/>
            <a:lumOff val="7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854A65D-949C-4F2E-BA02-40E15E71C9B4}">
      <dsp:nvSpPr>
        <dsp:cNvPr id="0" name=""/>
        <dsp:cNvSpPr/>
      </dsp:nvSpPr>
      <dsp:spPr>
        <a:xfrm>
          <a:off x="2362051" y="2492101"/>
          <a:ext cx="324396" cy="324195"/>
        </a:xfrm>
        <a:prstGeom prst="ellipse">
          <a:avLst/>
        </a:prstGeom>
        <a:solidFill>
          <a:schemeClr val="accent2">
            <a:hueOff val="1133687"/>
            <a:satOff val="0"/>
            <a:lumOff val="919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74C061C-D032-4FD6-8CD2-DCD3A7467B6A}">
      <dsp:nvSpPr>
        <dsp:cNvPr id="0" name=""/>
        <dsp:cNvSpPr/>
      </dsp:nvSpPr>
      <dsp:spPr>
        <a:xfrm>
          <a:off x="555750" y="317435"/>
          <a:ext cx="2737661" cy="1826087"/>
        </a:xfrm>
        <a:prstGeom prst="ellipse">
          <a:avLst/>
        </a:prstGeom>
        <a:solidFill>
          <a:schemeClr val="accent6">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err="1">
              <a:solidFill>
                <a:schemeClr val="tx1"/>
              </a:solidFill>
              <a:latin typeface="Arial Rounded MT Bold" pitchFamily="34" charset="0"/>
              <a:cs typeface="Arial" pitchFamily="34" charset="0"/>
            </a:rPr>
            <a:t>Dysphagia</a:t>
          </a:r>
          <a:endParaRPr lang="en-IN" sz="2000" kern="1200" dirty="0">
            <a:solidFill>
              <a:schemeClr val="tx1"/>
            </a:solidFill>
            <a:latin typeface="Arial Rounded MT Bold" pitchFamily="34" charset="0"/>
            <a:cs typeface="Arial" pitchFamily="34" charset="0"/>
          </a:endParaRPr>
        </a:p>
        <a:p>
          <a:pPr lvl="0" algn="ctr" defTabSz="889000">
            <a:lnSpc>
              <a:spcPct val="90000"/>
            </a:lnSpc>
            <a:spcBef>
              <a:spcPct val="0"/>
            </a:spcBef>
            <a:spcAft>
              <a:spcPct val="35000"/>
            </a:spcAft>
          </a:pPr>
          <a:r>
            <a:rPr lang="en-IN" sz="2000" kern="1200" dirty="0">
              <a:solidFill>
                <a:schemeClr val="tx1"/>
              </a:solidFill>
              <a:latin typeface="Arial Rounded MT Bold" pitchFamily="34" charset="0"/>
              <a:cs typeface="Arial" pitchFamily="34" charset="0"/>
            </a:rPr>
            <a:t>Unit</a:t>
          </a:r>
        </a:p>
      </dsp:txBody>
      <dsp:txXfrm>
        <a:off x="956671" y="584859"/>
        <a:ext cx="1935819" cy="1291239"/>
      </dsp:txXfrm>
    </dsp:sp>
    <dsp:sp modelId="{F2368E16-74D8-4E1E-BB43-D20BE2D1B7A7}">
      <dsp:nvSpPr>
        <dsp:cNvPr id="0" name=""/>
        <dsp:cNvSpPr/>
      </dsp:nvSpPr>
      <dsp:spPr>
        <a:xfrm>
          <a:off x="3899015" y="650191"/>
          <a:ext cx="447387" cy="447869"/>
        </a:xfrm>
        <a:prstGeom prst="ellipse">
          <a:avLst/>
        </a:prstGeom>
        <a:solidFill>
          <a:schemeClr val="accent2">
            <a:hueOff val="1587163"/>
            <a:satOff val="0"/>
            <a:lumOff val="1286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D7E3BF-A581-4804-B901-90AC3E1FA6E1}">
      <dsp:nvSpPr>
        <dsp:cNvPr id="0" name=""/>
        <dsp:cNvSpPr/>
      </dsp:nvSpPr>
      <dsp:spPr>
        <a:xfrm>
          <a:off x="951378" y="3024622"/>
          <a:ext cx="808928" cy="809287"/>
        </a:xfrm>
        <a:prstGeom prst="ellipse">
          <a:avLst/>
        </a:prstGeom>
        <a:solidFill>
          <a:schemeClr val="accent2">
            <a:hueOff val="1813900"/>
            <a:satOff val="0"/>
            <a:lumOff val="1470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B029FC1-3E9E-4406-BC33-1B2C232CA55D}">
      <dsp:nvSpPr>
        <dsp:cNvPr id="0" name=""/>
        <dsp:cNvSpPr/>
      </dsp:nvSpPr>
      <dsp:spPr>
        <a:xfrm>
          <a:off x="4431485" y="165438"/>
          <a:ext cx="2999702" cy="1635985"/>
        </a:xfrm>
        <a:prstGeom prst="ellipse">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a:solidFill>
                <a:schemeClr val="tx1"/>
              </a:solidFill>
              <a:latin typeface="Arial Rounded MT Bold" pitchFamily="34" charset="0"/>
              <a:cs typeface="Arial" pitchFamily="34" charset="0"/>
            </a:rPr>
            <a:t>Therapy Supervision</a:t>
          </a:r>
          <a:endParaRPr lang="en-IN" sz="2000" kern="1200" dirty="0">
            <a:solidFill>
              <a:schemeClr val="tx1"/>
            </a:solidFill>
            <a:latin typeface="Arial Rounded MT Bold" pitchFamily="34" charset="0"/>
            <a:cs typeface="Arial" pitchFamily="34" charset="0"/>
          </a:endParaRPr>
        </a:p>
      </dsp:txBody>
      <dsp:txXfrm>
        <a:off x="4870781" y="405022"/>
        <a:ext cx="2121110" cy="1156817"/>
      </dsp:txXfrm>
    </dsp:sp>
    <dsp:sp modelId="{7686BB2E-13E5-4DF5-90D2-9400715CD4BB}">
      <dsp:nvSpPr>
        <dsp:cNvPr id="0" name=""/>
        <dsp:cNvSpPr/>
      </dsp:nvSpPr>
      <dsp:spPr>
        <a:xfrm>
          <a:off x="5762027" y="1269765"/>
          <a:ext cx="447387" cy="447869"/>
        </a:xfrm>
        <a:prstGeom prst="ellipse">
          <a:avLst/>
        </a:prstGeom>
        <a:solidFill>
          <a:schemeClr val="accent2">
            <a:hueOff val="2267375"/>
            <a:satOff val="0"/>
            <a:lumOff val="1838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B989342-F33D-4CD4-8330-FAE263A4C751}">
      <dsp:nvSpPr>
        <dsp:cNvPr id="0" name=""/>
        <dsp:cNvSpPr/>
      </dsp:nvSpPr>
      <dsp:spPr>
        <a:xfrm>
          <a:off x="643490" y="3987603"/>
          <a:ext cx="324396" cy="324195"/>
        </a:xfrm>
        <a:prstGeom prst="ellipse">
          <a:avLst/>
        </a:prstGeom>
        <a:solidFill>
          <a:schemeClr val="accent2">
            <a:hueOff val="2494113"/>
            <a:satOff val="0"/>
            <a:lumOff val="2022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6FD4E8F-F7B6-4326-8450-A645E881444C}">
      <dsp:nvSpPr>
        <dsp:cNvPr id="0" name=""/>
        <dsp:cNvSpPr/>
      </dsp:nvSpPr>
      <dsp:spPr>
        <a:xfrm>
          <a:off x="3875903" y="3525924"/>
          <a:ext cx="324396" cy="324195"/>
        </a:xfrm>
        <a:prstGeom prst="ellipse">
          <a:avLst/>
        </a:prstGeom>
        <a:solidFill>
          <a:schemeClr val="accent2">
            <a:hueOff val="2720850"/>
            <a:satOff val="0"/>
            <a:lumOff val="220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4FEEF13-EEB0-4C5A-B566-D4376337785D}">
      <dsp:nvSpPr>
        <dsp:cNvPr id="0" name=""/>
        <dsp:cNvSpPr/>
      </dsp:nvSpPr>
      <dsp:spPr>
        <a:xfrm>
          <a:off x="6179393" y="3433239"/>
          <a:ext cx="1636017" cy="1635985"/>
        </a:xfrm>
        <a:prstGeom prst="ellipse">
          <a:avLst/>
        </a:prstGeom>
        <a:solidFill>
          <a:schemeClr val="accent6">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a:solidFill>
                <a:schemeClr val="tx1"/>
              </a:solidFill>
              <a:latin typeface="Arial Rounded MT Bold" pitchFamily="34" charset="0"/>
              <a:cs typeface="Arial" pitchFamily="34" charset="0"/>
            </a:rPr>
            <a:t>Special Clinics</a:t>
          </a:r>
          <a:endParaRPr lang="en-IN" sz="2000" kern="1200" dirty="0">
            <a:solidFill>
              <a:schemeClr val="tx1"/>
            </a:solidFill>
            <a:latin typeface="Arial Rounded MT Bold" pitchFamily="34" charset="0"/>
            <a:cs typeface="Arial" pitchFamily="34" charset="0"/>
          </a:endParaRPr>
        </a:p>
      </dsp:txBody>
      <dsp:txXfrm>
        <a:off x="6418982" y="3672823"/>
        <a:ext cx="1156839" cy="1156817"/>
      </dsp:txXfrm>
    </dsp:sp>
    <dsp:sp modelId="{0D8A9AEA-4BAB-4324-845D-98326FA8990E}">
      <dsp:nvSpPr>
        <dsp:cNvPr id="0" name=""/>
        <dsp:cNvSpPr/>
      </dsp:nvSpPr>
      <dsp:spPr>
        <a:xfrm>
          <a:off x="6800428" y="2910554"/>
          <a:ext cx="324396" cy="324195"/>
        </a:xfrm>
        <a:prstGeom prst="ellipse">
          <a:avLst/>
        </a:prstGeom>
        <a:solidFill>
          <a:schemeClr val="accent2">
            <a:hueOff val="3174325"/>
            <a:satOff val="0"/>
            <a:lumOff val="2573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C4B1926-59FE-4792-B153-5D214EF5834E}">
      <dsp:nvSpPr>
        <dsp:cNvPr id="0" name=""/>
        <dsp:cNvSpPr/>
      </dsp:nvSpPr>
      <dsp:spPr>
        <a:xfrm>
          <a:off x="1467675" y="4367632"/>
          <a:ext cx="2487531" cy="1635985"/>
        </a:xfrm>
        <a:prstGeom prst="ellipse">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a:solidFill>
                <a:schemeClr val="tx1"/>
              </a:solidFill>
              <a:latin typeface="Arial Rounded MT Bold" pitchFamily="34" charset="0"/>
              <a:cs typeface="Arial" pitchFamily="34" charset="0"/>
            </a:rPr>
            <a:t>OPD Consultation</a:t>
          </a:r>
          <a:endParaRPr lang="en-IN" sz="1800" kern="1200" dirty="0">
            <a:solidFill>
              <a:schemeClr val="tx1"/>
            </a:solidFill>
            <a:latin typeface="Arial Rounded MT Bold" pitchFamily="34" charset="0"/>
            <a:cs typeface="Arial" pitchFamily="34" charset="0"/>
          </a:endParaRPr>
        </a:p>
      </dsp:txBody>
      <dsp:txXfrm>
        <a:off x="1831965" y="4607216"/>
        <a:ext cx="1758951" cy="1156817"/>
      </dsp:txXfrm>
    </dsp:sp>
    <dsp:sp modelId="{F5FCBD28-6B2F-4D82-AC83-712F6F6F9EAD}">
      <dsp:nvSpPr>
        <dsp:cNvPr id="0" name=""/>
        <dsp:cNvSpPr/>
      </dsp:nvSpPr>
      <dsp:spPr>
        <a:xfrm>
          <a:off x="4026958" y="4312398"/>
          <a:ext cx="324396" cy="324195"/>
        </a:xfrm>
        <a:prstGeom prst="ellipse">
          <a:avLst/>
        </a:prstGeom>
        <a:solidFill>
          <a:schemeClr val="accent2">
            <a:hueOff val="3627800"/>
            <a:satOff val="0"/>
            <a:lumOff val="2941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F6DE2-DD05-4566-9DE8-CFAA0B7B0D20}">
      <dsp:nvSpPr>
        <dsp:cNvPr id="0" name=""/>
        <dsp:cNvSpPr/>
      </dsp:nvSpPr>
      <dsp:spPr>
        <a:xfrm>
          <a:off x="1857892" y="602270"/>
          <a:ext cx="4024007" cy="4024225"/>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IN" sz="2400" kern="1200" dirty="0">
              <a:noFill/>
              <a:latin typeface="Arial Rounded MT Bold" pitchFamily="34" charset="0"/>
              <a:cs typeface="Arial" pitchFamily="34" charset="0"/>
            </a:rPr>
            <a:t> Activities</a:t>
          </a:r>
        </a:p>
      </dsp:txBody>
      <dsp:txXfrm>
        <a:off x="2447194" y="1191604"/>
        <a:ext cx="2845403" cy="2845557"/>
      </dsp:txXfrm>
    </dsp:sp>
    <dsp:sp modelId="{C1001A97-4CFF-41A0-8B0B-AF02CDDC7D9A}">
      <dsp:nvSpPr>
        <dsp:cNvPr id="0" name=""/>
        <dsp:cNvSpPr/>
      </dsp:nvSpPr>
      <dsp:spPr>
        <a:xfrm>
          <a:off x="4351355" y="0"/>
          <a:ext cx="447387" cy="447869"/>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3B91124-D74E-4F04-9F86-349D20AB43F2}">
      <dsp:nvSpPr>
        <dsp:cNvPr id="0" name=""/>
        <dsp:cNvSpPr/>
      </dsp:nvSpPr>
      <dsp:spPr>
        <a:xfrm>
          <a:off x="3292319" y="3908955"/>
          <a:ext cx="324396" cy="324195"/>
        </a:xfrm>
        <a:prstGeom prst="ellipse">
          <a:avLst/>
        </a:prstGeom>
        <a:solidFill>
          <a:schemeClr val="accent2">
            <a:hueOff val="226737"/>
            <a:satOff val="0"/>
            <a:lumOff val="183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3A2B489-73FD-4833-97EF-9DDBBC051B58}">
      <dsp:nvSpPr>
        <dsp:cNvPr id="0" name=""/>
        <dsp:cNvSpPr/>
      </dsp:nvSpPr>
      <dsp:spPr>
        <a:xfrm>
          <a:off x="6338183" y="1816694"/>
          <a:ext cx="324396" cy="324195"/>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03D0B33-615E-4546-9CFA-22795533E262}">
      <dsp:nvSpPr>
        <dsp:cNvPr id="0" name=""/>
        <dsp:cNvSpPr/>
      </dsp:nvSpPr>
      <dsp:spPr>
        <a:xfrm>
          <a:off x="4788011" y="4253563"/>
          <a:ext cx="447387" cy="447869"/>
        </a:xfrm>
        <a:prstGeom prst="ellipse">
          <a:avLst/>
        </a:prstGeom>
        <a:solidFill>
          <a:schemeClr val="accent2">
            <a:hueOff val="680212"/>
            <a:satOff val="0"/>
            <a:lumOff val="55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4B94CFE-D232-4203-B71E-15C4C0A04616}">
      <dsp:nvSpPr>
        <dsp:cNvPr id="0" name=""/>
        <dsp:cNvSpPr/>
      </dsp:nvSpPr>
      <dsp:spPr>
        <a:xfrm>
          <a:off x="3383117" y="635783"/>
          <a:ext cx="324396" cy="324195"/>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854A65D-949C-4F2E-BA02-40E15E71C9B4}">
      <dsp:nvSpPr>
        <dsp:cNvPr id="0" name=""/>
        <dsp:cNvSpPr/>
      </dsp:nvSpPr>
      <dsp:spPr>
        <a:xfrm>
          <a:off x="2362051" y="2492101"/>
          <a:ext cx="324396" cy="324195"/>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74C061C-D032-4FD6-8CD2-DCD3A7467B6A}">
      <dsp:nvSpPr>
        <dsp:cNvPr id="0" name=""/>
        <dsp:cNvSpPr/>
      </dsp:nvSpPr>
      <dsp:spPr>
        <a:xfrm>
          <a:off x="5394810" y="41035"/>
          <a:ext cx="2737661" cy="1826087"/>
        </a:xfrm>
        <a:prstGeom prst="ellipse">
          <a:avLst/>
        </a:prstGeom>
        <a:solidFill>
          <a:schemeClr val="accent6">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dirty="0">
              <a:solidFill>
                <a:schemeClr val="tx1"/>
              </a:solidFill>
              <a:latin typeface="Arial Rounded MT Bold" pitchFamily="34" charset="0"/>
              <a:cs typeface="Arial" pitchFamily="34" charset="0"/>
            </a:rPr>
            <a:t>Special Clinics</a:t>
          </a:r>
        </a:p>
      </dsp:txBody>
      <dsp:txXfrm>
        <a:off x="5795731" y="308459"/>
        <a:ext cx="1935819" cy="1291239"/>
      </dsp:txXfrm>
    </dsp:sp>
    <dsp:sp modelId="{F2368E16-74D8-4E1E-BB43-D20BE2D1B7A7}">
      <dsp:nvSpPr>
        <dsp:cNvPr id="0" name=""/>
        <dsp:cNvSpPr/>
      </dsp:nvSpPr>
      <dsp:spPr>
        <a:xfrm>
          <a:off x="3899015" y="650191"/>
          <a:ext cx="447387" cy="447869"/>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D7E3BF-A581-4804-B901-90AC3E1FA6E1}">
      <dsp:nvSpPr>
        <dsp:cNvPr id="0" name=""/>
        <dsp:cNvSpPr/>
      </dsp:nvSpPr>
      <dsp:spPr>
        <a:xfrm>
          <a:off x="951378" y="3024622"/>
          <a:ext cx="808928" cy="809287"/>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B029FC1-3E9E-4406-BC33-1B2C232CA55D}">
      <dsp:nvSpPr>
        <dsp:cNvPr id="0" name=""/>
        <dsp:cNvSpPr/>
      </dsp:nvSpPr>
      <dsp:spPr>
        <a:xfrm>
          <a:off x="4453146" y="159761"/>
          <a:ext cx="2999702" cy="1635985"/>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a:noFill/>
              <a:latin typeface="Arial Rounded MT Bold" pitchFamily="34" charset="0"/>
              <a:cs typeface="Arial" pitchFamily="34" charset="0"/>
            </a:rPr>
            <a:t>Therapy Supervision</a:t>
          </a:r>
          <a:endParaRPr lang="en-IN" sz="2000" kern="1200" dirty="0">
            <a:noFill/>
            <a:latin typeface="Arial Rounded MT Bold" pitchFamily="34" charset="0"/>
            <a:cs typeface="Arial" pitchFamily="34" charset="0"/>
          </a:endParaRPr>
        </a:p>
      </dsp:txBody>
      <dsp:txXfrm>
        <a:off x="4892442" y="399345"/>
        <a:ext cx="2121110" cy="1156817"/>
      </dsp:txXfrm>
    </dsp:sp>
    <dsp:sp modelId="{7686BB2E-13E5-4DF5-90D2-9400715CD4BB}">
      <dsp:nvSpPr>
        <dsp:cNvPr id="0" name=""/>
        <dsp:cNvSpPr/>
      </dsp:nvSpPr>
      <dsp:spPr>
        <a:xfrm>
          <a:off x="5762027" y="1269765"/>
          <a:ext cx="447387" cy="447869"/>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B989342-F33D-4CD4-8330-FAE263A4C751}">
      <dsp:nvSpPr>
        <dsp:cNvPr id="0" name=""/>
        <dsp:cNvSpPr/>
      </dsp:nvSpPr>
      <dsp:spPr>
        <a:xfrm>
          <a:off x="643490" y="3987603"/>
          <a:ext cx="324396" cy="324195"/>
        </a:xfrm>
        <a:prstGeom prst="ellipse">
          <a:avLst/>
        </a:prstGeom>
        <a:solidFill>
          <a:schemeClr val="accent2">
            <a:hueOff val="2494113"/>
            <a:satOff val="0"/>
            <a:lumOff val="2022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6FD4E8F-F7B6-4326-8450-A645E881444C}">
      <dsp:nvSpPr>
        <dsp:cNvPr id="0" name=""/>
        <dsp:cNvSpPr/>
      </dsp:nvSpPr>
      <dsp:spPr>
        <a:xfrm>
          <a:off x="3875903" y="3525924"/>
          <a:ext cx="324396" cy="324195"/>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4FEEF13-EEB0-4C5A-B566-D4376337785D}">
      <dsp:nvSpPr>
        <dsp:cNvPr id="0" name=""/>
        <dsp:cNvSpPr/>
      </dsp:nvSpPr>
      <dsp:spPr>
        <a:xfrm>
          <a:off x="6194984" y="3433239"/>
          <a:ext cx="1636017" cy="1635985"/>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000" kern="1200">
              <a:noFill/>
              <a:latin typeface="Arial Rounded MT Bold" pitchFamily="34" charset="0"/>
              <a:cs typeface="Arial" pitchFamily="34" charset="0"/>
            </a:rPr>
            <a:t>Special Clinics</a:t>
          </a:r>
          <a:endParaRPr lang="en-IN" sz="2000" kern="1200" dirty="0">
            <a:noFill/>
            <a:latin typeface="Arial Rounded MT Bold" pitchFamily="34" charset="0"/>
            <a:cs typeface="Arial" pitchFamily="34" charset="0"/>
          </a:endParaRPr>
        </a:p>
      </dsp:txBody>
      <dsp:txXfrm>
        <a:off x="6434573" y="3672823"/>
        <a:ext cx="1156839" cy="1156817"/>
      </dsp:txXfrm>
    </dsp:sp>
    <dsp:sp modelId="{0D8A9AEA-4BAB-4324-845D-98326FA8990E}">
      <dsp:nvSpPr>
        <dsp:cNvPr id="0" name=""/>
        <dsp:cNvSpPr/>
      </dsp:nvSpPr>
      <dsp:spPr>
        <a:xfrm>
          <a:off x="6800428" y="2910554"/>
          <a:ext cx="324396" cy="324195"/>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C4B1926-59FE-4792-B153-5D214EF5834E}">
      <dsp:nvSpPr>
        <dsp:cNvPr id="0" name=""/>
        <dsp:cNvSpPr/>
      </dsp:nvSpPr>
      <dsp:spPr>
        <a:xfrm>
          <a:off x="1483267" y="4367632"/>
          <a:ext cx="2487531" cy="1635985"/>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a:noFill/>
              <a:latin typeface="Arial Rounded MT Bold" pitchFamily="34" charset="0"/>
              <a:cs typeface="Arial" pitchFamily="34" charset="0"/>
            </a:rPr>
            <a:t>OPD Consultation</a:t>
          </a:r>
          <a:endParaRPr lang="en-IN" sz="1800" kern="1200" dirty="0">
            <a:noFill/>
            <a:latin typeface="Arial Rounded MT Bold" pitchFamily="34" charset="0"/>
            <a:cs typeface="Arial" pitchFamily="34" charset="0"/>
          </a:endParaRPr>
        </a:p>
      </dsp:txBody>
      <dsp:txXfrm>
        <a:off x="1847557" y="4607216"/>
        <a:ext cx="1758951" cy="1156817"/>
      </dsp:txXfrm>
    </dsp:sp>
    <dsp:sp modelId="{F5FCBD28-6B2F-4D82-AC83-712F6F6F9EAD}">
      <dsp:nvSpPr>
        <dsp:cNvPr id="0" name=""/>
        <dsp:cNvSpPr/>
      </dsp:nvSpPr>
      <dsp:spPr>
        <a:xfrm>
          <a:off x="4026958" y="4312398"/>
          <a:ext cx="324396" cy="324195"/>
        </a:xfrm>
        <a:prstGeom prst="ellipse">
          <a:avLst/>
        </a:prstGeom>
        <a:solidFill>
          <a:schemeClr val="accent2">
            <a:hueOff val="3627800"/>
            <a:satOff val="0"/>
            <a:lumOff val="2941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9.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03D83B-66D6-47B8-96FB-8A8B84550B29}" type="datetimeFigureOut">
              <a:rPr lang="en-IN" smtClean="0"/>
              <a:pPr/>
              <a:t>19-12-2021</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057D26-4651-40F2-985D-89239A6948DF}" type="slidenum">
              <a:rPr lang="en-IN" smtClean="0"/>
              <a:pPr/>
              <a:t>‹#›</a:t>
            </a:fld>
            <a:endParaRPr lang="en-IN"/>
          </a:p>
        </p:txBody>
      </p:sp>
    </p:spTree>
    <p:extLst>
      <p:ext uri="{BB962C8B-B14F-4D97-AF65-F5344CB8AC3E}">
        <p14:creationId xmlns:p14="http://schemas.microsoft.com/office/powerpoint/2010/main" val="1740549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A057D26-4651-40F2-985D-89239A6948DF}" type="slidenum">
              <a:rPr lang="en-IN" smtClean="0"/>
              <a:pPr/>
              <a:t>1</a:t>
            </a:fld>
            <a:endParaRPr lang="en-IN"/>
          </a:p>
        </p:txBody>
      </p:sp>
    </p:spTree>
    <p:extLst>
      <p:ext uri="{BB962C8B-B14F-4D97-AF65-F5344CB8AC3E}">
        <p14:creationId xmlns:p14="http://schemas.microsoft.com/office/powerpoint/2010/main" val="3549670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34</a:t>
            </a:fld>
            <a:endParaRPr lang="en-IN"/>
          </a:p>
        </p:txBody>
      </p:sp>
    </p:spTree>
    <p:extLst>
      <p:ext uri="{BB962C8B-B14F-4D97-AF65-F5344CB8AC3E}">
        <p14:creationId xmlns:p14="http://schemas.microsoft.com/office/powerpoint/2010/main" val="3413606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35</a:t>
            </a:fld>
            <a:endParaRPr lang="en-IN"/>
          </a:p>
        </p:txBody>
      </p:sp>
    </p:spTree>
    <p:extLst>
      <p:ext uri="{BB962C8B-B14F-4D97-AF65-F5344CB8AC3E}">
        <p14:creationId xmlns:p14="http://schemas.microsoft.com/office/powerpoint/2010/main" val="1244794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36</a:t>
            </a:fld>
            <a:endParaRPr lang="en-IN"/>
          </a:p>
        </p:txBody>
      </p:sp>
    </p:spTree>
    <p:extLst>
      <p:ext uri="{BB962C8B-B14F-4D97-AF65-F5344CB8AC3E}">
        <p14:creationId xmlns:p14="http://schemas.microsoft.com/office/powerpoint/2010/main" val="165075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37</a:t>
            </a:fld>
            <a:endParaRPr lang="en-IN"/>
          </a:p>
        </p:txBody>
      </p:sp>
    </p:spTree>
    <p:extLst>
      <p:ext uri="{BB962C8B-B14F-4D97-AF65-F5344CB8AC3E}">
        <p14:creationId xmlns:p14="http://schemas.microsoft.com/office/powerpoint/2010/main" val="2288548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38</a:t>
            </a:fld>
            <a:endParaRPr lang="en-IN"/>
          </a:p>
        </p:txBody>
      </p:sp>
    </p:spTree>
    <p:extLst>
      <p:ext uri="{BB962C8B-B14F-4D97-AF65-F5344CB8AC3E}">
        <p14:creationId xmlns:p14="http://schemas.microsoft.com/office/powerpoint/2010/main" val="203160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39</a:t>
            </a:fld>
            <a:endParaRPr lang="en-IN"/>
          </a:p>
        </p:txBody>
      </p:sp>
    </p:spTree>
    <p:extLst>
      <p:ext uri="{BB962C8B-B14F-4D97-AF65-F5344CB8AC3E}">
        <p14:creationId xmlns:p14="http://schemas.microsoft.com/office/powerpoint/2010/main" val="4060698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40</a:t>
            </a:fld>
            <a:endParaRPr lang="en-IN"/>
          </a:p>
        </p:txBody>
      </p:sp>
    </p:spTree>
    <p:extLst>
      <p:ext uri="{BB962C8B-B14F-4D97-AF65-F5344CB8AC3E}">
        <p14:creationId xmlns:p14="http://schemas.microsoft.com/office/powerpoint/2010/main" val="1332004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41</a:t>
            </a:fld>
            <a:endParaRPr lang="en-IN"/>
          </a:p>
        </p:txBody>
      </p:sp>
    </p:spTree>
    <p:extLst>
      <p:ext uri="{BB962C8B-B14F-4D97-AF65-F5344CB8AC3E}">
        <p14:creationId xmlns:p14="http://schemas.microsoft.com/office/powerpoint/2010/main" val="169017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42</a:t>
            </a:fld>
            <a:endParaRPr lang="en-IN"/>
          </a:p>
        </p:txBody>
      </p:sp>
    </p:spTree>
    <p:extLst>
      <p:ext uri="{BB962C8B-B14F-4D97-AF65-F5344CB8AC3E}">
        <p14:creationId xmlns:p14="http://schemas.microsoft.com/office/powerpoint/2010/main" val="4060698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26</a:t>
            </a:fld>
            <a:endParaRPr lang="en-IN"/>
          </a:p>
        </p:txBody>
      </p:sp>
    </p:spTree>
    <p:extLst>
      <p:ext uri="{BB962C8B-B14F-4D97-AF65-F5344CB8AC3E}">
        <p14:creationId xmlns:p14="http://schemas.microsoft.com/office/powerpoint/2010/main" val="717177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27</a:t>
            </a:fld>
            <a:endParaRPr lang="en-IN"/>
          </a:p>
        </p:txBody>
      </p:sp>
    </p:spTree>
    <p:extLst>
      <p:ext uri="{BB962C8B-B14F-4D97-AF65-F5344CB8AC3E}">
        <p14:creationId xmlns:p14="http://schemas.microsoft.com/office/powerpoint/2010/main" val="63521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28</a:t>
            </a:fld>
            <a:endParaRPr lang="en-IN"/>
          </a:p>
        </p:txBody>
      </p:sp>
    </p:spTree>
    <p:extLst>
      <p:ext uri="{BB962C8B-B14F-4D97-AF65-F5344CB8AC3E}">
        <p14:creationId xmlns:p14="http://schemas.microsoft.com/office/powerpoint/2010/main" val="4138301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29</a:t>
            </a:fld>
            <a:endParaRPr lang="en-IN"/>
          </a:p>
        </p:txBody>
      </p:sp>
    </p:spTree>
    <p:extLst>
      <p:ext uri="{BB962C8B-B14F-4D97-AF65-F5344CB8AC3E}">
        <p14:creationId xmlns:p14="http://schemas.microsoft.com/office/powerpoint/2010/main" val="1236049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30</a:t>
            </a:fld>
            <a:endParaRPr lang="en-IN"/>
          </a:p>
        </p:txBody>
      </p:sp>
    </p:spTree>
    <p:extLst>
      <p:ext uri="{BB962C8B-B14F-4D97-AF65-F5344CB8AC3E}">
        <p14:creationId xmlns:p14="http://schemas.microsoft.com/office/powerpoint/2010/main" val="354047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31</a:t>
            </a:fld>
            <a:endParaRPr lang="en-IN"/>
          </a:p>
        </p:txBody>
      </p:sp>
    </p:spTree>
    <p:extLst>
      <p:ext uri="{BB962C8B-B14F-4D97-AF65-F5344CB8AC3E}">
        <p14:creationId xmlns:p14="http://schemas.microsoft.com/office/powerpoint/2010/main" val="2467913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32</a:t>
            </a:fld>
            <a:endParaRPr lang="en-IN"/>
          </a:p>
        </p:txBody>
      </p:sp>
    </p:spTree>
    <p:extLst>
      <p:ext uri="{BB962C8B-B14F-4D97-AF65-F5344CB8AC3E}">
        <p14:creationId xmlns:p14="http://schemas.microsoft.com/office/powerpoint/2010/main" val="283629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057D26-4651-40F2-985D-89239A6948DF}" type="slidenum">
              <a:rPr lang="en-IN" smtClean="0"/>
              <a:pPr/>
              <a:t>33</a:t>
            </a:fld>
            <a:endParaRPr lang="en-IN"/>
          </a:p>
        </p:txBody>
      </p:sp>
    </p:spTree>
    <p:extLst>
      <p:ext uri="{BB962C8B-B14F-4D97-AF65-F5344CB8AC3E}">
        <p14:creationId xmlns:p14="http://schemas.microsoft.com/office/powerpoint/2010/main" val="3835473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76325" y="2484800"/>
            <a:ext cx="4962600" cy="18884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4800"/>
              <a:buNone/>
              <a:defRPr/>
            </a:lvl1pPr>
            <a:lvl2pPr lvl="1">
              <a:lnSpc>
                <a:spcPct val="90000"/>
              </a:lnSpc>
              <a:spcBef>
                <a:spcPts val="0"/>
              </a:spcBef>
              <a:spcAft>
                <a:spcPts val="0"/>
              </a:spcAft>
              <a:buSzPts val="4800"/>
              <a:buNone/>
              <a:defRPr/>
            </a:lvl2pPr>
            <a:lvl3pPr lvl="2">
              <a:lnSpc>
                <a:spcPct val="90000"/>
              </a:lnSpc>
              <a:spcBef>
                <a:spcPts val="0"/>
              </a:spcBef>
              <a:spcAft>
                <a:spcPts val="0"/>
              </a:spcAft>
              <a:buSzPts val="4800"/>
              <a:buNone/>
              <a:defRPr/>
            </a:lvl3pPr>
            <a:lvl4pPr lvl="3">
              <a:lnSpc>
                <a:spcPct val="90000"/>
              </a:lnSpc>
              <a:spcBef>
                <a:spcPts val="0"/>
              </a:spcBef>
              <a:spcAft>
                <a:spcPts val="0"/>
              </a:spcAft>
              <a:buSzPts val="4800"/>
              <a:buNone/>
              <a:defRPr/>
            </a:lvl4pPr>
            <a:lvl5pPr lvl="4">
              <a:lnSpc>
                <a:spcPct val="90000"/>
              </a:lnSpc>
              <a:spcBef>
                <a:spcPts val="0"/>
              </a:spcBef>
              <a:spcAft>
                <a:spcPts val="0"/>
              </a:spcAft>
              <a:buSzPts val="4800"/>
              <a:buNone/>
              <a:defRPr/>
            </a:lvl5pPr>
            <a:lvl6pPr lvl="5">
              <a:lnSpc>
                <a:spcPct val="90000"/>
              </a:lnSpc>
              <a:spcBef>
                <a:spcPts val="0"/>
              </a:spcBef>
              <a:spcAft>
                <a:spcPts val="0"/>
              </a:spcAft>
              <a:buSzPts val="4800"/>
              <a:buNone/>
              <a:defRPr/>
            </a:lvl6pPr>
            <a:lvl7pPr lvl="6">
              <a:lnSpc>
                <a:spcPct val="90000"/>
              </a:lnSpc>
              <a:spcBef>
                <a:spcPts val="0"/>
              </a:spcBef>
              <a:spcAft>
                <a:spcPts val="0"/>
              </a:spcAft>
              <a:buSzPts val="4800"/>
              <a:buNone/>
              <a:defRPr/>
            </a:lvl7pPr>
            <a:lvl8pPr lvl="7">
              <a:lnSpc>
                <a:spcPct val="90000"/>
              </a:lnSpc>
              <a:spcBef>
                <a:spcPts val="0"/>
              </a:spcBef>
              <a:spcAft>
                <a:spcPts val="0"/>
              </a:spcAft>
              <a:buSzPts val="4800"/>
              <a:buNone/>
              <a:defRPr/>
            </a:lvl8pPr>
            <a:lvl9pPr lvl="8">
              <a:lnSpc>
                <a:spcPct val="90000"/>
              </a:lnSpc>
              <a:spcBef>
                <a:spcPts val="0"/>
              </a:spcBef>
              <a:spcAft>
                <a:spcPts val="0"/>
              </a:spcAft>
              <a:buSzPts val="4800"/>
              <a:buNone/>
              <a:defRPr/>
            </a:lvl9pPr>
          </a:lstStyle>
          <a:p>
            <a:r>
              <a:rPr lang="en-US"/>
              <a:t>Click to edit Master title style</a:t>
            </a:r>
            <a:endParaRPr/>
          </a:p>
        </p:txBody>
      </p:sp>
      <p:sp>
        <p:nvSpPr>
          <p:cNvPr id="11" name="Google Shape;11;p2"/>
          <p:cNvSpPr/>
          <p:nvPr/>
        </p:nvSpPr>
        <p:spPr>
          <a:xfrm rot="5400000">
            <a:off x="-539425" y="3024157"/>
            <a:ext cx="1888400" cy="8097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chemeClr val="accent1"/>
            </a:gs>
            <a:gs pos="50000">
              <a:schemeClr val="accent1"/>
            </a:gs>
            <a:gs pos="100000">
              <a:schemeClr val="accent2"/>
            </a:gs>
          </a:gsLst>
          <a:lin ang="16200038" scaled="0"/>
        </a:gradFill>
        <a:effectLst/>
      </p:bgPr>
    </p:bg>
    <p:spTree>
      <p:nvGrpSpPr>
        <p:cNvPr id="1" name="Shape 16"/>
        <p:cNvGrpSpPr/>
        <p:nvPr/>
      </p:nvGrpSpPr>
      <p:grpSpPr>
        <a:xfrm>
          <a:off x="0" y="0"/>
          <a:ext cx="0" cy="0"/>
          <a:chOff x="0" y="0"/>
          <a:chExt cx="0" cy="0"/>
        </a:xfrm>
      </p:grpSpPr>
      <p:sp>
        <p:nvSpPr>
          <p:cNvPr id="17" name="Google Shape;17;p4"/>
          <p:cNvSpPr/>
          <p:nvPr/>
        </p:nvSpPr>
        <p:spPr>
          <a:xfrm flipH="1">
            <a:off x="8686800" y="6233133"/>
            <a:ext cx="468600" cy="6248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p:nvPr/>
        </p:nvSpPr>
        <p:spPr>
          <a:xfrm rot="5400000">
            <a:off x="-539425" y="1371490"/>
            <a:ext cx="1888400" cy="8097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1039050" y="1371100"/>
            <a:ext cx="4742700" cy="4773200"/>
          </a:xfrm>
          <a:prstGeom prst="rect">
            <a:avLst/>
          </a:prstGeom>
        </p:spPr>
        <p:txBody>
          <a:bodyPr spcFirstLastPara="1" wrap="square" lIns="0" tIns="0" rIns="0" bIns="0" anchor="t" anchorCtr="0">
            <a:noAutofit/>
          </a:bodyPr>
          <a:lstStyle>
            <a:lvl1pPr marL="457200" lvl="0" indent="-431800" rtl="0">
              <a:spcBef>
                <a:spcPts val="600"/>
              </a:spcBef>
              <a:spcAft>
                <a:spcPts val="0"/>
              </a:spcAft>
              <a:buClr>
                <a:schemeClr val="lt1"/>
              </a:buClr>
              <a:buSzPts val="3200"/>
              <a:buChar char="▸"/>
              <a:defRPr sz="3200">
                <a:solidFill>
                  <a:schemeClr val="lt1"/>
                </a:solidFill>
              </a:defRPr>
            </a:lvl1pPr>
            <a:lvl2pPr marL="914400" lvl="1" indent="-431800" rtl="0">
              <a:spcBef>
                <a:spcPts val="600"/>
              </a:spcBef>
              <a:spcAft>
                <a:spcPts val="0"/>
              </a:spcAft>
              <a:buClr>
                <a:schemeClr val="lt1"/>
              </a:buClr>
              <a:buSzPts val="3200"/>
              <a:buChar char="▹"/>
              <a:defRPr sz="3200">
                <a:solidFill>
                  <a:schemeClr val="lt1"/>
                </a:solidFill>
              </a:defRPr>
            </a:lvl2pPr>
            <a:lvl3pPr marL="1371600" lvl="2" indent="-431800" rtl="0">
              <a:spcBef>
                <a:spcPts val="600"/>
              </a:spcBef>
              <a:spcAft>
                <a:spcPts val="0"/>
              </a:spcAft>
              <a:buClr>
                <a:schemeClr val="lt1"/>
              </a:buClr>
              <a:buSzPts val="3200"/>
              <a:buChar char="▹"/>
              <a:defRPr sz="3200">
                <a:solidFill>
                  <a:schemeClr val="lt1"/>
                </a:solidFill>
              </a:defRPr>
            </a:lvl3pPr>
            <a:lvl4pPr marL="1828800" lvl="3" indent="-431800" rtl="0">
              <a:spcBef>
                <a:spcPts val="600"/>
              </a:spcBef>
              <a:spcAft>
                <a:spcPts val="0"/>
              </a:spcAft>
              <a:buClr>
                <a:schemeClr val="lt1"/>
              </a:buClr>
              <a:buSzPts val="3200"/>
              <a:buChar char="▹"/>
              <a:defRPr sz="3200">
                <a:solidFill>
                  <a:schemeClr val="lt1"/>
                </a:solidFill>
              </a:defRPr>
            </a:lvl4pPr>
            <a:lvl5pPr marL="2286000" lvl="4" indent="-431800" rtl="0">
              <a:spcBef>
                <a:spcPts val="600"/>
              </a:spcBef>
              <a:spcAft>
                <a:spcPts val="0"/>
              </a:spcAft>
              <a:buClr>
                <a:schemeClr val="lt1"/>
              </a:buClr>
              <a:buSzPts val="3200"/>
              <a:buChar char="▹"/>
              <a:defRPr sz="3200">
                <a:solidFill>
                  <a:schemeClr val="lt1"/>
                </a:solidFill>
              </a:defRPr>
            </a:lvl5pPr>
            <a:lvl6pPr marL="2743200" lvl="5" indent="-431800" rtl="0">
              <a:spcBef>
                <a:spcPts val="600"/>
              </a:spcBef>
              <a:spcAft>
                <a:spcPts val="0"/>
              </a:spcAft>
              <a:buClr>
                <a:schemeClr val="lt1"/>
              </a:buClr>
              <a:buSzPts val="3200"/>
              <a:buChar char="▹"/>
              <a:defRPr sz="3200">
                <a:solidFill>
                  <a:schemeClr val="lt1"/>
                </a:solidFill>
              </a:defRPr>
            </a:lvl6pPr>
            <a:lvl7pPr marL="3200400" lvl="6" indent="-431800" rtl="0">
              <a:spcBef>
                <a:spcPts val="600"/>
              </a:spcBef>
              <a:spcAft>
                <a:spcPts val="0"/>
              </a:spcAft>
              <a:buClr>
                <a:schemeClr val="lt1"/>
              </a:buClr>
              <a:buSzPts val="3200"/>
              <a:buChar char="▹"/>
              <a:defRPr sz="3200">
                <a:solidFill>
                  <a:schemeClr val="lt1"/>
                </a:solidFill>
              </a:defRPr>
            </a:lvl7pPr>
            <a:lvl8pPr marL="3657600" lvl="7" indent="-431800" rtl="0">
              <a:spcBef>
                <a:spcPts val="600"/>
              </a:spcBef>
              <a:spcAft>
                <a:spcPts val="0"/>
              </a:spcAft>
              <a:buClr>
                <a:schemeClr val="lt1"/>
              </a:buClr>
              <a:buSzPts val="3200"/>
              <a:buChar char="▹"/>
              <a:defRPr sz="3200">
                <a:solidFill>
                  <a:schemeClr val="lt1"/>
                </a:solidFill>
              </a:defRPr>
            </a:lvl8pPr>
            <a:lvl9pPr marL="4114800" lvl="8" indent="-431800">
              <a:spcBef>
                <a:spcPts val="600"/>
              </a:spcBef>
              <a:spcAft>
                <a:spcPts val="0"/>
              </a:spcAft>
              <a:buClr>
                <a:schemeClr val="lt1"/>
              </a:buClr>
              <a:buSzPts val="3200"/>
              <a:buChar char="▹"/>
              <a:defRPr sz="3200">
                <a:solidFill>
                  <a:schemeClr val="lt1"/>
                </a:solidFill>
              </a:defRPr>
            </a:lvl9pPr>
          </a:lstStyle>
          <a:p>
            <a:pPr lvl="0"/>
            <a:r>
              <a:rPr lang="en-US"/>
              <a:t>Click to edit Master text styles</a:t>
            </a:r>
          </a:p>
        </p:txBody>
      </p:sp>
      <p:sp>
        <p:nvSpPr>
          <p:cNvPr id="20" name="Google Shape;20;p4"/>
          <p:cNvSpPr txBox="1"/>
          <p:nvPr/>
        </p:nvSpPr>
        <p:spPr>
          <a:xfrm>
            <a:off x="19050" y="1245033"/>
            <a:ext cx="5310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600" b="1">
                <a:solidFill>
                  <a:schemeClr val="accent2"/>
                </a:solidFill>
                <a:latin typeface="Raleway"/>
                <a:ea typeface="Raleway"/>
                <a:cs typeface="Raleway"/>
                <a:sym typeface="Raleway"/>
              </a:rPr>
              <a:t>“</a:t>
            </a:r>
            <a:endParaRPr sz="8600" b="1">
              <a:solidFill>
                <a:schemeClr val="accent2"/>
              </a:solidFill>
              <a:latin typeface="Raleway"/>
              <a:ea typeface="Raleway"/>
              <a:cs typeface="Raleway"/>
              <a:sym typeface="Raleway"/>
            </a:endParaRPr>
          </a:p>
        </p:txBody>
      </p:sp>
      <p:sp>
        <p:nvSpPr>
          <p:cNvPr id="21" name="Google Shape;21;p4"/>
          <p:cNvSpPr txBox="1">
            <a:spLocks noGrp="1"/>
          </p:cNvSpPr>
          <p:nvPr>
            <p:ph type="sldNum" idx="12"/>
          </p:nvPr>
        </p:nvSpPr>
        <p:spPr>
          <a:xfrm>
            <a:off x="8649025" y="6182333"/>
            <a:ext cx="456900" cy="624800"/>
          </a:xfrm>
          <a:prstGeom prst="rect">
            <a:avLst/>
          </a:prstGeom>
        </p:spPr>
        <p:txBody>
          <a:bodyPr spcFirstLastPara="1" wrap="square" lIns="0" tIns="0" rIns="0" bIns="0" anchor="b" anchorCtr="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2"/>
        <p:cNvGrpSpPr/>
        <p:nvPr/>
      </p:nvGrpSpPr>
      <p:grpSpPr>
        <a:xfrm>
          <a:off x="0" y="0"/>
          <a:ext cx="0" cy="0"/>
          <a:chOff x="0" y="0"/>
          <a:chExt cx="0" cy="0"/>
        </a:xfrm>
      </p:grpSpPr>
      <p:sp>
        <p:nvSpPr>
          <p:cNvPr id="23" name="Google Shape;23;p5"/>
          <p:cNvSpPr/>
          <p:nvPr/>
        </p:nvSpPr>
        <p:spPr>
          <a:xfrm flipH="1">
            <a:off x="8686800" y="6233133"/>
            <a:ext cx="468600" cy="624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p:nvPr/>
        </p:nvSpPr>
        <p:spPr>
          <a:xfrm rot="5400000">
            <a:off x="-178450" y="1010630"/>
            <a:ext cx="6248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txBox="1">
            <a:spLocks noGrp="1"/>
          </p:cNvSpPr>
          <p:nvPr>
            <p:ph type="title"/>
          </p:nvPr>
        </p:nvSpPr>
        <p:spPr>
          <a:xfrm>
            <a:off x="457200" y="807467"/>
            <a:ext cx="5640900" cy="14436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r>
              <a:rPr lang="en-US"/>
              <a:t>Click to edit Master title style</a:t>
            </a:r>
            <a:endParaRPr/>
          </a:p>
        </p:txBody>
      </p:sp>
      <p:sp>
        <p:nvSpPr>
          <p:cNvPr id="26" name="Google Shape;26;p5"/>
          <p:cNvSpPr txBox="1">
            <a:spLocks noGrp="1"/>
          </p:cNvSpPr>
          <p:nvPr>
            <p:ph type="body" idx="1"/>
          </p:nvPr>
        </p:nvSpPr>
        <p:spPr>
          <a:xfrm>
            <a:off x="457200" y="2661000"/>
            <a:ext cx="5640900" cy="35212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a:lvl1pPr>
            <a:lvl2pPr marL="914400" lvl="1" indent="-342900">
              <a:spcBef>
                <a:spcPts val="600"/>
              </a:spcBef>
              <a:spcAft>
                <a:spcPts val="0"/>
              </a:spcAft>
              <a:buSzPts val="1800"/>
              <a:buChar char="▹"/>
              <a:defRPr/>
            </a:lvl2pPr>
            <a:lvl3pPr marL="1371600" lvl="2" indent="-342900">
              <a:spcBef>
                <a:spcPts val="600"/>
              </a:spcBef>
              <a:spcAft>
                <a:spcPts val="0"/>
              </a:spcAft>
              <a:buSzPts val="18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pPr lvl="0"/>
            <a:r>
              <a:rPr lang="en-US"/>
              <a:t>Click to edit Master text styles</a:t>
            </a:r>
          </a:p>
        </p:txBody>
      </p:sp>
      <p:sp>
        <p:nvSpPr>
          <p:cNvPr id="27" name="Google Shape;27;p5"/>
          <p:cNvSpPr txBox="1">
            <a:spLocks noGrp="1"/>
          </p:cNvSpPr>
          <p:nvPr>
            <p:ph type="sldNum" idx="12"/>
          </p:nvPr>
        </p:nvSpPr>
        <p:spPr>
          <a:xfrm>
            <a:off x="8649025" y="6182333"/>
            <a:ext cx="456900" cy="624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8"/>
        <p:cNvGrpSpPr/>
        <p:nvPr/>
      </p:nvGrpSpPr>
      <p:grpSpPr>
        <a:xfrm>
          <a:off x="0" y="0"/>
          <a:ext cx="0" cy="0"/>
          <a:chOff x="0" y="0"/>
          <a:chExt cx="0" cy="0"/>
        </a:xfrm>
      </p:grpSpPr>
      <p:sp>
        <p:nvSpPr>
          <p:cNvPr id="29" name="Google Shape;29;p6"/>
          <p:cNvSpPr/>
          <p:nvPr/>
        </p:nvSpPr>
        <p:spPr>
          <a:xfrm flipH="1">
            <a:off x="8686800" y="6233133"/>
            <a:ext cx="468600" cy="624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p:nvPr/>
        </p:nvSpPr>
        <p:spPr>
          <a:xfrm rot="5400000">
            <a:off x="-178450" y="1010630"/>
            <a:ext cx="6248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457200" y="807467"/>
            <a:ext cx="5640900" cy="14436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r>
              <a:rPr lang="en-US"/>
              <a:t>Click to edit Master title style</a:t>
            </a:r>
            <a:endParaRPr/>
          </a:p>
        </p:txBody>
      </p:sp>
      <p:sp>
        <p:nvSpPr>
          <p:cNvPr id="32" name="Google Shape;32;p6"/>
          <p:cNvSpPr txBox="1">
            <a:spLocks noGrp="1"/>
          </p:cNvSpPr>
          <p:nvPr>
            <p:ph type="body" idx="1"/>
          </p:nvPr>
        </p:nvSpPr>
        <p:spPr>
          <a:xfrm>
            <a:off x="457200" y="2661000"/>
            <a:ext cx="2682600" cy="3572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pPr lvl="0"/>
            <a:r>
              <a:rPr lang="en-US"/>
              <a:t>Click to edit Master text styles</a:t>
            </a:r>
          </a:p>
        </p:txBody>
      </p:sp>
      <p:sp>
        <p:nvSpPr>
          <p:cNvPr id="33" name="Google Shape;33;p6"/>
          <p:cNvSpPr txBox="1">
            <a:spLocks noGrp="1"/>
          </p:cNvSpPr>
          <p:nvPr>
            <p:ph type="body" idx="2"/>
          </p:nvPr>
        </p:nvSpPr>
        <p:spPr>
          <a:xfrm>
            <a:off x="3415578" y="2661000"/>
            <a:ext cx="2682600" cy="3572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pPr lvl="0"/>
            <a:r>
              <a:rPr lang="en-US"/>
              <a:t>Click to edit Master text styles</a:t>
            </a:r>
          </a:p>
        </p:txBody>
      </p:sp>
      <p:sp>
        <p:nvSpPr>
          <p:cNvPr id="34" name="Google Shape;34;p6"/>
          <p:cNvSpPr txBox="1">
            <a:spLocks noGrp="1"/>
          </p:cNvSpPr>
          <p:nvPr>
            <p:ph type="sldNum" idx="12"/>
          </p:nvPr>
        </p:nvSpPr>
        <p:spPr>
          <a:xfrm>
            <a:off x="8649025" y="6182333"/>
            <a:ext cx="456900" cy="624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5"/>
        <p:cNvGrpSpPr/>
        <p:nvPr/>
      </p:nvGrpSpPr>
      <p:grpSpPr>
        <a:xfrm>
          <a:off x="0" y="0"/>
          <a:ext cx="0" cy="0"/>
          <a:chOff x="0" y="0"/>
          <a:chExt cx="0" cy="0"/>
        </a:xfrm>
      </p:grpSpPr>
      <p:sp>
        <p:nvSpPr>
          <p:cNvPr id="36" name="Google Shape;36;p7"/>
          <p:cNvSpPr/>
          <p:nvPr/>
        </p:nvSpPr>
        <p:spPr>
          <a:xfrm flipH="1">
            <a:off x="8686800" y="6233133"/>
            <a:ext cx="468600" cy="624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7"/>
          <p:cNvSpPr/>
          <p:nvPr/>
        </p:nvSpPr>
        <p:spPr>
          <a:xfrm rot="5400000">
            <a:off x="-178450" y="1010630"/>
            <a:ext cx="6248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457200" y="807467"/>
            <a:ext cx="5640900" cy="1443600"/>
          </a:xfrm>
          <a:prstGeom prst="rect">
            <a:avLst/>
          </a:prstGeom>
        </p:spPr>
        <p:txBody>
          <a:bodyPr spcFirstLastPara="1" wrap="square" lIns="0" tIns="0" rIns="0" bIns="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r>
              <a:rPr lang="en-US"/>
              <a:t>Click to edit Master title style</a:t>
            </a:r>
            <a:endParaRPr/>
          </a:p>
        </p:txBody>
      </p:sp>
      <p:sp>
        <p:nvSpPr>
          <p:cNvPr id="39" name="Google Shape;39;p7"/>
          <p:cNvSpPr txBox="1">
            <a:spLocks noGrp="1"/>
          </p:cNvSpPr>
          <p:nvPr>
            <p:ph type="body" idx="1"/>
          </p:nvPr>
        </p:nvSpPr>
        <p:spPr>
          <a:xfrm>
            <a:off x="457200" y="2661000"/>
            <a:ext cx="2563500" cy="3572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pPr lvl="0"/>
            <a:r>
              <a:rPr lang="en-US"/>
              <a:t>Click to edit Master text styles</a:t>
            </a:r>
          </a:p>
        </p:txBody>
      </p:sp>
      <p:sp>
        <p:nvSpPr>
          <p:cNvPr id="40" name="Google Shape;40;p7"/>
          <p:cNvSpPr txBox="1">
            <a:spLocks noGrp="1"/>
          </p:cNvSpPr>
          <p:nvPr>
            <p:ph type="body" idx="2"/>
          </p:nvPr>
        </p:nvSpPr>
        <p:spPr>
          <a:xfrm>
            <a:off x="3290250" y="2661000"/>
            <a:ext cx="2563500" cy="3572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pPr lvl="0"/>
            <a:r>
              <a:rPr lang="en-US"/>
              <a:t>Click to edit Master text styles</a:t>
            </a:r>
          </a:p>
        </p:txBody>
      </p:sp>
      <p:sp>
        <p:nvSpPr>
          <p:cNvPr id="41" name="Google Shape;41;p7"/>
          <p:cNvSpPr txBox="1">
            <a:spLocks noGrp="1"/>
          </p:cNvSpPr>
          <p:nvPr>
            <p:ph type="body" idx="3"/>
          </p:nvPr>
        </p:nvSpPr>
        <p:spPr>
          <a:xfrm>
            <a:off x="6123300" y="2661000"/>
            <a:ext cx="2563500" cy="3572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pPr lvl="0"/>
            <a:r>
              <a:rPr lang="en-US"/>
              <a:t>Click to edit Master text styles</a:t>
            </a:r>
          </a:p>
        </p:txBody>
      </p:sp>
      <p:sp>
        <p:nvSpPr>
          <p:cNvPr id="42" name="Google Shape;42;p7"/>
          <p:cNvSpPr txBox="1">
            <a:spLocks noGrp="1"/>
          </p:cNvSpPr>
          <p:nvPr>
            <p:ph type="sldNum" idx="12"/>
          </p:nvPr>
        </p:nvSpPr>
        <p:spPr>
          <a:xfrm>
            <a:off x="8649025" y="6182333"/>
            <a:ext cx="456900" cy="624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9"/>
          <p:cNvSpPr/>
          <p:nvPr/>
        </p:nvSpPr>
        <p:spPr>
          <a:xfrm flipH="1">
            <a:off x="8686800" y="6233133"/>
            <a:ext cx="468600" cy="624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9"/>
          <p:cNvSpPr/>
          <p:nvPr/>
        </p:nvSpPr>
        <p:spPr>
          <a:xfrm rot="5400000">
            <a:off x="-178450" y="5976330"/>
            <a:ext cx="6248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9"/>
          <p:cNvSpPr txBox="1">
            <a:spLocks noGrp="1"/>
          </p:cNvSpPr>
          <p:nvPr>
            <p:ph type="body" idx="1"/>
          </p:nvPr>
        </p:nvSpPr>
        <p:spPr>
          <a:xfrm>
            <a:off x="457200" y="5875079"/>
            <a:ext cx="8229600" cy="692800"/>
          </a:xfrm>
          <a:prstGeom prst="rect">
            <a:avLst/>
          </a:prstGeom>
        </p:spPr>
        <p:txBody>
          <a:bodyPr spcFirstLastPara="1" wrap="square" lIns="0" tIns="0" rIns="0" bIns="0" anchor="t" anchorCtr="0">
            <a:noAutofit/>
          </a:bodyPr>
          <a:lstStyle>
            <a:lvl1pPr marL="457200" lvl="0" indent="-228600">
              <a:spcBef>
                <a:spcPts val="360"/>
              </a:spcBef>
              <a:spcAft>
                <a:spcPts val="0"/>
              </a:spcAft>
              <a:buSzPts val="1800"/>
              <a:buNone/>
              <a:defRPr sz="1800"/>
            </a:lvl1pPr>
          </a:lstStyle>
          <a:p>
            <a:pPr lvl="0"/>
            <a:r>
              <a:rPr lang="en-US"/>
              <a:t>Click to edit Master text styles</a:t>
            </a:r>
          </a:p>
        </p:txBody>
      </p:sp>
      <p:sp>
        <p:nvSpPr>
          <p:cNvPr id="52" name="Google Shape;52;p9"/>
          <p:cNvSpPr txBox="1">
            <a:spLocks noGrp="1"/>
          </p:cNvSpPr>
          <p:nvPr>
            <p:ph type="sldNum" idx="12"/>
          </p:nvPr>
        </p:nvSpPr>
        <p:spPr>
          <a:xfrm>
            <a:off x="8649025" y="6182333"/>
            <a:ext cx="456900" cy="624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dark">
  <p:cSld name="Blank dark">
    <p:bg>
      <p:bgPr>
        <a:gradFill>
          <a:gsLst>
            <a:gs pos="0">
              <a:schemeClr val="accent1"/>
            </a:gs>
            <a:gs pos="50000">
              <a:schemeClr val="accent1"/>
            </a:gs>
            <a:gs pos="100000">
              <a:schemeClr val="accent2"/>
            </a:gs>
          </a:gsLst>
          <a:lin ang="16200038" scaled="0"/>
        </a:gradFill>
        <a:effectLst/>
      </p:bgPr>
    </p:bg>
    <p:spTree>
      <p:nvGrpSpPr>
        <p:cNvPr id="1" name="Shape 56"/>
        <p:cNvGrpSpPr/>
        <p:nvPr/>
      </p:nvGrpSpPr>
      <p:grpSpPr>
        <a:xfrm>
          <a:off x="0" y="0"/>
          <a:ext cx="0" cy="0"/>
          <a:chOff x="0" y="0"/>
          <a:chExt cx="0" cy="0"/>
        </a:xfrm>
      </p:grpSpPr>
      <p:sp>
        <p:nvSpPr>
          <p:cNvPr id="57" name="Google Shape;57;p11"/>
          <p:cNvSpPr/>
          <p:nvPr/>
        </p:nvSpPr>
        <p:spPr>
          <a:xfrm flipH="1">
            <a:off x="8686800" y="6233133"/>
            <a:ext cx="468600" cy="6248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1"/>
          <p:cNvSpPr txBox="1">
            <a:spLocks noGrp="1"/>
          </p:cNvSpPr>
          <p:nvPr>
            <p:ph type="sldNum" idx="12"/>
          </p:nvPr>
        </p:nvSpPr>
        <p:spPr>
          <a:xfrm>
            <a:off x="8649025" y="6182333"/>
            <a:ext cx="456900" cy="624800"/>
          </a:xfrm>
          <a:prstGeom prst="rect">
            <a:avLst/>
          </a:prstGeom>
        </p:spPr>
        <p:txBody>
          <a:bodyPr spcFirstLastPara="1" wrap="square" lIns="0" tIns="0" rIns="0" bIns="0" anchor="b" anchorCtr="0">
            <a:noAutofit/>
          </a:bodyPr>
          <a:lstStyle>
            <a:lvl1pPr lvl="0" rtl="0">
              <a:buNone/>
              <a:defRPr>
                <a:solidFill>
                  <a:schemeClr val="accent2"/>
                </a:solidFill>
              </a:defRPr>
            </a:lvl1pPr>
            <a:lvl2pPr lvl="1" rtl="0">
              <a:buNone/>
              <a:defRPr>
                <a:solidFill>
                  <a:schemeClr val="accent2"/>
                </a:solidFill>
              </a:defRPr>
            </a:lvl2pPr>
            <a:lvl3pPr lvl="2" rtl="0">
              <a:buNone/>
              <a:defRPr>
                <a:solidFill>
                  <a:schemeClr val="accent2"/>
                </a:solidFill>
              </a:defRPr>
            </a:lvl3pPr>
            <a:lvl4pPr lvl="3" rtl="0">
              <a:buNone/>
              <a:defRPr>
                <a:solidFill>
                  <a:schemeClr val="accent2"/>
                </a:solidFill>
              </a:defRPr>
            </a:lvl4pPr>
            <a:lvl5pPr lvl="4" rtl="0">
              <a:buNone/>
              <a:defRPr>
                <a:solidFill>
                  <a:schemeClr val="accent2"/>
                </a:solidFill>
              </a:defRPr>
            </a:lvl5pPr>
            <a:lvl6pPr lvl="5" rtl="0">
              <a:buNone/>
              <a:defRPr>
                <a:solidFill>
                  <a:schemeClr val="accent2"/>
                </a:solidFill>
              </a:defRPr>
            </a:lvl6pPr>
            <a:lvl7pPr lvl="6" rtl="0">
              <a:buNone/>
              <a:defRPr>
                <a:solidFill>
                  <a:schemeClr val="accent2"/>
                </a:solidFill>
              </a:defRPr>
            </a:lvl7pPr>
            <a:lvl8pPr lvl="7" rtl="0">
              <a:buNone/>
              <a:defRPr>
                <a:solidFill>
                  <a:schemeClr val="accent2"/>
                </a:solidFill>
              </a:defRPr>
            </a:lvl8pPr>
            <a:lvl9pPr lvl="8" rtl="0">
              <a:buNone/>
              <a:defRPr>
                <a:solidFill>
                  <a:schemeClr val="accent2"/>
                </a:solidFill>
              </a:defRPr>
            </a:lvl9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12/19/2021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lt1"/>
            </a:gs>
            <a:gs pos="100000">
              <a:schemeClr val="lt2"/>
            </a:gs>
          </a:gsLst>
          <a:lin ang="16200038"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71604" y="285728"/>
            <a:ext cx="5640900" cy="857256"/>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1pPr>
            <a:lvl2pPr lvl="1">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2pPr>
            <a:lvl3pPr lvl="2">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3pPr>
            <a:lvl4pPr lvl="3">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4pPr>
            <a:lvl5pPr lvl="4">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5pPr>
            <a:lvl6pPr lvl="5">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6pPr>
            <a:lvl7pPr lvl="6">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7pPr>
            <a:lvl8pPr lvl="7">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8pPr>
            <a:lvl9pPr lvl="8">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457200" y="2661000"/>
            <a:ext cx="5640900" cy="3572000"/>
          </a:xfrm>
          <a:prstGeom prst="rect">
            <a:avLst/>
          </a:prstGeom>
          <a:noFill/>
          <a:ln>
            <a:noFill/>
          </a:ln>
        </p:spPr>
        <p:txBody>
          <a:bodyPr spcFirstLastPara="1" wrap="square" lIns="0" tIns="0" rIns="0" bIns="0" anchor="t" anchorCtr="0">
            <a:noAutofit/>
          </a:bodyPr>
          <a:lstStyle>
            <a:lvl1pPr marL="457200" lvl="0"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1pPr>
            <a:lvl2pPr marL="914400" lvl="1"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2pPr>
            <a:lvl3pPr marL="1371600" lvl="2"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3pPr>
            <a:lvl4pPr marL="1828800" lvl="3"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4pPr>
            <a:lvl5pPr marL="2286000" lvl="4"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5pPr>
            <a:lvl6pPr marL="2743200" lvl="5"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6pPr>
            <a:lvl7pPr marL="3200400" lvl="6"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7pPr>
            <a:lvl8pPr marL="3657600" lvl="7"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8pPr>
            <a:lvl9pPr marL="4114800" lvl="8"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8649025" y="6182333"/>
            <a:ext cx="456900" cy="624800"/>
          </a:xfrm>
          <a:prstGeom prst="rect">
            <a:avLst/>
          </a:prstGeom>
          <a:noFill/>
          <a:ln>
            <a:noFill/>
          </a:ln>
        </p:spPr>
        <p:txBody>
          <a:bodyPr spcFirstLastPara="1" wrap="square" lIns="0" tIns="0" rIns="0" bIns="0" anchor="b" anchorCtr="0">
            <a:noAutofit/>
          </a:bodyPr>
          <a:lstStyle>
            <a:lvl1pPr lvl="0" algn="r">
              <a:buNone/>
              <a:defRPr sz="1200">
                <a:solidFill>
                  <a:schemeClr val="lt1"/>
                </a:solidFill>
                <a:latin typeface="Barlow Light"/>
                <a:ea typeface="Barlow Light"/>
                <a:cs typeface="Barlow Light"/>
                <a:sym typeface="Barlow Light"/>
              </a:defRPr>
            </a:lvl1pPr>
            <a:lvl2pPr lvl="1" algn="r">
              <a:buNone/>
              <a:defRPr sz="1200">
                <a:solidFill>
                  <a:schemeClr val="lt1"/>
                </a:solidFill>
                <a:latin typeface="Barlow Light"/>
                <a:ea typeface="Barlow Light"/>
                <a:cs typeface="Barlow Light"/>
                <a:sym typeface="Barlow Light"/>
              </a:defRPr>
            </a:lvl2pPr>
            <a:lvl3pPr lvl="2" algn="r">
              <a:buNone/>
              <a:defRPr sz="1200">
                <a:solidFill>
                  <a:schemeClr val="lt1"/>
                </a:solidFill>
                <a:latin typeface="Barlow Light"/>
                <a:ea typeface="Barlow Light"/>
                <a:cs typeface="Barlow Light"/>
                <a:sym typeface="Barlow Light"/>
              </a:defRPr>
            </a:lvl3pPr>
            <a:lvl4pPr lvl="3" algn="r">
              <a:buNone/>
              <a:defRPr sz="1200">
                <a:solidFill>
                  <a:schemeClr val="lt1"/>
                </a:solidFill>
                <a:latin typeface="Barlow Light"/>
                <a:ea typeface="Barlow Light"/>
                <a:cs typeface="Barlow Light"/>
                <a:sym typeface="Barlow Light"/>
              </a:defRPr>
            </a:lvl4pPr>
            <a:lvl5pPr lvl="4" algn="r">
              <a:buNone/>
              <a:defRPr sz="1200">
                <a:solidFill>
                  <a:schemeClr val="lt1"/>
                </a:solidFill>
                <a:latin typeface="Barlow Light"/>
                <a:ea typeface="Barlow Light"/>
                <a:cs typeface="Barlow Light"/>
                <a:sym typeface="Barlow Light"/>
              </a:defRPr>
            </a:lvl5pPr>
            <a:lvl6pPr lvl="5" algn="r">
              <a:buNone/>
              <a:defRPr sz="1200">
                <a:solidFill>
                  <a:schemeClr val="lt1"/>
                </a:solidFill>
                <a:latin typeface="Barlow Light"/>
                <a:ea typeface="Barlow Light"/>
                <a:cs typeface="Barlow Light"/>
                <a:sym typeface="Barlow Light"/>
              </a:defRPr>
            </a:lvl6pPr>
            <a:lvl7pPr lvl="6" algn="r">
              <a:buNone/>
              <a:defRPr sz="1200">
                <a:solidFill>
                  <a:schemeClr val="lt1"/>
                </a:solidFill>
                <a:latin typeface="Barlow Light"/>
                <a:ea typeface="Barlow Light"/>
                <a:cs typeface="Barlow Light"/>
                <a:sym typeface="Barlow Light"/>
              </a:defRPr>
            </a:lvl7pPr>
            <a:lvl8pPr lvl="7" algn="r">
              <a:buNone/>
              <a:defRPr sz="1200">
                <a:solidFill>
                  <a:schemeClr val="lt1"/>
                </a:solidFill>
                <a:latin typeface="Barlow Light"/>
                <a:ea typeface="Barlow Light"/>
                <a:cs typeface="Barlow Light"/>
                <a:sym typeface="Barlow Light"/>
              </a:defRPr>
            </a:lvl8pPr>
            <a:lvl9pPr lvl="8" algn="r">
              <a:buNone/>
              <a:defRPr sz="1200">
                <a:solidFill>
                  <a:schemeClr val="lt1"/>
                </a:solidFill>
                <a:latin typeface="Barlow Light"/>
                <a:ea typeface="Barlow Light"/>
                <a:cs typeface="Barlow Light"/>
                <a:sym typeface="Barlow Light"/>
              </a:defRPr>
            </a:lvl9pPr>
          </a:lstStyle>
          <a:p>
            <a:fld id="{B6F15528-21DE-4FAA-801E-634DDDAF4B2B}" type="slidenum">
              <a:rPr lang="en-US" smtClean="0"/>
              <a:pPr/>
              <a:t>‹#›</a:t>
            </a:fld>
            <a:endParaRPr lang="en-US"/>
          </a:p>
        </p:txBody>
      </p:sp>
      <p:pic>
        <p:nvPicPr>
          <p:cNvPr id="5" name="Picture 2"/>
          <p:cNvPicPr>
            <a:picLocks noChangeAspect="1" noChangeArrowheads="1"/>
          </p:cNvPicPr>
          <p:nvPr userDrawn="1"/>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285884" cy="128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8" r:id="rId6"/>
    <p:sldLayoutId id="2147483670" r:id="rId7"/>
    <p:sldLayoutId id="2147483671" r:id="rId8"/>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diagramLayout" Target="../diagrams/layout17.xml"/><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diagramData" Target="../diagrams/data17.xml"/><Relationship Id="rId2" Type="http://schemas.openxmlformats.org/officeDocument/2006/relationships/diagramData" Target="../diagrams/data15.xml"/><Relationship Id="rId16" Type="http://schemas.microsoft.com/office/2007/relationships/diagramDrawing" Target="../diagrams/drawing17.xml"/><Relationship Id="rId1" Type="http://schemas.openxmlformats.org/officeDocument/2006/relationships/slideLayout" Target="../slideLayouts/slideLayout3.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5" Type="http://schemas.openxmlformats.org/officeDocument/2006/relationships/diagramColors" Target="../diagrams/colors17.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 Id="rId14" Type="http://schemas.openxmlformats.org/officeDocument/2006/relationships/diagramQuickStyle" Target="../diagrams/quickStyle17.xml"/></Relationships>
</file>

<file path=ppt/slides/_rels/slide2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slide" Target="slide15.xml"/></Relationships>
</file>

<file path=ppt/slides/_rels/slide3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dx.doi.org/10.4172/2375-4427.1000140"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slide" Target="slide15.xml"/><Relationship Id="rId5" Type="http://schemas.openxmlformats.org/officeDocument/2006/relationships/hyperlink" Target="http://dx.doi.org/10.1080/2050571X.2016.1164977.%20P%20-%201-9" TargetMode="External"/><Relationship Id="rId4" Type="http://schemas.openxmlformats.org/officeDocument/2006/relationships/hyperlink" Target="http://dx.doi.org/10.3109/17549507.2016.1143971.%20P%20-%201-10" TargetMode="External"/></Relationships>
</file>

<file path=ppt/slides/_rels/slide3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chart" Target="../charts/chart2.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 Target="slide2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 Target="slide26.xml"/><Relationship Id="rId1" Type="http://schemas.openxmlformats.org/officeDocument/2006/relationships/slideLayout" Target="../slideLayouts/slideLayout3.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9721" y="3212976"/>
            <a:ext cx="8934424" cy="3429000"/>
          </a:xfrm>
        </p:spPr>
        <p:txBody>
          <a:bodyPr/>
          <a:lstStyle/>
          <a:p>
            <a:pPr algn="ctr"/>
            <a:r>
              <a:rPr lang="en-US" b="1" dirty="0">
                <a:solidFill>
                  <a:schemeClr val="accent5">
                    <a:lumMod val="50000"/>
                  </a:schemeClr>
                </a:solidFill>
                <a:latin typeface="+mj-lt"/>
                <a:cs typeface="Arial" charset="0"/>
              </a:rPr>
              <a:t/>
            </a:r>
            <a:br>
              <a:rPr lang="en-US" b="1" dirty="0">
                <a:solidFill>
                  <a:schemeClr val="accent5">
                    <a:lumMod val="50000"/>
                  </a:schemeClr>
                </a:solidFill>
                <a:latin typeface="+mj-lt"/>
                <a:cs typeface="Arial" charset="0"/>
              </a:rPr>
            </a:br>
            <a:r>
              <a:rPr lang="en-US" b="1" dirty="0">
                <a:solidFill>
                  <a:schemeClr val="accent5">
                    <a:lumMod val="50000"/>
                  </a:schemeClr>
                </a:solidFill>
                <a:latin typeface="+mj-lt"/>
                <a:cs typeface="Arial" charset="0"/>
              </a:rPr>
              <a:t/>
            </a:r>
            <a:br>
              <a:rPr lang="en-US" b="1" dirty="0">
                <a:solidFill>
                  <a:schemeClr val="accent5">
                    <a:lumMod val="50000"/>
                  </a:schemeClr>
                </a:solidFill>
                <a:latin typeface="+mj-lt"/>
                <a:cs typeface="Arial" charset="0"/>
              </a:rPr>
            </a:br>
            <a:r>
              <a:rPr lang="en-US" b="1" dirty="0">
                <a:solidFill>
                  <a:schemeClr val="accent5">
                    <a:lumMod val="50000"/>
                  </a:schemeClr>
                </a:solidFill>
                <a:latin typeface="+mj-lt"/>
                <a:cs typeface="Arial" charset="0"/>
              </a:rPr>
              <a:t/>
            </a:r>
            <a:br>
              <a:rPr lang="en-US" b="1" dirty="0">
                <a:solidFill>
                  <a:schemeClr val="accent5">
                    <a:lumMod val="50000"/>
                  </a:schemeClr>
                </a:solidFill>
                <a:latin typeface="+mj-lt"/>
                <a:cs typeface="Arial" charset="0"/>
              </a:rPr>
            </a:br>
            <a:r>
              <a:rPr lang="en-US" b="1" dirty="0">
                <a:solidFill>
                  <a:schemeClr val="accent5">
                    <a:lumMod val="50000"/>
                  </a:schemeClr>
                </a:solidFill>
                <a:latin typeface="+mj-lt"/>
                <a:cs typeface="Arial" charset="0"/>
              </a:rPr>
              <a:t/>
            </a:r>
            <a:br>
              <a:rPr lang="en-US" b="1" dirty="0">
                <a:solidFill>
                  <a:schemeClr val="accent5">
                    <a:lumMod val="50000"/>
                  </a:schemeClr>
                </a:solidFill>
                <a:latin typeface="+mj-lt"/>
                <a:cs typeface="Arial" charset="0"/>
              </a:rPr>
            </a:br>
            <a:r>
              <a:rPr lang="en-US" b="1" dirty="0">
                <a:solidFill>
                  <a:schemeClr val="accent5">
                    <a:lumMod val="50000"/>
                  </a:schemeClr>
                </a:solidFill>
                <a:latin typeface="+mj-lt"/>
                <a:cs typeface="Arial" charset="0"/>
              </a:rPr>
              <a:t>Date: 20.12.2021</a:t>
            </a:r>
            <a:endParaRPr lang="en-IN" b="1" dirty="0">
              <a:solidFill>
                <a:schemeClr val="accent2">
                  <a:lumMod val="50000"/>
                </a:schemeClr>
              </a:solidFill>
              <a:latin typeface="+mj-lt"/>
            </a:endParaRPr>
          </a:p>
        </p:txBody>
      </p:sp>
      <p:sp>
        <p:nvSpPr>
          <p:cNvPr id="5" name="Title 3"/>
          <p:cNvSpPr txBox="1">
            <a:spLocks/>
          </p:cNvSpPr>
          <p:nvPr/>
        </p:nvSpPr>
        <p:spPr>
          <a:xfrm>
            <a:off x="15340" y="2857508"/>
            <a:ext cx="9144000" cy="1142984"/>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chemeClr val="accent2"/>
              </a:buClr>
              <a:buSzPts val="4800"/>
              <a:buFont typeface="Raleway Thin"/>
              <a:buNone/>
              <a:tabLst/>
              <a:defRPr/>
            </a:pPr>
            <a:r>
              <a:rPr kumimoji="0" lang="en-US" sz="4800" b="1" i="0" u="none" strike="noStrike" kern="0" cap="none" spc="0" normalizeH="0" baseline="0" noProof="0" dirty="0">
                <a:ln>
                  <a:noFill/>
                </a:ln>
                <a:solidFill>
                  <a:schemeClr val="accent4">
                    <a:lumMod val="50000"/>
                  </a:schemeClr>
                </a:solidFill>
                <a:effectLst/>
                <a:uLnTx/>
                <a:uFillTx/>
                <a:latin typeface="+mj-lt"/>
                <a:ea typeface="Raleway Thin"/>
                <a:cs typeface="Arial" charset="0"/>
                <a:sym typeface="Raleway Thin"/>
              </a:rPr>
              <a:t>WELCOME</a:t>
            </a:r>
          </a:p>
          <a:p>
            <a:pPr marL="0" marR="0" lvl="0" indent="0" algn="ctr" defTabSz="914400" rtl="0" eaLnBrk="1" fontAlgn="auto" latinLnBrk="0" hangingPunct="1">
              <a:lnSpc>
                <a:spcPct val="90000"/>
              </a:lnSpc>
              <a:spcBef>
                <a:spcPts val="0"/>
              </a:spcBef>
              <a:spcAft>
                <a:spcPts val="0"/>
              </a:spcAft>
              <a:buClr>
                <a:schemeClr val="accent2"/>
              </a:buClr>
              <a:buSzPts val="4800"/>
              <a:buFont typeface="Raleway Thin"/>
              <a:buNone/>
              <a:tabLst/>
              <a:defRPr/>
            </a:pPr>
            <a:endParaRPr lang="en-US" sz="4800" b="1" kern="0" dirty="0">
              <a:solidFill>
                <a:schemeClr val="accent4">
                  <a:lumMod val="50000"/>
                </a:schemeClr>
              </a:solidFill>
              <a:latin typeface="+mj-lt"/>
              <a:ea typeface="Raleway Thin"/>
              <a:cs typeface="Arial" charset="0"/>
              <a:sym typeface="Raleway Thin"/>
            </a:endParaRPr>
          </a:p>
          <a:p>
            <a:pPr marL="0" marR="0" lvl="0" indent="0" algn="ctr" defTabSz="914400" rtl="0" eaLnBrk="1" fontAlgn="auto" latinLnBrk="0" hangingPunct="1">
              <a:lnSpc>
                <a:spcPct val="90000"/>
              </a:lnSpc>
              <a:spcBef>
                <a:spcPts val="0"/>
              </a:spcBef>
              <a:spcAft>
                <a:spcPts val="0"/>
              </a:spcAft>
              <a:buClr>
                <a:schemeClr val="accent2"/>
              </a:buClr>
              <a:buSzPts val="4800"/>
              <a:buFont typeface="Raleway Thin"/>
              <a:buNone/>
              <a:tabLst/>
              <a:defRPr/>
            </a:pPr>
            <a:endParaRPr kumimoji="0" lang="en-US" sz="4800" b="1" i="0" u="none" strike="noStrike" kern="0" cap="none" spc="0" normalizeH="0" noProof="0" dirty="0">
              <a:ln>
                <a:noFill/>
              </a:ln>
              <a:solidFill>
                <a:schemeClr val="accent4">
                  <a:lumMod val="50000"/>
                </a:schemeClr>
              </a:solidFill>
              <a:effectLst/>
              <a:uLnTx/>
              <a:uFillTx/>
              <a:latin typeface="+mj-lt"/>
              <a:ea typeface="Raleway Thin"/>
              <a:cs typeface="Arial" charset="0"/>
              <a:sym typeface="Raleway Thin"/>
            </a:endParaRPr>
          </a:p>
          <a:p>
            <a:pPr marL="0" marR="0" lvl="0" indent="0" algn="ctr" defTabSz="914400" rtl="0" eaLnBrk="1" fontAlgn="auto" latinLnBrk="0" hangingPunct="1">
              <a:lnSpc>
                <a:spcPct val="90000"/>
              </a:lnSpc>
              <a:spcBef>
                <a:spcPts val="0"/>
              </a:spcBef>
              <a:spcAft>
                <a:spcPts val="0"/>
              </a:spcAft>
              <a:buClr>
                <a:schemeClr val="accent2"/>
              </a:buClr>
              <a:buSzPts val="4800"/>
              <a:buFont typeface="Raleway Thin"/>
              <a:buNone/>
              <a:tabLst/>
              <a:defRPr/>
            </a:pPr>
            <a:r>
              <a:rPr lang="en-US" sz="4800" b="1" kern="0" dirty="0">
                <a:solidFill>
                  <a:schemeClr val="accent6">
                    <a:lumMod val="50000"/>
                  </a:schemeClr>
                </a:solidFill>
                <a:latin typeface="+mj-lt"/>
                <a:ea typeface="Raleway Thin"/>
                <a:cs typeface="Arial" charset="0"/>
                <a:sym typeface="Raleway Thin"/>
              </a:rPr>
              <a:t>to the</a:t>
            </a:r>
            <a:endParaRPr kumimoji="0" lang="en-US" sz="4800" b="1" i="0" u="none" strike="noStrike" kern="0" cap="none" spc="0" normalizeH="0" noProof="0" dirty="0">
              <a:ln>
                <a:noFill/>
              </a:ln>
              <a:solidFill>
                <a:schemeClr val="accent6">
                  <a:lumMod val="50000"/>
                </a:schemeClr>
              </a:solidFill>
              <a:effectLst/>
              <a:uLnTx/>
              <a:uFillTx/>
              <a:latin typeface="+mj-lt"/>
              <a:ea typeface="Raleway Thin"/>
              <a:cs typeface="Arial" charset="0"/>
              <a:sym typeface="Raleway Thin"/>
            </a:endParaRPr>
          </a:p>
          <a:p>
            <a:pPr algn="ctr">
              <a:lnSpc>
                <a:spcPct val="90000"/>
              </a:lnSpc>
              <a:buClr>
                <a:schemeClr val="accent2"/>
              </a:buClr>
              <a:buSzPts val="4800"/>
            </a:pPr>
            <a:r>
              <a:rPr lang="en-US" sz="4800" b="1" kern="0" dirty="0">
                <a:solidFill>
                  <a:schemeClr val="accent6">
                    <a:lumMod val="50000"/>
                  </a:schemeClr>
                </a:solidFill>
                <a:latin typeface="+mj-lt"/>
                <a:ea typeface="Raleway Thin"/>
                <a:cs typeface="Arial" charset="0"/>
                <a:sym typeface="Raleway Thin"/>
              </a:rPr>
              <a:t>DEPARTMENT OF </a:t>
            </a:r>
            <a:br>
              <a:rPr lang="en-US" sz="4800" b="1" kern="0" dirty="0">
                <a:solidFill>
                  <a:schemeClr val="accent6">
                    <a:lumMod val="50000"/>
                  </a:schemeClr>
                </a:solidFill>
                <a:latin typeface="+mj-lt"/>
                <a:ea typeface="Raleway Thin"/>
                <a:cs typeface="Arial" charset="0"/>
                <a:sym typeface="Raleway Thin"/>
              </a:rPr>
            </a:br>
            <a:r>
              <a:rPr lang="en-US" sz="4800" b="1" kern="0" dirty="0">
                <a:solidFill>
                  <a:schemeClr val="accent6">
                    <a:lumMod val="50000"/>
                  </a:schemeClr>
                </a:solidFill>
                <a:latin typeface="+mj-lt"/>
                <a:ea typeface="Raleway Thin"/>
                <a:cs typeface="Arial" charset="0"/>
                <a:sym typeface="Raleway Thin"/>
              </a:rPr>
              <a:t>SPEECH-LANGUAGE PATHOLOGY</a:t>
            </a:r>
          </a:p>
          <a:p>
            <a:pPr algn="ctr">
              <a:lnSpc>
                <a:spcPct val="90000"/>
              </a:lnSpc>
              <a:buClr>
                <a:schemeClr val="accent2"/>
              </a:buClr>
              <a:buSzPts val="4800"/>
            </a:pPr>
            <a:endParaRPr kumimoji="0" lang="en-US" sz="2800" b="1" i="0" u="none" strike="noStrike" kern="0" cap="none" spc="0" normalizeH="0" noProof="0" dirty="0">
              <a:ln>
                <a:noFill/>
              </a:ln>
              <a:solidFill>
                <a:schemeClr val="accent6">
                  <a:lumMod val="50000"/>
                </a:schemeClr>
              </a:solidFill>
              <a:effectLst/>
              <a:uLnTx/>
              <a:uFillTx/>
              <a:latin typeface="+mj-lt"/>
              <a:ea typeface="Raleway Thin"/>
              <a:cs typeface="Arial" charset="0"/>
              <a:sym typeface="Raleway Thin"/>
            </a:endParaRPr>
          </a:p>
          <a:p>
            <a:pPr marL="0" marR="0" lvl="0" indent="0" algn="ctr" defTabSz="914400" rtl="0" eaLnBrk="1" fontAlgn="auto" latinLnBrk="0" hangingPunct="1">
              <a:lnSpc>
                <a:spcPct val="90000"/>
              </a:lnSpc>
              <a:spcBef>
                <a:spcPts val="0"/>
              </a:spcBef>
              <a:spcAft>
                <a:spcPts val="0"/>
              </a:spcAft>
              <a:buClr>
                <a:schemeClr val="accent2"/>
              </a:buClr>
              <a:buSzPts val="4800"/>
              <a:buFont typeface="Raleway Thin"/>
              <a:buNone/>
              <a:tabLst/>
              <a:defRPr/>
            </a:pPr>
            <a:endParaRPr kumimoji="0" lang="en-US" sz="4800" b="1" i="0" u="none" strike="noStrike" kern="0" cap="none" spc="0" normalizeH="0" baseline="0" noProof="0" dirty="0">
              <a:ln>
                <a:noFill/>
              </a:ln>
              <a:solidFill>
                <a:schemeClr val="accent4">
                  <a:lumMod val="50000"/>
                </a:schemeClr>
              </a:solidFill>
              <a:effectLst/>
              <a:uLnTx/>
              <a:uFillTx/>
              <a:latin typeface="+mj-lt"/>
              <a:ea typeface="Raleway Thin"/>
              <a:cs typeface="Arial" charset="0"/>
              <a:sym typeface="Raleway Thin"/>
            </a:endParaRPr>
          </a:p>
        </p:txBody>
      </p:sp>
      <p:sp>
        <p:nvSpPr>
          <p:cNvPr id="6" name="Down Ribbon 5"/>
          <p:cNvSpPr/>
          <p:nvPr/>
        </p:nvSpPr>
        <p:spPr>
          <a:xfrm>
            <a:off x="180932" y="1428760"/>
            <a:ext cx="8572560" cy="928694"/>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kern="0" dirty="0">
                <a:solidFill>
                  <a:srgbClr val="FF4D4D">
                    <a:lumMod val="50000"/>
                  </a:srgbClr>
                </a:solidFill>
                <a:ea typeface="Raleway Thin"/>
                <a:cs typeface="Arial" charset="0"/>
                <a:sym typeface="Raleway Thin"/>
              </a:rPr>
              <a:t>NAAC TEAM</a:t>
            </a:r>
            <a:endParaRPr lang="en-IN" dirty="0"/>
          </a:p>
        </p:txBody>
      </p:sp>
    </p:spTree>
    <p:extLst>
      <p:ext uri="{BB962C8B-B14F-4D97-AF65-F5344CB8AC3E}">
        <p14:creationId xmlns:p14="http://schemas.microsoft.com/office/powerpoint/2010/main" val="28591650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0" y="3929066"/>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3" name="Group 21"/>
          <p:cNvGrpSpPr/>
          <p:nvPr/>
        </p:nvGrpSpPr>
        <p:grpSpPr>
          <a:xfrm>
            <a:off x="-1371599" y="6691325"/>
            <a:ext cx="2857500" cy="2857500"/>
            <a:chOff x="1143000" y="2809879"/>
            <a:chExt cx="2857500" cy="2857500"/>
          </a:xfrm>
          <a:scene3d>
            <a:camera prst="orthographicFront"/>
            <a:lightRig rig="flat" dir="t"/>
          </a:scene3d>
        </p:grpSpPr>
        <p:sp>
          <p:nvSpPr>
            <p:cNvPr id="29" name="Isosceles Triangle 28"/>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0"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4" name="Group 22"/>
          <p:cNvGrpSpPr/>
          <p:nvPr/>
        </p:nvGrpSpPr>
        <p:grpSpPr>
          <a:xfrm>
            <a:off x="57151" y="6624660"/>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5" name="Group 23"/>
          <p:cNvGrpSpPr/>
          <p:nvPr/>
        </p:nvGrpSpPr>
        <p:grpSpPr>
          <a:xfrm>
            <a:off x="1485901" y="6691325"/>
            <a:ext cx="2857500" cy="2857500"/>
            <a:chOff x="4000500" y="2809879"/>
            <a:chExt cx="2857500" cy="2857500"/>
          </a:xfrm>
          <a:scene3d>
            <a:camera prst="orthographicFront"/>
            <a:lightRig rig="flat" dir="t"/>
          </a:scene3d>
        </p:grpSpPr>
        <p:sp>
          <p:nvSpPr>
            <p:cNvPr id="25" name="Isosceles Triangle 24"/>
            <p:cNvSpPr/>
            <p:nvPr/>
          </p:nvSpPr>
          <p:spPr>
            <a:xfrm>
              <a:off x="4000500" y="2809879"/>
              <a:ext cx="2857500" cy="2857500"/>
            </a:xfrm>
            <a:prstGeom prst="triangle">
              <a:avLst/>
            </a:prstGeom>
            <a:gradFill rotWithShape="1">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Isosceles Triangle 10"/>
            <p:cNvSpPr/>
            <p:nvPr/>
          </p:nvSpPr>
          <p:spPr>
            <a:xfrm>
              <a:off x="47148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graphicFrame>
        <p:nvGraphicFramePr>
          <p:cNvPr id="18" name="Table 17"/>
          <p:cNvGraphicFramePr>
            <a:graphicFrameLocks noGrp="1"/>
          </p:cNvGraphicFramePr>
          <p:nvPr>
            <p:extLst>
              <p:ext uri="{D42A27DB-BD31-4B8C-83A1-F6EECF244321}">
                <p14:modId xmlns:p14="http://schemas.microsoft.com/office/powerpoint/2010/main" val="2808743109"/>
              </p:ext>
            </p:extLst>
          </p:nvPr>
        </p:nvGraphicFramePr>
        <p:xfrm>
          <a:off x="3019763" y="214290"/>
          <a:ext cx="5838517" cy="6450035"/>
        </p:xfrm>
        <a:graphic>
          <a:graphicData uri="http://schemas.openxmlformats.org/drawingml/2006/table">
            <a:tbl>
              <a:tblPr/>
              <a:tblGrid>
                <a:gridCol w="2928522">
                  <a:extLst>
                    <a:ext uri="{9D8B030D-6E8A-4147-A177-3AD203B41FA5}">
                      <a16:colId xmlns:a16="http://schemas.microsoft.com/office/drawing/2014/main" val="20000"/>
                    </a:ext>
                  </a:extLst>
                </a:gridCol>
                <a:gridCol w="1992557">
                  <a:extLst>
                    <a:ext uri="{9D8B030D-6E8A-4147-A177-3AD203B41FA5}">
                      <a16:colId xmlns:a16="http://schemas.microsoft.com/office/drawing/2014/main" val="20001"/>
                    </a:ext>
                  </a:extLst>
                </a:gridCol>
                <a:gridCol w="917438">
                  <a:extLst>
                    <a:ext uri="{9D8B030D-6E8A-4147-A177-3AD203B41FA5}">
                      <a16:colId xmlns:a16="http://schemas.microsoft.com/office/drawing/2014/main" val="20002"/>
                    </a:ext>
                  </a:extLst>
                </a:gridCol>
              </a:tblGrid>
              <a:tr h="303774">
                <a:tc>
                  <a:txBody>
                    <a:bodyPr/>
                    <a:lstStyle/>
                    <a:p>
                      <a:pPr algn="ctr">
                        <a:lnSpc>
                          <a:spcPct val="115000"/>
                        </a:lnSpc>
                        <a:spcAft>
                          <a:spcPts val="0"/>
                        </a:spcAft>
                      </a:pPr>
                      <a:r>
                        <a:rPr lang="en-IN" sz="1600" b="1" dirty="0">
                          <a:latin typeface="Arial"/>
                          <a:ea typeface="Calibri"/>
                          <a:cs typeface="Mangal"/>
                        </a:rPr>
                        <a:t>Title of the material</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IN" sz="1600" b="1" dirty="0">
                          <a:latin typeface="Arial"/>
                          <a:ea typeface="Calibri"/>
                          <a:cs typeface="Mangal"/>
                        </a:rPr>
                        <a:t>Developed by</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IN" sz="1600" b="1" dirty="0">
                          <a:latin typeface="Arial"/>
                          <a:ea typeface="Calibri"/>
                          <a:cs typeface="Mangal"/>
                        </a:rPr>
                        <a:t>Year</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53078">
                <a:tc>
                  <a:txBody>
                    <a:bodyPr/>
                    <a:lstStyle/>
                    <a:p>
                      <a:pPr algn="l">
                        <a:lnSpc>
                          <a:spcPct val="115000"/>
                        </a:lnSpc>
                        <a:spcAft>
                          <a:spcPts val="0"/>
                        </a:spcAft>
                      </a:pPr>
                      <a:r>
                        <a:rPr lang="en-IN" sz="1600" dirty="0">
                          <a:latin typeface="Arial"/>
                          <a:ea typeface="Calibri"/>
                          <a:cs typeface="Mangal"/>
                        </a:rPr>
                        <a:t>Language Experience and Proficiency Questionnaire-India: An adaptation of LEAP-Q to Indian Context</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IN" sz="1600" dirty="0">
                          <a:latin typeface="Arial"/>
                          <a:ea typeface="Calibri"/>
                          <a:cs typeface="Mangal"/>
                        </a:rPr>
                        <a:t>Dr. S. P. </a:t>
                      </a:r>
                      <a:r>
                        <a:rPr lang="en-IN" sz="1600" dirty="0" err="1">
                          <a:latin typeface="Arial"/>
                          <a:ea typeface="Calibri"/>
                          <a:cs typeface="Mangal"/>
                        </a:rPr>
                        <a:t>Goswami</a:t>
                      </a:r>
                      <a:r>
                        <a:rPr lang="en-IN" sz="1600" dirty="0">
                          <a:latin typeface="Arial"/>
                          <a:ea typeface="Calibri"/>
                          <a:cs typeface="Mangal"/>
                        </a:rPr>
                        <a:t> &amp; Dr. </a:t>
                      </a:r>
                      <a:r>
                        <a:rPr lang="en-IN" sz="1600" dirty="0" err="1">
                          <a:latin typeface="Arial"/>
                          <a:ea typeface="Calibri"/>
                          <a:cs typeface="Mangal"/>
                        </a:rPr>
                        <a:t>Gayathri</a:t>
                      </a:r>
                      <a:r>
                        <a:rPr lang="en-IN" sz="1600" dirty="0">
                          <a:latin typeface="Arial"/>
                          <a:ea typeface="Calibri"/>
                          <a:cs typeface="Mangal"/>
                        </a:rPr>
                        <a:t> Krishnan</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IN" sz="1600" dirty="0">
                          <a:latin typeface="Arial"/>
                          <a:ea typeface="Calibri"/>
                          <a:cs typeface="Mangal"/>
                        </a:rPr>
                        <a:t>2015-16</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28426">
                <a:tc>
                  <a:txBody>
                    <a:bodyPr/>
                    <a:lstStyle/>
                    <a:p>
                      <a:pPr algn="l">
                        <a:lnSpc>
                          <a:spcPct val="115000"/>
                        </a:lnSpc>
                        <a:spcAft>
                          <a:spcPts val="0"/>
                        </a:spcAft>
                      </a:pPr>
                      <a:r>
                        <a:rPr lang="en-IN" sz="1600" dirty="0">
                          <a:latin typeface="Arial"/>
                          <a:ea typeface="Calibri"/>
                          <a:cs typeface="Mangal"/>
                        </a:rPr>
                        <a:t>Picture Interface Communication System (PICS)</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IN" sz="1600" dirty="0">
                          <a:latin typeface="Arial"/>
                          <a:ea typeface="Calibri"/>
                          <a:cs typeface="Mangal"/>
                        </a:rPr>
                        <a:t>Dr. R. </a:t>
                      </a:r>
                      <a:r>
                        <a:rPr lang="en-IN" sz="1600" dirty="0" err="1">
                          <a:latin typeface="Arial"/>
                          <a:ea typeface="Calibri"/>
                          <a:cs typeface="Mangal"/>
                        </a:rPr>
                        <a:t>Manjula</a:t>
                      </a:r>
                      <a:r>
                        <a:rPr lang="en-IN" sz="1600" dirty="0">
                          <a:latin typeface="Arial"/>
                          <a:ea typeface="Calibri"/>
                          <a:cs typeface="Mangal"/>
                        </a:rPr>
                        <a:t>, &amp; Ms. </a:t>
                      </a:r>
                      <a:r>
                        <a:rPr lang="en-IN" sz="1600" dirty="0" err="1">
                          <a:latin typeface="Arial"/>
                          <a:ea typeface="Calibri"/>
                          <a:cs typeface="Mangal"/>
                        </a:rPr>
                        <a:t>Aruna</a:t>
                      </a:r>
                      <a:r>
                        <a:rPr lang="en-IN" sz="1600" dirty="0">
                          <a:latin typeface="Arial"/>
                          <a:ea typeface="Calibri"/>
                          <a:cs typeface="Mangal"/>
                        </a:rPr>
                        <a:t>, K</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IN" sz="1600">
                          <a:latin typeface="Arial"/>
                          <a:ea typeface="Calibri"/>
                          <a:cs typeface="Mangal"/>
                        </a:rPr>
                        <a:t>2016-17</a:t>
                      </a:r>
                      <a:endParaRPr lang="en-IN" sz="140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77730">
                <a:tc>
                  <a:txBody>
                    <a:bodyPr/>
                    <a:lstStyle/>
                    <a:p>
                      <a:pPr algn="l">
                        <a:lnSpc>
                          <a:spcPct val="115000"/>
                        </a:lnSpc>
                        <a:spcAft>
                          <a:spcPts val="0"/>
                        </a:spcAft>
                      </a:pPr>
                      <a:r>
                        <a:rPr lang="en-IN" sz="1600" dirty="0">
                          <a:latin typeface="Arial"/>
                          <a:ea typeface="Calibri"/>
                          <a:cs typeface="Mangal"/>
                        </a:rPr>
                        <a:t>Early reading skills in Hindi</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IN" sz="1600" dirty="0">
                          <a:latin typeface="Arial"/>
                          <a:ea typeface="Calibri"/>
                          <a:cs typeface="Mangal"/>
                        </a:rPr>
                        <a:t>Dr. </a:t>
                      </a:r>
                      <a:r>
                        <a:rPr lang="en-IN" sz="1600" dirty="0" err="1">
                          <a:latin typeface="Arial"/>
                          <a:ea typeface="Calibri"/>
                          <a:cs typeface="Mangal"/>
                        </a:rPr>
                        <a:t>Brajesh</a:t>
                      </a:r>
                      <a:r>
                        <a:rPr lang="en-IN" sz="1600" dirty="0">
                          <a:latin typeface="Arial"/>
                          <a:ea typeface="Calibri"/>
                          <a:cs typeface="Mangal"/>
                        </a:rPr>
                        <a:t> </a:t>
                      </a:r>
                      <a:r>
                        <a:rPr lang="en-IN" sz="1600" dirty="0" err="1">
                          <a:latin typeface="Arial"/>
                          <a:ea typeface="Calibri"/>
                          <a:cs typeface="Mangal"/>
                        </a:rPr>
                        <a:t>Priyadarshi</a:t>
                      </a:r>
                      <a:r>
                        <a:rPr lang="en-IN" sz="1600" dirty="0">
                          <a:latin typeface="Arial"/>
                          <a:ea typeface="Calibri"/>
                          <a:cs typeface="Mangal"/>
                        </a:rPr>
                        <a:t>, Dr. S. P. </a:t>
                      </a:r>
                      <a:r>
                        <a:rPr lang="en-IN" sz="1600" dirty="0" err="1">
                          <a:latin typeface="Arial"/>
                          <a:ea typeface="Calibri"/>
                          <a:cs typeface="Mangal"/>
                        </a:rPr>
                        <a:t>Goswami</a:t>
                      </a:r>
                      <a:r>
                        <a:rPr lang="en-IN" sz="1600" dirty="0">
                          <a:latin typeface="Arial"/>
                          <a:ea typeface="Calibri"/>
                          <a:cs typeface="Mangal"/>
                        </a:rPr>
                        <a:t>, </a:t>
                      </a:r>
                      <a:r>
                        <a:rPr lang="en-IN" sz="1600" dirty="0" err="1">
                          <a:latin typeface="Arial"/>
                          <a:ea typeface="Calibri"/>
                          <a:cs typeface="Mangal"/>
                        </a:rPr>
                        <a:t>Maddhuben</a:t>
                      </a:r>
                      <a:r>
                        <a:rPr lang="en-IN" sz="1600" dirty="0">
                          <a:latin typeface="Arial"/>
                          <a:ea typeface="Calibri"/>
                          <a:cs typeface="Mangal"/>
                        </a:rPr>
                        <a:t> </a:t>
                      </a:r>
                      <a:r>
                        <a:rPr lang="en-IN" sz="1600" dirty="0" err="1">
                          <a:latin typeface="Arial"/>
                          <a:ea typeface="Calibri"/>
                          <a:cs typeface="Mangal"/>
                        </a:rPr>
                        <a:t>Sen</a:t>
                      </a:r>
                      <a:r>
                        <a:rPr lang="en-IN" sz="1600" dirty="0">
                          <a:latin typeface="Arial"/>
                          <a:ea typeface="Calibri"/>
                          <a:cs typeface="Mangal"/>
                        </a:rPr>
                        <a:t> &amp; Ms. </a:t>
                      </a:r>
                      <a:r>
                        <a:rPr lang="en-IN" sz="1600" dirty="0" err="1">
                          <a:latin typeface="Arial"/>
                          <a:ea typeface="Calibri"/>
                          <a:cs typeface="Mangal"/>
                        </a:rPr>
                        <a:t>Gayathri</a:t>
                      </a:r>
                      <a:r>
                        <a:rPr lang="en-IN" sz="1600" dirty="0">
                          <a:latin typeface="Arial"/>
                          <a:ea typeface="Calibri"/>
                          <a:cs typeface="Mangal"/>
                        </a:rPr>
                        <a:t> Krishnan</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IN" sz="1600" dirty="0">
                          <a:latin typeface="Arial"/>
                          <a:ea typeface="Calibri"/>
                          <a:cs typeface="Mangal"/>
                        </a:rPr>
                        <a:t>2017-18</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28426">
                <a:tc>
                  <a:txBody>
                    <a:bodyPr/>
                    <a:lstStyle/>
                    <a:p>
                      <a:pPr algn="l">
                        <a:lnSpc>
                          <a:spcPct val="115000"/>
                        </a:lnSpc>
                        <a:spcAft>
                          <a:spcPts val="0"/>
                        </a:spcAft>
                      </a:pPr>
                      <a:r>
                        <a:rPr lang="en-IN" sz="1600" dirty="0">
                          <a:latin typeface="Arial"/>
                          <a:ea typeface="Calibri"/>
                          <a:cs typeface="Mangal"/>
                        </a:rPr>
                        <a:t>Feeding handicap Index</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IN" sz="1600" dirty="0">
                          <a:latin typeface="Arial"/>
                          <a:ea typeface="Calibri"/>
                          <a:cs typeface="Mangal"/>
                        </a:rPr>
                        <a:t>Dr. N. </a:t>
                      </a:r>
                      <a:r>
                        <a:rPr lang="en-IN" sz="1600" dirty="0" err="1">
                          <a:latin typeface="Arial"/>
                          <a:ea typeface="Calibri"/>
                          <a:cs typeface="Mangal"/>
                        </a:rPr>
                        <a:t>Swapna</a:t>
                      </a:r>
                      <a:r>
                        <a:rPr lang="en-IN" sz="1600" dirty="0">
                          <a:latin typeface="Arial"/>
                          <a:ea typeface="Calibri"/>
                          <a:cs typeface="Mangal"/>
                        </a:rPr>
                        <a:t> &amp; Ms. </a:t>
                      </a:r>
                      <a:r>
                        <a:rPr lang="en-IN" sz="1600" dirty="0" err="1">
                          <a:latin typeface="Arial"/>
                          <a:ea typeface="Calibri"/>
                          <a:cs typeface="Mangal"/>
                        </a:rPr>
                        <a:t>Srushti</a:t>
                      </a:r>
                      <a:r>
                        <a:rPr lang="en-IN" sz="1600" dirty="0">
                          <a:latin typeface="Arial"/>
                          <a:ea typeface="Calibri"/>
                          <a:cs typeface="Mangal"/>
                        </a:rPr>
                        <a:t>, S.</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IN" sz="1600">
                          <a:latin typeface="Arial"/>
                          <a:ea typeface="Calibri"/>
                          <a:cs typeface="Mangal"/>
                        </a:rPr>
                        <a:t>2017-18</a:t>
                      </a:r>
                      <a:endParaRPr lang="en-IN" sz="140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953078">
                <a:tc>
                  <a:txBody>
                    <a:bodyPr/>
                    <a:lstStyle/>
                    <a:p>
                      <a:pPr algn="l">
                        <a:lnSpc>
                          <a:spcPct val="115000"/>
                        </a:lnSpc>
                        <a:spcAft>
                          <a:spcPts val="0"/>
                        </a:spcAft>
                      </a:pPr>
                      <a:r>
                        <a:rPr lang="en-IN" sz="1600" dirty="0" err="1">
                          <a:solidFill>
                            <a:srgbClr val="000000"/>
                          </a:solidFill>
                          <a:latin typeface="Arial"/>
                          <a:ea typeface="Calibri"/>
                          <a:cs typeface="Mangal"/>
                        </a:rPr>
                        <a:t>Proforma</a:t>
                      </a:r>
                      <a:r>
                        <a:rPr lang="en-IN" sz="1600" dirty="0">
                          <a:solidFill>
                            <a:srgbClr val="000000"/>
                          </a:solidFill>
                          <a:latin typeface="Arial"/>
                          <a:ea typeface="Calibri"/>
                          <a:cs typeface="Mangal"/>
                        </a:rPr>
                        <a:t> to be used in OPD for initial assessment swallowing and feeding problems in adults and children</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IN" sz="1600" dirty="0" err="1">
                          <a:solidFill>
                            <a:srgbClr val="000000"/>
                          </a:solidFill>
                          <a:latin typeface="Arial"/>
                          <a:ea typeface="Calibri"/>
                          <a:cs typeface="Mangal"/>
                        </a:rPr>
                        <a:t>Gayathri</a:t>
                      </a:r>
                      <a:r>
                        <a:rPr lang="en-IN" sz="1600" dirty="0">
                          <a:solidFill>
                            <a:srgbClr val="000000"/>
                          </a:solidFill>
                          <a:latin typeface="Arial"/>
                          <a:ea typeface="Calibri"/>
                          <a:cs typeface="Mangal"/>
                        </a:rPr>
                        <a:t>, K., &amp; </a:t>
                      </a:r>
                      <a:r>
                        <a:rPr lang="en-IN" sz="1600" dirty="0" err="1">
                          <a:solidFill>
                            <a:srgbClr val="000000"/>
                          </a:solidFill>
                          <a:latin typeface="Arial"/>
                          <a:ea typeface="Calibri"/>
                          <a:cs typeface="Mangal"/>
                        </a:rPr>
                        <a:t>Swapna</a:t>
                      </a:r>
                      <a:r>
                        <a:rPr lang="en-IN" sz="1600" dirty="0">
                          <a:solidFill>
                            <a:srgbClr val="000000"/>
                          </a:solidFill>
                          <a:latin typeface="Arial"/>
                          <a:ea typeface="Calibri"/>
                          <a:cs typeface="Mangal"/>
                        </a:rPr>
                        <a:t>, N</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IN" sz="1600" dirty="0">
                          <a:latin typeface="Arial"/>
                          <a:ea typeface="Calibri"/>
                          <a:cs typeface="Mangal"/>
                        </a:rPr>
                        <a:t>2018-19</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03774">
                <a:tc>
                  <a:txBody>
                    <a:bodyPr/>
                    <a:lstStyle/>
                    <a:p>
                      <a:pPr algn="l">
                        <a:lnSpc>
                          <a:spcPct val="115000"/>
                        </a:lnSpc>
                        <a:spcAft>
                          <a:spcPts val="0"/>
                        </a:spcAft>
                      </a:pPr>
                      <a:r>
                        <a:rPr lang="en-IN" sz="1600" dirty="0">
                          <a:solidFill>
                            <a:srgbClr val="000000"/>
                          </a:solidFill>
                          <a:latin typeface="Arial"/>
                          <a:ea typeface="Calibri"/>
                          <a:cs typeface="Mangal"/>
                        </a:rPr>
                        <a:t>Student tutorial for FDA Administration</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IN" sz="1600" dirty="0" err="1">
                          <a:solidFill>
                            <a:srgbClr val="000000"/>
                          </a:solidFill>
                          <a:latin typeface="Arial"/>
                          <a:ea typeface="Calibri"/>
                          <a:cs typeface="Mangal"/>
                        </a:rPr>
                        <a:t>Swapna</a:t>
                      </a:r>
                      <a:r>
                        <a:rPr lang="en-IN" sz="1600" dirty="0">
                          <a:solidFill>
                            <a:srgbClr val="000000"/>
                          </a:solidFill>
                          <a:latin typeface="Arial"/>
                          <a:ea typeface="Calibri"/>
                          <a:cs typeface="Mangal"/>
                        </a:rPr>
                        <a:t>, N</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IN" sz="1600" dirty="0">
                          <a:latin typeface="Arial"/>
                          <a:ea typeface="Calibri"/>
                          <a:cs typeface="Mangal"/>
                        </a:rPr>
                        <a:t>2018-19</a:t>
                      </a:r>
                      <a:endParaRPr lang="en-IN" sz="1400" dirty="0">
                        <a:latin typeface="Calibri"/>
                        <a:ea typeface="Calibri"/>
                        <a:cs typeface="Manga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7" name="Oval 16"/>
          <p:cNvSpPr/>
          <p:nvPr/>
        </p:nvSpPr>
        <p:spPr>
          <a:xfrm>
            <a:off x="0" y="1785926"/>
            <a:ext cx="2867754" cy="165778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b="1" dirty="0"/>
              <a:t>Indigenous Tests/Tools Developed</a:t>
            </a:r>
          </a:p>
        </p:txBody>
      </p:sp>
    </p:spTree>
    <p:extLst>
      <p:ext uri="{BB962C8B-B14F-4D97-AF65-F5344CB8AC3E}">
        <p14:creationId xmlns:p14="http://schemas.microsoft.com/office/powerpoint/2010/main" val="28880083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0" y="3929066"/>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3" name="Group 21"/>
          <p:cNvGrpSpPr/>
          <p:nvPr/>
        </p:nvGrpSpPr>
        <p:grpSpPr>
          <a:xfrm>
            <a:off x="-1371599" y="6691325"/>
            <a:ext cx="2857500" cy="2857500"/>
            <a:chOff x="1143000" y="2809879"/>
            <a:chExt cx="2857500" cy="2857500"/>
          </a:xfrm>
          <a:scene3d>
            <a:camera prst="orthographicFront"/>
            <a:lightRig rig="flat" dir="t"/>
          </a:scene3d>
        </p:grpSpPr>
        <p:sp>
          <p:nvSpPr>
            <p:cNvPr id="29" name="Isosceles Triangle 28"/>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0"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4" name="Group 22"/>
          <p:cNvGrpSpPr/>
          <p:nvPr/>
        </p:nvGrpSpPr>
        <p:grpSpPr>
          <a:xfrm>
            <a:off x="57151" y="6624660"/>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5" name="Group 23"/>
          <p:cNvGrpSpPr/>
          <p:nvPr/>
        </p:nvGrpSpPr>
        <p:grpSpPr>
          <a:xfrm>
            <a:off x="1485901" y="6691325"/>
            <a:ext cx="2857500" cy="2857500"/>
            <a:chOff x="4000500" y="2809879"/>
            <a:chExt cx="2857500" cy="2857500"/>
          </a:xfrm>
          <a:scene3d>
            <a:camera prst="orthographicFront"/>
            <a:lightRig rig="flat" dir="t"/>
          </a:scene3d>
        </p:grpSpPr>
        <p:sp>
          <p:nvSpPr>
            <p:cNvPr id="25" name="Isosceles Triangle 24"/>
            <p:cNvSpPr/>
            <p:nvPr/>
          </p:nvSpPr>
          <p:spPr>
            <a:xfrm>
              <a:off x="4000500" y="2809879"/>
              <a:ext cx="2857500" cy="2857500"/>
            </a:xfrm>
            <a:prstGeom prst="triangle">
              <a:avLst/>
            </a:prstGeom>
            <a:gradFill rotWithShape="1">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Isosceles Triangle 10"/>
            <p:cNvSpPr/>
            <p:nvPr/>
          </p:nvSpPr>
          <p:spPr>
            <a:xfrm>
              <a:off x="47148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graphicFrame>
        <p:nvGraphicFramePr>
          <p:cNvPr id="6" name="Table 6">
            <a:extLst>
              <a:ext uri="{FF2B5EF4-FFF2-40B4-BE49-F238E27FC236}">
                <a16:creationId xmlns:a16="http://schemas.microsoft.com/office/drawing/2014/main" id="{FC7D760C-4565-45B0-AEE7-EF9F2CFCD500}"/>
              </a:ext>
            </a:extLst>
          </p:cNvPr>
          <p:cNvGraphicFramePr>
            <a:graphicFrameLocks noGrp="1"/>
          </p:cNvGraphicFramePr>
          <p:nvPr>
            <p:extLst>
              <p:ext uri="{D42A27DB-BD31-4B8C-83A1-F6EECF244321}">
                <p14:modId xmlns:p14="http://schemas.microsoft.com/office/powerpoint/2010/main" val="935862419"/>
              </p:ext>
            </p:extLst>
          </p:nvPr>
        </p:nvGraphicFramePr>
        <p:xfrm>
          <a:off x="2997200" y="476672"/>
          <a:ext cx="5823272" cy="3931920"/>
        </p:xfrm>
        <a:graphic>
          <a:graphicData uri="http://schemas.openxmlformats.org/drawingml/2006/table">
            <a:tbl>
              <a:tblPr firstRow="1" bandRow="1">
                <a:tableStyleId>{72833802-FEF1-4C79-8D5D-14CF1EAF98D9}</a:tableStyleId>
              </a:tblPr>
              <a:tblGrid>
                <a:gridCol w="5823272">
                  <a:extLst>
                    <a:ext uri="{9D8B030D-6E8A-4147-A177-3AD203B41FA5}">
                      <a16:colId xmlns:a16="http://schemas.microsoft.com/office/drawing/2014/main" val="2281025273"/>
                    </a:ext>
                  </a:extLst>
                </a:gridCol>
              </a:tblGrid>
              <a:tr h="498297">
                <a:tc>
                  <a:txBody>
                    <a:bodyPr/>
                    <a:lstStyle/>
                    <a:p>
                      <a:pPr algn="ctr"/>
                      <a:r>
                        <a:rPr lang="en-US" sz="1600" dirty="0"/>
                        <a:t>Responsibilities carried out by the members of the department</a:t>
                      </a:r>
                      <a:endParaRPr lang="en-IN" sz="1600" dirty="0"/>
                    </a:p>
                  </a:txBody>
                  <a:tcPr>
                    <a:solidFill>
                      <a:schemeClr val="accent2">
                        <a:lumMod val="50000"/>
                      </a:schemeClr>
                    </a:solidFill>
                  </a:tcPr>
                </a:tc>
                <a:extLst>
                  <a:ext uri="{0D108BD9-81ED-4DB2-BD59-A6C34878D82A}">
                    <a16:rowId xmlns:a16="http://schemas.microsoft.com/office/drawing/2014/main" val="2563811425"/>
                  </a:ext>
                </a:extLst>
              </a:tr>
              <a:tr h="288488">
                <a:tc>
                  <a:txBody>
                    <a:bodyPr/>
                    <a:lstStyle/>
                    <a:p>
                      <a:r>
                        <a:rPr lang="en-US" sz="1600" dirty="0"/>
                        <a:t>Academic Coordinator</a:t>
                      </a:r>
                      <a:endParaRPr lang="en-IN" sz="1600" dirty="0"/>
                    </a:p>
                  </a:txBody>
                  <a:tcPr/>
                </a:tc>
                <a:extLst>
                  <a:ext uri="{0D108BD9-81ED-4DB2-BD59-A6C34878D82A}">
                    <a16:rowId xmlns:a16="http://schemas.microsoft.com/office/drawing/2014/main" val="3633682676"/>
                  </a:ext>
                </a:extLst>
              </a:tr>
              <a:tr h="288488">
                <a:tc>
                  <a:txBody>
                    <a:bodyPr/>
                    <a:lstStyle/>
                    <a:p>
                      <a:r>
                        <a:rPr lang="en-US" sz="1600" dirty="0"/>
                        <a:t>Mentorship</a:t>
                      </a:r>
                      <a:endParaRPr lang="en-IN" sz="1600" dirty="0"/>
                    </a:p>
                  </a:txBody>
                  <a:tcPr/>
                </a:tc>
                <a:extLst>
                  <a:ext uri="{0D108BD9-81ED-4DB2-BD59-A6C34878D82A}">
                    <a16:rowId xmlns:a16="http://schemas.microsoft.com/office/drawing/2014/main" val="1123925714"/>
                  </a:ext>
                </a:extLst>
              </a:tr>
              <a:tr h="288488">
                <a:tc>
                  <a:txBody>
                    <a:bodyPr/>
                    <a:lstStyle/>
                    <a:p>
                      <a:r>
                        <a:rPr lang="en-US" sz="1600" dirty="0"/>
                        <a:t>Course coordinators</a:t>
                      </a:r>
                      <a:endParaRPr lang="en-IN" sz="1600" dirty="0"/>
                    </a:p>
                  </a:txBody>
                  <a:tcPr/>
                </a:tc>
                <a:extLst>
                  <a:ext uri="{0D108BD9-81ED-4DB2-BD59-A6C34878D82A}">
                    <a16:rowId xmlns:a16="http://schemas.microsoft.com/office/drawing/2014/main" val="4180331790"/>
                  </a:ext>
                </a:extLst>
              </a:tr>
              <a:tr h="288488">
                <a:tc>
                  <a:txBody>
                    <a:bodyPr/>
                    <a:lstStyle/>
                    <a:p>
                      <a:r>
                        <a:rPr lang="en-US" sz="1600" dirty="0"/>
                        <a:t>Member, Board of Studies</a:t>
                      </a:r>
                      <a:endParaRPr lang="en-IN" sz="1600" dirty="0"/>
                    </a:p>
                  </a:txBody>
                  <a:tcPr/>
                </a:tc>
                <a:extLst>
                  <a:ext uri="{0D108BD9-81ED-4DB2-BD59-A6C34878D82A}">
                    <a16:rowId xmlns:a16="http://schemas.microsoft.com/office/drawing/2014/main" val="1944384723"/>
                  </a:ext>
                </a:extLst>
              </a:tr>
              <a:tr h="288488">
                <a:tc>
                  <a:txBody>
                    <a:bodyPr/>
                    <a:lstStyle/>
                    <a:p>
                      <a:r>
                        <a:rPr lang="en-US" sz="1600" dirty="0"/>
                        <a:t>Member, Board of Examiners</a:t>
                      </a:r>
                      <a:endParaRPr lang="en-IN" sz="1600" dirty="0"/>
                    </a:p>
                  </a:txBody>
                  <a:tcPr/>
                </a:tc>
                <a:extLst>
                  <a:ext uri="{0D108BD9-81ED-4DB2-BD59-A6C34878D82A}">
                    <a16:rowId xmlns:a16="http://schemas.microsoft.com/office/drawing/2014/main" val="1128430466"/>
                  </a:ext>
                </a:extLst>
              </a:tr>
              <a:tr h="288488">
                <a:tc>
                  <a:txBody>
                    <a:bodyPr/>
                    <a:lstStyle/>
                    <a:p>
                      <a:r>
                        <a:rPr lang="en-US" sz="1600" dirty="0"/>
                        <a:t>Member, Board of Appointment of Examiners</a:t>
                      </a:r>
                      <a:endParaRPr lang="en-IN" sz="1600" dirty="0"/>
                    </a:p>
                  </a:txBody>
                  <a:tcPr/>
                </a:tc>
                <a:extLst>
                  <a:ext uri="{0D108BD9-81ED-4DB2-BD59-A6C34878D82A}">
                    <a16:rowId xmlns:a16="http://schemas.microsoft.com/office/drawing/2014/main" val="1563135556"/>
                  </a:ext>
                </a:extLst>
              </a:tr>
              <a:tr h="288488">
                <a:tc>
                  <a:txBody>
                    <a:bodyPr/>
                    <a:lstStyle/>
                    <a:p>
                      <a:r>
                        <a:rPr lang="en-US" sz="1600" dirty="0"/>
                        <a:t>Examiners</a:t>
                      </a:r>
                      <a:endParaRPr lang="en-IN" sz="1600" dirty="0"/>
                    </a:p>
                  </a:txBody>
                  <a:tcPr/>
                </a:tc>
                <a:extLst>
                  <a:ext uri="{0D108BD9-81ED-4DB2-BD59-A6C34878D82A}">
                    <a16:rowId xmlns:a16="http://schemas.microsoft.com/office/drawing/2014/main" val="2995950433"/>
                  </a:ext>
                </a:extLst>
              </a:tr>
              <a:tr h="288488">
                <a:tc>
                  <a:txBody>
                    <a:bodyPr/>
                    <a:lstStyle/>
                    <a:p>
                      <a:r>
                        <a:rPr lang="en-US" sz="1600" dirty="0"/>
                        <a:t>Question paper setters</a:t>
                      </a:r>
                      <a:endParaRPr lang="en-IN" sz="1600" dirty="0"/>
                    </a:p>
                  </a:txBody>
                  <a:tcPr/>
                </a:tc>
                <a:extLst>
                  <a:ext uri="{0D108BD9-81ED-4DB2-BD59-A6C34878D82A}">
                    <a16:rowId xmlns:a16="http://schemas.microsoft.com/office/drawing/2014/main" val="232421629"/>
                  </a:ext>
                </a:extLst>
              </a:tr>
              <a:tr h="288488">
                <a:tc>
                  <a:txBody>
                    <a:bodyPr/>
                    <a:lstStyle/>
                    <a:p>
                      <a:r>
                        <a:rPr lang="en-US" sz="1600" dirty="0"/>
                        <a:t>Invigilators</a:t>
                      </a:r>
                      <a:endParaRPr lang="en-IN" sz="1600" dirty="0"/>
                    </a:p>
                  </a:txBody>
                  <a:tcPr/>
                </a:tc>
                <a:extLst>
                  <a:ext uri="{0D108BD9-81ED-4DB2-BD59-A6C34878D82A}">
                    <a16:rowId xmlns:a16="http://schemas.microsoft.com/office/drawing/2014/main" val="3866221063"/>
                  </a:ext>
                </a:extLst>
              </a:tr>
              <a:tr h="288488">
                <a:tc>
                  <a:txBody>
                    <a:bodyPr/>
                    <a:lstStyle/>
                    <a:p>
                      <a:r>
                        <a:rPr lang="en-US" sz="1600" dirty="0"/>
                        <a:t>Assessors </a:t>
                      </a:r>
                      <a:endParaRPr lang="en-IN" sz="1600" dirty="0"/>
                    </a:p>
                  </a:txBody>
                  <a:tcPr/>
                </a:tc>
                <a:extLst>
                  <a:ext uri="{0D108BD9-81ED-4DB2-BD59-A6C34878D82A}">
                    <a16:rowId xmlns:a16="http://schemas.microsoft.com/office/drawing/2014/main" val="1909622551"/>
                  </a:ext>
                </a:extLst>
              </a:tr>
            </a:tbl>
          </a:graphicData>
        </a:graphic>
      </p:graphicFrame>
      <p:sp>
        <p:nvSpPr>
          <p:cNvPr id="19" name="Oval 18"/>
          <p:cNvSpPr/>
          <p:nvPr/>
        </p:nvSpPr>
        <p:spPr>
          <a:xfrm>
            <a:off x="-31700" y="1606127"/>
            <a:ext cx="2834073" cy="165618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b="1" dirty="0"/>
              <a:t>Roles &amp; Responsibilities in Higher Education</a:t>
            </a:r>
          </a:p>
        </p:txBody>
      </p:sp>
    </p:spTree>
    <p:extLst>
      <p:ext uri="{BB962C8B-B14F-4D97-AF65-F5344CB8AC3E}">
        <p14:creationId xmlns:p14="http://schemas.microsoft.com/office/powerpoint/2010/main" val="6855553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EFDB6-BAF3-4A4F-9482-A0A59B17685D}"/>
              </a:ext>
            </a:extLst>
          </p:cNvPr>
          <p:cNvGrpSpPr/>
          <p:nvPr/>
        </p:nvGrpSpPr>
        <p:grpSpPr>
          <a:xfrm>
            <a:off x="-1757148" y="-3318700"/>
            <a:ext cx="7383758" cy="6743975"/>
            <a:chOff x="-1371599" y="4043817"/>
            <a:chExt cx="5714999" cy="5553094"/>
          </a:xfrm>
        </p:grpSpPr>
        <p:sp>
          <p:nvSpPr>
            <p:cNvPr id="34" name="Isosceles Triangle 33">
              <a:extLst>
                <a:ext uri="{FF2B5EF4-FFF2-40B4-BE49-F238E27FC236}">
                  <a16:creationId xmlns:a16="http://schemas.microsoft.com/office/drawing/2014/main" id="{BB67A463-BFF2-41A8-940B-833F9F82C57C}"/>
                </a:ext>
              </a:extLst>
            </p:cNvPr>
            <p:cNvSpPr/>
            <p:nvPr/>
          </p:nvSpPr>
          <p:spPr>
            <a:xfrm>
              <a:off x="-1371599" y="6726655"/>
              <a:ext cx="2857500" cy="2857500"/>
            </a:xfrm>
            <a:prstGeom prst="triangl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37" name="Isosceles Triangle 36">
              <a:extLst>
                <a:ext uri="{FF2B5EF4-FFF2-40B4-BE49-F238E27FC236}">
                  <a16:creationId xmlns:a16="http://schemas.microsoft.com/office/drawing/2014/main" id="{0CC95E32-4C20-463B-9BC7-5387728A996F}"/>
                </a:ext>
              </a:extLst>
            </p:cNvPr>
            <p:cNvSpPr/>
            <p:nvPr/>
          </p:nvSpPr>
          <p:spPr>
            <a:xfrm>
              <a:off x="1485900" y="6726655"/>
              <a:ext cx="2857500" cy="2857500"/>
            </a:xfrm>
            <a:prstGeom prst="triangl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grpSp>
          <p:nvGrpSpPr>
            <p:cNvPr id="39" name="Group 20">
              <a:extLst>
                <a:ext uri="{FF2B5EF4-FFF2-40B4-BE49-F238E27FC236}">
                  <a16:creationId xmlns:a16="http://schemas.microsoft.com/office/drawing/2014/main" id="{9C62E744-7F16-40CE-AE8B-63CCC0B75F7E}"/>
                </a:ext>
              </a:extLst>
            </p:cNvPr>
            <p:cNvGrpSpPr/>
            <p:nvPr/>
          </p:nvGrpSpPr>
          <p:grpSpPr>
            <a:xfrm>
              <a:off x="0" y="4043817"/>
              <a:ext cx="2971799" cy="2667019"/>
              <a:chOff x="2514599" y="47620"/>
              <a:chExt cx="2971799" cy="2667019"/>
            </a:xfrm>
            <a:scene3d>
              <a:camera prst="orthographicFront"/>
              <a:lightRig rig="flat" dir="t"/>
            </a:scene3d>
          </p:grpSpPr>
          <p:sp>
            <p:nvSpPr>
              <p:cNvPr id="40" name="Isosceles Triangle 39">
                <a:extLst>
                  <a:ext uri="{FF2B5EF4-FFF2-40B4-BE49-F238E27FC236}">
                    <a16:creationId xmlns:a16="http://schemas.microsoft.com/office/drawing/2014/main" id="{68BC49B5-5830-4A11-849F-CBE5F488EF35}"/>
                  </a:ext>
                </a:extLst>
              </p:cNvPr>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41" name="Isosceles Triangle 4">
                <a:extLst>
                  <a:ext uri="{FF2B5EF4-FFF2-40B4-BE49-F238E27FC236}">
                    <a16:creationId xmlns:a16="http://schemas.microsoft.com/office/drawing/2014/main" id="{2AC3468B-50BF-4DA6-86BE-8FE84DD9845E}"/>
                  </a:ext>
                </a:extLst>
              </p:cNvPr>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8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42" name="Group 22">
              <a:extLst>
                <a:ext uri="{FF2B5EF4-FFF2-40B4-BE49-F238E27FC236}">
                  <a16:creationId xmlns:a16="http://schemas.microsoft.com/office/drawing/2014/main" id="{8F6ADC57-5AC5-449B-8904-80455AAAD45C}"/>
                </a:ext>
              </a:extLst>
            </p:cNvPr>
            <p:cNvGrpSpPr/>
            <p:nvPr/>
          </p:nvGrpSpPr>
          <p:grpSpPr>
            <a:xfrm>
              <a:off x="57151" y="6739411"/>
              <a:ext cx="2857500" cy="2857500"/>
              <a:chOff x="2571750" y="2743214"/>
              <a:chExt cx="2857500" cy="2857500"/>
            </a:xfrm>
            <a:scene3d>
              <a:camera prst="orthographicFront"/>
              <a:lightRig rig="flat" dir="t"/>
            </a:scene3d>
          </p:grpSpPr>
          <p:sp>
            <p:nvSpPr>
              <p:cNvPr id="43" name="Isosceles Triangle 42">
                <a:extLst>
                  <a:ext uri="{FF2B5EF4-FFF2-40B4-BE49-F238E27FC236}">
                    <a16:creationId xmlns:a16="http://schemas.microsoft.com/office/drawing/2014/main" id="{D901DAC2-122D-4B9D-8017-A29DD6E4D701}"/>
                  </a:ext>
                </a:extLst>
              </p:cNvPr>
              <p:cNvSpPr/>
              <p:nvPr/>
            </p:nvSpPr>
            <p:spPr>
              <a:xfrm rot="10800000">
                <a:off x="2571750" y="2743214"/>
                <a:ext cx="2857500" cy="2857500"/>
              </a:xfrm>
              <a:prstGeom prst="triangle">
                <a:avLst/>
              </a:prstGeom>
              <a:solidFill>
                <a:schemeClr val="accent3">
                  <a:lumMod val="50000"/>
                </a:scheme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44" name="Isosceles Triangle 8">
                <a:extLst>
                  <a:ext uri="{FF2B5EF4-FFF2-40B4-BE49-F238E27FC236}">
                    <a16:creationId xmlns:a16="http://schemas.microsoft.com/office/drawing/2014/main" id="{A0B8149A-06F7-4890-875C-38C8313A588D}"/>
                  </a:ext>
                </a:extLst>
              </p:cNvPr>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8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graphicFrame>
        <p:nvGraphicFramePr>
          <p:cNvPr id="2" name="Diagram 1"/>
          <p:cNvGraphicFramePr/>
          <p:nvPr>
            <p:extLst>
              <p:ext uri="{D42A27DB-BD31-4B8C-83A1-F6EECF244321}">
                <p14:modId xmlns:p14="http://schemas.microsoft.com/office/powerpoint/2010/main" val="548753450"/>
              </p:ext>
            </p:extLst>
          </p:nvPr>
        </p:nvGraphicFramePr>
        <p:xfrm>
          <a:off x="323528" y="822549"/>
          <a:ext cx="9289032" cy="6035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27714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249089" y="-2691680"/>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3" name="Group 22"/>
          <p:cNvGrpSpPr/>
          <p:nvPr/>
        </p:nvGrpSpPr>
        <p:grpSpPr>
          <a:xfrm>
            <a:off x="-191938" y="-1132"/>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a:off x="3015208" y="2944396"/>
              <a:ext cx="1817315"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400" b="0" i="0" u="none" strike="noStrike" kern="1200" cap="none" spc="0" normalizeH="0" baseline="0" noProof="0" dirty="0" smtClean="0">
                  <a:ln>
                    <a:noFill/>
                  </a:ln>
                  <a:solidFill>
                    <a:sysClr val="window" lastClr="FFFFFF"/>
                  </a:solidFill>
                  <a:effectLst/>
                  <a:uLnTx/>
                  <a:uFillTx/>
                  <a:latin typeface="Arial" pitchFamily="34" charset="0"/>
                  <a:ea typeface="Tahoma" pitchFamily="34" charset="0"/>
                  <a:cs typeface="Arial" pitchFamily="34" charset="0"/>
                </a:rPr>
                <a:t>Training –Research Facilities</a:t>
              </a:r>
              <a:endParaRPr kumimoji="0" lang="en-IN" sz="24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endParaRPr>
            </a:p>
          </p:txBody>
        </p:sp>
      </p:grpSp>
      <p:graphicFrame>
        <p:nvGraphicFramePr>
          <p:cNvPr id="9" name="Content Placeholder 3"/>
          <p:cNvGraphicFramePr>
            <a:graphicFrameLocks/>
          </p:cNvGraphicFramePr>
          <p:nvPr/>
        </p:nvGraphicFramePr>
        <p:xfrm>
          <a:off x="2171720" y="142852"/>
          <a:ext cx="7329502" cy="3786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357158" y="4714884"/>
            <a:ext cx="8286808" cy="830997"/>
          </a:xfrm>
          <a:prstGeom prst="rect">
            <a:avLst/>
          </a:prstGeom>
          <a:solidFill>
            <a:schemeClr val="accent3">
              <a:lumMod val="50000"/>
            </a:schemeClr>
          </a:solidFill>
        </p:spPr>
        <p:txBody>
          <a:bodyPr wrap="square" rtlCol="0">
            <a:spAutoFit/>
          </a:bodyPr>
          <a:lstStyle/>
          <a:p>
            <a:pPr algn="ctr"/>
            <a:r>
              <a:rPr lang="en-IN" sz="2400" b="1" dirty="0" smtClean="0">
                <a:solidFill>
                  <a:schemeClr val="accent5">
                    <a:lumMod val="75000"/>
                  </a:schemeClr>
                </a:solidFill>
              </a:rPr>
              <a:t>Number of faculties recognized as doctoral guides of UOM: 5</a:t>
            </a:r>
            <a:endParaRPr lang="en-IN" sz="2400" b="1" dirty="0">
              <a:solidFill>
                <a:schemeClr val="accent5">
                  <a:lumMod val="75000"/>
                </a:schemeClr>
              </a:solidFill>
            </a:endParaRPr>
          </a:p>
        </p:txBody>
      </p:sp>
    </p:spTree>
    <p:extLst>
      <p:ext uri="{BB962C8B-B14F-4D97-AF65-F5344CB8AC3E}">
        <p14:creationId xmlns:p14="http://schemas.microsoft.com/office/powerpoint/2010/main" val="15089459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5">
            <a:extLst>
              <a:ext uri="{FF2B5EF4-FFF2-40B4-BE49-F238E27FC236}">
                <a16:creationId xmlns:a16="http://schemas.microsoft.com/office/drawing/2014/main" id="{FF565B0E-6484-423A-90A9-53D1F03EC487}"/>
              </a:ext>
            </a:extLst>
          </p:cNvPr>
          <p:cNvGraphicFramePr>
            <a:graphicFrameLocks/>
          </p:cNvGraphicFramePr>
          <p:nvPr>
            <p:extLst>
              <p:ext uri="{D42A27DB-BD31-4B8C-83A1-F6EECF244321}">
                <p14:modId xmlns:p14="http://schemas.microsoft.com/office/powerpoint/2010/main" val="2682343522"/>
              </p:ext>
            </p:extLst>
          </p:nvPr>
        </p:nvGraphicFramePr>
        <p:xfrm>
          <a:off x="4124645" y="74196"/>
          <a:ext cx="5010128" cy="3470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ontent Placeholder 5">
            <a:extLst>
              <a:ext uri="{FF2B5EF4-FFF2-40B4-BE49-F238E27FC236}">
                <a16:creationId xmlns:a16="http://schemas.microsoft.com/office/drawing/2014/main" id="{B958556D-F1A1-4DF5-8373-E8BDC30FACAE}"/>
              </a:ext>
            </a:extLst>
          </p:cNvPr>
          <p:cNvGraphicFramePr>
            <a:graphicFrameLocks/>
          </p:cNvGraphicFramePr>
          <p:nvPr>
            <p:extLst>
              <p:ext uri="{D42A27DB-BD31-4B8C-83A1-F6EECF244321}">
                <p14:modId xmlns:p14="http://schemas.microsoft.com/office/powerpoint/2010/main" val="3815762556"/>
              </p:ext>
            </p:extLst>
          </p:nvPr>
        </p:nvGraphicFramePr>
        <p:xfrm>
          <a:off x="4170384" y="3403218"/>
          <a:ext cx="5010128" cy="3470302"/>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id="{4A680CEE-1F2F-476F-9F30-84DF2D6A103E}"/>
              </a:ext>
            </a:extLst>
          </p:cNvPr>
          <p:cNvGrpSpPr/>
          <p:nvPr/>
        </p:nvGrpSpPr>
        <p:grpSpPr>
          <a:xfrm>
            <a:off x="-1836712" y="-3199478"/>
            <a:ext cx="7383758" cy="6743975"/>
            <a:chOff x="-1371599" y="4043817"/>
            <a:chExt cx="5714999" cy="5553094"/>
          </a:xfrm>
        </p:grpSpPr>
        <p:sp>
          <p:nvSpPr>
            <p:cNvPr id="15" name="Isosceles Triangle 14">
              <a:extLst>
                <a:ext uri="{FF2B5EF4-FFF2-40B4-BE49-F238E27FC236}">
                  <a16:creationId xmlns:a16="http://schemas.microsoft.com/office/drawing/2014/main" id="{FFD9709B-AFA6-4637-9384-DD0C7FE0FD06}"/>
                </a:ext>
              </a:extLst>
            </p:cNvPr>
            <p:cNvSpPr/>
            <p:nvPr/>
          </p:nvSpPr>
          <p:spPr>
            <a:xfrm>
              <a:off x="-1371599" y="6726655"/>
              <a:ext cx="2857500" cy="2857500"/>
            </a:xfrm>
            <a:prstGeom prst="triangl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16" name="Isosceles Triangle 15">
              <a:extLst>
                <a:ext uri="{FF2B5EF4-FFF2-40B4-BE49-F238E27FC236}">
                  <a16:creationId xmlns:a16="http://schemas.microsoft.com/office/drawing/2014/main" id="{73B560A9-8001-45B4-9ED1-1FE3E285A57B}"/>
                </a:ext>
              </a:extLst>
            </p:cNvPr>
            <p:cNvSpPr/>
            <p:nvPr/>
          </p:nvSpPr>
          <p:spPr>
            <a:xfrm>
              <a:off x="1485900" y="6726655"/>
              <a:ext cx="2857500" cy="2857500"/>
            </a:xfrm>
            <a:prstGeom prst="triangl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grpSp>
          <p:nvGrpSpPr>
            <p:cNvPr id="18" name="Group 20">
              <a:extLst>
                <a:ext uri="{FF2B5EF4-FFF2-40B4-BE49-F238E27FC236}">
                  <a16:creationId xmlns:a16="http://schemas.microsoft.com/office/drawing/2014/main" id="{C9A13647-1E93-4D13-835F-26F6628A7BB7}"/>
                </a:ext>
              </a:extLst>
            </p:cNvPr>
            <p:cNvGrpSpPr/>
            <p:nvPr/>
          </p:nvGrpSpPr>
          <p:grpSpPr>
            <a:xfrm>
              <a:off x="0" y="4043817"/>
              <a:ext cx="2971799" cy="2667019"/>
              <a:chOff x="2514599" y="47620"/>
              <a:chExt cx="2971799" cy="2667019"/>
            </a:xfrm>
            <a:scene3d>
              <a:camera prst="orthographicFront"/>
              <a:lightRig rig="flat" dir="t"/>
            </a:scene3d>
          </p:grpSpPr>
          <p:sp>
            <p:nvSpPr>
              <p:cNvPr id="22" name="Isosceles Triangle 21">
                <a:extLst>
                  <a:ext uri="{FF2B5EF4-FFF2-40B4-BE49-F238E27FC236}">
                    <a16:creationId xmlns:a16="http://schemas.microsoft.com/office/drawing/2014/main" id="{4D71EED8-26B6-458C-B4EF-A4D1D54EA211}"/>
                  </a:ext>
                </a:extLst>
              </p:cNvPr>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3" name="Isosceles Triangle 4">
                <a:extLst>
                  <a:ext uri="{FF2B5EF4-FFF2-40B4-BE49-F238E27FC236}">
                    <a16:creationId xmlns:a16="http://schemas.microsoft.com/office/drawing/2014/main" id="{F6207B1E-156F-49F7-A277-87BE786F1861}"/>
                  </a:ext>
                </a:extLst>
              </p:cNvPr>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8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19" name="Group 22">
              <a:extLst>
                <a:ext uri="{FF2B5EF4-FFF2-40B4-BE49-F238E27FC236}">
                  <a16:creationId xmlns:a16="http://schemas.microsoft.com/office/drawing/2014/main" id="{05E982CE-186E-4B3F-B2F3-A4956AC461E2}"/>
                </a:ext>
              </a:extLst>
            </p:cNvPr>
            <p:cNvGrpSpPr/>
            <p:nvPr/>
          </p:nvGrpSpPr>
          <p:grpSpPr>
            <a:xfrm>
              <a:off x="57151" y="6739411"/>
              <a:ext cx="2857500" cy="2857500"/>
              <a:chOff x="2571750" y="2743214"/>
              <a:chExt cx="2857500" cy="2857500"/>
            </a:xfrm>
            <a:scene3d>
              <a:camera prst="orthographicFront"/>
              <a:lightRig rig="flat" dir="t"/>
            </a:scene3d>
          </p:grpSpPr>
          <p:sp>
            <p:nvSpPr>
              <p:cNvPr id="20" name="Isosceles Triangle 19">
                <a:extLst>
                  <a:ext uri="{FF2B5EF4-FFF2-40B4-BE49-F238E27FC236}">
                    <a16:creationId xmlns:a16="http://schemas.microsoft.com/office/drawing/2014/main" id="{920BC357-16D3-4124-AC10-669E93879D93}"/>
                  </a:ext>
                </a:extLst>
              </p:cNvPr>
              <p:cNvSpPr/>
              <p:nvPr/>
            </p:nvSpPr>
            <p:spPr>
              <a:xfrm rot="10800000">
                <a:off x="2571750" y="2743214"/>
                <a:ext cx="2857500" cy="2857500"/>
              </a:xfrm>
              <a:prstGeom prst="triangle">
                <a:avLst/>
              </a:prstGeom>
              <a:solidFill>
                <a:schemeClr val="accent3">
                  <a:lumMod val="50000"/>
                </a:scheme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1" name="Isosceles Triangle 8">
                <a:extLst>
                  <a:ext uri="{FF2B5EF4-FFF2-40B4-BE49-F238E27FC236}">
                    <a16:creationId xmlns:a16="http://schemas.microsoft.com/office/drawing/2014/main" id="{77232784-DEEC-45A0-94C7-10E4DC2FD08A}"/>
                  </a:ext>
                </a:extLst>
              </p:cNvPr>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8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sp>
        <p:nvSpPr>
          <p:cNvPr id="2" name="Oval 1"/>
          <p:cNvSpPr/>
          <p:nvPr/>
        </p:nvSpPr>
        <p:spPr>
          <a:xfrm>
            <a:off x="895278" y="4149080"/>
            <a:ext cx="2596602" cy="14401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2800" b="1" dirty="0">
                <a:solidFill>
                  <a:schemeClr val="tx1"/>
                </a:solidFill>
              </a:rPr>
              <a:t>Student Research</a:t>
            </a:r>
          </a:p>
        </p:txBody>
      </p:sp>
    </p:spTree>
    <p:extLst>
      <p:ext uri="{BB962C8B-B14F-4D97-AF65-F5344CB8AC3E}">
        <p14:creationId xmlns:p14="http://schemas.microsoft.com/office/powerpoint/2010/main" val="21306648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A680CEE-1F2F-476F-9F30-84DF2D6A103E}"/>
              </a:ext>
            </a:extLst>
          </p:cNvPr>
          <p:cNvGrpSpPr/>
          <p:nvPr/>
        </p:nvGrpSpPr>
        <p:grpSpPr>
          <a:xfrm>
            <a:off x="-1836712" y="-3420830"/>
            <a:ext cx="7383758" cy="6743975"/>
            <a:chOff x="-1371599" y="4043817"/>
            <a:chExt cx="5714999" cy="5553094"/>
          </a:xfrm>
        </p:grpSpPr>
        <p:sp>
          <p:nvSpPr>
            <p:cNvPr id="15" name="Isosceles Triangle 14">
              <a:extLst>
                <a:ext uri="{FF2B5EF4-FFF2-40B4-BE49-F238E27FC236}">
                  <a16:creationId xmlns:a16="http://schemas.microsoft.com/office/drawing/2014/main" id="{FFD9709B-AFA6-4637-9384-DD0C7FE0FD06}"/>
                </a:ext>
              </a:extLst>
            </p:cNvPr>
            <p:cNvSpPr/>
            <p:nvPr/>
          </p:nvSpPr>
          <p:spPr>
            <a:xfrm>
              <a:off x="-1371599" y="6726655"/>
              <a:ext cx="2857500" cy="2857500"/>
            </a:xfrm>
            <a:prstGeom prst="triangl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16" name="Isosceles Triangle 15">
              <a:extLst>
                <a:ext uri="{FF2B5EF4-FFF2-40B4-BE49-F238E27FC236}">
                  <a16:creationId xmlns:a16="http://schemas.microsoft.com/office/drawing/2014/main" id="{73B560A9-8001-45B4-9ED1-1FE3E285A57B}"/>
                </a:ext>
              </a:extLst>
            </p:cNvPr>
            <p:cNvSpPr/>
            <p:nvPr/>
          </p:nvSpPr>
          <p:spPr>
            <a:xfrm>
              <a:off x="1485900" y="6726655"/>
              <a:ext cx="2857500" cy="2857500"/>
            </a:xfrm>
            <a:prstGeom prst="triangl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grpSp>
          <p:nvGrpSpPr>
            <p:cNvPr id="18" name="Group 20">
              <a:extLst>
                <a:ext uri="{FF2B5EF4-FFF2-40B4-BE49-F238E27FC236}">
                  <a16:creationId xmlns:a16="http://schemas.microsoft.com/office/drawing/2014/main" id="{C9A13647-1E93-4D13-835F-26F6628A7BB7}"/>
                </a:ext>
              </a:extLst>
            </p:cNvPr>
            <p:cNvGrpSpPr/>
            <p:nvPr/>
          </p:nvGrpSpPr>
          <p:grpSpPr>
            <a:xfrm>
              <a:off x="0" y="4043817"/>
              <a:ext cx="2971799" cy="2667019"/>
              <a:chOff x="2514599" y="47620"/>
              <a:chExt cx="2971799" cy="2667019"/>
            </a:xfrm>
            <a:scene3d>
              <a:camera prst="orthographicFront"/>
              <a:lightRig rig="flat" dir="t"/>
            </a:scene3d>
          </p:grpSpPr>
          <p:sp>
            <p:nvSpPr>
              <p:cNvPr id="22" name="Isosceles Triangle 21">
                <a:extLst>
                  <a:ext uri="{FF2B5EF4-FFF2-40B4-BE49-F238E27FC236}">
                    <a16:creationId xmlns:a16="http://schemas.microsoft.com/office/drawing/2014/main" id="{4D71EED8-26B6-458C-B4EF-A4D1D54EA211}"/>
                  </a:ext>
                </a:extLst>
              </p:cNvPr>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3" name="Isosceles Triangle 4">
                <a:extLst>
                  <a:ext uri="{FF2B5EF4-FFF2-40B4-BE49-F238E27FC236}">
                    <a16:creationId xmlns:a16="http://schemas.microsoft.com/office/drawing/2014/main" id="{F6207B1E-156F-49F7-A277-87BE786F1861}"/>
                  </a:ext>
                </a:extLst>
              </p:cNvPr>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8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19" name="Group 22">
              <a:extLst>
                <a:ext uri="{FF2B5EF4-FFF2-40B4-BE49-F238E27FC236}">
                  <a16:creationId xmlns:a16="http://schemas.microsoft.com/office/drawing/2014/main" id="{05E982CE-186E-4B3F-B2F3-A4956AC461E2}"/>
                </a:ext>
              </a:extLst>
            </p:cNvPr>
            <p:cNvGrpSpPr/>
            <p:nvPr/>
          </p:nvGrpSpPr>
          <p:grpSpPr>
            <a:xfrm>
              <a:off x="57151" y="6739411"/>
              <a:ext cx="2857500" cy="2857500"/>
              <a:chOff x="2571750" y="2743214"/>
              <a:chExt cx="2857500" cy="2857500"/>
            </a:xfrm>
            <a:scene3d>
              <a:camera prst="orthographicFront"/>
              <a:lightRig rig="flat" dir="t"/>
            </a:scene3d>
          </p:grpSpPr>
          <p:sp>
            <p:nvSpPr>
              <p:cNvPr id="20" name="Isosceles Triangle 19">
                <a:extLst>
                  <a:ext uri="{FF2B5EF4-FFF2-40B4-BE49-F238E27FC236}">
                    <a16:creationId xmlns:a16="http://schemas.microsoft.com/office/drawing/2014/main" id="{920BC357-16D3-4124-AC10-669E93879D93}"/>
                  </a:ext>
                </a:extLst>
              </p:cNvPr>
              <p:cNvSpPr/>
              <p:nvPr/>
            </p:nvSpPr>
            <p:spPr>
              <a:xfrm rot="10800000">
                <a:off x="2571750" y="2743214"/>
                <a:ext cx="2857500" cy="2857500"/>
              </a:xfrm>
              <a:prstGeom prst="triangle">
                <a:avLst/>
              </a:prstGeom>
              <a:solidFill>
                <a:schemeClr val="accent3">
                  <a:lumMod val="50000"/>
                </a:scheme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1" name="Isosceles Triangle 8">
                <a:extLst>
                  <a:ext uri="{FF2B5EF4-FFF2-40B4-BE49-F238E27FC236}">
                    <a16:creationId xmlns:a16="http://schemas.microsoft.com/office/drawing/2014/main" id="{77232784-DEEC-45A0-94C7-10E4DC2FD08A}"/>
                  </a:ext>
                </a:extLst>
              </p:cNvPr>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8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graphicFrame>
        <p:nvGraphicFramePr>
          <p:cNvPr id="24" name="Chart 23">
            <a:extLst>
              <a:ext uri="{FF2B5EF4-FFF2-40B4-BE49-F238E27FC236}">
                <a16:creationId xmlns:a16="http://schemas.microsoft.com/office/drawing/2014/main" id="{BDE3D8DC-7776-44A5-BEC3-3AB9EB70E2F9}"/>
              </a:ext>
            </a:extLst>
          </p:cNvPr>
          <p:cNvGraphicFramePr/>
          <p:nvPr>
            <p:extLst>
              <p:ext uri="{D42A27DB-BD31-4B8C-83A1-F6EECF244321}">
                <p14:modId xmlns:p14="http://schemas.microsoft.com/office/powerpoint/2010/main" val="1610364629"/>
              </p:ext>
            </p:extLst>
          </p:nvPr>
        </p:nvGraphicFramePr>
        <p:xfrm>
          <a:off x="3347865" y="-27384"/>
          <a:ext cx="5761334" cy="34563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Chart 24">
            <a:extLst>
              <a:ext uri="{FF2B5EF4-FFF2-40B4-BE49-F238E27FC236}">
                <a16:creationId xmlns:a16="http://schemas.microsoft.com/office/drawing/2014/main" id="{5556FC61-E248-4AB5-AD30-E354EA61A703}"/>
              </a:ext>
            </a:extLst>
          </p:cNvPr>
          <p:cNvGraphicFramePr/>
          <p:nvPr>
            <p:extLst>
              <p:ext uri="{D42A27DB-BD31-4B8C-83A1-F6EECF244321}">
                <p14:modId xmlns:p14="http://schemas.microsoft.com/office/powerpoint/2010/main" val="197891672"/>
              </p:ext>
            </p:extLst>
          </p:nvPr>
        </p:nvGraphicFramePr>
        <p:xfrm>
          <a:off x="0" y="3253762"/>
          <a:ext cx="6182172" cy="36042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06935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A680CEE-1F2F-476F-9F30-84DF2D6A103E}"/>
              </a:ext>
            </a:extLst>
          </p:cNvPr>
          <p:cNvGrpSpPr/>
          <p:nvPr/>
        </p:nvGrpSpPr>
        <p:grpSpPr>
          <a:xfrm>
            <a:off x="-1799850" y="-3447992"/>
            <a:ext cx="7383758" cy="6743975"/>
            <a:chOff x="-1371599" y="4043817"/>
            <a:chExt cx="5714999" cy="5553094"/>
          </a:xfrm>
        </p:grpSpPr>
        <p:sp>
          <p:nvSpPr>
            <p:cNvPr id="15" name="Isosceles Triangle 14">
              <a:extLst>
                <a:ext uri="{FF2B5EF4-FFF2-40B4-BE49-F238E27FC236}">
                  <a16:creationId xmlns:a16="http://schemas.microsoft.com/office/drawing/2014/main" id="{FFD9709B-AFA6-4637-9384-DD0C7FE0FD06}"/>
                </a:ext>
              </a:extLst>
            </p:cNvPr>
            <p:cNvSpPr/>
            <p:nvPr/>
          </p:nvSpPr>
          <p:spPr>
            <a:xfrm>
              <a:off x="-1371599" y="6726655"/>
              <a:ext cx="2857500" cy="2857500"/>
            </a:xfrm>
            <a:prstGeom prst="triangl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16" name="Isosceles Triangle 15">
              <a:extLst>
                <a:ext uri="{FF2B5EF4-FFF2-40B4-BE49-F238E27FC236}">
                  <a16:creationId xmlns:a16="http://schemas.microsoft.com/office/drawing/2014/main" id="{73B560A9-8001-45B4-9ED1-1FE3E285A57B}"/>
                </a:ext>
              </a:extLst>
            </p:cNvPr>
            <p:cNvSpPr/>
            <p:nvPr/>
          </p:nvSpPr>
          <p:spPr>
            <a:xfrm>
              <a:off x="1485900" y="6726655"/>
              <a:ext cx="2857500" cy="2857500"/>
            </a:xfrm>
            <a:prstGeom prst="triangl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grpSp>
          <p:nvGrpSpPr>
            <p:cNvPr id="18" name="Group 20">
              <a:extLst>
                <a:ext uri="{FF2B5EF4-FFF2-40B4-BE49-F238E27FC236}">
                  <a16:creationId xmlns:a16="http://schemas.microsoft.com/office/drawing/2014/main" id="{C9A13647-1E93-4D13-835F-26F6628A7BB7}"/>
                </a:ext>
              </a:extLst>
            </p:cNvPr>
            <p:cNvGrpSpPr/>
            <p:nvPr/>
          </p:nvGrpSpPr>
          <p:grpSpPr>
            <a:xfrm>
              <a:off x="0" y="4043817"/>
              <a:ext cx="2971799" cy="2667019"/>
              <a:chOff x="2514599" y="47620"/>
              <a:chExt cx="2971799" cy="2667019"/>
            </a:xfrm>
            <a:scene3d>
              <a:camera prst="orthographicFront"/>
              <a:lightRig rig="flat" dir="t"/>
            </a:scene3d>
          </p:grpSpPr>
          <p:sp>
            <p:nvSpPr>
              <p:cNvPr id="22" name="Isosceles Triangle 21">
                <a:extLst>
                  <a:ext uri="{FF2B5EF4-FFF2-40B4-BE49-F238E27FC236}">
                    <a16:creationId xmlns:a16="http://schemas.microsoft.com/office/drawing/2014/main" id="{4D71EED8-26B6-458C-B4EF-A4D1D54EA211}"/>
                  </a:ext>
                </a:extLst>
              </p:cNvPr>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3" name="Isosceles Triangle 4">
                <a:extLst>
                  <a:ext uri="{FF2B5EF4-FFF2-40B4-BE49-F238E27FC236}">
                    <a16:creationId xmlns:a16="http://schemas.microsoft.com/office/drawing/2014/main" id="{F6207B1E-156F-49F7-A277-87BE786F1861}"/>
                  </a:ext>
                </a:extLst>
              </p:cNvPr>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8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19" name="Group 22">
              <a:extLst>
                <a:ext uri="{FF2B5EF4-FFF2-40B4-BE49-F238E27FC236}">
                  <a16:creationId xmlns:a16="http://schemas.microsoft.com/office/drawing/2014/main" id="{05E982CE-186E-4B3F-B2F3-A4956AC461E2}"/>
                </a:ext>
              </a:extLst>
            </p:cNvPr>
            <p:cNvGrpSpPr/>
            <p:nvPr/>
          </p:nvGrpSpPr>
          <p:grpSpPr>
            <a:xfrm>
              <a:off x="57151" y="6739411"/>
              <a:ext cx="2857500" cy="2857500"/>
              <a:chOff x="2571750" y="2743214"/>
              <a:chExt cx="2857500" cy="2857500"/>
            </a:xfrm>
            <a:scene3d>
              <a:camera prst="orthographicFront"/>
              <a:lightRig rig="flat" dir="t"/>
            </a:scene3d>
          </p:grpSpPr>
          <p:sp>
            <p:nvSpPr>
              <p:cNvPr id="20" name="Isosceles Triangle 19">
                <a:extLst>
                  <a:ext uri="{FF2B5EF4-FFF2-40B4-BE49-F238E27FC236}">
                    <a16:creationId xmlns:a16="http://schemas.microsoft.com/office/drawing/2014/main" id="{920BC357-16D3-4124-AC10-669E93879D93}"/>
                  </a:ext>
                </a:extLst>
              </p:cNvPr>
              <p:cNvSpPr/>
              <p:nvPr/>
            </p:nvSpPr>
            <p:spPr>
              <a:xfrm rot="10800000">
                <a:off x="2571750" y="2743214"/>
                <a:ext cx="2857500" cy="2857500"/>
              </a:xfrm>
              <a:prstGeom prst="triangle">
                <a:avLst/>
              </a:prstGeom>
              <a:solidFill>
                <a:schemeClr val="accent3">
                  <a:lumMod val="50000"/>
                </a:scheme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1" name="Isosceles Triangle 8">
                <a:extLst>
                  <a:ext uri="{FF2B5EF4-FFF2-40B4-BE49-F238E27FC236}">
                    <a16:creationId xmlns:a16="http://schemas.microsoft.com/office/drawing/2014/main" id="{77232784-DEEC-45A0-94C7-10E4DC2FD08A}"/>
                  </a:ext>
                </a:extLst>
              </p:cNvPr>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8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graphicFrame>
        <p:nvGraphicFramePr>
          <p:cNvPr id="4" name="Chart 3">
            <a:extLst>
              <a:ext uri="{FF2B5EF4-FFF2-40B4-BE49-F238E27FC236}">
                <a16:creationId xmlns:a16="http://schemas.microsoft.com/office/drawing/2014/main" id="{B59348C6-FFCD-41D0-8C61-23FCB31DAC5A}"/>
              </a:ext>
            </a:extLst>
          </p:cNvPr>
          <p:cNvGraphicFramePr/>
          <p:nvPr>
            <p:extLst>
              <p:ext uri="{D42A27DB-BD31-4B8C-83A1-F6EECF244321}">
                <p14:modId xmlns:p14="http://schemas.microsoft.com/office/powerpoint/2010/main" val="4210938746"/>
              </p:ext>
            </p:extLst>
          </p:nvPr>
        </p:nvGraphicFramePr>
        <p:xfrm>
          <a:off x="3363142" y="62297"/>
          <a:ext cx="5780858" cy="34381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1E2B7AAB-DF25-4529-A174-AF36321CF119}"/>
              </a:ext>
            </a:extLst>
          </p:cNvPr>
          <p:cNvGraphicFramePr/>
          <p:nvPr>
            <p:extLst>
              <p:ext uri="{D42A27DB-BD31-4B8C-83A1-F6EECF244321}">
                <p14:modId xmlns:p14="http://schemas.microsoft.com/office/powerpoint/2010/main" val="3757640845"/>
              </p:ext>
            </p:extLst>
          </p:nvPr>
        </p:nvGraphicFramePr>
        <p:xfrm>
          <a:off x="0" y="3789040"/>
          <a:ext cx="4311717" cy="3006664"/>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5357818" y="3714752"/>
            <a:ext cx="3312368" cy="158417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2800" b="1" dirty="0"/>
              <a:t>RESEARCH PROJECTS</a:t>
            </a:r>
          </a:p>
        </p:txBody>
      </p:sp>
      <p:sp>
        <p:nvSpPr>
          <p:cNvPr id="17" name="TextBox 16"/>
          <p:cNvSpPr txBox="1"/>
          <p:nvPr/>
        </p:nvSpPr>
        <p:spPr>
          <a:xfrm>
            <a:off x="4643438" y="5429264"/>
            <a:ext cx="4500562" cy="1569660"/>
          </a:xfrm>
          <a:prstGeom prst="rect">
            <a:avLst/>
          </a:prstGeom>
          <a:noFill/>
        </p:spPr>
        <p:txBody>
          <a:bodyPr wrap="square" rtlCol="0">
            <a:spAutoFit/>
          </a:bodyPr>
          <a:lstStyle/>
          <a:p>
            <a:pPr algn="ctr"/>
            <a:r>
              <a:rPr lang="en-IN" sz="2400" dirty="0">
                <a:solidFill>
                  <a:schemeClr val="accent4">
                    <a:lumMod val="50000"/>
                  </a:schemeClr>
                </a:solidFill>
              </a:rPr>
              <a:t>Total grants received</a:t>
            </a:r>
          </a:p>
          <a:p>
            <a:pPr algn="ctr"/>
            <a:r>
              <a:rPr lang="en-IN" sz="2400" dirty="0">
                <a:solidFill>
                  <a:schemeClr val="accent4">
                    <a:lumMod val="50000"/>
                  </a:schemeClr>
                </a:solidFill>
              </a:rPr>
              <a:t>Extramural: Rs. </a:t>
            </a:r>
            <a:r>
              <a:rPr lang="en-US" sz="2400" dirty="0">
                <a:solidFill>
                  <a:schemeClr val="accent4">
                    <a:lumMod val="50000"/>
                  </a:schemeClr>
                </a:solidFill>
              </a:rPr>
              <a:t>331 lakhs</a:t>
            </a:r>
          </a:p>
          <a:p>
            <a:pPr algn="ctr"/>
            <a:r>
              <a:rPr lang="en-IN" sz="2400" dirty="0">
                <a:solidFill>
                  <a:schemeClr val="accent4">
                    <a:lumMod val="50000"/>
                  </a:schemeClr>
                </a:solidFill>
              </a:rPr>
              <a:t>Intramural: Rs. 1</a:t>
            </a:r>
            <a:r>
              <a:rPr lang="en-US" sz="2400" dirty="0">
                <a:solidFill>
                  <a:schemeClr val="accent4">
                    <a:lumMod val="50000"/>
                  </a:schemeClr>
                </a:solidFill>
              </a:rPr>
              <a:t>243 lakhs</a:t>
            </a:r>
          </a:p>
          <a:p>
            <a:pPr algn="ctr"/>
            <a:endParaRPr lang="en-IN" sz="2400" dirty="0">
              <a:solidFill>
                <a:schemeClr val="accent4">
                  <a:lumMod val="50000"/>
                </a:schemeClr>
              </a:solidFill>
            </a:endParaRPr>
          </a:p>
        </p:txBody>
      </p:sp>
    </p:spTree>
    <p:extLst>
      <p:ext uri="{BB962C8B-B14F-4D97-AF65-F5344CB8AC3E}">
        <p14:creationId xmlns:p14="http://schemas.microsoft.com/office/powerpoint/2010/main" val="14009039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A680CEE-1F2F-476F-9F30-84DF2D6A103E}"/>
              </a:ext>
            </a:extLst>
          </p:cNvPr>
          <p:cNvGrpSpPr/>
          <p:nvPr/>
        </p:nvGrpSpPr>
        <p:grpSpPr>
          <a:xfrm>
            <a:off x="-1799850" y="-3447992"/>
            <a:ext cx="7383758" cy="6743975"/>
            <a:chOff x="-1371599" y="4043817"/>
            <a:chExt cx="5714999" cy="5553094"/>
          </a:xfrm>
        </p:grpSpPr>
        <p:sp>
          <p:nvSpPr>
            <p:cNvPr id="15" name="Isosceles Triangle 14">
              <a:extLst>
                <a:ext uri="{FF2B5EF4-FFF2-40B4-BE49-F238E27FC236}">
                  <a16:creationId xmlns:a16="http://schemas.microsoft.com/office/drawing/2014/main" id="{FFD9709B-AFA6-4637-9384-DD0C7FE0FD06}"/>
                </a:ext>
              </a:extLst>
            </p:cNvPr>
            <p:cNvSpPr/>
            <p:nvPr/>
          </p:nvSpPr>
          <p:spPr>
            <a:xfrm>
              <a:off x="-1371599" y="6726655"/>
              <a:ext cx="2857500" cy="2857500"/>
            </a:xfrm>
            <a:prstGeom prst="triangl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16" name="Isosceles Triangle 15">
              <a:extLst>
                <a:ext uri="{FF2B5EF4-FFF2-40B4-BE49-F238E27FC236}">
                  <a16:creationId xmlns:a16="http://schemas.microsoft.com/office/drawing/2014/main" id="{73B560A9-8001-45B4-9ED1-1FE3E285A57B}"/>
                </a:ext>
              </a:extLst>
            </p:cNvPr>
            <p:cNvSpPr/>
            <p:nvPr/>
          </p:nvSpPr>
          <p:spPr>
            <a:xfrm>
              <a:off x="1485900" y="6726655"/>
              <a:ext cx="2857500" cy="2857500"/>
            </a:xfrm>
            <a:prstGeom prst="triangl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grpSp>
          <p:nvGrpSpPr>
            <p:cNvPr id="18" name="Group 20">
              <a:extLst>
                <a:ext uri="{FF2B5EF4-FFF2-40B4-BE49-F238E27FC236}">
                  <a16:creationId xmlns:a16="http://schemas.microsoft.com/office/drawing/2014/main" id="{C9A13647-1E93-4D13-835F-26F6628A7BB7}"/>
                </a:ext>
              </a:extLst>
            </p:cNvPr>
            <p:cNvGrpSpPr/>
            <p:nvPr/>
          </p:nvGrpSpPr>
          <p:grpSpPr>
            <a:xfrm>
              <a:off x="0" y="4043817"/>
              <a:ext cx="2971799" cy="2667019"/>
              <a:chOff x="2514599" y="47620"/>
              <a:chExt cx="2971799" cy="2667019"/>
            </a:xfrm>
            <a:scene3d>
              <a:camera prst="orthographicFront"/>
              <a:lightRig rig="flat" dir="t"/>
            </a:scene3d>
          </p:grpSpPr>
          <p:sp>
            <p:nvSpPr>
              <p:cNvPr id="22" name="Isosceles Triangle 21">
                <a:extLst>
                  <a:ext uri="{FF2B5EF4-FFF2-40B4-BE49-F238E27FC236}">
                    <a16:creationId xmlns:a16="http://schemas.microsoft.com/office/drawing/2014/main" id="{4D71EED8-26B6-458C-B4EF-A4D1D54EA211}"/>
                  </a:ext>
                </a:extLst>
              </p:cNvPr>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3" name="Isosceles Triangle 4">
                <a:extLst>
                  <a:ext uri="{FF2B5EF4-FFF2-40B4-BE49-F238E27FC236}">
                    <a16:creationId xmlns:a16="http://schemas.microsoft.com/office/drawing/2014/main" id="{F6207B1E-156F-49F7-A277-87BE786F1861}"/>
                  </a:ext>
                </a:extLst>
              </p:cNvPr>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8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19" name="Group 22">
              <a:extLst>
                <a:ext uri="{FF2B5EF4-FFF2-40B4-BE49-F238E27FC236}">
                  <a16:creationId xmlns:a16="http://schemas.microsoft.com/office/drawing/2014/main" id="{05E982CE-186E-4B3F-B2F3-A4956AC461E2}"/>
                </a:ext>
              </a:extLst>
            </p:cNvPr>
            <p:cNvGrpSpPr/>
            <p:nvPr/>
          </p:nvGrpSpPr>
          <p:grpSpPr>
            <a:xfrm>
              <a:off x="57151" y="6739411"/>
              <a:ext cx="2857500" cy="2857500"/>
              <a:chOff x="2571750" y="2743214"/>
              <a:chExt cx="2857500" cy="2857500"/>
            </a:xfrm>
            <a:scene3d>
              <a:camera prst="orthographicFront"/>
              <a:lightRig rig="flat" dir="t"/>
            </a:scene3d>
          </p:grpSpPr>
          <p:sp>
            <p:nvSpPr>
              <p:cNvPr id="20" name="Isosceles Triangle 19">
                <a:extLst>
                  <a:ext uri="{FF2B5EF4-FFF2-40B4-BE49-F238E27FC236}">
                    <a16:creationId xmlns:a16="http://schemas.microsoft.com/office/drawing/2014/main" id="{920BC357-16D3-4124-AC10-669E93879D93}"/>
                  </a:ext>
                </a:extLst>
              </p:cNvPr>
              <p:cNvSpPr/>
              <p:nvPr/>
            </p:nvSpPr>
            <p:spPr>
              <a:xfrm rot="10800000">
                <a:off x="2571750" y="2743214"/>
                <a:ext cx="2857500" cy="2857500"/>
              </a:xfrm>
              <a:prstGeom prst="triangle">
                <a:avLst/>
              </a:prstGeom>
              <a:solidFill>
                <a:schemeClr val="accent3">
                  <a:lumMod val="50000"/>
                </a:scheme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1" name="Isosceles Triangle 8">
                <a:extLst>
                  <a:ext uri="{FF2B5EF4-FFF2-40B4-BE49-F238E27FC236}">
                    <a16:creationId xmlns:a16="http://schemas.microsoft.com/office/drawing/2014/main" id="{77232784-DEEC-45A0-94C7-10E4DC2FD08A}"/>
                  </a:ext>
                </a:extLst>
              </p:cNvPr>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8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graphicFrame>
        <p:nvGraphicFramePr>
          <p:cNvPr id="17" name="Content Placeholder 5">
            <a:extLst>
              <a:ext uri="{FF2B5EF4-FFF2-40B4-BE49-F238E27FC236}">
                <a16:creationId xmlns:a16="http://schemas.microsoft.com/office/drawing/2014/main" id="{C96EAEFC-E4B1-4ACD-9C2C-BD9BD334AA45}"/>
              </a:ext>
            </a:extLst>
          </p:cNvPr>
          <p:cNvGraphicFramePr>
            <a:graphicFrameLocks/>
          </p:cNvGraphicFramePr>
          <p:nvPr>
            <p:extLst>
              <p:ext uri="{D42A27DB-BD31-4B8C-83A1-F6EECF244321}">
                <p14:modId xmlns:p14="http://schemas.microsoft.com/office/powerpoint/2010/main" val="2520780293"/>
              </p:ext>
            </p:extLst>
          </p:nvPr>
        </p:nvGraphicFramePr>
        <p:xfrm>
          <a:off x="5154673" y="214290"/>
          <a:ext cx="3989327" cy="2643206"/>
        </p:xfrm>
        <a:graphic>
          <a:graphicData uri="http://schemas.openxmlformats.org/drawingml/2006/chart">
            <c:chart xmlns:c="http://schemas.openxmlformats.org/drawingml/2006/chart" xmlns:r="http://schemas.openxmlformats.org/officeDocument/2006/relationships" r:id="rId2"/>
          </a:graphicData>
        </a:graphic>
      </p:graphicFrame>
      <p:sp>
        <p:nvSpPr>
          <p:cNvPr id="24" name="Oval 23"/>
          <p:cNvSpPr/>
          <p:nvPr/>
        </p:nvSpPr>
        <p:spPr>
          <a:xfrm>
            <a:off x="1285852" y="1785926"/>
            <a:ext cx="4107338" cy="1101433"/>
          </a:xfrm>
          <a:prstGeom prst="ellipse">
            <a:avLst/>
          </a:prstGeom>
          <a:solidFill>
            <a:schemeClr val="accent2">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IN" b="1" dirty="0">
                <a:solidFill>
                  <a:schemeClr val="bg1"/>
                </a:solidFill>
              </a:rPr>
              <a:t>AWARDS &amp; HONORS RECEIVED</a:t>
            </a:r>
          </a:p>
        </p:txBody>
      </p:sp>
      <p:graphicFrame>
        <p:nvGraphicFramePr>
          <p:cNvPr id="13" name="Table 12"/>
          <p:cNvGraphicFramePr>
            <a:graphicFrameLocks noGrp="1"/>
          </p:cNvGraphicFramePr>
          <p:nvPr>
            <p:extLst>
              <p:ext uri="{D42A27DB-BD31-4B8C-83A1-F6EECF244321}">
                <p14:modId xmlns:p14="http://schemas.microsoft.com/office/powerpoint/2010/main" val="1666346821"/>
              </p:ext>
            </p:extLst>
          </p:nvPr>
        </p:nvGraphicFramePr>
        <p:xfrm>
          <a:off x="142844" y="2973946"/>
          <a:ext cx="8715437" cy="3812640"/>
        </p:xfrm>
        <a:graphic>
          <a:graphicData uri="http://schemas.openxmlformats.org/drawingml/2006/table">
            <a:tbl>
              <a:tblPr firstRow="1" bandRow="1">
                <a:tableStyleId>{10A1B5D5-9B99-4C35-A422-299274C87663}</a:tableStyleId>
              </a:tblPr>
              <a:tblGrid>
                <a:gridCol w="720285">
                  <a:extLst>
                    <a:ext uri="{9D8B030D-6E8A-4147-A177-3AD203B41FA5}">
                      <a16:colId xmlns:a16="http://schemas.microsoft.com/office/drawing/2014/main" val="20000"/>
                    </a:ext>
                  </a:extLst>
                </a:gridCol>
                <a:gridCol w="3025193">
                  <a:extLst>
                    <a:ext uri="{9D8B030D-6E8A-4147-A177-3AD203B41FA5}">
                      <a16:colId xmlns:a16="http://schemas.microsoft.com/office/drawing/2014/main" val="20001"/>
                    </a:ext>
                  </a:extLst>
                </a:gridCol>
                <a:gridCol w="2809107">
                  <a:extLst>
                    <a:ext uri="{9D8B030D-6E8A-4147-A177-3AD203B41FA5}">
                      <a16:colId xmlns:a16="http://schemas.microsoft.com/office/drawing/2014/main" val="20002"/>
                    </a:ext>
                  </a:extLst>
                </a:gridCol>
                <a:gridCol w="2160852">
                  <a:extLst>
                    <a:ext uri="{9D8B030D-6E8A-4147-A177-3AD203B41FA5}">
                      <a16:colId xmlns:a16="http://schemas.microsoft.com/office/drawing/2014/main" val="20003"/>
                    </a:ext>
                  </a:extLst>
                </a:gridCol>
              </a:tblGrid>
              <a:tr h="216000">
                <a:tc>
                  <a:txBody>
                    <a:bodyPr/>
                    <a:lstStyle/>
                    <a:p>
                      <a:pPr algn="ctr">
                        <a:lnSpc>
                          <a:spcPct val="100000"/>
                        </a:lnSpc>
                      </a:pPr>
                      <a:r>
                        <a:rPr lang="en-IN" sz="1000" dirty="0"/>
                        <a:t>Year</a:t>
                      </a:r>
                      <a:endParaRPr lang="en-IN" sz="1000" dirty="0">
                        <a:solidFill>
                          <a:schemeClr val="bg1"/>
                        </a:solidFill>
                        <a:latin typeface="+mj-lt"/>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pPr>
                      <a:r>
                        <a:rPr lang="en-IN" sz="1000" dirty="0"/>
                        <a:t>Recipients of Award</a:t>
                      </a:r>
                      <a:endParaRPr lang="en-IN" sz="1000" dirty="0">
                        <a:solidFill>
                          <a:schemeClr val="bg1"/>
                        </a:solidFill>
                        <a:latin typeface="+mj-lt"/>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000" dirty="0">
                          <a:effectLst/>
                        </a:rPr>
                        <a:t>Name of the award (s)</a:t>
                      </a:r>
                      <a:endParaRPr lang="en-IN" sz="1000" dirty="0">
                        <a:effectLst/>
                      </a:endParaRPr>
                    </a:p>
                    <a:p>
                      <a:pPr algn="ctr">
                        <a:lnSpc>
                          <a:spcPct val="100000"/>
                        </a:lnSpc>
                        <a:spcAft>
                          <a:spcPts val="0"/>
                        </a:spcAft>
                      </a:pPr>
                      <a:r>
                        <a:rPr lang="en-US" sz="1000" dirty="0">
                          <a:effectLst/>
                        </a:rPr>
                        <a:t> </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000" dirty="0">
                          <a:effectLst/>
                        </a:rPr>
                        <a:t>Awarding agency/ Source of funding</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6000">
                <a:tc rowSpan="5">
                  <a:txBody>
                    <a:bodyPr/>
                    <a:lstStyle/>
                    <a:p>
                      <a:pPr algn="l">
                        <a:lnSpc>
                          <a:spcPct val="100000"/>
                        </a:lnSpc>
                      </a:pPr>
                      <a:r>
                        <a:rPr lang="en-IN" sz="1000" dirty="0"/>
                        <a:t>2019-20</a:t>
                      </a:r>
                      <a:endParaRPr lang="en-IN" sz="1000" dirty="0">
                        <a:solidFill>
                          <a:schemeClr val="bg1"/>
                        </a:solidFill>
                        <a:latin typeface="+mj-lt"/>
                      </a:endParaRPr>
                    </a:p>
                  </a:txBody>
                  <a:tcP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err="1">
                          <a:effectLst/>
                        </a:rPr>
                        <a:t>Dr.Swapna</a:t>
                      </a:r>
                      <a:r>
                        <a:rPr lang="en-IN" sz="1000" dirty="0">
                          <a:effectLst/>
                        </a:rPr>
                        <a:t> N, et</a:t>
                      </a:r>
                      <a:r>
                        <a:rPr lang="en-IN" sz="1000" baseline="0" dirty="0">
                          <a:effectLst/>
                        </a:rPr>
                        <a:t> al.</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a:effectLst/>
                        </a:rPr>
                        <a:t>Best Poster Award for research</a:t>
                      </a:r>
                      <a:endParaRPr lang="en-IN" sz="100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a:effectLst/>
                        </a:rPr>
                        <a:t>AUDICON VI</a:t>
                      </a:r>
                      <a:endParaRPr lang="en-IN" sz="100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0704">
                <a:tc vMerge="1">
                  <a:txBody>
                    <a:bodyPr/>
                    <a:lstStyle/>
                    <a:p>
                      <a:pPr algn="l">
                        <a:lnSpc>
                          <a:spcPct val="100000"/>
                        </a:lnSpc>
                      </a:pPr>
                      <a:endParaRPr lang="en-IN" sz="1000" dirty="0">
                        <a:solidFill>
                          <a:schemeClr val="tx1"/>
                        </a:solidFill>
                        <a:latin typeface="+mj-lt"/>
                      </a:endParaRPr>
                    </a:p>
                  </a:txBody>
                  <a:tcPr/>
                </a:tc>
                <a:tc>
                  <a:txBody>
                    <a:bodyPr/>
                    <a:lstStyle/>
                    <a:p>
                      <a:pPr algn="l">
                        <a:lnSpc>
                          <a:spcPct val="100000"/>
                        </a:lnSpc>
                        <a:spcAft>
                          <a:spcPts val="0"/>
                        </a:spcAft>
                      </a:pPr>
                      <a:r>
                        <a:rPr lang="en-IN" sz="1000" dirty="0" err="1">
                          <a:effectLst/>
                        </a:rPr>
                        <a:t>Dr.</a:t>
                      </a:r>
                      <a:r>
                        <a:rPr lang="en-IN" sz="1000" dirty="0">
                          <a:effectLst/>
                        </a:rPr>
                        <a:t> S.P </a:t>
                      </a:r>
                      <a:r>
                        <a:rPr lang="en-IN" sz="1000" dirty="0" err="1">
                          <a:effectLst/>
                        </a:rPr>
                        <a:t>Goswami</a:t>
                      </a:r>
                      <a:r>
                        <a:rPr lang="en-IN" sz="1000" dirty="0">
                          <a:effectLst/>
                        </a:rPr>
                        <a:t> and </a:t>
                      </a:r>
                      <a:r>
                        <a:rPr lang="en-IN" sz="1000" dirty="0" err="1">
                          <a:effectLst/>
                        </a:rPr>
                        <a:t>Mr.</a:t>
                      </a:r>
                      <a:r>
                        <a:rPr lang="en-IN" sz="1000" dirty="0">
                          <a:effectLst/>
                        </a:rPr>
                        <a:t> Deepak P</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a:effectLst/>
                        </a:rPr>
                        <a:t>Dr. M. Raghunathan Memorial Award</a:t>
                      </a:r>
                      <a:endParaRPr lang="en-IN" sz="100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a:effectLst/>
                        </a:rPr>
                        <a:t>52</a:t>
                      </a:r>
                      <a:r>
                        <a:rPr lang="en-IN" sz="1000" baseline="30000">
                          <a:effectLst/>
                        </a:rPr>
                        <a:t>nd </a:t>
                      </a:r>
                      <a:r>
                        <a:rPr lang="en-IN" sz="1000">
                          <a:effectLst/>
                        </a:rPr>
                        <a:t>ISHACON</a:t>
                      </a:r>
                      <a:endParaRPr lang="en-IN" sz="100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9018">
                <a:tc vMerge="1">
                  <a:txBody>
                    <a:bodyPr/>
                    <a:lstStyle/>
                    <a:p>
                      <a:pPr algn="l">
                        <a:lnSpc>
                          <a:spcPct val="100000"/>
                        </a:lnSpc>
                      </a:pPr>
                      <a:endParaRPr lang="en-IN" sz="1000" dirty="0">
                        <a:solidFill>
                          <a:schemeClr val="tx1"/>
                        </a:solidFill>
                        <a:latin typeface="+mj-lt"/>
                      </a:endParaRPr>
                    </a:p>
                  </a:txBody>
                  <a:tcPr/>
                </a:tc>
                <a:tc>
                  <a:txBody>
                    <a:bodyPr/>
                    <a:lstStyle/>
                    <a:p>
                      <a:pPr algn="l">
                        <a:lnSpc>
                          <a:spcPct val="100000"/>
                        </a:lnSpc>
                        <a:spcAft>
                          <a:spcPts val="0"/>
                        </a:spcAft>
                      </a:pPr>
                      <a:r>
                        <a:rPr lang="en-IN" sz="1000" dirty="0">
                          <a:effectLst/>
                        </a:rPr>
                        <a:t>Dr. S.P </a:t>
                      </a:r>
                      <a:r>
                        <a:rPr lang="en-IN" sz="1000" dirty="0" err="1">
                          <a:effectLst/>
                        </a:rPr>
                        <a:t>Goswami</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tabLst>
                          <a:tab pos="118745" algn="l"/>
                        </a:tabLst>
                      </a:pPr>
                      <a:r>
                        <a:rPr lang="en-IN" sz="1000" dirty="0">
                          <a:effectLst/>
                        </a:rPr>
                        <a:t>Dr. N. </a:t>
                      </a:r>
                      <a:r>
                        <a:rPr lang="en-IN" sz="1000" dirty="0" err="1">
                          <a:effectLst/>
                        </a:rPr>
                        <a:t>Rathna</a:t>
                      </a:r>
                      <a:r>
                        <a:rPr lang="en-IN" sz="1000" dirty="0">
                          <a:effectLst/>
                        </a:rPr>
                        <a:t> Oration Award</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a:effectLst/>
                        </a:rPr>
                        <a:t>52</a:t>
                      </a:r>
                      <a:r>
                        <a:rPr lang="en-IN" sz="1000" baseline="30000">
                          <a:effectLst/>
                        </a:rPr>
                        <a:t>nd </a:t>
                      </a:r>
                      <a:r>
                        <a:rPr lang="en-IN" sz="1000">
                          <a:effectLst/>
                        </a:rPr>
                        <a:t>ISHACON</a:t>
                      </a:r>
                      <a:endParaRPr lang="en-IN" sz="100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7332">
                <a:tc vMerge="1">
                  <a:txBody>
                    <a:bodyPr/>
                    <a:lstStyle/>
                    <a:p>
                      <a:pPr algn="l">
                        <a:lnSpc>
                          <a:spcPct val="100000"/>
                        </a:lnSpc>
                      </a:pPr>
                      <a:endParaRPr lang="en-IN" sz="1000" dirty="0">
                        <a:solidFill>
                          <a:schemeClr val="tx1"/>
                        </a:solidFill>
                        <a:latin typeface="+mj-lt"/>
                      </a:endParaRPr>
                    </a:p>
                  </a:txBody>
                  <a:tcPr/>
                </a:tc>
                <a:tc>
                  <a:txBody>
                    <a:bodyPr/>
                    <a:lstStyle/>
                    <a:p>
                      <a:pPr algn="l">
                        <a:lnSpc>
                          <a:spcPct val="100000"/>
                        </a:lnSpc>
                        <a:spcAft>
                          <a:spcPts val="0"/>
                        </a:spcAft>
                      </a:pPr>
                      <a:r>
                        <a:rPr lang="en-IN" sz="1000" dirty="0" err="1">
                          <a:effectLst/>
                        </a:rPr>
                        <a:t>Dr.Swapna</a:t>
                      </a:r>
                      <a:r>
                        <a:rPr lang="en-IN" sz="1000" dirty="0">
                          <a:effectLst/>
                        </a:rPr>
                        <a:t> N. and </a:t>
                      </a:r>
                      <a:r>
                        <a:rPr lang="en-IN" sz="1000" dirty="0" err="1">
                          <a:effectLst/>
                        </a:rPr>
                        <a:t>Ms.</a:t>
                      </a:r>
                      <a:r>
                        <a:rPr lang="en-IN" sz="1000" dirty="0">
                          <a:effectLst/>
                        </a:rPr>
                        <a:t> </a:t>
                      </a:r>
                      <a:r>
                        <a:rPr lang="en-IN" sz="1000" dirty="0" err="1">
                          <a:effectLst/>
                        </a:rPr>
                        <a:t>SantoshiTallal</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err="1">
                          <a:effectLst/>
                        </a:rPr>
                        <a:t>Muktesh</a:t>
                      </a:r>
                      <a:r>
                        <a:rPr lang="en-IN" sz="1000" dirty="0">
                          <a:effectLst/>
                        </a:rPr>
                        <a:t> Award for the Best Paper in Speech</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a:effectLst/>
                        </a:rPr>
                        <a:t>52</a:t>
                      </a:r>
                      <a:r>
                        <a:rPr lang="en-IN" sz="1000" baseline="30000">
                          <a:effectLst/>
                        </a:rPr>
                        <a:t>nd </a:t>
                      </a:r>
                      <a:r>
                        <a:rPr lang="en-IN" sz="1000">
                          <a:effectLst/>
                        </a:rPr>
                        <a:t>ISHACON</a:t>
                      </a:r>
                      <a:endParaRPr lang="en-IN" sz="100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vMerge="1">
                  <a:txBody>
                    <a:bodyPr/>
                    <a:lstStyle/>
                    <a:p>
                      <a:pPr algn="l">
                        <a:lnSpc>
                          <a:spcPct val="100000"/>
                        </a:lnSpc>
                      </a:pPr>
                      <a:endParaRPr lang="en-IN" sz="1000" dirty="0">
                        <a:solidFill>
                          <a:schemeClr val="tx1"/>
                        </a:solidFill>
                        <a:latin typeface="+mj-lt"/>
                      </a:endParaRPr>
                    </a:p>
                  </a:txBody>
                  <a:tcPr/>
                </a:tc>
                <a:tc>
                  <a:txBody>
                    <a:bodyPr/>
                    <a:lstStyle/>
                    <a:p>
                      <a:pPr algn="l">
                        <a:lnSpc>
                          <a:spcPct val="100000"/>
                        </a:lnSpc>
                        <a:spcAft>
                          <a:spcPts val="0"/>
                        </a:spcAft>
                      </a:pPr>
                      <a:r>
                        <a:rPr lang="en-IN" sz="1000" dirty="0" err="1">
                          <a:effectLst/>
                        </a:rPr>
                        <a:t>Dr.Swapna</a:t>
                      </a:r>
                      <a:r>
                        <a:rPr lang="en-IN" sz="1000" dirty="0">
                          <a:effectLst/>
                        </a:rPr>
                        <a:t> N et al. </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Best Poster Award for research</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AUDICON VI</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0">
                <a:tc rowSpan="8">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000" dirty="0"/>
                        <a:t>2018-19</a:t>
                      </a:r>
                      <a:endParaRPr lang="en-IN" sz="1000" b="0" i="0" u="none" strike="noStrike" cap="none" dirty="0">
                        <a:solidFill>
                          <a:schemeClr val="bg1"/>
                        </a:solidFill>
                        <a:latin typeface="+mn-lt"/>
                        <a:ea typeface="+mn-ea"/>
                        <a:cs typeface="+mn-cs"/>
                        <a:sym typeface="Arial"/>
                      </a:endParaRPr>
                    </a:p>
                  </a:txBody>
                  <a:tcPr>
                    <a:lnL w="12700" cmpd="sng">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err="1">
                          <a:effectLst/>
                        </a:rPr>
                        <a:t>Dr.</a:t>
                      </a:r>
                      <a:r>
                        <a:rPr lang="en-IN" sz="1000" dirty="0">
                          <a:effectLst/>
                        </a:rPr>
                        <a:t> N. </a:t>
                      </a:r>
                      <a:r>
                        <a:rPr lang="en-IN" sz="1000" dirty="0" err="1">
                          <a:effectLst/>
                        </a:rPr>
                        <a:t>Swapna</a:t>
                      </a:r>
                      <a:r>
                        <a:rPr lang="en-IN" sz="1000" dirty="0">
                          <a:effectLst/>
                        </a:rPr>
                        <a:t> and </a:t>
                      </a:r>
                      <a:r>
                        <a:rPr lang="en-IN" sz="1000" dirty="0" err="1">
                          <a:effectLst/>
                        </a:rPr>
                        <a:t>Ms.</a:t>
                      </a:r>
                      <a:r>
                        <a:rPr lang="en-IN" sz="1000" dirty="0">
                          <a:effectLst/>
                        </a:rPr>
                        <a:t> </a:t>
                      </a:r>
                      <a:r>
                        <a:rPr lang="en-IN" sz="1000" dirty="0" err="1">
                          <a:effectLst/>
                        </a:rPr>
                        <a:t>Seshasri</a:t>
                      </a:r>
                      <a:r>
                        <a:rPr lang="en-IN" sz="1000" dirty="0">
                          <a:effectLst/>
                        </a:rPr>
                        <a:t> D.</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Best Poster presentation award</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KSB-ISHACON 2019</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74522">
                <a:tc vMerge="1">
                  <a:txBody>
                    <a:bodyPr/>
                    <a:lstStyle/>
                    <a:p>
                      <a:pPr algn="l">
                        <a:lnSpc>
                          <a:spcPct val="100000"/>
                        </a:lnSpc>
                      </a:pPr>
                      <a:endParaRPr lang="en-IN" sz="1000" dirty="0">
                        <a:solidFill>
                          <a:schemeClr val="bg1"/>
                        </a:solidFill>
                        <a:latin typeface="+mj-lt"/>
                      </a:endParaRPr>
                    </a:p>
                  </a:txBody>
                  <a:tcPr/>
                </a:tc>
                <a:tc>
                  <a:txBody>
                    <a:bodyPr/>
                    <a:lstStyle/>
                    <a:p>
                      <a:pPr algn="l">
                        <a:lnSpc>
                          <a:spcPct val="100000"/>
                        </a:lnSpc>
                        <a:spcAft>
                          <a:spcPts val="0"/>
                        </a:spcAft>
                      </a:pPr>
                      <a:r>
                        <a:rPr lang="en-US" sz="1000" dirty="0">
                          <a:effectLst/>
                        </a:rPr>
                        <a:t>Dr. M </a:t>
                      </a:r>
                      <a:r>
                        <a:rPr lang="en-US" sz="1000" dirty="0" err="1">
                          <a:effectLst/>
                        </a:rPr>
                        <a:t>Pushpavathi</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US" sz="1000">
                          <a:effectLst/>
                        </a:rPr>
                        <a:t>Rais Ahamed Memorial Lecture award</a:t>
                      </a:r>
                      <a:endParaRPr lang="en-IN" sz="100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US" sz="1000" dirty="0">
                          <a:effectLst/>
                        </a:rPr>
                        <a:t>Acoustical Society of India</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16000">
                <a:tc vMerge="1">
                  <a:txBody>
                    <a:bodyPr/>
                    <a:lstStyle/>
                    <a:p>
                      <a:pPr algn="l">
                        <a:lnSpc>
                          <a:spcPct val="100000"/>
                        </a:lnSpc>
                      </a:pPr>
                      <a:endParaRPr lang="en-IN" sz="1000" dirty="0">
                        <a:solidFill>
                          <a:schemeClr val="tx1"/>
                        </a:solidFill>
                        <a:latin typeface="+mj-lt"/>
                      </a:endParaRPr>
                    </a:p>
                  </a:txBody>
                  <a:tcPr/>
                </a:tc>
                <a:tc>
                  <a:txBody>
                    <a:bodyPr/>
                    <a:lstStyle/>
                    <a:p>
                      <a:pPr algn="l">
                        <a:lnSpc>
                          <a:spcPct val="100000"/>
                        </a:lnSpc>
                        <a:spcAft>
                          <a:spcPts val="0"/>
                        </a:spcAft>
                      </a:pPr>
                      <a:r>
                        <a:rPr lang="en-US" sz="1000" dirty="0">
                          <a:effectLst/>
                        </a:rPr>
                        <a:t>Dr. M </a:t>
                      </a:r>
                      <a:r>
                        <a:rPr lang="en-US" sz="1000" dirty="0" err="1">
                          <a:effectLst/>
                        </a:rPr>
                        <a:t>Pushpavathi</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a:effectLst/>
                        </a:rPr>
                        <a:t>Braithwaite's Oration award</a:t>
                      </a:r>
                      <a:endParaRPr lang="en-IN" sz="100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Indian Society of Cleft Lip, Palate and Craniofacial Anomalies</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5950">
                <a:tc vMerge="1">
                  <a:txBody>
                    <a:bodyPr/>
                    <a:lstStyle/>
                    <a:p>
                      <a:pPr algn="l">
                        <a:lnSpc>
                          <a:spcPct val="100000"/>
                        </a:lnSpc>
                      </a:pPr>
                      <a:endParaRPr lang="en-IN" sz="1000" dirty="0">
                        <a:solidFill>
                          <a:schemeClr val="tx1"/>
                        </a:solidFill>
                        <a:latin typeface="+mj-lt"/>
                      </a:endParaRPr>
                    </a:p>
                  </a:txBody>
                  <a:tcPr/>
                </a:tc>
                <a:tc>
                  <a:txBody>
                    <a:bodyPr/>
                    <a:lstStyle/>
                    <a:p>
                      <a:pPr algn="l">
                        <a:lnSpc>
                          <a:spcPct val="100000"/>
                        </a:lnSpc>
                        <a:spcAft>
                          <a:spcPts val="0"/>
                        </a:spcAft>
                      </a:pPr>
                      <a:r>
                        <a:rPr lang="en-US" sz="1000" dirty="0">
                          <a:effectLst/>
                        </a:rPr>
                        <a:t>Dr. M </a:t>
                      </a:r>
                      <a:r>
                        <a:rPr lang="en-US" sz="1000" dirty="0" err="1">
                          <a:effectLst/>
                        </a:rPr>
                        <a:t>Pushpavathi</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Best Paper Award </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Women's Science congress</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6426">
                <a:tc vMerge="1">
                  <a:txBody>
                    <a:bodyPr/>
                    <a:lstStyle/>
                    <a:p>
                      <a:pPr algn="l">
                        <a:lnSpc>
                          <a:spcPct val="100000"/>
                        </a:lnSpc>
                      </a:pPr>
                      <a:endParaRPr lang="en-IN" sz="1000" dirty="0">
                        <a:solidFill>
                          <a:schemeClr val="tx1"/>
                        </a:solidFill>
                        <a:latin typeface="+mj-lt"/>
                      </a:endParaRPr>
                    </a:p>
                  </a:txBody>
                  <a:tcPr/>
                </a:tc>
                <a:tc>
                  <a:txBody>
                    <a:bodyPr/>
                    <a:lstStyle/>
                    <a:p>
                      <a:pPr algn="l">
                        <a:lnSpc>
                          <a:spcPct val="100000"/>
                        </a:lnSpc>
                        <a:spcAft>
                          <a:spcPts val="0"/>
                        </a:spcAft>
                      </a:pPr>
                      <a:r>
                        <a:rPr lang="en-IN" sz="1000" dirty="0">
                          <a:effectLst/>
                        </a:rPr>
                        <a:t>Dr. </a:t>
                      </a:r>
                      <a:r>
                        <a:rPr lang="en-IN" sz="1000" dirty="0" err="1">
                          <a:effectLst/>
                        </a:rPr>
                        <a:t>Swapna</a:t>
                      </a:r>
                      <a:r>
                        <a:rPr lang="en-IN" sz="1000" dirty="0">
                          <a:effectLst/>
                        </a:rPr>
                        <a:t> N. et</a:t>
                      </a:r>
                      <a:r>
                        <a:rPr lang="en-IN" sz="1000" baseline="0" dirty="0">
                          <a:effectLst/>
                        </a:rPr>
                        <a:t> al. </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Third best paper</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IACPCON 2018</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6902">
                <a:tc vMerge="1">
                  <a:txBody>
                    <a:bodyPr/>
                    <a:lstStyle/>
                    <a:p>
                      <a:pPr algn="l">
                        <a:lnSpc>
                          <a:spcPct val="100000"/>
                        </a:lnSpc>
                      </a:pPr>
                      <a:endParaRPr lang="en-IN" sz="1000" dirty="0">
                        <a:solidFill>
                          <a:schemeClr val="tx1"/>
                        </a:solidFill>
                        <a:latin typeface="+mj-lt"/>
                      </a:endParaRPr>
                    </a:p>
                  </a:txBody>
                  <a:tcPr/>
                </a:tc>
                <a:tc>
                  <a:txBody>
                    <a:bodyPr/>
                    <a:lstStyle/>
                    <a:p>
                      <a:pPr algn="l">
                        <a:lnSpc>
                          <a:spcPct val="100000"/>
                        </a:lnSpc>
                        <a:spcAft>
                          <a:spcPts val="0"/>
                        </a:spcAft>
                      </a:pPr>
                      <a:r>
                        <a:rPr lang="en-IN" sz="1000" dirty="0">
                          <a:effectLst/>
                        </a:rPr>
                        <a:t>Dr. </a:t>
                      </a:r>
                      <a:r>
                        <a:rPr lang="en-IN" sz="1000" dirty="0" err="1">
                          <a:effectLst/>
                        </a:rPr>
                        <a:t>Swapna</a:t>
                      </a:r>
                      <a:r>
                        <a:rPr lang="en-IN" sz="1000" dirty="0">
                          <a:effectLst/>
                        </a:rPr>
                        <a:t> N. et al.</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Best Poster Presentation</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IACPCON 2018</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0">
                <a:tc vMerge="1">
                  <a:txBody>
                    <a:bodyPr/>
                    <a:lstStyle/>
                    <a:p>
                      <a:pPr algn="l">
                        <a:lnSpc>
                          <a:spcPct val="100000"/>
                        </a:lnSpc>
                      </a:pPr>
                      <a:endParaRPr lang="en-IN" sz="1000" dirty="0">
                        <a:solidFill>
                          <a:schemeClr val="tx1"/>
                        </a:solidFill>
                        <a:latin typeface="+mj-lt"/>
                      </a:endParaRPr>
                    </a:p>
                  </a:txBody>
                  <a:tcPr/>
                </a:tc>
                <a:tc>
                  <a:txBody>
                    <a:bodyPr/>
                    <a:lstStyle/>
                    <a:p>
                      <a:pPr algn="l">
                        <a:lnSpc>
                          <a:spcPct val="100000"/>
                        </a:lnSpc>
                        <a:spcAft>
                          <a:spcPts val="0"/>
                        </a:spcAft>
                      </a:pPr>
                      <a:r>
                        <a:rPr lang="en-IN" sz="1000" dirty="0" err="1">
                          <a:effectLst/>
                        </a:rPr>
                        <a:t>Dr.</a:t>
                      </a:r>
                      <a:r>
                        <a:rPr lang="en-IN" sz="1000" dirty="0">
                          <a:effectLst/>
                        </a:rPr>
                        <a:t> </a:t>
                      </a:r>
                      <a:r>
                        <a:rPr lang="en-IN" sz="1000" dirty="0" err="1">
                          <a:effectLst/>
                        </a:rPr>
                        <a:t>Jayashree</a:t>
                      </a:r>
                      <a:r>
                        <a:rPr lang="en-IN" sz="1000" dirty="0">
                          <a:effectLst/>
                        </a:rPr>
                        <a:t> C. </a:t>
                      </a:r>
                      <a:r>
                        <a:rPr lang="en-IN" sz="1000" dirty="0" err="1">
                          <a:effectLst/>
                        </a:rPr>
                        <a:t>Shanbal</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Best paper presentation award </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ICCE, Chennai</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0">
                <a:tc vMerge="1">
                  <a:txBody>
                    <a:bodyPr/>
                    <a:lstStyle/>
                    <a:p>
                      <a:pPr algn="l">
                        <a:lnSpc>
                          <a:spcPct val="100000"/>
                        </a:lnSpc>
                      </a:pPr>
                      <a:endParaRPr lang="en-IN" sz="1000" dirty="0">
                        <a:solidFill>
                          <a:schemeClr val="tx1"/>
                        </a:solidFill>
                        <a:latin typeface="+mj-lt"/>
                      </a:endParaRPr>
                    </a:p>
                  </a:txBody>
                  <a:tcPr/>
                </a:tc>
                <a:tc>
                  <a:txBody>
                    <a:bodyPr/>
                    <a:lstStyle/>
                    <a:p>
                      <a:pPr algn="l">
                        <a:lnSpc>
                          <a:spcPct val="100000"/>
                        </a:lnSpc>
                        <a:spcAft>
                          <a:spcPts val="0"/>
                        </a:spcAft>
                      </a:pPr>
                      <a:r>
                        <a:rPr lang="en-US" sz="1000" dirty="0">
                          <a:effectLst/>
                        </a:rPr>
                        <a:t>Ms. </a:t>
                      </a:r>
                      <a:r>
                        <a:rPr lang="en-US" sz="1000" dirty="0" err="1">
                          <a:effectLst/>
                        </a:rPr>
                        <a:t>Gayathri</a:t>
                      </a:r>
                      <a:r>
                        <a:rPr lang="en-US" sz="1000" dirty="0">
                          <a:effectLst/>
                        </a:rPr>
                        <a:t> Krishnan and Dr. S P </a:t>
                      </a:r>
                      <a:r>
                        <a:rPr lang="en-US" sz="1000" dirty="0" err="1">
                          <a:effectLst/>
                        </a:rPr>
                        <a:t>Goswami</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a:effectLst/>
                        </a:rPr>
                        <a:t>Muktesh Award for Best paper in Speech</a:t>
                      </a:r>
                      <a:endParaRPr lang="en-IN" sz="100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51</a:t>
                      </a:r>
                      <a:r>
                        <a:rPr lang="en-IN" sz="1000" baseline="30000" dirty="0">
                          <a:effectLst/>
                        </a:rPr>
                        <a:t>st</a:t>
                      </a:r>
                      <a:r>
                        <a:rPr lang="en-IN" sz="1000" dirty="0">
                          <a:effectLst/>
                        </a:rPr>
                        <a:t> ISHACON, 2019</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0">
                <a:tc rowSpan="6">
                  <a:txBody>
                    <a:bodyPr/>
                    <a:lstStyle/>
                    <a:p>
                      <a:pPr algn="l">
                        <a:lnSpc>
                          <a:spcPct val="100000"/>
                        </a:lnSpc>
                      </a:pPr>
                      <a:r>
                        <a:rPr lang="en-IN" sz="1000" dirty="0"/>
                        <a:t>2017-18</a:t>
                      </a:r>
                      <a:endParaRPr lang="en-IN" sz="1000" dirty="0">
                        <a:solidFill>
                          <a:schemeClr val="bg1"/>
                        </a:solidFill>
                        <a:latin typeface="+mj-lt"/>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US" sz="1000" dirty="0">
                          <a:effectLst/>
                        </a:rPr>
                        <a:t>Dr. </a:t>
                      </a:r>
                      <a:r>
                        <a:rPr lang="en-US" sz="1000" dirty="0" err="1">
                          <a:effectLst/>
                        </a:rPr>
                        <a:t>Priya</a:t>
                      </a:r>
                      <a:r>
                        <a:rPr lang="en-US" sz="1000" dirty="0">
                          <a:effectLst/>
                        </a:rPr>
                        <a:t> M B and Dr. </a:t>
                      </a:r>
                      <a:r>
                        <a:rPr lang="en-US" sz="1000" dirty="0" err="1">
                          <a:effectLst/>
                        </a:rPr>
                        <a:t>Manjula</a:t>
                      </a:r>
                      <a:r>
                        <a:rPr lang="en-US" sz="1000" dirty="0">
                          <a:effectLst/>
                        </a:rPr>
                        <a:t> R</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err="1">
                          <a:effectLst/>
                        </a:rPr>
                        <a:t>Muktesh</a:t>
                      </a:r>
                      <a:r>
                        <a:rPr lang="en-IN" sz="1000" dirty="0">
                          <a:effectLst/>
                        </a:rPr>
                        <a:t> award for the best paper in Speech</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50</a:t>
                      </a:r>
                      <a:r>
                        <a:rPr lang="en-IN" sz="1000" baseline="30000" dirty="0">
                          <a:effectLst/>
                        </a:rPr>
                        <a:t>th </a:t>
                      </a:r>
                      <a:r>
                        <a:rPr lang="en-IN" sz="1000" dirty="0">
                          <a:effectLst/>
                        </a:rPr>
                        <a:t> ISHACON</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0">
                <a:tc vMerge="1">
                  <a:txBody>
                    <a:bodyPr/>
                    <a:lstStyle/>
                    <a:p>
                      <a:pPr algn="l">
                        <a:lnSpc>
                          <a:spcPct val="100000"/>
                        </a:lnSpc>
                      </a:pPr>
                      <a:endParaRPr lang="en-IN" sz="1000" dirty="0">
                        <a:solidFill>
                          <a:schemeClr val="tx1"/>
                        </a:solidFill>
                        <a:latin typeface="+mj-lt"/>
                      </a:endParaRPr>
                    </a:p>
                  </a:txBody>
                  <a:tcPr/>
                </a:tc>
                <a:tc>
                  <a:txBody>
                    <a:bodyPr/>
                    <a:lstStyle/>
                    <a:p>
                      <a:pPr algn="l">
                        <a:lnSpc>
                          <a:spcPct val="100000"/>
                        </a:lnSpc>
                        <a:spcAft>
                          <a:spcPts val="0"/>
                        </a:spcAft>
                      </a:pPr>
                      <a:r>
                        <a:rPr lang="en-IN" sz="1000" dirty="0">
                          <a:effectLst/>
                        </a:rPr>
                        <a:t>Dr. </a:t>
                      </a:r>
                      <a:r>
                        <a:rPr lang="en-IN" sz="1000" dirty="0" err="1">
                          <a:effectLst/>
                        </a:rPr>
                        <a:t>Swapna</a:t>
                      </a:r>
                      <a:r>
                        <a:rPr lang="en-IN" sz="1000" dirty="0">
                          <a:effectLst/>
                        </a:rPr>
                        <a:t> N.</a:t>
                      </a:r>
                      <a:r>
                        <a:rPr lang="en-IN" sz="1000" baseline="0" dirty="0">
                          <a:effectLst/>
                        </a:rPr>
                        <a:t> et al.</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a:effectLst/>
                        </a:rPr>
                        <a:t>Best Paper Award</a:t>
                      </a:r>
                      <a:endParaRPr lang="en-IN" sz="100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ICIRET</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22158">
                <a:tc vMerge="1">
                  <a:txBody>
                    <a:bodyPr/>
                    <a:lstStyle/>
                    <a:p>
                      <a:pPr algn="l">
                        <a:lnSpc>
                          <a:spcPct val="100000"/>
                        </a:lnSpc>
                      </a:pPr>
                      <a:endParaRPr lang="en-IN" sz="1000" dirty="0">
                        <a:solidFill>
                          <a:schemeClr val="tx1"/>
                        </a:solidFill>
                        <a:latin typeface="+mj-lt"/>
                      </a:endParaRPr>
                    </a:p>
                  </a:txBody>
                  <a:tcPr>
                    <a:lnL>
                      <a:noFill/>
                    </a:lnL>
                    <a:lnR>
                      <a:noFill/>
                    </a:lnR>
                    <a:lnT>
                      <a:noFill/>
                    </a:lnT>
                    <a:lnB>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Dr. M. </a:t>
                      </a:r>
                      <a:r>
                        <a:rPr lang="en-IN" sz="1000" dirty="0" err="1">
                          <a:effectLst/>
                        </a:rPr>
                        <a:t>Pushpavathi</a:t>
                      </a:r>
                      <a:r>
                        <a:rPr lang="en-IN" sz="1000" dirty="0">
                          <a:effectLst/>
                        </a:rPr>
                        <a:t> et</a:t>
                      </a:r>
                      <a:r>
                        <a:rPr lang="en-IN" sz="1000" baseline="0" dirty="0">
                          <a:effectLst/>
                        </a:rPr>
                        <a:t> al</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Dr. B.M. </a:t>
                      </a:r>
                      <a:r>
                        <a:rPr lang="en-IN" sz="1000" dirty="0" err="1">
                          <a:effectLst/>
                        </a:rPr>
                        <a:t>Abrol</a:t>
                      </a:r>
                      <a:r>
                        <a:rPr lang="en-IN" sz="1000" dirty="0">
                          <a:effectLst/>
                        </a:rPr>
                        <a:t> ward in Speech Pathology</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50</a:t>
                      </a:r>
                      <a:r>
                        <a:rPr lang="en-IN" sz="1000" baseline="30000" dirty="0">
                          <a:effectLst/>
                        </a:rPr>
                        <a:t>th </a:t>
                      </a:r>
                      <a:r>
                        <a:rPr lang="en-IN" sz="1000" dirty="0">
                          <a:effectLst/>
                        </a:rPr>
                        <a:t> ISHACON</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41196">
                <a:tc vMerge="1">
                  <a:txBody>
                    <a:bodyPr/>
                    <a:lstStyle/>
                    <a:p>
                      <a:pPr algn="l">
                        <a:lnSpc>
                          <a:spcPct val="100000"/>
                        </a:lnSpc>
                      </a:pPr>
                      <a:endParaRPr lang="en-IN" sz="1000" dirty="0">
                        <a:solidFill>
                          <a:schemeClr val="tx1"/>
                        </a:solidFill>
                        <a:latin typeface="+mj-lt"/>
                      </a:endParaRPr>
                    </a:p>
                  </a:txBody>
                  <a:tcPr>
                    <a:lnL>
                      <a:noFill/>
                    </a:lnL>
                    <a:lnR>
                      <a:noFill/>
                    </a:lnR>
                    <a:lnT>
                      <a:noFill/>
                    </a:lnT>
                    <a:lnB>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Dr. </a:t>
                      </a:r>
                      <a:r>
                        <a:rPr lang="en-IN" sz="1000" dirty="0" err="1">
                          <a:effectLst/>
                        </a:rPr>
                        <a:t>Swapna</a:t>
                      </a:r>
                      <a:r>
                        <a:rPr lang="en-IN" sz="1000" dirty="0">
                          <a:effectLst/>
                        </a:rPr>
                        <a:t> N. et</a:t>
                      </a:r>
                      <a:r>
                        <a:rPr lang="en-IN" sz="1000" baseline="0" dirty="0">
                          <a:effectLst/>
                        </a:rPr>
                        <a:t> al</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IRAJ Excellent Paper Award</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ICEE</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31672">
                <a:tc vMerge="1">
                  <a:txBody>
                    <a:bodyPr/>
                    <a:lstStyle/>
                    <a:p>
                      <a:pPr algn="l">
                        <a:lnSpc>
                          <a:spcPct val="100000"/>
                        </a:lnSpc>
                      </a:pPr>
                      <a:endParaRPr lang="en-IN" sz="1000" dirty="0">
                        <a:solidFill>
                          <a:schemeClr val="tx1"/>
                        </a:solidFill>
                        <a:latin typeface="+mj-lt"/>
                      </a:endParaRPr>
                    </a:p>
                  </a:txBody>
                  <a:tcPr>
                    <a:lnL>
                      <a:noFill/>
                    </a:lnL>
                    <a:lnR>
                      <a:noFill/>
                    </a:lnR>
                    <a:lnT>
                      <a:noFill/>
                    </a:lnT>
                    <a:lnB>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Dr. </a:t>
                      </a:r>
                      <a:r>
                        <a:rPr lang="en-IN" sz="1000" dirty="0" err="1">
                          <a:effectLst/>
                        </a:rPr>
                        <a:t>Swapna</a:t>
                      </a:r>
                      <a:r>
                        <a:rPr lang="en-IN" sz="1000" dirty="0">
                          <a:effectLst/>
                        </a:rPr>
                        <a:t> N. et</a:t>
                      </a:r>
                      <a:r>
                        <a:rPr lang="en-IN" sz="1000" baseline="0" dirty="0">
                          <a:effectLst/>
                        </a:rPr>
                        <a:t> al.</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Best Paper Award</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BISHACON</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16000">
                <a:tc vMerge="1">
                  <a:txBody>
                    <a:bodyPr/>
                    <a:lstStyle/>
                    <a:p>
                      <a:pPr algn="l">
                        <a:lnSpc>
                          <a:spcPct val="100000"/>
                        </a:lnSpc>
                      </a:pPr>
                      <a:endParaRPr lang="en-IN" sz="1000" dirty="0">
                        <a:solidFill>
                          <a:schemeClr val="tx1"/>
                        </a:solidFill>
                        <a:latin typeface="+mj-lt"/>
                      </a:endParaRPr>
                    </a:p>
                  </a:txBody>
                  <a:tcPr>
                    <a:lnL>
                      <a:noFill/>
                    </a:lnL>
                    <a:lnR>
                      <a:noFill/>
                    </a:lnR>
                    <a:lnT>
                      <a:noFill/>
                    </a:lnT>
                    <a:lnB>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Dr. </a:t>
                      </a:r>
                      <a:r>
                        <a:rPr lang="en-IN" sz="1000" dirty="0" err="1">
                          <a:effectLst/>
                        </a:rPr>
                        <a:t>Jayashree</a:t>
                      </a:r>
                      <a:r>
                        <a:rPr lang="en-IN" sz="1000" dirty="0">
                          <a:effectLst/>
                        </a:rPr>
                        <a:t> C. </a:t>
                      </a:r>
                      <a:r>
                        <a:rPr lang="en-IN" sz="1000" dirty="0" err="1">
                          <a:effectLst/>
                        </a:rPr>
                        <a:t>Shanbal</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top poster presentation award</a:t>
                      </a:r>
                      <a:endParaRPr lang="en-IN" sz="1000" dirty="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India International Science Film Festival 2017 </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216000">
                <a:tc>
                  <a:txBody>
                    <a:bodyPr/>
                    <a:lstStyle/>
                    <a:p>
                      <a:pPr algn="l">
                        <a:lnSpc>
                          <a:spcPct val="100000"/>
                        </a:lnSpc>
                      </a:pPr>
                      <a:r>
                        <a:rPr lang="en-IN" sz="1000" dirty="0"/>
                        <a:t>2016-17</a:t>
                      </a:r>
                      <a:endParaRPr lang="en-IN" sz="1000" dirty="0">
                        <a:solidFill>
                          <a:schemeClr val="bg1"/>
                        </a:solidFill>
                        <a:latin typeface="+mj-lt"/>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US" sz="1000">
                          <a:effectLst/>
                        </a:rPr>
                        <a:t>Dr. S P Goswami and Sharon Mathews</a:t>
                      </a:r>
                      <a:endParaRPr lang="en-IN" sz="100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a:effectLst/>
                        </a:rPr>
                        <a:t>Dr. B M Abrol Award for best paper in Speech</a:t>
                      </a:r>
                      <a:endParaRPr lang="en-IN" sz="1000">
                        <a:solidFill>
                          <a:schemeClr val="bg1"/>
                        </a:solidFill>
                        <a:effectLst/>
                        <a:latin typeface="+mj-lt"/>
                        <a:ea typeface="Calibri"/>
                        <a:cs typeface="Mangal"/>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IN" sz="1000" dirty="0">
                          <a:effectLst/>
                        </a:rPr>
                        <a:t>49</a:t>
                      </a:r>
                      <a:r>
                        <a:rPr lang="en-IN" sz="1000" baseline="30000" dirty="0">
                          <a:effectLst/>
                        </a:rPr>
                        <a:t>th</a:t>
                      </a:r>
                      <a:r>
                        <a:rPr lang="en-IN" sz="1000" dirty="0">
                          <a:effectLst/>
                        </a:rPr>
                        <a:t> ISHACON, Kolkata</a:t>
                      </a:r>
                      <a:endParaRPr lang="en-IN" sz="1000" dirty="0">
                        <a:solidFill>
                          <a:schemeClr val="bg1"/>
                        </a:solidFill>
                        <a:effectLst/>
                        <a:latin typeface="+mj-lt"/>
                        <a:ea typeface="Calibri"/>
                        <a:cs typeface="Mangal"/>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848255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249089" y="-2691680"/>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4" name="Group 22"/>
          <p:cNvGrpSpPr/>
          <p:nvPr/>
        </p:nvGrpSpPr>
        <p:grpSpPr>
          <a:xfrm>
            <a:off x="-191938" y="-1132"/>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aphicFrame>
        <p:nvGraphicFramePr>
          <p:cNvPr id="6" name="Table 5">
            <a:extLst>
              <a:ext uri="{FF2B5EF4-FFF2-40B4-BE49-F238E27FC236}">
                <a16:creationId xmlns:a16="http://schemas.microsoft.com/office/drawing/2014/main" id="{BEC47302-17EB-432E-9111-E1B64F548D3B}"/>
              </a:ext>
            </a:extLst>
          </p:cNvPr>
          <p:cNvGraphicFramePr>
            <a:graphicFrameLocks noGrp="1"/>
          </p:cNvGraphicFramePr>
          <p:nvPr>
            <p:extLst>
              <p:ext uri="{D42A27DB-BD31-4B8C-83A1-F6EECF244321}">
                <p14:modId xmlns:p14="http://schemas.microsoft.com/office/powerpoint/2010/main" val="3524095770"/>
              </p:ext>
            </p:extLst>
          </p:nvPr>
        </p:nvGraphicFramePr>
        <p:xfrm>
          <a:off x="3131840" y="3140968"/>
          <a:ext cx="5760640" cy="3505200"/>
        </p:xfrm>
        <a:graphic>
          <a:graphicData uri="http://schemas.openxmlformats.org/drawingml/2006/table">
            <a:tbl>
              <a:tblPr firstRow="1" bandRow="1">
                <a:tableStyleId>{72833802-FEF1-4C79-8D5D-14CF1EAF98D9}</a:tableStyleId>
              </a:tblPr>
              <a:tblGrid>
                <a:gridCol w="5760640">
                  <a:extLst>
                    <a:ext uri="{9D8B030D-6E8A-4147-A177-3AD203B41FA5}">
                      <a16:colId xmlns:a16="http://schemas.microsoft.com/office/drawing/2014/main" val="2837945283"/>
                    </a:ext>
                  </a:extLst>
                </a:gridCol>
              </a:tblGrid>
              <a:tr h="370840">
                <a:tc>
                  <a:txBody>
                    <a:bodyPr/>
                    <a:lstStyle/>
                    <a:p>
                      <a:pPr algn="ctr"/>
                      <a:r>
                        <a:rPr lang="en-US" sz="1800" dirty="0">
                          <a:solidFill>
                            <a:schemeClr val="tx1"/>
                          </a:solidFill>
                        </a:rPr>
                        <a:t>Responsibilities carried out by the members of the department</a:t>
                      </a:r>
                      <a:endParaRPr lang="en-IN" sz="1800" dirty="0">
                        <a:solidFill>
                          <a:schemeClr val="tx1"/>
                        </a:solidFill>
                      </a:endParaRPr>
                    </a:p>
                  </a:txBody>
                  <a:tcPr>
                    <a:solidFill>
                      <a:schemeClr val="accent6">
                        <a:lumMod val="60000"/>
                        <a:lumOff val="40000"/>
                      </a:schemeClr>
                    </a:solidFill>
                  </a:tcPr>
                </a:tc>
                <a:extLst>
                  <a:ext uri="{0D108BD9-81ED-4DB2-BD59-A6C34878D82A}">
                    <a16:rowId xmlns:a16="http://schemas.microsoft.com/office/drawing/2014/main" val="2848401783"/>
                  </a:ext>
                </a:extLst>
              </a:tr>
              <a:tr h="370840">
                <a:tc>
                  <a:txBody>
                    <a:bodyPr/>
                    <a:lstStyle/>
                    <a:p>
                      <a:r>
                        <a:rPr lang="en-US" sz="1800" dirty="0">
                          <a:solidFill>
                            <a:schemeClr val="tx1"/>
                          </a:solidFill>
                        </a:rPr>
                        <a:t>Member, Editorial board in national and international journals</a:t>
                      </a:r>
                      <a:endParaRPr lang="en-IN" sz="1800" dirty="0">
                        <a:solidFill>
                          <a:schemeClr val="tx1"/>
                        </a:solidFill>
                      </a:endParaRPr>
                    </a:p>
                  </a:txBody>
                  <a:tcPr/>
                </a:tc>
                <a:extLst>
                  <a:ext uri="{0D108BD9-81ED-4DB2-BD59-A6C34878D82A}">
                    <a16:rowId xmlns:a16="http://schemas.microsoft.com/office/drawing/2014/main" val="1701403713"/>
                  </a:ext>
                </a:extLst>
              </a:tr>
              <a:tr h="370840">
                <a:tc>
                  <a:txBody>
                    <a:bodyPr/>
                    <a:lstStyle/>
                    <a:p>
                      <a:r>
                        <a:rPr lang="en-US" sz="1800" dirty="0">
                          <a:solidFill>
                            <a:schemeClr val="tx1"/>
                          </a:solidFill>
                        </a:rPr>
                        <a:t>Member, Research committee</a:t>
                      </a:r>
                      <a:endParaRPr lang="en-IN" sz="1800" dirty="0">
                        <a:solidFill>
                          <a:schemeClr val="tx1"/>
                        </a:solidFill>
                      </a:endParaRPr>
                    </a:p>
                  </a:txBody>
                  <a:tcPr/>
                </a:tc>
                <a:extLst>
                  <a:ext uri="{0D108BD9-81ED-4DB2-BD59-A6C34878D82A}">
                    <a16:rowId xmlns:a16="http://schemas.microsoft.com/office/drawing/2014/main" val="861133078"/>
                  </a:ext>
                </a:extLst>
              </a:tr>
              <a:tr h="370840">
                <a:tc>
                  <a:txBody>
                    <a:bodyPr/>
                    <a:lstStyle/>
                    <a:p>
                      <a:r>
                        <a:rPr lang="en-US" sz="1800" dirty="0">
                          <a:solidFill>
                            <a:schemeClr val="tx1"/>
                          </a:solidFill>
                        </a:rPr>
                        <a:t>Chairperson, Ethical committee</a:t>
                      </a:r>
                      <a:endParaRPr lang="en-IN" sz="1800" dirty="0">
                        <a:solidFill>
                          <a:schemeClr val="tx1"/>
                        </a:solidFill>
                      </a:endParaRPr>
                    </a:p>
                  </a:txBody>
                  <a:tcPr/>
                </a:tc>
                <a:extLst>
                  <a:ext uri="{0D108BD9-81ED-4DB2-BD59-A6C34878D82A}">
                    <a16:rowId xmlns:a16="http://schemas.microsoft.com/office/drawing/2014/main" val="1577538709"/>
                  </a:ext>
                </a:extLst>
              </a:tr>
              <a:tr h="370840">
                <a:tc>
                  <a:txBody>
                    <a:bodyPr/>
                    <a:lstStyle/>
                    <a:p>
                      <a:r>
                        <a:rPr lang="en-US" sz="1800" dirty="0">
                          <a:solidFill>
                            <a:schemeClr val="tx1"/>
                          </a:solidFill>
                        </a:rPr>
                        <a:t>Member, Doctoral committee</a:t>
                      </a:r>
                      <a:endParaRPr lang="en-IN" sz="1800" dirty="0">
                        <a:solidFill>
                          <a:schemeClr val="tx1"/>
                        </a:solidFill>
                      </a:endParaRPr>
                    </a:p>
                  </a:txBody>
                  <a:tcPr/>
                </a:tc>
                <a:extLst>
                  <a:ext uri="{0D108BD9-81ED-4DB2-BD59-A6C34878D82A}">
                    <a16:rowId xmlns:a16="http://schemas.microsoft.com/office/drawing/2014/main" val="1578268496"/>
                  </a:ext>
                </a:extLst>
              </a:tr>
              <a:tr h="370840">
                <a:tc>
                  <a:txBody>
                    <a:bodyPr/>
                    <a:lstStyle/>
                    <a:p>
                      <a:r>
                        <a:rPr lang="en-US" sz="1800" dirty="0">
                          <a:solidFill>
                            <a:schemeClr val="tx1"/>
                          </a:solidFill>
                        </a:rPr>
                        <a:t>Reviewer, National and International Journals</a:t>
                      </a:r>
                      <a:endParaRPr lang="en-IN" sz="1800" dirty="0">
                        <a:solidFill>
                          <a:schemeClr val="tx1"/>
                        </a:solidFill>
                      </a:endParaRPr>
                    </a:p>
                  </a:txBody>
                  <a:tcPr/>
                </a:tc>
                <a:extLst>
                  <a:ext uri="{0D108BD9-81ED-4DB2-BD59-A6C34878D82A}">
                    <a16:rowId xmlns:a16="http://schemas.microsoft.com/office/drawing/2014/main" val="1091172987"/>
                  </a:ext>
                </a:extLst>
              </a:tr>
              <a:tr h="370840">
                <a:tc>
                  <a:txBody>
                    <a:bodyPr/>
                    <a:lstStyle/>
                    <a:p>
                      <a:r>
                        <a:rPr lang="en-US" sz="1800" dirty="0">
                          <a:solidFill>
                            <a:schemeClr val="tx1"/>
                          </a:solidFill>
                        </a:rPr>
                        <a:t>Reviewer, Conference proceedings</a:t>
                      </a:r>
                      <a:endParaRPr lang="en-IN" sz="1800" dirty="0">
                        <a:solidFill>
                          <a:schemeClr val="tx1"/>
                        </a:solidFill>
                      </a:endParaRPr>
                    </a:p>
                  </a:txBody>
                  <a:tcPr/>
                </a:tc>
                <a:extLst>
                  <a:ext uri="{0D108BD9-81ED-4DB2-BD59-A6C34878D82A}">
                    <a16:rowId xmlns:a16="http://schemas.microsoft.com/office/drawing/2014/main" val="1060703035"/>
                  </a:ext>
                </a:extLst>
              </a:tr>
              <a:tr h="370840">
                <a:tc>
                  <a:txBody>
                    <a:bodyPr/>
                    <a:lstStyle/>
                    <a:p>
                      <a:r>
                        <a:rPr lang="en-US" sz="1800" dirty="0">
                          <a:solidFill>
                            <a:schemeClr val="tx1"/>
                          </a:solidFill>
                        </a:rPr>
                        <a:t>Selection committee, External funding agency</a:t>
                      </a:r>
                      <a:endParaRPr lang="en-IN" sz="1800" dirty="0">
                        <a:solidFill>
                          <a:schemeClr val="tx1"/>
                        </a:solidFill>
                      </a:endParaRPr>
                    </a:p>
                  </a:txBody>
                  <a:tcPr/>
                </a:tc>
                <a:extLst>
                  <a:ext uri="{0D108BD9-81ED-4DB2-BD59-A6C34878D82A}">
                    <a16:rowId xmlns:a16="http://schemas.microsoft.com/office/drawing/2014/main" val="2277937333"/>
                  </a:ext>
                </a:extLst>
              </a:tr>
            </a:tbl>
          </a:graphicData>
        </a:graphic>
      </p:graphicFrame>
      <p:graphicFrame>
        <p:nvGraphicFramePr>
          <p:cNvPr id="10" name="Chart 9">
            <a:extLst>
              <a:ext uri="{FF2B5EF4-FFF2-40B4-BE49-F238E27FC236}">
                <a16:creationId xmlns:a16="http://schemas.microsoft.com/office/drawing/2014/main" id="{81CB64DD-4EC4-432D-8608-05809A243193}"/>
              </a:ext>
            </a:extLst>
          </p:cNvPr>
          <p:cNvGraphicFramePr/>
          <p:nvPr>
            <p:extLst>
              <p:ext uri="{D42A27DB-BD31-4B8C-83A1-F6EECF244321}">
                <p14:modId xmlns:p14="http://schemas.microsoft.com/office/powerpoint/2010/main" val="3442019915"/>
              </p:ext>
            </p:extLst>
          </p:nvPr>
        </p:nvGraphicFramePr>
        <p:xfrm>
          <a:off x="4572000" y="-90000"/>
          <a:ext cx="5037907" cy="3230968"/>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a:xfrm>
            <a:off x="2123728" y="1079052"/>
            <a:ext cx="2266478" cy="13681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IN" b="1" dirty="0">
                <a:solidFill>
                  <a:schemeClr val="tx1"/>
                </a:solidFill>
              </a:rPr>
              <a:t>BOOKS/ BOOK CHAPTERS</a:t>
            </a:r>
          </a:p>
        </p:txBody>
      </p:sp>
      <p:sp>
        <p:nvSpPr>
          <p:cNvPr id="15" name="Oval 14"/>
          <p:cNvSpPr/>
          <p:nvPr/>
        </p:nvSpPr>
        <p:spPr>
          <a:xfrm>
            <a:off x="107504" y="4209492"/>
            <a:ext cx="2987824" cy="136815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IN" b="1" dirty="0">
                <a:solidFill>
                  <a:schemeClr val="tx1"/>
                </a:solidFill>
              </a:rPr>
              <a:t>ADMINISTRATIVE</a:t>
            </a:r>
          </a:p>
        </p:txBody>
      </p:sp>
    </p:spTree>
    <p:extLst>
      <p:ext uri="{BB962C8B-B14F-4D97-AF65-F5344CB8AC3E}">
        <p14:creationId xmlns:p14="http://schemas.microsoft.com/office/powerpoint/2010/main" val="2978806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8158177" y="-2762263"/>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3" name="Group 21"/>
          <p:cNvGrpSpPr/>
          <p:nvPr/>
        </p:nvGrpSpPr>
        <p:grpSpPr>
          <a:xfrm>
            <a:off x="6786578" y="-4"/>
            <a:ext cx="2857500" cy="2857500"/>
            <a:chOff x="1143000" y="2809879"/>
            <a:chExt cx="2857500" cy="2857500"/>
          </a:xfrm>
          <a:scene3d>
            <a:camera prst="orthographicFront"/>
            <a:lightRig rig="flat" dir="t"/>
          </a:scene3d>
        </p:grpSpPr>
        <p:sp>
          <p:nvSpPr>
            <p:cNvPr id="29" name="Isosceles Triangle 28"/>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0"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4" name="Group 22"/>
          <p:cNvGrpSpPr/>
          <p:nvPr/>
        </p:nvGrpSpPr>
        <p:grpSpPr>
          <a:xfrm>
            <a:off x="8215328" y="-66669"/>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5" name="Group 23"/>
          <p:cNvGrpSpPr/>
          <p:nvPr/>
        </p:nvGrpSpPr>
        <p:grpSpPr>
          <a:xfrm>
            <a:off x="9771078" y="-4"/>
            <a:ext cx="2857500" cy="2857500"/>
            <a:chOff x="4000500" y="2809879"/>
            <a:chExt cx="2857500" cy="2857500"/>
          </a:xfrm>
          <a:solidFill>
            <a:schemeClr val="accent3">
              <a:lumMod val="60000"/>
              <a:lumOff val="40000"/>
            </a:schemeClr>
          </a:solidFill>
          <a:scene3d>
            <a:camera prst="orthographicFront"/>
            <a:lightRig rig="flat" dir="t"/>
          </a:scene3d>
        </p:grpSpPr>
        <p:sp>
          <p:nvSpPr>
            <p:cNvPr id="25" name="Isosceles Triangle 24"/>
            <p:cNvSpPr/>
            <p:nvPr/>
          </p:nvSpPr>
          <p:spPr>
            <a:xfrm>
              <a:off x="4000500" y="2809879"/>
              <a:ext cx="2857500" cy="2857500"/>
            </a:xfrm>
            <a:prstGeom prst="triangle">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Isosceles Triangle 10"/>
            <p:cNvSpPr/>
            <p:nvPr/>
          </p:nvSpPr>
          <p:spPr>
            <a:xfrm>
              <a:off x="4714875" y="4238629"/>
              <a:ext cx="1428750" cy="1428750"/>
            </a:xfrm>
            <a:prstGeom prst="rect">
              <a:avLst/>
            </a:prstGeom>
            <a:grp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graphicFrame>
        <p:nvGraphicFramePr>
          <p:cNvPr id="20" name="Diagram 19"/>
          <p:cNvGraphicFramePr/>
          <p:nvPr>
            <p:extLst>
              <p:ext uri="{D42A27DB-BD31-4B8C-83A1-F6EECF244321}">
                <p14:modId xmlns:p14="http://schemas.microsoft.com/office/powerpoint/2010/main" val="3318709932"/>
              </p:ext>
            </p:extLst>
          </p:nvPr>
        </p:nvGraphicFramePr>
        <p:xfrm>
          <a:off x="-369613" y="647706"/>
          <a:ext cx="9144064" cy="6003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oup 23">
            <a:extLst>
              <a:ext uri="{FF2B5EF4-FFF2-40B4-BE49-F238E27FC236}">
                <a16:creationId xmlns:a16="http://schemas.microsoft.com/office/drawing/2014/main" id="{40D931FD-64B0-4CC4-ACDB-F6F6C8647924}"/>
              </a:ext>
            </a:extLst>
          </p:cNvPr>
          <p:cNvGrpSpPr/>
          <p:nvPr/>
        </p:nvGrpSpPr>
        <p:grpSpPr>
          <a:xfrm>
            <a:off x="9898078" y="-4"/>
            <a:ext cx="2857500" cy="2857500"/>
            <a:chOff x="4000500" y="2809879"/>
            <a:chExt cx="2857500" cy="2857500"/>
          </a:xfrm>
          <a:solidFill>
            <a:schemeClr val="accent3">
              <a:lumMod val="60000"/>
              <a:lumOff val="40000"/>
            </a:schemeClr>
          </a:solidFill>
          <a:scene3d>
            <a:camera prst="orthographicFront"/>
            <a:lightRig rig="flat" dir="t"/>
          </a:scene3d>
        </p:grpSpPr>
        <p:sp>
          <p:nvSpPr>
            <p:cNvPr id="23" name="Isosceles Triangle 22">
              <a:extLst>
                <a:ext uri="{FF2B5EF4-FFF2-40B4-BE49-F238E27FC236}">
                  <a16:creationId xmlns:a16="http://schemas.microsoft.com/office/drawing/2014/main" id="{DA572EC5-744A-4E64-BB41-1A6AA85E635F}"/>
                </a:ext>
              </a:extLst>
            </p:cNvPr>
            <p:cNvSpPr/>
            <p:nvPr/>
          </p:nvSpPr>
          <p:spPr>
            <a:xfrm>
              <a:off x="4000500" y="2809879"/>
              <a:ext cx="2857500" cy="2857500"/>
            </a:xfrm>
            <a:prstGeom prst="triangle">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24" name="Isosceles Triangle 10">
              <a:extLst>
                <a:ext uri="{FF2B5EF4-FFF2-40B4-BE49-F238E27FC236}">
                  <a16:creationId xmlns:a16="http://schemas.microsoft.com/office/drawing/2014/main" id="{27B0F350-47AC-4155-9BD5-2C893548B8F8}"/>
                </a:ext>
              </a:extLst>
            </p:cNvPr>
            <p:cNvSpPr/>
            <p:nvPr/>
          </p:nvSpPr>
          <p:spPr>
            <a:xfrm>
              <a:off x="4714875" y="4238629"/>
              <a:ext cx="1428750" cy="1428750"/>
            </a:xfrm>
            <a:prstGeom prst="rect">
              <a:avLst/>
            </a:prstGeom>
            <a:grp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3028632774"/>
              </p:ext>
            </p:extLst>
          </p:nvPr>
        </p:nvGraphicFramePr>
        <p:xfrm>
          <a:off x="0" y="1182555"/>
          <a:ext cx="4968000" cy="2743200"/>
        </p:xfrm>
        <a:graphic>
          <a:graphicData uri="http://schemas.openxmlformats.org/drawingml/2006/table">
            <a:tbl>
              <a:tblPr firstRow="1" bandRow="1">
                <a:tableStyleId>{5FD0F851-EC5A-4D38-B0AD-8093EC10F338}</a:tableStyleId>
              </a:tblPr>
              <a:tblGrid>
                <a:gridCol w="2484000">
                  <a:extLst>
                    <a:ext uri="{9D8B030D-6E8A-4147-A177-3AD203B41FA5}">
                      <a16:colId xmlns:a16="http://schemas.microsoft.com/office/drawing/2014/main" val="20000"/>
                    </a:ext>
                  </a:extLst>
                </a:gridCol>
                <a:gridCol w="2484000">
                  <a:extLst>
                    <a:ext uri="{9D8B030D-6E8A-4147-A177-3AD203B41FA5}">
                      <a16:colId xmlns:a16="http://schemas.microsoft.com/office/drawing/2014/main" val="20001"/>
                    </a:ext>
                  </a:extLst>
                </a:gridCol>
              </a:tblGrid>
              <a:tr h="0">
                <a:tc>
                  <a:txBody>
                    <a:bodyPr/>
                    <a:lstStyle/>
                    <a:p>
                      <a:pPr algn="ctr"/>
                      <a:r>
                        <a:rPr lang="en-IN" b="1" dirty="0">
                          <a:solidFill>
                            <a:srgbClr val="C00000"/>
                          </a:solidFill>
                        </a:rPr>
                        <a:t>Core members</a:t>
                      </a:r>
                    </a:p>
                  </a:txBody>
                  <a:tcPr/>
                </a:tc>
                <a:tc>
                  <a:txBody>
                    <a:bodyPr/>
                    <a:lstStyle/>
                    <a:p>
                      <a:pPr algn="ctr"/>
                      <a:r>
                        <a:rPr lang="en-IN" b="1" dirty="0">
                          <a:solidFill>
                            <a:srgbClr val="C00000"/>
                          </a:solidFill>
                        </a:rPr>
                        <a:t>Support</a:t>
                      </a:r>
                    </a:p>
                  </a:txBody>
                  <a:tcPr/>
                </a:tc>
                <a:extLst>
                  <a:ext uri="{0D108BD9-81ED-4DB2-BD59-A6C34878D82A}">
                    <a16:rowId xmlns:a16="http://schemas.microsoft.com/office/drawing/2014/main" val="10000"/>
                  </a:ext>
                </a:extLst>
              </a:tr>
              <a:tr h="0">
                <a:tc>
                  <a:txBody>
                    <a:bodyPr/>
                    <a:lstStyle/>
                    <a:p>
                      <a:r>
                        <a:rPr lang="en-IN" b="1" dirty="0"/>
                        <a:t>Professor-1</a:t>
                      </a:r>
                    </a:p>
                  </a:txBody>
                  <a:tcPr/>
                </a:tc>
                <a:tc>
                  <a:txBody>
                    <a:bodyPr/>
                    <a:lstStyle/>
                    <a:p>
                      <a:r>
                        <a:rPr lang="en-IN" b="1" dirty="0"/>
                        <a:t>Research Officer-1</a:t>
                      </a:r>
                    </a:p>
                  </a:txBody>
                  <a:tcPr/>
                </a:tc>
                <a:extLst>
                  <a:ext uri="{0D108BD9-81ED-4DB2-BD59-A6C34878D82A}">
                    <a16:rowId xmlns:a16="http://schemas.microsoft.com/office/drawing/2014/main" val="10001"/>
                  </a:ext>
                </a:extLst>
              </a:tr>
              <a:tr h="0">
                <a:tc>
                  <a:txBody>
                    <a:bodyPr/>
                    <a:lstStyle/>
                    <a:p>
                      <a:r>
                        <a:rPr lang="en-IN" b="1" dirty="0"/>
                        <a:t>Associate Professors- 4</a:t>
                      </a:r>
                    </a:p>
                  </a:txBody>
                  <a:tcPr/>
                </a:tc>
                <a:tc>
                  <a:txBody>
                    <a:bodyPr/>
                    <a:lstStyle/>
                    <a:p>
                      <a:r>
                        <a:rPr lang="en-IN" b="1" dirty="0"/>
                        <a:t>Junior Research Fellows- 3</a:t>
                      </a:r>
                    </a:p>
                  </a:txBody>
                  <a:tcPr/>
                </a:tc>
                <a:extLst>
                  <a:ext uri="{0D108BD9-81ED-4DB2-BD59-A6C34878D82A}">
                    <a16:rowId xmlns:a16="http://schemas.microsoft.com/office/drawing/2014/main" val="10002"/>
                  </a:ext>
                </a:extLst>
              </a:tr>
              <a:tr h="0">
                <a:tc>
                  <a:txBody>
                    <a:bodyPr/>
                    <a:lstStyle/>
                    <a:p>
                      <a:r>
                        <a:rPr lang="en-IN" b="1" dirty="0"/>
                        <a:t>Assistant Professor- 1</a:t>
                      </a:r>
                    </a:p>
                  </a:txBody>
                  <a:tcPr/>
                </a:tc>
                <a:tc>
                  <a:txBody>
                    <a:bodyPr/>
                    <a:lstStyle/>
                    <a:p>
                      <a:r>
                        <a:rPr lang="en-IN" b="1" dirty="0"/>
                        <a:t>Post doctoral</a:t>
                      </a:r>
                      <a:r>
                        <a:rPr lang="en-IN" b="1" baseline="0" dirty="0"/>
                        <a:t> Fellows- 1</a:t>
                      </a:r>
                      <a:endParaRPr lang="en-IN" b="1" dirty="0"/>
                    </a:p>
                  </a:txBody>
                  <a:tcPr/>
                </a:tc>
                <a:extLst>
                  <a:ext uri="{0D108BD9-81ED-4DB2-BD59-A6C34878D82A}">
                    <a16:rowId xmlns:a16="http://schemas.microsoft.com/office/drawing/2014/main" val="10003"/>
                  </a:ext>
                </a:extLst>
              </a:tr>
              <a:tr h="0">
                <a:tc>
                  <a:txBody>
                    <a:bodyPr/>
                    <a:lstStyle/>
                    <a:p>
                      <a:r>
                        <a:rPr lang="en-IN" b="1" dirty="0"/>
                        <a:t>Lecturers (on contract)- 4</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b="1" dirty="0"/>
                        <a:t>Data</a:t>
                      </a:r>
                      <a:r>
                        <a:rPr lang="en-IN" b="1" baseline="0" dirty="0"/>
                        <a:t> entry operator- 1</a:t>
                      </a:r>
                      <a:endParaRPr lang="en-IN" b="1" dirty="0"/>
                    </a:p>
                  </a:txBody>
                  <a:tcPr/>
                </a:tc>
                <a:extLst>
                  <a:ext uri="{0D108BD9-81ED-4DB2-BD59-A6C34878D82A}">
                    <a16:rowId xmlns:a16="http://schemas.microsoft.com/office/drawing/2014/main" val="10004"/>
                  </a:ext>
                </a:extLst>
              </a:tr>
              <a:tr h="0">
                <a:tc>
                  <a:txBody>
                    <a:bodyPr/>
                    <a:lstStyle/>
                    <a:p>
                      <a:r>
                        <a:rPr lang="en-IN" b="1" dirty="0"/>
                        <a:t>SLP</a:t>
                      </a:r>
                      <a:r>
                        <a:rPr lang="en-IN" b="1" baseline="0" dirty="0"/>
                        <a:t> Grade II- 1</a:t>
                      </a:r>
                      <a:endParaRPr lang="en-IN" b="1" dirty="0"/>
                    </a:p>
                  </a:txBody>
                  <a:tcPr/>
                </a:tc>
                <a:tc>
                  <a:txBody>
                    <a:bodyPr/>
                    <a:lstStyle/>
                    <a:p>
                      <a:endParaRPr lang="en-IN" b="1" dirty="0"/>
                    </a:p>
                  </a:txBody>
                  <a:tcPr/>
                </a:tc>
                <a:extLst>
                  <a:ext uri="{0D108BD9-81ED-4DB2-BD59-A6C34878D82A}">
                    <a16:rowId xmlns:a16="http://schemas.microsoft.com/office/drawing/2014/main" val="10005"/>
                  </a:ext>
                </a:extLst>
              </a:tr>
              <a:tr h="0">
                <a:tc>
                  <a:txBody>
                    <a:bodyPr/>
                    <a:lstStyle/>
                    <a:p>
                      <a:r>
                        <a:rPr lang="en-IN" b="1" dirty="0" err="1"/>
                        <a:t>Prosthodontic</a:t>
                      </a:r>
                      <a:r>
                        <a:rPr lang="en-IN" b="1" dirty="0"/>
                        <a:t> technician-1</a:t>
                      </a:r>
                    </a:p>
                  </a:txBody>
                  <a:tcPr/>
                </a:tc>
                <a:tc>
                  <a:txBody>
                    <a:bodyPr/>
                    <a:lstStyle/>
                    <a:p>
                      <a:endParaRPr lang="en-IN" b="1" dirty="0"/>
                    </a:p>
                  </a:txBody>
                  <a:tcPr/>
                </a:tc>
                <a:extLst>
                  <a:ext uri="{0D108BD9-81ED-4DB2-BD59-A6C34878D82A}">
                    <a16:rowId xmlns:a16="http://schemas.microsoft.com/office/drawing/2014/main" val="10006"/>
                  </a:ext>
                </a:extLst>
              </a:tr>
              <a:tr h="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b="1" dirty="0"/>
                        <a:t>Multi-Tasking staff-1</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IN" b="1" dirty="0"/>
                    </a:p>
                  </a:txBody>
                  <a:tcPr/>
                </a:tc>
                <a:extLst>
                  <a:ext uri="{0D108BD9-81ED-4DB2-BD59-A6C34878D82A}">
                    <a16:rowId xmlns:a16="http://schemas.microsoft.com/office/drawing/2014/main" val="10008"/>
                  </a:ext>
                </a:extLst>
              </a:tr>
              <a:tr h="0">
                <a:tc gridSpan="2">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b="1" dirty="0">
                          <a:solidFill>
                            <a:srgbClr val="C00000"/>
                          </a:solidFill>
                        </a:rPr>
                        <a:t>Total strength: 18</a:t>
                      </a:r>
                    </a:p>
                  </a:txBody>
                  <a:tcPr/>
                </a:tc>
                <a:tc h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IN" b="1" dirty="0"/>
                    </a:p>
                  </a:txBody>
                  <a:tcPr/>
                </a:tc>
                <a:extLst>
                  <a:ext uri="{0D108BD9-81ED-4DB2-BD59-A6C34878D82A}">
                    <a16:rowId xmlns:a16="http://schemas.microsoft.com/office/drawing/2014/main" val="10009"/>
                  </a:ext>
                </a:extLst>
              </a:tr>
            </a:tbl>
          </a:graphicData>
        </a:graphic>
      </p:graphicFrame>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8226" t="22299" r="18226"/>
          <a:stretch/>
        </p:blipFill>
        <p:spPr>
          <a:xfrm>
            <a:off x="4940802" y="771248"/>
            <a:ext cx="4214810" cy="3443569"/>
          </a:xfrm>
          <a:prstGeom prst="rect">
            <a:avLst/>
          </a:prstGeom>
        </p:spPr>
      </p:pic>
      <p:sp>
        <p:nvSpPr>
          <p:cNvPr id="7" name="Title 4"/>
          <p:cNvSpPr txBox="1">
            <a:spLocks/>
          </p:cNvSpPr>
          <p:nvPr/>
        </p:nvSpPr>
        <p:spPr>
          <a:xfrm>
            <a:off x="1331640" y="185200"/>
            <a:ext cx="7812360" cy="14436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80000"/>
              </a:lnSpc>
              <a:spcBef>
                <a:spcPts val="0"/>
              </a:spcBef>
              <a:spcAft>
                <a:spcPts val="0"/>
              </a:spcAft>
              <a:buClr>
                <a:schemeClr val="accent2"/>
              </a:buClr>
              <a:buSzPts val="4800"/>
              <a:buFont typeface="Raleway Thin"/>
              <a:buNone/>
              <a:tabLst/>
              <a:defRPr/>
            </a:pPr>
            <a:r>
              <a:rPr kumimoji="0" lang="en-IN" sz="4400" b="1" i="0" u="none" strike="noStrike" kern="0" cap="none" spc="0" normalizeH="0" baseline="0" noProof="0" dirty="0">
                <a:ln>
                  <a:noFill/>
                </a:ln>
                <a:solidFill>
                  <a:schemeClr val="accent6">
                    <a:lumMod val="50000"/>
                  </a:schemeClr>
                </a:solidFill>
                <a:effectLst/>
                <a:uLnTx/>
                <a:uFillTx/>
                <a:latin typeface="+mj-lt"/>
                <a:ea typeface="Raleway Thin"/>
                <a:cs typeface="Raleway Thin"/>
                <a:sym typeface="Raleway Thin"/>
              </a:rPr>
              <a:t>Resources and Infrastructure</a:t>
            </a:r>
          </a:p>
        </p:txBody>
      </p:sp>
      <p:graphicFrame>
        <p:nvGraphicFramePr>
          <p:cNvPr id="9" name="Diagram 8"/>
          <p:cNvGraphicFramePr/>
          <p:nvPr>
            <p:extLst>
              <p:ext uri="{D42A27DB-BD31-4B8C-83A1-F6EECF244321}">
                <p14:modId xmlns:p14="http://schemas.microsoft.com/office/powerpoint/2010/main" val="1469271018"/>
              </p:ext>
            </p:extLst>
          </p:nvPr>
        </p:nvGraphicFramePr>
        <p:xfrm>
          <a:off x="3048000" y="4214818"/>
          <a:ext cx="6096000" cy="2643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23414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8158177" y="-2762263"/>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3" name="Group 21"/>
          <p:cNvGrpSpPr/>
          <p:nvPr/>
        </p:nvGrpSpPr>
        <p:grpSpPr>
          <a:xfrm>
            <a:off x="6786578" y="-4"/>
            <a:ext cx="2857500" cy="2857500"/>
            <a:chOff x="1143000" y="2809879"/>
            <a:chExt cx="2857500" cy="2857500"/>
          </a:xfrm>
          <a:scene3d>
            <a:camera prst="orthographicFront"/>
            <a:lightRig rig="flat" dir="t"/>
          </a:scene3d>
        </p:grpSpPr>
        <p:sp>
          <p:nvSpPr>
            <p:cNvPr id="29" name="Isosceles Triangle 28"/>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0"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4" name="Group 22"/>
          <p:cNvGrpSpPr/>
          <p:nvPr/>
        </p:nvGrpSpPr>
        <p:grpSpPr>
          <a:xfrm>
            <a:off x="8215328" y="-66669"/>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5" name="Group 23"/>
          <p:cNvGrpSpPr/>
          <p:nvPr/>
        </p:nvGrpSpPr>
        <p:grpSpPr>
          <a:xfrm>
            <a:off x="9771078" y="-4"/>
            <a:ext cx="2857500" cy="2857500"/>
            <a:chOff x="4000500" y="2809879"/>
            <a:chExt cx="2857500" cy="2857500"/>
          </a:xfrm>
          <a:solidFill>
            <a:schemeClr val="accent3">
              <a:lumMod val="60000"/>
              <a:lumOff val="40000"/>
            </a:schemeClr>
          </a:solidFill>
          <a:scene3d>
            <a:camera prst="orthographicFront"/>
            <a:lightRig rig="flat" dir="t"/>
          </a:scene3d>
        </p:grpSpPr>
        <p:sp>
          <p:nvSpPr>
            <p:cNvPr id="25" name="Isosceles Triangle 24"/>
            <p:cNvSpPr/>
            <p:nvPr/>
          </p:nvSpPr>
          <p:spPr>
            <a:xfrm>
              <a:off x="4000500" y="2809879"/>
              <a:ext cx="2857500" cy="2857500"/>
            </a:xfrm>
            <a:prstGeom prst="triangle">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Isosceles Triangle 10"/>
            <p:cNvSpPr/>
            <p:nvPr/>
          </p:nvSpPr>
          <p:spPr>
            <a:xfrm>
              <a:off x="4714875" y="4238629"/>
              <a:ext cx="1428750" cy="1428750"/>
            </a:xfrm>
            <a:prstGeom prst="rect">
              <a:avLst/>
            </a:prstGeom>
            <a:grp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grpSp>
        <p:nvGrpSpPr>
          <p:cNvPr id="22" name="Group 23">
            <a:extLst>
              <a:ext uri="{FF2B5EF4-FFF2-40B4-BE49-F238E27FC236}">
                <a16:creationId xmlns:a16="http://schemas.microsoft.com/office/drawing/2014/main" id="{40D931FD-64B0-4CC4-ACDB-F6F6C8647924}"/>
              </a:ext>
            </a:extLst>
          </p:cNvPr>
          <p:cNvGrpSpPr/>
          <p:nvPr/>
        </p:nvGrpSpPr>
        <p:grpSpPr>
          <a:xfrm>
            <a:off x="9898078" y="-4"/>
            <a:ext cx="2857500" cy="2857500"/>
            <a:chOff x="4000500" y="2809879"/>
            <a:chExt cx="2857500" cy="2857500"/>
          </a:xfrm>
          <a:solidFill>
            <a:schemeClr val="accent3">
              <a:lumMod val="60000"/>
              <a:lumOff val="40000"/>
            </a:schemeClr>
          </a:solidFill>
          <a:scene3d>
            <a:camera prst="orthographicFront"/>
            <a:lightRig rig="flat" dir="t"/>
          </a:scene3d>
        </p:grpSpPr>
        <p:sp>
          <p:nvSpPr>
            <p:cNvPr id="23" name="Isosceles Triangle 22">
              <a:extLst>
                <a:ext uri="{FF2B5EF4-FFF2-40B4-BE49-F238E27FC236}">
                  <a16:creationId xmlns:a16="http://schemas.microsoft.com/office/drawing/2014/main" id="{DA572EC5-744A-4E64-BB41-1A6AA85E635F}"/>
                </a:ext>
              </a:extLst>
            </p:cNvPr>
            <p:cNvSpPr/>
            <p:nvPr/>
          </p:nvSpPr>
          <p:spPr>
            <a:xfrm>
              <a:off x="4000500" y="2809879"/>
              <a:ext cx="2857500" cy="2857500"/>
            </a:xfrm>
            <a:prstGeom prst="triangle">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24" name="Isosceles Triangle 10">
              <a:extLst>
                <a:ext uri="{FF2B5EF4-FFF2-40B4-BE49-F238E27FC236}">
                  <a16:creationId xmlns:a16="http://schemas.microsoft.com/office/drawing/2014/main" id="{27B0F350-47AC-4155-9BD5-2C893548B8F8}"/>
                </a:ext>
              </a:extLst>
            </p:cNvPr>
            <p:cNvSpPr/>
            <p:nvPr/>
          </p:nvSpPr>
          <p:spPr>
            <a:xfrm>
              <a:off x="4714875" y="4238629"/>
              <a:ext cx="1428750" cy="1428750"/>
            </a:xfrm>
            <a:prstGeom prst="rect">
              <a:avLst/>
            </a:prstGeom>
            <a:grp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sp>
        <p:nvSpPr>
          <p:cNvPr id="21" name="TextBox 20">
            <a:extLst>
              <a:ext uri="{FF2B5EF4-FFF2-40B4-BE49-F238E27FC236}">
                <a16:creationId xmlns:a16="http://schemas.microsoft.com/office/drawing/2014/main" id="{34E3F42D-4B45-4CE5-A4BF-918C82DE26AE}"/>
              </a:ext>
            </a:extLst>
          </p:cNvPr>
          <p:cNvSpPr txBox="1"/>
          <p:nvPr/>
        </p:nvSpPr>
        <p:spPr>
          <a:xfrm>
            <a:off x="285720" y="1071546"/>
            <a:ext cx="5460149" cy="1200329"/>
          </a:xfrm>
          <a:prstGeom prst="rect">
            <a:avLst/>
          </a:prstGeom>
          <a:noFill/>
        </p:spPr>
        <p:txBody>
          <a:bodyPr wrap="none" rtlCol="0">
            <a:spAutoFit/>
          </a:bodyPr>
          <a:lstStyle/>
          <a:p>
            <a:r>
              <a:rPr lang="en-IN" sz="2400" b="1" dirty="0">
                <a:solidFill>
                  <a:schemeClr val="accent4">
                    <a:lumMod val="50000"/>
                  </a:schemeClr>
                </a:solidFill>
                <a:latin typeface="Arial" pitchFamily="34" charset="0"/>
                <a:cs typeface="Arial" pitchFamily="34" charset="0"/>
              </a:rPr>
              <a:t>Multidisciplinary Team:</a:t>
            </a:r>
          </a:p>
          <a:p>
            <a:r>
              <a:rPr lang="en-IN" sz="2400" dirty="0">
                <a:latin typeface="Arial" pitchFamily="34" charset="0"/>
                <a:cs typeface="Arial" pitchFamily="34" charset="0"/>
              </a:rPr>
              <a:t>Speech-Language Pathologists- 2 Nos</a:t>
            </a:r>
          </a:p>
          <a:p>
            <a:r>
              <a:rPr lang="en-IN" sz="2400" dirty="0">
                <a:latin typeface="Arial" pitchFamily="34" charset="0"/>
                <a:cs typeface="Arial" pitchFamily="34" charset="0"/>
              </a:rPr>
              <a:t>ENT- 1 No; Nurse- 1 No.</a:t>
            </a:r>
          </a:p>
        </p:txBody>
      </p:sp>
      <p:graphicFrame>
        <p:nvGraphicFramePr>
          <p:cNvPr id="37" name="Chart 36"/>
          <p:cNvGraphicFramePr/>
          <p:nvPr/>
        </p:nvGraphicFramePr>
        <p:xfrm>
          <a:off x="428596" y="2500306"/>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p:cNvSpPr/>
          <p:nvPr/>
        </p:nvSpPr>
        <p:spPr>
          <a:xfrm>
            <a:off x="4355976" y="260648"/>
            <a:ext cx="2592288" cy="110143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IN" b="1" dirty="0">
                <a:solidFill>
                  <a:schemeClr val="tx1"/>
                </a:solidFill>
              </a:rPr>
              <a:t>DYSPHAGIA UNIT</a:t>
            </a:r>
          </a:p>
        </p:txBody>
      </p:sp>
    </p:spTree>
    <p:extLst>
      <p:ext uri="{BB962C8B-B14F-4D97-AF65-F5344CB8AC3E}">
        <p14:creationId xmlns:p14="http://schemas.microsoft.com/office/powerpoint/2010/main" val="26380279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8158177" y="-2762263"/>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3" name="Group 21"/>
          <p:cNvGrpSpPr/>
          <p:nvPr/>
        </p:nvGrpSpPr>
        <p:grpSpPr>
          <a:xfrm>
            <a:off x="6786578" y="-4"/>
            <a:ext cx="2857500" cy="2857500"/>
            <a:chOff x="1143000" y="2809879"/>
            <a:chExt cx="2857500" cy="2857500"/>
          </a:xfrm>
          <a:scene3d>
            <a:camera prst="orthographicFront"/>
            <a:lightRig rig="flat" dir="t"/>
          </a:scene3d>
        </p:grpSpPr>
        <p:sp>
          <p:nvSpPr>
            <p:cNvPr id="29" name="Isosceles Triangle 28"/>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0"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4" name="Group 22"/>
          <p:cNvGrpSpPr/>
          <p:nvPr/>
        </p:nvGrpSpPr>
        <p:grpSpPr>
          <a:xfrm>
            <a:off x="8215328" y="-66669"/>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5" name="Group 23"/>
          <p:cNvGrpSpPr/>
          <p:nvPr/>
        </p:nvGrpSpPr>
        <p:grpSpPr>
          <a:xfrm>
            <a:off x="9771078" y="-4"/>
            <a:ext cx="2857500" cy="2857500"/>
            <a:chOff x="4000500" y="2809879"/>
            <a:chExt cx="2857500" cy="2857500"/>
          </a:xfrm>
          <a:solidFill>
            <a:schemeClr val="accent3">
              <a:lumMod val="60000"/>
              <a:lumOff val="40000"/>
            </a:schemeClr>
          </a:solidFill>
          <a:scene3d>
            <a:camera prst="orthographicFront"/>
            <a:lightRig rig="flat" dir="t"/>
          </a:scene3d>
        </p:grpSpPr>
        <p:sp>
          <p:nvSpPr>
            <p:cNvPr id="25" name="Isosceles Triangle 24"/>
            <p:cNvSpPr/>
            <p:nvPr/>
          </p:nvSpPr>
          <p:spPr>
            <a:xfrm>
              <a:off x="4000500" y="2809879"/>
              <a:ext cx="2857500" cy="2857500"/>
            </a:xfrm>
            <a:prstGeom prst="triangle">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Isosceles Triangle 10"/>
            <p:cNvSpPr/>
            <p:nvPr/>
          </p:nvSpPr>
          <p:spPr>
            <a:xfrm>
              <a:off x="4714875" y="4238629"/>
              <a:ext cx="1428750" cy="1428750"/>
            </a:xfrm>
            <a:prstGeom prst="rect">
              <a:avLst/>
            </a:prstGeom>
            <a:grp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graphicFrame>
        <p:nvGraphicFramePr>
          <p:cNvPr id="20" name="Diagram 19"/>
          <p:cNvGraphicFramePr/>
          <p:nvPr>
            <p:extLst>
              <p:ext uri="{D42A27DB-BD31-4B8C-83A1-F6EECF244321}">
                <p14:modId xmlns:p14="http://schemas.microsoft.com/office/powerpoint/2010/main" val="1661124369"/>
              </p:ext>
            </p:extLst>
          </p:nvPr>
        </p:nvGraphicFramePr>
        <p:xfrm>
          <a:off x="1228661" y="3020936"/>
          <a:ext cx="9144064" cy="6003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oup 23">
            <a:extLst>
              <a:ext uri="{FF2B5EF4-FFF2-40B4-BE49-F238E27FC236}">
                <a16:creationId xmlns:a16="http://schemas.microsoft.com/office/drawing/2014/main" id="{40D931FD-64B0-4CC4-ACDB-F6F6C8647924}"/>
              </a:ext>
            </a:extLst>
          </p:cNvPr>
          <p:cNvGrpSpPr/>
          <p:nvPr/>
        </p:nvGrpSpPr>
        <p:grpSpPr>
          <a:xfrm>
            <a:off x="9898078" y="-4"/>
            <a:ext cx="2857500" cy="2857500"/>
            <a:chOff x="4000500" y="2809879"/>
            <a:chExt cx="2857500" cy="2857500"/>
          </a:xfrm>
          <a:solidFill>
            <a:schemeClr val="accent3">
              <a:lumMod val="60000"/>
              <a:lumOff val="40000"/>
            </a:schemeClr>
          </a:solidFill>
          <a:scene3d>
            <a:camera prst="orthographicFront"/>
            <a:lightRig rig="flat" dir="t"/>
          </a:scene3d>
        </p:grpSpPr>
        <p:sp>
          <p:nvSpPr>
            <p:cNvPr id="23" name="Isosceles Triangle 22">
              <a:extLst>
                <a:ext uri="{FF2B5EF4-FFF2-40B4-BE49-F238E27FC236}">
                  <a16:creationId xmlns:a16="http://schemas.microsoft.com/office/drawing/2014/main" id="{DA572EC5-744A-4E64-BB41-1A6AA85E635F}"/>
                </a:ext>
              </a:extLst>
            </p:cNvPr>
            <p:cNvSpPr/>
            <p:nvPr/>
          </p:nvSpPr>
          <p:spPr>
            <a:xfrm>
              <a:off x="4000500" y="2809879"/>
              <a:ext cx="2857500" cy="2857500"/>
            </a:xfrm>
            <a:prstGeom prst="triangle">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24" name="Isosceles Triangle 10">
              <a:extLst>
                <a:ext uri="{FF2B5EF4-FFF2-40B4-BE49-F238E27FC236}">
                  <a16:creationId xmlns:a16="http://schemas.microsoft.com/office/drawing/2014/main" id="{27B0F350-47AC-4155-9BD5-2C893548B8F8}"/>
                </a:ext>
              </a:extLst>
            </p:cNvPr>
            <p:cNvSpPr/>
            <p:nvPr/>
          </p:nvSpPr>
          <p:spPr>
            <a:xfrm>
              <a:off x="4714875" y="4238629"/>
              <a:ext cx="1428750" cy="1428750"/>
            </a:xfrm>
            <a:prstGeom prst="rect">
              <a:avLst/>
            </a:prstGeom>
            <a:grp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graphicFrame>
        <p:nvGraphicFramePr>
          <p:cNvPr id="6" name="Diagram 5">
            <a:extLst>
              <a:ext uri="{FF2B5EF4-FFF2-40B4-BE49-F238E27FC236}">
                <a16:creationId xmlns:a16="http://schemas.microsoft.com/office/drawing/2014/main" id="{4CDDA72A-24A0-49EB-A580-6B4336AC870C}"/>
              </a:ext>
            </a:extLst>
          </p:cNvPr>
          <p:cNvGraphicFramePr/>
          <p:nvPr>
            <p:extLst>
              <p:ext uri="{D42A27DB-BD31-4B8C-83A1-F6EECF244321}">
                <p14:modId xmlns:p14="http://schemas.microsoft.com/office/powerpoint/2010/main" val="2674565932"/>
              </p:ext>
            </p:extLst>
          </p:nvPr>
        </p:nvGraphicFramePr>
        <p:xfrm>
          <a:off x="0" y="186488"/>
          <a:ext cx="10922080" cy="66715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421497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2057457" y="1238241"/>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3" name="Group 21"/>
          <p:cNvGrpSpPr/>
          <p:nvPr/>
        </p:nvGrpSpPr>
        <p:grpSpPr>
          <a:xfrm>
            <a:off x="-3429056" y="4000500"/>
            <a:ext cx="2857500" cy="2857500"/>
            <a:chOff x="1143000" y="2809879"/>
            <a:chExt cx="2857500" cy="2857500"/>
          </a:xfrm>
          <a:scene3d>
            <a:camera prst="orthographicFront"/>
            <a:lightRig rig="flat" dir="t"/>
          </a:scene3d>
        </p:grpSpPr>
        <p:sp>
          <p:nvSpPr>
            <p:cNvPr id="29" name="Isosceles Triangle 28"/>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0"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4" name="Group 22"/>
          <p:cNvGrpSpPr/>
          <p:nvPr/>
        </p:nvGrpSpPr>
        <p:grpSpPr>
          <a:xfrm>
            <a:off x="-2000306" y="3933835"/>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5" name="Group 23"/>
          <p:cNvGrpSpPr/>
          <p:nvPr/>
        </p:nvGrpSpPr>
        <p:grpSpPr>
          <a:xfrm>
            <a:off x="-571556" y="4000500"/>
            <a:ext cx="2857500" cy="2857500"/>
            <a:chOff x="4000500" y="2809879"/>
            <a:chExt cx="2857500" cy="2857500"/>
          </a:xfrm>
          <a:solidFill>
            <a:schemeClr val="accent3">
              <a:lumMod val="60000"/>
              <a:lumOff val="40000"/>
            </a:schemeClr>
          </a:solidFill>
          <a:scene3d>
            <a:camera prst="orthographicFront"/>
            <a:lightRig rig="flat" dir="t"/>
          </a:scene3d>
        </p:grpSpPr>
        <p:sp>
          <p:nvSpPr>
            <p:cNvPr id="25" name="Isosceles Triangle 24"/>
            <p:cNvSpPr/>
            <p:nvPr/>
          </p:nvSpPr>
          <p:spPr>
            <a:xfrm>
              <a:off x="4000500" y="2809879"/>
              <a:ext cx="2857500" cy="2857500"/>
            </a:xfrm>
            <a:prstGeom prst="triangle">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Isosceles Triangle 10"/>
            <p:cNvSpPr/>
            <p:nvPr/>
          </p:nvSpPr>
          <p:spPr>
            <a:xfrm>
              <a:off x="4714875" y="4238629"/>
              <a:ext cx="1428750" cy="1428750"/>
            </a:xfrm>
            <a:prstGeom prst="rect">
              <a:avLst/>
            </a:prstGeom>
            <a:grp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grpSp>
        <p:nvGrpSpPr>
          <p:cNvPr id="56" name="Group 55"/>
          <p:cNvGrpSpPr/>
          <p:nvPr/>
        </p:nvGrpSpPr>
        <p:grpSpPr>
          <a:xfrm>
            <a:off x="857224" y="-28575"/>
            <a:ext cx="6169538" cy="6172200"/>
            <a:chOff x="4324375" y="685800"/>
            <a:chExt cx="6169538" cy="6172200"/>
          </a:xfrm>
        </p:grpSpPr>
        <p:grpSp>
          <p:nvGrpSpPr>
            <p:cNvPr id="57" name="Group 9"/>
            <p:cNvGrpSpPr/>
            <p:nvPr/>
          </p:nvGrpSpPr>
          <p:grpSpPr>
            <a:xfrm>
              <a:off x="5181600" y="685800"/>
              <a:ext cx="4800600" cy="6172200"/>
              <a:chOff x="5113147" y="533038"/>
              <a:chExt cx="4800600" cy="6283327"/>
            </a:xfrm>
          </p:grpSpPr>
          <p:sp>
            <p:nvSpPr>
              <p:cNvPr id="67" name="Rounded Rectangle 66"/>
              <p:cNvSpPr/>
              <p:nvPr/>
            </p:nvSpPr>
            <p:spPr>
              <a:xfrm>
                <a:off x="6307560" y="2895600"/>
                <a:ext cx="1047403" cy="3920765"/>
              </a:xfrm>
              <a:prstGeom prst="roundRect">
                <a:avLst/>
              </a:prstGeom>
              <a:solidFill>
                <a:schemeClr val="accent6">
                  <a:lumMod val="5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800">
                  <a:latin typeface="Agency FB" pitchFamily="34" charset="0"/>
                </a:endParaRPr>
              </a:p>
            </p:txBody>
          </p:sp>
          <p:graphicFrame>
            <p:nvGraphicFramePr>
              <p:cNvPr id="66" name="Content Placeholder 3"/>
              <p:cNvGraphicFramePr>
                <a:graphicFrameLocks/>
              </p:cNvGraphicFramePr>
              <p:nvPr>
                <p:extLst>
                  <p:ext uri="{D42A27DB-BD31-4B8C-83A1-F6EECF244321}">
                    <p14:modId xmlns:p14="http://schemas.microsoft.com/office/powerpoint/2010/main" val="3578414996"/>
                  </p:ext>
                </p:extLst>
              </p:nvPr>
            </p:nvGraphicFramePr>
            <p:xfrm>
              <a:off x="5113147" y="533038"/>
              <a:ext cx="4800600" cy="2648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grpSp>
          <p:nvGrpSpPr>
            <p:cNvPr id="59" name="Group 30"/>
            <p:cNvGrpSpPr/>
            <p:nvPr/>
          </p:nvGrpSpPr>
          <p:grpSpPr>
            <a:xfrm>
              <a:off x="6681829" y="1214417"/>
              <a:ext cx="3812084" cy="603734"/>
              <a:chOff x="1953425" y="-515967"/>
              <a:chExt cx="3812084" cy="603734"/>
            </a:xfrm>
          </p:grpSpPr>
          <p:sp>
            <p:nvSpPr>
              <p:cNvPr id="61" name="Rounded Rectangle 60"/>
              <p:cNvSpPr/>
              <p:nvPr/>
            </p:nvSpPr>
            <p:spPr>
              <a:xfrm>
                <a:off x="1953425" y="-515967"/>
                <a:ext cx="3812084" cy="603734"/>
              </a:xfrm>
              <a:prstGeom prst="roundRect">
                <a:avLst/>
              </a:prstGeom>
              <a:solidFill>
                <a:schemeClr val="accent2">
                  <a:lumMod val="60000"/>
                  <a:lumOff val="40000"/>
                  <a:alpha val="90000"/>
                </a:schemeClr>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2" name="Rounded Rectangle 4"/>
              <p:cNvSpPr/>
              <p:nvPr/>
            </p:nvSpPr>
            <p:spPr>
              <a:xfrm>
                <a:off x="2050733" y="-466402"/>
                <a:ext cx="2853918" cy="544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N" sz="2800" b="1" kern="1200" dirty="0">
                    <a:latin typeface="Agency FB" pitchFamily="34" charset="0"/>
                    <a:ea typeface="Tahoma" pitchFamily="34" charset="0"/>
                    <a:cs typeface="Tahoma" pitchFamily="34" charset="0"/>
                  </a:rPr>
                  <a:t>Orientation Programs</a:t>
                </a:r>
              </a:p>
            </p:txBody>
          </p:sp>
        </p:grpSp>
        <p:sp>
          <p:nvSpPr>
            <p:cNvPr id="60" name="Rounded Rectangle 4"/>
            <p:cNvSpPr/>
            <p:nvPr/>
          </p:nvSpPr>
          <p:spPr>
            <a:xfrm>
              <a:off x="4324375" y="3857623"/>
              <a:ext cx="2553664" cy="596797"/>
            </a:xfrm>
            <a:prstGeom prst="rect">
              <a:avLst/>
            </a:prstGeom>
            <a:solidFill>
              <a:schemeClr val="tx1">
                <a:lumMod val="95000"/>
                <a:lumOff val="5000"/>
              </a:schemeClr>
            </a:solidFill>
            <a:ln>
              <a:no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2800" b="1" kern="1200" dirty="0">
                  <a:solidFill>
                    <a:schemeClr val="bg1"/>
                  </a:solidFill>
                  <a:latin typeface="Agency FB" pitchFamily="34" charset="0"/>
                  <a:ea typeface="Tahoma" pitchFamily="34" charset="0"/>
                  <a:cs typeface="Tahoma" pitchFamily="34" charset="0"/>
                </a:rPr>
                <a:t>Media programs= 6</a:t>
              </a:r>
            </a:p>
          </p:txBody>
        </p:sp>
      </p:grpSp>
      <p:graphicFrame>
        <p:nvGraphicFramePr>
          <p:cNvPr id="33" name="Diagram 32"/>
          <p:cNvGraphicFramePr/>
          <p:nvPr>
            <p:extLst>
              <p:ext uri="{D42A27DB-BD31-4B8C-83A1-F6EECF244321}">
                <p14:modId xmlns:p14="http://schemas.microsoft.com/office/powerpoint/2010/main" val="842583925"/>
              </p:ext>
            </p:extLst>
          </p:nvPr>
        </p:nvGraphicFramePr>
        <p:xfrm>
          <a:off x="4579183" y="-428652"/>
          <a:ext cx="4564817" cy="33575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8913" name="Rectangle 1"/>
          <p:cNvSpPr>
            <a:spLocks noChangeArrowheads="1"/>
          </p:cNvSpPr>
          <p:nvPr/>
        </p:nvSpPr>
        <p:spPr bwMode="auto">
          <a:xfrm>
            <a:off x="4000496" y="2928934"/>
            <a:ext cx="5143504" cy="3416320"/>
          </a:xfrm>
          <a:prstGeom prst="rect">
            <a:avLst/>
          </a:prstGeom>
          <a:solidFill>
            <a:schemeClr val="accent1">
              <a:lumMod val="20000"/>
              <a:lumOff val="80000"/>
            </a:schemeClr>
          </a:solidFill>
          <a:ln w="9525">
            <a:noFill/>
            <a:miter lim="800000"/>
            <a:headEnd/>
            <a:tailEnd/>
          </a:ln>
          <a:effectLst>
            <a:reflection blurRad="6350" stA="50000" endA="300" endPos="90000" dist="50800" dir="5400000" sy="-100000" algn="bl" rotWithShape="0"/>
          </a:effectLst>
        </p:spPr>
        <p:txBody>
          <a:bodyPr vert="horz" wrap="square" lIns="91440" tIns="45720" rIns="91440" bIns="45720" numCol="1" anchor="ctr" anchorCtr="0" compatLnSpc="1">
            <a:prstTxWarp prst="textNoShape">
              <a:avLst/>
            </a:prstTxWarp>
            <a:spAutoFit/>
          </a:bodyPr>
          <a:lstStyle/>
          <a:p>
            <a:pPr marL="342900" indent="-342900" fontAlgn="base">
              <a:spcBef>
                <a:spcPct val="0"/>
              </a:spcBef>
              <a:spcAft>
                <a:spcPct val="0"/>
              </a:spcAft>
              <a:buFont typeface="+mj-lt"/>
              <a:buAutoNum type="arabicPeriod"/>
            </a:pP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Dr. K. C.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Shyamala</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and Dr.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Jayashree</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C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Shanbal</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delivered a talk in All India Radio on the topic “ASD in Children”, aired on 07.04.17, 8.30 am.</a:t>
            </a:r>
          </a:p>
          <a:p>
            <a:pPr marL="342900" indent="-342900" fontAlgn="base">
              <a:spcBef>
                <a:spcPct val="0"/>
              </a:spcBef>
              <a:spcAft>
                <a:spcPct val="0"/>
              </a:spcAft>
              <a:buFont typeface="+mj-lt"/>
              <a:buAutoNum type="arabicPeriod"/>
            </a:pPr>
            <a:r>
              <a:rPr lang="en-US" sz="1200" dirty="0">
                <a:latin typeface="Arial" pitchFamily="34" charset="0"/>
                <a:ea typeface="Times New Roman" pitchFamily="18" charset="0"/>
                <a:cs typeface="Arial" pitchFamily="34" charset="0"/>
              </a:rPr>
              <a:t>Dr. </a:t>
            </a:r>
            <a:r>
              <a:rPr lang="en-US" sz="1200" dirty="0" err="1">
                <a:latin typeface="Arial" pitchFamily="34" charset="0"/>
                <a:ea typeface="Times New Roman" pitchFamily="18" charset="0"/>
                <a:cs typeface="Arial" pitchFamily="34" charset="0"/>
              </a:rPr>
              <a:t>Jayashree</a:t>
            </a:r>
            <a:r>
              <a:rPr lang="en-US" sz="1200" dirty="0">
                <a:latin typeface="Arial" pitchFamily="34" charset="0"/>
                <a:ea typeface="Times New Roman" pitchFamily="18" charset="0"/>
                <a:cs typeface="Arial" pitchFamily="34" charset="0"/>
              </a:rPr>
              <a:t> C </a:t>
            </a:r>
            <a:r>
              <a:rPr lang="en-US" sz="1200" dirty="0" err="1">
                <a:latin typeface="Arial" pitchFamily="34" charset="0"/>
                <a:ea typeface="Times New Roman" pitchFamily="18" charset="0"/>
                <a:cs typeface="Arial" pitchFamily="34" charset="0"/>
              </a:rPr>
              <a:t>Shanbal</a:t>
            </a:r>
            <a:r>
              <a:rPr lang="en-US" sz="1200" dirty="0">
                <a:latin typeface="Arial" pitchFamily="34" charset="0"/>
                <a:ea typeface="Times New Roman" pitchFamily="18" charset="0"/>
                <a:cs typeface="Arial" pitchFamily="34" charset="0"/>
              </a:rPr>
              <a:t> d</a:t>
            </a:r>
            <a:r>
              <a:rPr lang="en-US" sz="1200" dirty="0">
                <a:solidFill>
                  <a:srgbClr val="000000"/>
                </a:solidFill>
                <a:latin typeface="Arial" pitchFamily="34" charset="0"/>
                <a:ea typeface="Times New Roman" pitchFamily="18" charset="0"/>
                <a:cs typeface="Arial" pitchFamily="34" charset="0"/>
              </a:rPr>
              <a:t>elivered a radio talk(AIR)  on Early Identification of Learning Disability as a part of Learning Disability Awareness Day in 2019-20</a:t>
            </a:r>
            <a:endParaRPr kumimoji="0" lang="en-US" sz="1200" u="none" strike="noStrike" cap="none" normalizeH="0" baseline="0" dirty="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spcBef>
                <a:spcPct val="0"/>
              </a:spcBef>
              <a:spcAft>
                <a:spcPct val="0"/>
              </a:spcAft>
              <a:buClrTx/>
              <a:buSzTx/>
              <a:buFont typeface="+mj-lt"/>
              <a:buAutoNum type="arabicPeriod"/>
              <a:tabLst/>
            </a:pP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Dr. N.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Swapna</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and Ms.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Prathima</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S published article on ‘Children with Cerebral Palsy: Early intervention- The key’  published in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Vijaya</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Karnataka newspaper on 5.10.17</a:t>
            </a:r>
            <a:endParaRPr kumimoji="0" lang="en-US" sz="1200" u="none" strike="noStrike" cap="none" normalizeH="0" baseline="0" dirty="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spcBef>
                <a:spcPct val="0"/>
              </a:spcBef>
              <a:spcAft>
                <a:spcPct val="0"/>
              </a:spcAft>
              <a:buClrTx/>
              <a:buSzTx/>
              <a:buFont typeface="+mj-lt"/>
              <a:buAutoNum type="arabicPeriod"/>
              <a:tabLst/>
            </a:pP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Dr. M.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Pushpavathi</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published article on Cleft Lip and Palate published in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Sudha</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Magazine in June 2017</a:t>
            </a:r>
            <a:r>
              <a:rPr kumimoji="0" lang="en-US" sz="1200" u="none" strike="noStrike" cap="none" normalizeH="0" baseline="0" dirty="0">
                <a:ln>
                  <a:noFill/>
                </a:ln>
                <a:solidFill>
                  <a:srgbClr val="002060"/>
                </a:solidFill>
                <a:effectLst/>
                <a:latin typeface="Arial" pitchFamily="34" charset="0"/>
                <a:ea typeface="Times New Roman" pitchFamily="18" charset="0"/>
                <a:cs typeface="Arial" pitchFamily="34" charset="0"/>
              </a:rPr>
              <a:t>.  </a:t>
            </a:r>
            <a:endParaRPr kumimoji="0" lang="en-US" sz="1200" u="none" strike="noStrike" cap="none" normalizeH="0" baseline="0" dirty="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spcBef>
                <a:spcPct val="0"/>
              </a:spcBef>
              <a:spcAft>
                <a:spcPct val="0"/>
              </a:spcAft>
              <a:buClrTx/>
              <a:buSzTx/>
              <a:buFont typeface="+mj-lt"/>
              <a:buAutoNum type="arabicPeriod"/>
              <a:tabLst/>
            </a:pP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Dr. M.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Pushpavathi</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published a</a:t>
            </a:r>
            <a:r>
              <a:rPr kumimoji="0" lang="en-US" sz="1200" u="none" strike="noStrike" cap="none" normalizeH="0" baseline="0" dirty="0">
                <a:ln>
                  <a:noFill/>
                </a:ln>
                <a:solidFill>
                  <a:srgbClr val="000000"/>
                </a:solidFill>
                <a:effectLst/>
                <a:latin typeface="Arial" pitchFamily="34" charset="0"/>
                <a:ea typeface="Times New Roman" pitchFamily="18" charset="0"/>
                <a:cs typeface="Arial" pitchFamily="34" charset="0"/>
              </a:rPr>
              <a:t>n article  on hearing impairment and its management in </a:t>
            </a:r>
            <a:r>
              <a:rPr kumimoji="0" lang="en-US" sz="1200" u="none" strike="noStrike" cap="none" normalizeH="0" baseline="0" dirty="0" err="1">
                <a:ln>
                  <a:noFill/>
                </a:ln>
                <a:solidFill>
                  <a:srgbClr val="000000"/>
                </a:solidFill>
                <a:effectLst/>
                <a:latin typeface="Arial" pitchFamily="34" charset="0"/>
                <a:ea typeface="Times New Roman" pitchFamily="18" charset="0"/>
                <a:cs typeface="Arial" pitchFamily="34" charset="0"/>
              </a:rPr>
              <a:t>Sudha</a:t>
            </a:r>
            <a:r>
              <a:rPr kumimoji="0" lang="en-US" sz="1200" u="none" strike="noStrike" cap="none" normalizeH="0" baseline="0" dirty="0">
                <a:ln>
                  <a:noFill/>
                </a:ln>
                <a:solidFill>
                  <a:srgbClr val="000000"/>
                </a:solidFill>
                <a:effectLst/>
                <a:latin typeface="Arial" pitchFamily="34" charset="0"/>
                <a:ea typeface="Times New Roman" pitchFamily="18" charset="0"/>
                <a:cs typeface="Arial" pitchFamily="34" charset="0"/>
              </a:rPr>
              <a:t> magazine in 24 May issue  p22.</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200" u="none" strike="noStrike" cap="none" normalizeH="0" baseline="0" dirty="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spcBef>
                <a:spcPct val="0"/>
              </a:spcBef>
              <a:spcAft>
                <a:spcPct val="0"/>
              </a:spcAft>
              <a:buClrTx/>
              <a:buSzTx/>
              <a:buFont typeface="+mj-lt"/>
              <a:buAutoNum type="arabicPeriod"/>
              <a:tabLst/>
            </a:pP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Dr.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Gayathri</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Krishnan published an article titled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Kunjubhaavangal</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parayunnathu</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(What innocent expressions say)”in the Child Development: Ages and stages section of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Mathrubhoomi</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1200" u="none" strike="noStrike" cap="none" normalizeH="0" baseline="0" dirty="0" err="1">
                <a:ln>
                  <a:noFill/>
                </a:ln>
                <a:solidFill>
                  <a:schemeClr val="tx1"/>
                </a:solidFill>
                <a:effectLst/>
                <a:latin typeface="Arial" pitchFamily="34" charset="0"/>
                <a:ea typeface="Times New Roman" pitchFamily="18" charset="0"/>
                <a:cs typeface="Arial" pitchFamily="34" charset="0"/>
              </a:rPr>
              <a:t>AarogyamJanuary</a:t>
            </a:r>
            <a:r>
              <a:rPr kumimoji="0" lang="en-US" sz="1200" u="none" strike="noStrike" cap="none" normalizeH="0" baseline="0" dirty="0">
                <a:ln>
                  <a:noFill/>
                </a:ln>
                <a:solidFill>
                  <a:schemeClr val="tx1"/>
                </a:solidFill>
                <a:effectLst/>
                <a:latin typeface="Arial" pitchFamily="34" charset="0"/>
                <a:ea typeface="Times New Roman" pitchFamily="18" charset="0"/>
                <a:cs typeface="Arial" pitchFamily="34" charset="0"/>
              </a:rPr>
              <a:t> Edition, pp102-107.</a:t>
            </a:r>
            <a:endParaRPr kumimoji="0" lang="en-US" sz="1200" u="none" strike="noStrike" cap="none" normalizeH="0" baseline="0" dirty="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spcBef>
                <a:spcPct val="0"/>
              </a:spcBef>
              <a:spcAft>
                <a:spcPct val="0"/>
              </a:spcAft>
              <a:buClrTx/>
              <a:buSzTx/>
              <a:buFont typeface="+mj-lt"/>
              <a:buAutoNum type="arabicPeriod"/>
              <a:tabLst/>
            </a:pPr>
            <a:endParaRPr kumimoji="0" lang="en-US" sz="120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143108" y="2857496"/>
          <a:ext cx="15573484" cy="7429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1824749488"/>
              </p:ext>
            </p:extLst>
          </p:nvPr>
        </p:nvGraphicFramePr>
        <p:xfrm>
          <a:off x="-540568" y="812038"/>
          <a:ext cx="6096000" cy="59293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290" y="199450"/>
            <a:ext cx="5640900" cy="1443600"/>
          </a:xfrm>
        </p:spPr>
        <p:txBody>
          <a:bodyPr/>
          <a:lstStyle/>
          <a:p>
            <a:pPr algn="ctr"/>
            <a:r>
              <a:rPr lang="en-IN" dirty="0">
                <a:solidFill>
                  <a:schemeClr val="accent4">
                    <a:lumMod val="50000"/>
                  </a:schemeClr>
                </a:solidFill>
                <a:latin typeface="+mj-lt"/>
              </a:rPr>
              <a:t>SELF STUDY</a:t>
            </a:r>
          </a:p>
        </p:txBody>
      </p:sp>
      <p:graphicFrame>
        <p:nvGraphicFramePr>
          <p:cNvPr id="4" name="Diagram 3"/>
          <p:cNvGraphicFramePr/>
          <p:nvPr>
            <p:extLst>
              <p:ext uri="{D42A27DB-BD31-4B8C-83A1-F6EECF244321}">
                <p14:modId xmlns:p14="http://schemas.microsoft.com/office/powerpoint/2010/main" val="665480118"/>
              </p:ext>
            </p:extLst>
          </p:nvPr>
        </p:nvGraphicFramePr>
        <p:xfrm>
          <a:off x="-7957392" y="692696"/>
          <a:ext cx="15573484" cy="5341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641180071"/>
              </p:ext>
            </p:extLst>
          </p:nvPr>
        </p:nvGraphicFramePr>
        <p:xfrm>
          <a:off x="2571736" y="1071546"/>
          <a:ext cx="5879390" cy="17595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94E837B8-7378-41D4-A759-A3B47F37582B}"/>
              </a:ext>
            </a:extLst>
          </p:cNvPr>
          <p:cNvGraphicFramePr/>
          <p:nvPr>
            <p:extLst>
              <p:ext uri="{D42A27DB-BD31-4B8C-83A1-F6EECF244321}">
                <p14:modId xmlns:p14="http://schemas.microsoft.com/office/powerpoint/2010/main" val="2494559677"/>
              </p:ext>
            </p:extLst>
          </p:nvPr>
        </p:nvGraphicFramePr>
        <p:xfrm>
          <a:off x="2339752" y="3564357"/>
          <a:ext cx="6151078" cy="31205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p:txBody>
          <a:bodyPr/>
          <a:lstStyle/>
          <a:p>
            <a:endParaRPr lang="en-IN" dirty="0"/>
          </a:p>
        </p:txBody>
      </p:sp>
      <p:pic>
        <p:nvPicPr>
          <p:cNvPr id="4" name="Picture 3" descr="AccomplishedBelatedGarpike-small.gif"/>
          <p:cNvPicPr>
            <a:picLocks noChangeAspect="1"/>
          </p:cNvPicPr>
          <p:nvPr/>
        </p:nvPicPr>
        <p:blipFill>
          <a:blip r:embed="rId2"/>
          <a:stretch>
            <a:fillRect/>
          </a:stretch>
        </p:blipFill>
        <p:spPr>
          <a:xfrm>
            <a:off x="179512" y="134634"/>
            <a:ext cx="8784976" cy="658873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958D228-DC05-4C1C-87C7-176FDEE2F788}"/>
              </a:ext>
            </a:extLst>
          </p:cNvPr>
          <p:cNvGraphicFramePr>
            <a:graphicFrameLocks noGrp="1"/>
          </p:cNvGraphicFramePr>
          <p:nvPr>
            <p:extLst>
              <p:ext uri="{D42A27DB-BD31-4B8C-83A1-F6EECF244321}">
                <p14:modId xmlns:p14="http://schemas.microsoft.com/office/powerpoint/2010/main" val="1563369991"/>
              </p:ext>
            </p:extLst>
          </p:nvPr>
        </p:nvGraphicFramePr>
        <p:xfrm>
          <a:off x="1259632" y="0"/>
          <a:ext cx="7698690" cy="6854175"/>
        </p:xfrm>
        <a:graphic>
          <a:graphicData uri="http://schemas.openxmlformats.org/drawingml/2006/table">
            <a:tbl>
              <a:tblPr/>
              <a:tblGrid>
                <a:gridCol w="4032448">
                  <a:extLst>
                    <a:ext uri="{9D8B030D-6E8A-4147-A177-3AD203B41FA5}">
                      <a16:colId xmlns:a16="http://schemas.microsoft.com/office/drawing/2014/main" val="20000"/>
                    </a:ext>
                  </a:extLst>
                </a:gridCol>
                <a:gridCol w="2437040">
                  <a:extLst>
                    <a:ext uri="{9D8B030D-6E8A-4147-A177-3AD203B41FA5}">
                      <a16:colId xmlns:a16="http://schemas.microsoft.com/office/drawing/2014/main" val="20001"/>
                    </a:ext>
                  </a:extLst>
                </a:gridCol>
                <a:gridCol w="1229202">
                  <a:extLst>
                    <a:ext uri="{9D8B030D-6E8A-4147-A177-3AD203B41FA5}">
                      <a16:colId xmlns:a16="http://schemas.microsoft.com/office/drawing/2014/main" val="20002"/>
                    </a:ext>
                  </a:extLst>
                </a:gridCol>
              </a:tblGrid>
              <a:tr h="174210">
                <a:tc>
                  <a:txBody>
                    <a:bodyPr/>
                    <a:lstStyle/>
                    <a:p>
                      <a:pPr algn="ctr">
                        <a:lnSpc>
                          <a:spcPct val="115000"/>
                        </a:lnSpc>
                        <a:spcAft>
                          <a:spcPts val="0"/>
                        </a:spcAft>
                      </a:pPr>
                      <a:r>
                        <a:rPr lang="en-IN" sz="1200" b="1" dirty="0">
                          <a:solidFill>
                            <a:srgbClr val="000000"/>
                          </a:solidFill>
                          <a:latin typeface="+mj-lt"/>
                          <a:ea typeface="Calibri"/>
                          <a:cs typeface="Mangal"/>
                        </a:rPr>
                        <a:t>Theme /Topic</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200" b="1" dirty="0">
                          <a:solidFill>
                            <a:srgbClr val="000000"/>
                          </a:solidFill>
                          <a:latin typeface="+mj-lt"/>
                          <a:ea typeface="Calibri"/>
                          <a:cs typeface="Mangal"/>
                        </a:rPr>
                        <a:t>Coordinator</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200" b="1">
                          <a:solidFill>
                            <a:srgbClr val="000000"/>
                          </a:solidFill>
                          <a:latin typeface="+mj-lt"/>
                          <a:ea typeface="Calibri"/>
                          <a:cs typeface="Mangal"/>
                        </a:rPr>
                        <a:t>Date</a:t>
                      </a:r>
                      <a:endParaRPr lang="en-IN" sz="120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0454">
                <a:tc>
                  <a:txBody>
                    <a:bodyPr/>
                    <a:lstStyle/>
                    <a:p>
                      <a:pPr>
                        <a:lnSpc>
                          <a:spcPct val="115000"/>
                        </a:lnSpc>
                        <a:spcAft>
                          <a:spcPts val="0"/>
                        </a:spcAft>
                      </a:pPr>
                      <a:r>
                        <a:rPr lang="en-IN" sz="1200" dirty="0">
                          <a:solidFill>
                            <a:srgbClr val="000000"/>
                          </a:solidFill>
                          <a:latin typeface="+mj-lt"/>
                          <a:ea typeface="Calibri"/>
                          <a:cs typeface="Mangal"/>
                        </a:rPr>
                        <a:t>Celebration of World Autism Awareness Day</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a:solidFill>
                            <a:srgbClr val="000000"/>
                          </a:solidFill>
                          <a:latin typeface="+mj-lt"/>
                          <a:ea typeface="Calibri"/>
                          <a:cs typeface="Mangal"/>
                        </a:rPr>
                        <a:t>Dr. Shyamala K. C. &amp; Dr. Deepa M. S.</a:t>
                      </a:r>
                      <a:endParaRPr lang="en-IN" sz="120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solidFill>
                            <a:srgbClr val="000000"/>
                          </a:solidFill>
                          <a:latin typeface="+mj-lt"/>
                          <a:ea typeface="Calibri"/>
                          <a:cs typeface="Mangal"/>
                        </a:rPr>
                        <a:t>17 April 2015</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4016">
                <a:tc>
                  <a:txBody>
                    <a:bodyPr/>
                    <a:lstStyle/>
                    <a:p>
                      <a:pPr>
                        <a:lnSpc>
                          <a:spcPct val="115000"/>
                        </a:lnSpc>
                        <a:spcAft>
                          <a:spcPts val="0"/>
                        </a:spcAft>
                      </a:pPr>
                      <a:r>
                        <a:rPr lang="en-IN" sz="1200" dirty="0">
                          <a:solidFill>
                            <a:srgbClr val="000000"/>
                          </a:solidFill>
                          <a:latin typeface="+mj-lt"/>
                          <a:ea typeface="Calibri"/>
                          <a:cs typeface="Mangal"/>
                        </a:rPr>
                        <a:t>National Conference on Clinical </a:t>
                      </a:r>
                      <a:r>
                        <a:rPr lang="en-IN" sz="1200" dirty="0" err="1">
                          <a:solidFill>
                            <a:srgbClr val="000000"/>
                          </a:solidFill>
                          <a:latin typeface="+mj-lt"/>
                          <a:ea typeface="Calibri"/>
                          <a:cs typeface="Mangal"/>
                        </a:rPr>
                        <a:t>Aphasiology</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a:solidFill>
                            <a:srgbClr val="000000"/>
                          </a:solidFill>
                          <a:latin typeface="+mj-lt"/>
                          <a:ea typeface="Calibri"/>
                          <a:cs typeface="Mangal"/>
                        </a:rPr>
                        <a:t>Dr. S. P. Goswami</a:t>
                      </a:r>
                      <a:endParaRPr lang="en-IN" sz="120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solidFill>
                            <a:srgbClr val="000000"/>
                          </a:solidFill>
                          <a:latin typeface="+mj-lt"/>
                          <a:ea typeface="Calibri"/>
                          <a:cs typeface="Mangal"/>
                        </a:rPr>
                        <a:t>27-28 July 2015</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4503">
                <a:tc>
                  <a:txBody>
                    <a:bodyPr/>
                    <a:lstStyle/>
                    <a:p>
                      <a:pPr>
                        <a:lnSpc>
                          <a:spcPct val="115000"/>
                        </a:lnSpc>
                        <a:spcAft>
                          <a:spcPts val="0"/>
                        </a:spcAft>
                      </a:pPr>
                      <a:r>
                        <a:rPr lang="en-IN" sz="1200" dirty="0">
                          <a:solidFill>
                            <a:srgbClr val="000000"/>
                          </a:solidFill>
                          <a:latin typeface="+mj-lt"/>
                          <a:ea typeface="Calibri"/>
                          <a:cs typeface="Mangal"/>
                        </a:rPr>
                        <a:t>International Symposium on Neuro-Cognitive Communication Disorders</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a:solidFill>
                            <a:srgbClr val="000000"/>
                          </a:solidFill>
                          <a:latin typeface="+mj-lt"/>
                          <a:ea typeface="Calibri"/>
                          <a:cs typeface="Mangal"/>
                        </a:rPr>
                        <a:t>Dr. S. P. Goswami</a:t>
                      </a:r>
                      <a:endParaRPr lang="en-IN" sz="120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solidFill>
                            <a:srgbClr val="000000"/>
                          </a:solidFill>
                          <a:latin typeface="+mj-lt"/>
                          <a:ea typeface="Calibri"/>
                          <a:cs typeface="Mangal"/>
                        </a:rPr>
                        <a:t>29 Sept 2015</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269">
                <a:tc>
                  <a:txBody>
                    <a:bodyPr/>
                    <a:lstStyle/>
                    <a:p>
                      <a:pPr>
                        <a:lnSpc>
                          <a:spcPct val="115000"/>
                        </a:lnSpc>
                        <a:spcAft>
                          <a:spcPts val="0"/>
                        </a:spcAft>
                      </a:pPr>
                      <a:r>
                        <a:rPr lang="en-IN" sz="1200" dirty="0">
                          <a:solidFill>
                            <a:srgbClr val="000000"/>
                          </a:solidFill>
                          <a:latin typeface="+mj-lt"/>
                          <a:ea typeface="Calibri"/>
                          <a:cs typeface="Mangal"/>
                        </a:rPr>
                        <a:t>National workshop on Statistics for Speech &amp; Hearing Professionals – Practical        Orientation using SPSS</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err="1">
                          <a:solidFill>
                            <a:srgbClr val="000000"/>
                          </a:solidFill>
                          <a:latin typeface="+mj-lt"/>
                          <a:ea typeface="Calibri"/>
                          <a:cs typeface="Mangal"/>
                        </a:rPr>
                        <a:t>Dr.Vasantha</a:t>
                      </a:r>
                      <a:r>
                        <a:rPr lang="en-IN" sz="1200" dirty="0">
                          <a:solidFill>
                            <a:srgbClr val="000000"/>
                          </a:solidFill>
                          <a:latin typeface="+mj-lt"/>
                          <a:ea typeface="Calibri"/>
                          <a:cs typeface="Mangal"/>
                        </a:rPr>
                        <a:t> </a:t>
                      </a:r>
                      <a:r>
                        <a:rPr lang="en-IN" sz="1200" dirty="0" err="1">
                          <a:solidFill>
                            <a:srgbClr val="000000"/>
                          </a:solidFill>
                          <a:latin typeface="+mj-lt"/>
                          <a:ea typeface="Calibri"/>
                          <a:cs typeface="Mangal"/>
                        </a:rPr>
                        <a:t>Lakshmi.M.S</a:t>
                      </a:r>
                      <a:r>
                        <a:rPr lang="en-IN" sz="1200" dirty="0">
                          <a:solidFill>
                            <a:srgbClr val="000000"/>
                          </a:solidFill>
                          <a:latin typeface="+mj-lt"/>
                          <a:ea typeface="Calibri"/>
                          <a:cs typeface="Mangal"/>
                        </a:rPr>
                        <a:t>. &amp; Mr. </a:t>
                      </a:r>
                      <a:r>
                        <a:rPr lang="en-IN" sz="1200" dirty="0" err="1">
                          <a:solidFill>
                            <a:srgbClr val="000000"/>
                          </a:solidFill>
                          <a:latin typeface="+mj-lt"/>
                          <a:ea typeface="Calibri"/>
                          <a:cs typeface="Mangal"/>
                        </a:rPr>
                        <a:t>Santosha.C.D</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solidFill>
                            <a:srgbClr val="000000"/>
                          </a:solidFill>
                          <a:latin typeface="+mj-lt"/>
                          <a:ea typeface="Calibri"/>
                          <a:cs typeface="Mangal"/>
                        </a:rPr>
                        <a:t>15- 16 Oct 2015</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4210">
                <a:tc>
                  <a:txBody>
                    <a:bodyPr/>
                    <a:lstStyle/>
                    <a:p>
                      <a:pPr>
                        <a:lnSpc>
                          <a:spcPct val="115000"/>
                        </a:lnSpc>
                        <a:spcAft>
                          <a:spcPts val="0"/>
                        </a:spcAft>
                      </a:pPr>
                      <a:r>
                        <a:rPr lang="en-IN" sz="1200" dirty="0">
                          <a:solidFill>
                            <a:srgbClr val="000000"/>
                          </a:solidFill>
                          <a:latin typeface="+mj-lt"/>
                          <a:ea typeface="Calibri"/>
                          <a:cs typeface="Mangal"/>
                        </a:rPr>
                        <a:t>National CP Day</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a:solidFill>
                            <a:srgbClr val="000000"/>
                          </a:solidFill>
                          <a:latin typeface="+mj-lt"/>
                          <a:ea typeface="Calibri"/>
                          <a:cs typeface="Mangal"/>
                        </a:rPr>
                        <a:t>Dr. N. Swapna</a:t>
                      </a:r>
                      <a:endParaRPr lang="en-IN" sz="120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solidFill>
                            <a:srgbClr val="000000"/>
                          </a:solidFill>
                          <a:latin typeface="+mj-lt"/>
                          <a:ea typeface="Calibri"/>
                          <a:cs typeface="Mangal"/>
                        </a:rPr>
                        <a:t>19 Nov 2015</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4503">
                <a:tc>
                  <a:txBody>
                    <a:bodyPr/>
                    <a:lstStyle/>
                    <a:p>
                      <a:pPr>
                        <a:lnSpc>
                          <a:spcPct val="115000"/>
                        </a:lnSpc>
                        <a:spcAft>
                          <a:spcPts val="0"/>
                        </a:spcAft>
                      </a:pPr>
                      <a:r>
                        <a:rPr lang="en-IN" sz="1200" dirty="0">
                          <a:latin typeface="+mj-lt"/>
                          <a:ea typeface="Calibri"/>
                          <a:cs typeface="Mangal"/>
                        </a:rPr>
                        <a:t>Intervention for Language and Social Communication Deficits in ASD</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a:latin typeface="+mj-lt"/>
                          <a:ea typeface="Calibri"/>
                          <a:cs typeface="Mangal"/>
                        </a:rPr>
                        <a:t>Dr. K.C. Shyamala</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06 January 2016</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4210">
                <a:tc>
                  <a:txBody>
                    <a:bodyPr/>
                    <a:lstStyle/>
                    <a:p>
                      <a:pPr>
                        <a:lnSpc>
                          <a:spcPct val="115000"/>
                        </a:lnSpc>
                        <a:spcAft>
                          <a:spcPts val="0"/>
                        </a:spcAft>
                      </a:pPr>
                      <a:r>
                        <a:rPr lang="en-IN" sz="1200" dirty="0">
                          <a:latin typeface="+mj-lt"/>
                          <a:ea typeface="Calibri"/>
                          <a:cs typeface="Mangal"/>
                        </a:rPr>
                        <a:t>2nd National Workshop on Clinical Aphasiology</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a:latin typeface="+mj-lt"/>
                          <a:ea typeface="Calibri"/>
                          <a:cs typeface="Mangal"/>
                        </a:rPr>
                        <a:t>Dr. S. P. Goswami</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01-02 Oct 2016</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4580">
                <a:tc>
                  <a:txBody>
                    <a:bodyPr/>
                    <a:lstStyle/>
                    <a:p>
                      <a:pPr algn="just">
                        <a:lnSpc>
                          <a:spcPct val="115000"/>
                        </a:lnSpc>
                        <a:spcAft>
                          <a:spcPts val="0"/>
                        </a:spcAft>
                      </a:pPr>
                      <a:r>
                        <a:rPr lang="en-IN" sz="1200" dirty="0">
                          <a:latin typeface="+mj-lt"/>
                          <a:ea typeface="Calibri"/>
                          <a:cs typeface="Mangal"/>
                        </a:rPr>
                        <a:t>20th National Conference of </a:t>
                      </a:r>
                      <a:r>
                        <a:rPr lang="en-IN" sz="1200" dirty="0" err="1">
                          <a:latin typeface="+mj-lt"/>
                          <a:ea typeface="Calibri"/>
                          <a:cs typeface="Mangal"/>
                        </a:rPr>
                        <a:t>Alzheimers</a:t>
                      </a:r>
                      <a:r>
                        <a:rPr lang="en-IN" sz="1200" dirty="0">
                          <a:latin typeface="+mj-lt"/>
                          <a:ea typeface="Calibri"/>
                          <a:cs typeface="Mangal"/>
                        </a:rPr>
                        <a:t> and Related Disorders of India (</a:t>
                      </a:r>
                      <a:r>
                        <a:rPr lang="en-IN" sz="1200" dirty="0" err="1">
                          <a:latin typeface="+mj-lt"/>
                          <a:ea typeface="Calibri"/>
                          <a:cs typeface="Mangal"/>
                        </a:rPr>
                        <a:t>ARDSICon</a:t>
                      </a:r>
                      <a:r>
                        <a:rPr lang="en-IN" sz="1200" dirty="0">
                          <a:latin typeface="+mj-lt"/>
                          <a:ea typeface="Calibri"/>
                          <a:cs typeface="Mangal"/>
                        </a:rPr>
                        <a:t> 2016)</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a:latin typeface="+mj-lt"/>
                          <a:ea typeface="Calibri"/>
                          <a:cs typeface="Mangal"/>
                        </a:rPr>
                        <a:t>Dr. S. P. Goswami</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10- 11 Dec 2016</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77547">
                <a:tc>
                  <a:txBody>
                    <a:bodyPr/>
                    <a:lstStyle/>
                    <a:p>
                      <a:pPr algn="just">
                        <a:lnSpc>
                          <a:spcPct val="115000"/>
                        </a:lnSpc>
                        <a:spcAft>
                          <a:spcPts val="0"/>
                        </a:spcAft>
                      </a:pPr>
                      <a:r>
                        <a:rPr lang="en-IN" sz="1200" dirty="0">
                          <a:latin typeface="+mj-lt"/>
                          <a:ea typeface="Calibri"/>
                          <a:cs typeface="Mangal"/>
                        </a:rPr>
                        <a:t>Comprehensive management of children with cerebral palsy</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err="1">
                          <a:latin typeface="+mj-lt"/>
                          <a:ea typeface="Calibri"/>
                          <a:cs typeface="Mangal"/>
                        </a:rPr>
                        <a:t>Dr.</a:t>
                      </a:r>
                      <a:r>
                        <a:rPr lang="en-IN" sz="1200" dirty="0">
                          <a:latin typeface="+mj-lt"/>
                          <a:ea typeface="Calibri"/>
                          <a:cs typeface="Mangal"/>
                        </a:rPr>
                        <a:t> N. Swapna</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10-11 Feb 2017</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4210">
                <a:tc>
                  <a:txBody>
                    <a:bodyPr/>
                    <a:lstStyle/>
                    <a:p>
                      <a:pPr>
                        <a:lnSpc>
                          <a:spcPct val="115000"/>
                        </a:lnSpc>
                        <a:spcAft>
                          <a:spcPts val="0"/>
                        </a:spcAft>
                      </a:pPr>
                      <a:r>
                        <a:rPr lang="en-IN" sz="1200" dirty="0">
                          <a:latin typeface="+mj-lt"/>
                          <a:ea typeface="Calibri"/>
                          <a:cs typeface="Mangal"/>
                        </a:rPr>
                        <a:t>World Cerebral Palsy day</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a:latin typeface="+mj-lt"/>
                          <a:ea typeface="Calibri"/>
                          <a:cs typeface="Mangal"/>
                        </a:rPr>
                        <a:t>Dr. Swapna. N</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06 Oct 2017</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74210">
                <a:tc>
                  <a:txBody>
                    <a:bodyPr/>
                    <a:lstStyle/>
                    <a:p>
                      <a:pPr>
                        <a:lnSpc>
                          <a:spcPct val="115000"/>
                        </a:lnSpc>
                        <a:spcAft>
                          <a:spcPts val="0"/>
                        </a:spcAft>
                      </a:pPr>
                      <a:r>
                        <a:rPr lang="en-IN" sz="1200" dirty="0">
                          <a:latin typeface="+mj-lt"/>
                          <a:ea typeface="Calibri"/>
                          <a:cs typeface="Mangal"/>
                        </a:rPr>
                        <a:t>National Workshop on Management of </a:t>
                      </a:r>
                      <a:r>
                        <a:rPr lang="en-IN" sz="1200" dirty="0" err="1">
                          <a:latin typeface="+mj-lt"/>
                          <a:ea typeface="Calibri"/>
                          <a:cs typeface="Mangal"/>
                        </a:rPr>
                        <a:t>oro</a:t>
                      </a:r>
                      <a:r>
                        <a:rPr lang="en-IN" sz="1200" dirty="0">
                          <a:latin typeface="+mj-lt"/>
                          <a:ea typeface="Calibri"/>
                          <a:cs typeface="Mangal"/>
                        </a:rPr>
                        <a:t>-pharyngeal dysphagia in children with cerebral palsy</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1200">
                          <a:latin typeface="+mj-lt"/>
                          <a:ea typeface="Calibri"/>
                          <a:cs typeface="Mangal"/>
                        </a:rPr>
                        <a:t>Dr. Swapna N</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23-24 Feb 2018</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4770613"/>
                  </a:ext>
                </a:extLst>
              </a:tr>
              <a:tr h="174210">
                <a:tc>
                  <a:txBody>
                    <a:bodyPr/>
                    <a:lstStyle/>
                    <a:p>
                      <a:pPr>
                        <a:lnSpc>
                          <a:spcPct val="115000"/>
                        </a:lnSpc>
                        <a:spcAft>
                          <a:spcPts val="0"/>
                        </a:spcAft>
                      </a:pPr>
                      <a:r>
                        <a:rPr lang="en-IN" sz="1200" dirty="0">
                          <a:solidFill>
                            <a:srgbClr val="000000"/>
                          </a:solidFill>
                          <a:latin typeface="+mj-lt"/>
                          <a:ea typeface="Calibri"/>
                          <a:cs typeface="Mangal"/>
                        </a:rPr>
                        <a:t>Recent advances in the management of stuttering</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a:solidFill>
                            <a:srgbClr val="000000"/>
                          </a:solidFill>
                          <a:latin typeface="+mj-lt"/>
                          <a:ea typeface="Calibri"/>
                          <a:cs typeface="Mangal"/>
                        </a:rPr>
                        <a:t>Dr. Anjana B Ram &amp; Mr. Mahesh B V M</a:t>
                      </a:r>
                      <a:endParaRPr lang="en-IN" sz="120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solidFill>
                            <a:srgbClr val="000000"/>
                          </a:solidFill>
                          <a:latin typeface="+mj-lt"/>
                          <a:ea typeface="Calibri"/>
                          <a:cs typeface="Mangal"/>
                        </a:rPr>
                        <a:t>12 Aug 2018</a:t>
                      </a:r>
                      <a:endParaRPr lang="en-IN" sz="1200" dirty="0">
                        <a:latin typeface="+mj-lt"/>
                        <a:ea typeface="Calibri"/>
                        <a:cs typeface="Mangal"/>
                      </a:endParaRP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2570746"/>
                  </a:ext>
                </a:extLst>
              </a:tr>
              <a:tr h="166983">
                <a:tc>
                  <a:txBody>
                    <a:bodyPr/>
                    <a:lstStyle/>
                    <a:p>
                      <a:pPr>
                        <a:lnSpc>
                          <a:spcPct val="115000"/>
                        </a:lnSpc>
                        <a:spcAft>
                          <a:spcPts val="0"/>
                        </a:spcAft>
                      </a:pPr>
                      <a:r>
                        <a:rPr lang="en-IN" sz="1200" dirty="0">
                          <a:latin typeface="+mj-lt"/>
                          <a:ea typeface="Calibri"/>
                          <a:cs typeface="Mangal"/>
                        </a:rPr>
                        <a:t>National Seminar on Speech and Swallowing Rehabilitation in Head and Neck Cancer</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1200">
                          <a:latin typeface="+mj-lt"/>
                          <a:ea typeface="Calibri"/>
                          <a:cs typeface="Mangal"/>
                        </a:rPr>
                        <a:t>Dr. M. Pushpavathi, Dr. N. Swapna&amp; Ms. Gayathri Krishnan</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16-17 Nov 2018</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64580">
                <a:tc>
                  <a:txBody>
                    <a:bodyPr/>
                    <a:lstStyle/>
                    <a:p>
                      <a:pPr>
                        <a:lnSpc>
                          <a:spcPct val="115000"/>
                        </a:lnSpc>
                        <a:spcAft>
                          <a:spcPts val="0"/>
                        </a:spcAft>
                      </a:pPr>
                      <a:r>
                        <a:rPr lang="en-IN" sz="1200" dirty="0">
                          <a:latin typeface="+mj-lt"/>
                          <a:ea typeface="Calibri"/>
                          <a:cs typeface="Mangal"/>
                        </a:rPr>
                        <a:t>Multidisciplinary team classroom based assessment of Language Based Learning Disability</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1200">
                          <a:latin typeface="+mj-lt"/>
                          <a:ea typeface="Calibri"/>
                          <a:cs typeface="Mangal"/>
                        </a:rPr>
                        <a:t>Dr. Jayashree C Shanbal</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08-09 Jan 2019</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3492">
                <a:tc>
                  <a:txBody>
                    <a:bodyPr/>
                    <a:lstStyle/>
                    <a:p>
                      <a:pPr>
                        <a:lnSpc>
                          <a:spcPct val="115000"/>
                        </a:lnSpc>
                        <a:spcAft>
                          <a:spcPts val="0"/>
                        </a:spcAft>
                      </a:pPr>
                      <a:r>
                        <a:rPr lang="en-IN" sz="1200" dirty="0">
                          <a:latin typeface="+mj-lt"/>
                          <a:ea typeface="Calibri"/>
                          <a:cs typeface="Mangal"/>
                        </a:rPr>
                        <a:t>Clinical Based Training of Speech-Language Pathologists in the Rehabilitation of Cleft Lip and Palate</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err="1">
                          <a:latin typeface="+mj-lt"/>
                          <a:ea typeface="Calibri"/>
                          <a:cs typeface="Mangal"/>
                        </a:rPr>
                        <a:t>Dr.</a:t>
                      </a:r>
                      <a:r>
                        <a:rPr lang="en-IN" sz="1200" dirty="0">
                          <a:latin typeface="+mj-lt"/>
                          <a:ea typeface="Calibri"/>
                          <a:cs typeface="Mangal"/>
                        </a:rPr>
                        <a:t> </a:t>
                      </a:r>
                      <a:r>
                        <a:rPr lang="en-IN" sz="1200" dirty="0" err="1">
                          <a:latin typeface="+mj-lt"/>
                          <a:ea typeface="Calibri"/>
                          <a:cs typeface="Mangal"/>
                        </a:rPr>
                        <a:t>Gopikishore</a:t>
                      </a:r>
                      <a:r>
                        <a:rPr lang="en-IN" sz="1200" dirty="0">
                          <a:latin typeface="+mj-lt"/>
                          <a:ea typeface="Calibri"/>
                          <a:cs typeface="Mangal"/>
                        </a:rPr>
                        <a:t> </a:t>
                      </a:r>
                      <a:r>
                        <a:rPr lang="en-IN" sz="1200" dirty="0" err="1">
                          <a:latin typeface="+mj-lt"/>
                          <a:ea typeface="Calibri"/>
                          <a:cs typeface="Mangal"/>
                        </a:rPr>
                        <a:t>Pebbili</a:t>
                      </a:r>
                      <a:r>
                        <a:rPr lang="en-IN" sz="1200" dirty="0">
                          <a:latin typeface="+mj-lt"/>
                          <a:ea typeface="Calibri"/>
                          <a:cs typeface="Mangal"/>
                        </a:rPr>
                        <a:t> &amp; Mr. Mahesh B. V. M.</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10-11 Jan 2019</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64580">
                <a:tc>
                  <a:txBody>
                    <a:bodyPr/>
                    <a:lstStyle/>
                    <a:p>
                      <a:pPr>
                        <a:lnSpc>
                          <a:spcPct val="115000"/>
                        </a:lnSpc>
                        <a:spcAft>
                          <a:spcPts val="0"/>
                        </a:spcAft>
                      </a:pPr>
                      <a:r>
                        <a:rPr lang="en-IN" sz="1200" dirty="0">
                          <a:latin typeface="+mj-lt"/>
                          <a:ea typeface="Calibri"/>
                          <a:cs typeface="Mangal"/>
                        </a:rPr>
                        <a:t>Revision of protocols and procedures for assessment of motor speech disorders</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a:latin typeface="+mj-lt"/>
                          <a:ea typeface="Calibri"/>
                          <a:cs typeface="Mangal"/>
                        </a:rPr>
                        <a:t>Dr. Swapna N</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26 Sept 2019</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64580">
                <a:tc>
                  <a:txBody>
                    <a:bodyPr/>
                    <a:lstStyle/>
                    <a:p>
                      <a:pPr>
                        <a:lnSpc>
                          <a:spcPct val="115000"/>
                        </a:lnSpc>
                        <a:spcAft>
                          <a:spcPts val="0"/>
                        </a:spcAft>
                      </a:pPr>
                      <a:r>
                        <a:rPr lang="en-IN" sz="1200" dirty="0">
                          <a:latin typeface="+mj-lt"/>
                          <a:ea typeface="Calibri"/>
                          <a:cs typeface="Mangal"/>
                        </a:rPr>
                        <a:t>8</a:t>
                      </a:r>
                      <a:r>
                        <a:rPr lang="en-IN" sz="1200" baseline="30000" dirty="0">
                          <a:latin typeface="+mj-lt"/>
                          <a:ea typeface="Calibri"/>
                          <a:cs typeface="Mangal"/>
                        </a:rPr>
                        <a:t>th</a:t>
                      </a:r>
                      <a:r>
                        <a:rPr lang="en-IN" sz="1200" dirty="0">
                          <a:latin typeface="+mj-lt"/>
                          <a:ea typeface="Calibri"/>
                          <a:cs typeface="Mangal"/>
                        </a:rPr>
                        <a:t> All India Official Language Conference</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1200">
                          <a:latin typeface="+mj-lt"/>
                          <a:ea typeface="Calibri"/>
                          <a:cs typeface="Mangal"/>
                        </a:rPr>
                        <a:t>Dr. Jayashree C Shanbal</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30 Oct-01 Nov 2019</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34503">
                <a:tc>
                  <a:txBody>
                    <a:bodyPr/>
                    <a:lstStyle/>
                    <a:p>
                      <a:pPr>
                        <a:lnSpc>
                          <a:spcPct val="115000"/>
                        </a:lnSpc>
                        <a:spcAft>
                          <a:spcPts val="0"/>
                        </a:spcAft>
                      </a:pPr>
                      <a:r>
                        <a:rPr lang="en-IN" sz="1200" dirty="0">
                          <a:latin typeface="+mj-lt"/>
                          <a:ea typeface="Calibri"/>
                          <a:cs typeface="Mangal"/>
                        </a:rPr>
                        <a:t>Hanen Training Workshop</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err="1">
                          <a:latin typeface="+mj-lt"/>
                          <a:ea typeface="Calibri"/>
                          <a:cs typeface="Mangal"/>
                        </a:rPr>
                        <a:t>Dr.</a:t>
                      </a:r>
                      <a:r>
                        <a:rPr lang="en-IN" sz="1200" dirty="0">
                          <a:latin typeface="+mj-lt"/>
                          <a:ea typeface="Calibri"/>
                          <a:cs typeface="Mangal"/>
                        </a:rPr>
                        <a:t> Jayashree C </a:t>
                      </a:r>
                      <a:r>
                        <a:rPr lang="en-IN" sz="1200" dirty="0" err="1">
                          <a:latin typeface="+mj-lt"/>
                          <a:ea typeface="Calibri"/>
                          <a:cs typeface="Mangal"/>
                        </a:rPr>
                        <a:t>Shanbal</a:t>
                      </a:r>
                      <a:r>
                        <a:rPr lang="en-IN" sz="1200" dirty="0">
                          <a:latin typeface="+mj-lt"/>
                          <a:ea typeface="Calibri"/>
                          <a:cs typeface="Mangal"/>
                        </a:rPr>
                        <a:t>, </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200" dirty="0">
                          <a:latin typeface="+mj-lt"/>
                          <a:ea typeface="Calibri"/>
                          <a:cs typeface="Mangal"/>
                        </a:rPr>
                        <a:t>28 Nov 2019</a:t>
                      </a:r>
                    </a:p>
                  </a:txBody>
                  <a:tcPr marL="30819" marR="30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
        <p:nvSpPr>
          <p:cNvPr id="6" name="TextBox 5">
            <a:extLst>
              <a:ext uri="{FF2B5EF4-FFF2-40B4-BE49-F238E27FC236}">
                <a16:creationId xmlns:a16="http://schemas.microsoft.com/office/drawing/2014/main" id="{17663671-AB18-4598-BE6D-B04E7DA190B4}"/>
              </a:ext>
            </a:extLst>
          </p:cNvPr>
          <p:cNvSpPr txBox="1"/>
          <p:nvPr/>
        </p:nvSpPr>
        <p:spPr>
          <a:xfrm flipH="1">
            <a:off x="179511" y="1268760"/>
            <a:ext cx="408317" cy="4801314"/>
          </a:xfrm>
          <a:prstGeom prst="rect">
            <a:avLst/>
          </a:prstGeom>
          <a:noFill/>
        </p:spPr>
        <p:txBody>
          <a:bodyPr wrap="square" rtlCol="0">
            <a:spAutoFit/>
          </a:bodyPr>
          <a:lstStyle/>
          <a:p>
            <a:r>
              <a:rPr lang="en-US" b="1" dirty="0"/>
              <a:t>TRAINING</a:t>
            </a:r>
          </a:p>
          <a:p>
            <a:r>
              <a:rPr lang="en-US" b="1" dirty="0"/>
              <a:t> PROGRAMS</a:t>
            </a:r>
            <a:endParaRPr lang="en-IN" b="1" dirty="0"/>
          </a:p>
        </p:txBody>
      </p:sp>
      <p:sp>
        <p:nvSpPr>
          <p:cNvPr id="2" name="Arrow: Left 1">
            <a:hlinkClick r:id="rId3" action="ppaction://hlinksldjump"/>
            <a:extLst>
              <a:ext uri="{FF2B5EF4-FFF2-40B4-BE49-F238E27FC236}">
                <a16:creationId xmlns:a16="http://schemas.microsoft.com/office/drawing/2014/main" id="{6E3D1481-DFDB-4CE4-9E42-ECB25799BC15}"/>
              </a:ext>
            </a:extLst>
          </p:cNvPr>
          <p:cNvSpPr/>
          <p:nvPr/>
        </p:nvSpPr>
        <p:spPr>
          <a:xfrm>
            <a:off x="7740352" y="6491118"/>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3144859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8" y="1048082"/>
            <a:ext cx="408317" cy="5909310"/>
          </a:xfrm>
          <a:prstGeom prst="rect">
            <a:avLst/>
          </a:prstGeom>
          <a:noFill/>
        </p:spPr>
        <p:txBody>
          <a:bodyPr wrap="square" rtlCol="0">
            <a:spAutoFit/>
          </a:bodyPr>
          <a:lstStyle/>
          <a:p>
            <a:r>
              <a:rPr lang="en-US" b="1" dirty="0"/>
              <a:t>POST GRADUATE</a:t>
            </a:r>
          </a:p>
          <a:p>
            <a:r>
              <a:rPr lang="en-US" b="1" dirty="0"/>
              <a:t> </a:t>
            </a:r>
          </a:p>
          <a:p>
            <a:r>
              <a:rPr lang="en-US" b="1" dirty="0"/>
              <a:t>RESEARCH </a:t>
            </a:r>
            <a:endParaRPr lang="en-IN" b="1" dirty="0"/>
          </a:p>
        </p:txBody>
      </p:sp>
      <p:graphicFrame>
        <p:nvGraphicFramePr>
          <p:cNvPr id="2" name="Table 1">
            <a:extLst>
              <a:ext uri="{FF2B5EF4-FFF2-40B4-BE49-F238E27FC236}">
                <a16:creationId xmlns:a16="http://schemas.microsoft.com/office/drawing/2014/main" id="{B0125481-693B-4E94-B8BB-31906840B91C}"/>
              </a:ext>
            </a:extLst>
          </p:cNvPr>
          <p:cNvGraphicFramePr>
            <a:graphicFrameLocks noGrp="1"/>
          </p:cNvGraphicFramePr>
          <p:nvPr>
            <p:extLst>
              <p:ext uri="{D42A27DB-BD31-4B8C-83A1-F6EECF244321}">
                <p14:modId xmlns:p14="http://schemas.microsoft.com/office/powerpoint/2010/main" val="671718425"/>
              </p:ext>
            </p:extLst>
          </p:nvPr>
        </p:nvGraphicFramePr>
        <p:xfrm>
          <a:off x="1187624" y="0"/>
          <a:ext cx="7956375" cy="13376656"/>
        </p:xfrm>
        <a:graphic>
          <a:graphicData uri="http://schemas.openxmlformats.org/drawingml/2006/table">
            <a:tbl>
              <a:tblPr>
                <a:tableStyleId>{5C22544A-7EE6-4342-B048-85BDC9FD1C3A}</a:tableStyleId>
              </a:tblPr>
              <a:tblGrid>
                <a:gridCol w="5236821">
                  <a:extLst>
                    <a:ext uri="{9D8B030D-6E8A-4147-A177-3AD203B41FA5}">
                      <a16:colId xmlns:a16="http://schemas.microsoft.com/office/drawing/2014/main" val="2148870939"/>
                    </a:ext>
                  </a:extLst>
                </a:gridCol>
                <a:gridCol w="1308785">
                  <a:extLst>
                    <a:ext uri="{9D8B030D-6E8A-4147-A177-3AD203B41FA5}">
                      <a16:colId xmlns:a16="http://schemas.microsoft.com/office/drawing/2014/main" val="2617347652"/>
                    </a:ext>
                  </a:extLst>
                </a:gridCol>
                <a:gridCol w="1410769">
                  <a:extLst>
                    <a:ext uri="{9D8B030D-6E8A-4147-A177-3AD203B41FA5}">
                      <a16:colId xmlns:a16="http://schemas.microsoft.com/office/drawing/2014/main" val="975254535"/>
                    </a:ext>
                  </a:extLst>
                </a:gridCol>
              </a:tblGrid>
              <a:tr h="0">
                <a:tc>
                  <a:txBody>
                    <a:bodyPr/>
                    <a:lstStyle/>
                    <a:p>
                      <a:pPr algn="ctr">
                        <a:lnSpc>
                          <a:spcPct val="115000"/>
                        </a:lnSpc>
                        <a:spcAft>
                          <a:spcPts val="1000"/>
                        </a:spcAft>
                      </a:pPr>
                      <a:r>
                        <a:rPr lang="en-IN" sz="900" dirty="0">
                          <a:effectLst/>
                        </a:rPr>
                        <a:t>Title/Topic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15000"/>
                        </a:lnSpc>
                        <a:spcAft>
                          <a:spcPts val="1000"/>
                        </a:spcAft>
                      </a:pPr>
                      <a:r>
                        <a:rPr lang="en-IN" sz="900">
                          <a:effectLst/>
                        </a:rPr>
                        <a:t>Candidate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ctr">
                        <a:lnSpc>
                          <a:spcPct val="115000"/>
                        </a:lnSpc>
                        <a:spcAft>
                          <a:spcPts val="1000"/>
                        </a:spcAft>
                      </a:pPr>
                      <a:r>
                        <a:rPr lang="en-IN" sz="900">
                          <a:effectLst/>
                        </a:rPr>
                        <a:t>Guide</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3207228923"/>
                  </a:ext>
                </a:extLst>
              </a:tr>
              <a:tr h="0">
                <a:tc>
                  <a:txBody>
                    <a:bodyPr/>
                    <a:lstStyle/>
                    <a:p>
                      <a:pPr algn="just">
                        <a:lnSpc>
                          <a:spcPct val="115000"/>
                        </a:lnSpc>
                        <a:spcAft>
                          <a:spcPts val="1000"/>
                        </a:spcAft>
                      </a:pPr>
                      <a:r>
                        <a:rPr lang="en-IN" sz="900">
                          <a:effectLst/>
                        </a:rPr>
                        <a:t>A Treatment manual in English for Children with ASD</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pPr>
                      <a:r>
                        <a:rPr lang="en-US" sz="900">
                          <a:effectLst/>
                        </a:rPr>
                        <a:t>Ms. Aditi Rao </a:t>
                      </a:r>
                      <a:endParaRPr lang="en-IN" sz="900" b="1">
                        <a:effectLst/>
                        <a:latin typeface="Times New Roman" panose="02020603050405020304" pitchFamily="18" charset="0"/>
                        <a:ea typeface="Times New Roman" panose="02020603050405020304" pitchFamily="18"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 K.C. Shyamala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2072499423"/>
                  </a:ext>
                </a:extLst>
              </a:tr>
              <a:tr h="0">
                <a:tc>
                  <a:txBody>
                    <a:bodyPr/>
                    <a:lstStyle/>
                    <a:p>
                      <a:pPr algn="just">
                        <a:lnSpc>
                          <a:spcPct val="115000"/>
                        </a:lnSpc>
                        <a:spcAft>
                          <a:spcPts val="1000"/>
                        </a:spcAft>
                      </a:pPr>
                      <a:r>
                        <a:rPr lang="en-IN" sz="900">
                          <a:effectLst/>
                        </a:rPr>
                        <a:t>Standardization of Action Naming Test and Assessment of Verb Retrieval Abilities in Bilingual Aphasia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pPr>
                      <a:r>
                        <a:rPr lang="en-US" sz="900">
                          <a:effectLst/>
                        </a:rPr>
                        <a:t>Mr. Girish K.S.</a:t>
                      </a:r>
                      <a:endParaRPr lang="en-IN" sz="900" b="1">
                        <a:effectLst/>
                        <a:latin typeface="Times New Roman" panose="02020603050405020304" pitchFamily="18" charset="0"/>
                        <a:ea typeface="Times New Roman" panose="02020603050405020304" pitchFamily="18"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 K.C. Shyamala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946398784"/>
                  </a:ext>
                </a:extLst>
              </a:tr>
              <a:tr h="0">
                <a:tc>
                  <a:txBody>
                    <a:bodyPr/>
                    <a:lstStyle/>
                    <a:p>
                      <a:pPr algn="just">
                        <a:lnSpc>
                          <a:spcPct val="115000"/>
                        </a:lnSpc>
                        <a:spcAft>
                          <a:spcPts val="1000"/>
                        </a:spcAft>
                      </a:pPr>
                      <a:r>
                        <a:rPr lang="en-IN" sz="900">
                          <a:effectLst/>
                        </a:rPr>
                        <a:t>Awareness of Morphological Complexity in Words and its Impact on Reading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pPr>
                      <a:r>
                        <a:rPr lang="en-US" sz="900">
                          <a:effectLst/>
                        </a:rPr>
                        <a:t>Mr. Gunasagar S.M. </a:t>
                      </a:r>
                      <a:endParaRPr lang="en-IN" sz="900" b="1">
                        <a:effectLst/>
                        <a:latin typeface="Times New Roman" panose="02020603050405020304" pitchFamily="18" charset="0"/>
                        <a:ea typeface="Times New Roman" panose="02020603050405020304" pitchFamily="18"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 K.C. Shyamala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908603770"/>
                  </a:ext>
                </a:extLst>
              </a:tr>
              <a:tr h="0">
                <a:tc>
                  <a:txBody>
                    <a:bodyPr/>
                    <a:lstStyle/>
                    <a:p>
                      <a:pPr algn="just">
                        <a:lnSpc>
                          <a:spcPct val="115000"/>
                        </a:lnSpc>
                        <a:spcBef>
                          <a:spcPts val="1000"/>
                        </a:spcBef>
                      </a:pPr>
                      <a:r>
                        <a:rPr lang="en-US" sz="900" dirty="0">
                          <a:effectLst/>
                        </a:rPr>
                        <a:t>An Investigation of the Feeding Problems in Children with Down Syndrome</a:t>
                      </a:r>
                      <a:endParaRPr lang="en-IN" sz="900" dirty="0">
                        <a:solidFill>
                          <a:srgbClr val="404040"/>
                        </a:solidFill>
                        <a:effectLst/>
                        <a:latin typeface="Cambria" panose="02040503050406030204" pitchFamily="18" charset="0"/>
                        <a:ea typeface="Times New Roman" panose="02020603050405020304" pitchFamily="18" charset="0"/>
                        <a:cs typeface="Mangal" panose="02040503050203030202" pitchFamily="18" charset="0"/>
                      </a:endParaRPr>
                    </a:p>
                  </a:txBody>
                  <a:tcPr marL="5678" marR="5678" marT="0" marB="0"/>
                </a:tc>
                <a:tc>
                  <a:txBody>
                    <a:bodyPr/>
                    <a:lstStyle/>
                    <a:p>
                      <a:pPr algn="l">
                        <a:lnSpc>
                          <a:spcPct val="115000"/>
                        </a:lnSpc>
                      </a:pPr>
                      <a:r>
                        <a:rPr lang="en-US" sz="900" dirty="0" err="1">
                          <a:effectLst/>
                        </a:rPr>
                        <a:t>Ms.Malavika.A.A</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15000"/>
                        </a:lnSpc>
                        <a:spcAft>
                          <a:spcPts val="1000"/>
                        </a:spcAft>
                      </a:pPr>
                      <a:r>
                        <a:rPr lang="en-IN" sz="900">
                          <a:effectLst/>
                        </a:rPr>
                        <a:t>Dr. Swapna.N</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1007104794"/>
                  </a:ext>
                </a:extLst>
              </a:tr>
              <a:tr h="0">
                <a:tc>
                  <a:txBody>
                    <a:bodyPr/>
                    <a:lstStyle/>
                    <a:p>
                      <a:pPr algn="just">
                        <a:lnSpc>
                          <a:spcPct val="115000"/>
                        </a:lnSpc>
                        <a:spcAft>
                          <a:spcPts val="1000"/>
                        </a:spcAft>
                      </a:pPr>
                      <a:r>
                        <a:rPr lang="en-IN" sz="900" dirty="0">
                          <a:effectLst/>
                        </a:rPr>
                        <a:t>Quality of Life of Children with Cerebral Palsy</a:t>
                      </a:r>
                    </a:p>
                  </a:txBody>
                  <a:tcPr marL="5678" marR="5678" marT="0" marB="0"/>
                </a:tc>
                <a:tc>
                  <a:txBody>
                    <a:bodyPr/>
                    <a:lstStyle/>
                    <a:p>
                      <a:pPr algn="just">
                        <a:lnSpc>
                          <a:spcPct val="115000"/>
                        </a:lnSpc>
                        <a:spcAft>
                          <a:spcPts val="1000"/>
                        </a:spcAft>
                      </a:pPr>
                      <a:r>
                        <a:rPr lang="en-IN" sz="900" dirty="0">
                          <a:effectLst/>
                        </a:rPr>
                        <a:t>Ms. </a:t>
                      </a:r>
                      <a:r>
                        <a:rPr lang="en-IN" sz="900" dirty="0" err="1">
                          <a:effectLst/>
                        </a:rPr>
                        <a:t>Tilling.Riniya</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dirty="0" err="1">
                          <a:effectLst/>
                        </a:rPr>
                        <a:t>Dr.</a:t>
                      </a:r>
                      <a:r>
                        <a:rPr lang="en-IN" sz="900" dirty="0">
                          <a:effectLst/>
                        </a:rPr>
                        <a:t> </a:t>
                      </a:r>
                      <a:r>
                        <a:rPr lang="en-IN" sz="900" dirty="0" err="1">
                          <a:effectLst/>
                        </a:rPr>
                        <a:t>Swapna.N</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2224592470"/>
                  </a:ext>
                </a:extLst>
              </a:tr>
              <a:tr h="0">
                <a:tc>
                  <a:txBody>
                    <a:bodyPr/>
                    <a:lstStyle/>
                    <a:p>
                      <a:pPr algn="just">
                        <a:lnSpc>
                          <a:spcPct val="115000"/>
                        </a:lnSpc>
                        <a:spcAft>
                          <a:spcPts val="1000"/>
                        </a:spcAft>
                      </a:pPr>
                      <a:r>
                        <a:rPr lang="en-IN" sz="900">
                          <a:effectLst/>
                        </a:rPr>
                        <a:t>Phonological Encoding in Persons with Stuttering through Phoneme Monitoring Tasks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15000"/>
                        </a:lnSpc>
                        <a:spcAft>
                          <a:spcPts val="1000"/>
                        </a:spcAft>
                      </a:pPr>
                      <a:r>
                        <a:rPr lang="en-IN" sz="900">
                          <a:effectLst/>
                        </a:rPr>
                        <a:t>Ms. Darshini. K. J.</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 Swapna.N</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410038826"/>
                  </a:ext>
                </a:extLst>
              </a:tr>
              <a:tr h="0">
                <a:tc>
                  <a:txBody>
                    <a:bodyPr/>
                    <a:lstStyle/>
                    <a:p>
                      <a:pPr algn="just">
                        <a:lnSpc>
                          <a:spcPct val="115000"/>
                        </a:lnSpc>
                        <a:spcAft>
                          <a:spcPts val="1000"/>
                        </a:spcAft>
                      </a:pPr>
                      <a:r>
                        <a:rPr lang="en-IN" sz="900">
                          <a:effectLst/>
                        </a:rPr>
                        <a:t>Concept formation and Language Performance in late Talkers and Typically Developing Children</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Ms. Sandra Sebastian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 Deepa M. 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1743072585"/>
                  </a:ext>
                </a:extLst>
              </a:tr>
              <a:tr h="0">
                <a:tc>
                  <a:txBody>
                    <a:bodyPr/>
                    <a:lstStyle/>
                    <a:p>
                      <a:pPr algn="just">
                        <a:lnSpc>
                          <a:spcPct val="115000"/>
                        </a:lnSpc>
                      </a:pPr>
                      <a:r>
                        <a:rPr lang="en-US" sz="900">
                          <a:effectLst/>
                        </a:rPr>
                        <a:t>Code mixing and code switching in Malayalam-English bilingual children</a:t>
                      </a:r>
                      <a:endParaRPr lang="en-IN" sz="900">
                        <a:effectLst/>
                        <a:latin typeface="Times New Roman" panose="02020603050405020304" pitchFamily="18" charset="0"/>
                        <a:ea typeface="Times New Roman" panose="02020603050405020304" pitchFamily="18" charset="0"/>
                        <a:cs typeface="Mangal" panose="02040503050203030202" pitchFamily="18" charset="0"/>
                      </a:endParaRPr>
                    </a:p>
                  </a:txBody>
                  <a:tcPr marL="5678" marR="5678" marT="0" marB="0"/>
                </a:tc>
                <a:tc>
                  <a:txBody>
                    <a:bodyPr/>
                    <a:lstStyle/>
                    <a:p>
                      <a:pPr algn="l">
                        <a:lnSpc>
                          <a:spcPct val="115000"/>
                        </a:lnSpc>
                      </a:pPr>
                      <a:r>
                        <a:rPr lang="en-US" sz="900">
                          <a:effectLst/>
                        </a:rPr>
                        <a:t>Aparna. L.V.</a:t>
                      </a:r>
                      <a:endParaRPr lang="en-IN" sz="900">
                        <a:effectLst/>
                        <a:latin typeface="Times New Roman" panose="02020603050405020304" pitchFamily="18" charset="0"/>
                        <a:ea typeface="Times New Roman" panose="02020603050405020304" pitchFamily="18"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 Jayashree C. Shanbal</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2792656922"/>
                  </a:ext>
                </a:extLst>
              </a:tr>
              <a:tr h="0">
                <a:tc>
                  <a:txBody>
                    <a:bodyPr/>
                    <a:lstStyle/>
                    <a:p>
                      <a:pPr algn="l">
                        <a:lnSpc>
                          <a:spcPct val="115000"/>
                        </a:lnSpc>
                      </a:pPr>
                      <a:r>
                        <a:rPr lang="en-US" sz="900">
                          <a:effectLst/>
                        </a:rPr>
                        <a:t>Inference revision processing in individuals with aphasia </a:t>
                      </a:r>
                      <a:endParaRPr lang="en-IN" sz="900">
                        <a:effectLst/>
                        <a:latin typeface="Times New Roman" panose="02020603050405020304" pitchFamily="18" charset="0"/>
                        <a:ea typeface="Times New Roman" panose="02020603050405020304" pitchFamily="18" charset="0"/>
                        <a:cs typeface="Mangal" panose="02040503050203030202" pitchFamily="18" charset="0"/>
                      </a:endParaRPr>
                    </a:p>
                  </a:txBody>
                  <a:tcPr marL="5678" marR="5678" marT="0" marB="0"/>
                </a:tc>
                <a:tc>
                  <a:txBody>
                    <a:bodyPr/>
                    <a:lstStyle/>
                    <a:p>
                      <a:pPr algn="l">
                        <a:lnSpc>
                          <a:spcPct val="115000"/>
                        </a:lnSpc>
                      </a:pPr>
                      <a:r>
                        <a:rPr lang="en-US" sz="900">
                          <a:effectLst/>
                        </a:rPr>
                        <a:t>Divya Seth</a:t>
                      </a:r>
                      <a:endParaRPr lang="en-IN" sz="900">
                        <a:effectLst/>
                        <a:latin typeface="Times New Roman" panose="02020603050405020304" pitchFamily="18" charset="0"/>
                        <a:ea typeface="Times New Roman" panose="02020603050405020304" pitchFamily="18"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 Jayashree C. Shanbal</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1376779768"/>
                  </a:ext>
                </a:extLst>
              </a:tr>
              <a:tr h="0">
                <a:tc>
                  <a:txBody>
                    <a:bodyPr/>
                    <a:lstStyle/>
                    <a:p>
                      <a:pPr algn="just">
                        <a:lnSpc>
                          <a:spcPct val="115000"/>
                        </a:lnSpc>
                      </a:pPr>
                      <a:r>
                        <a:rPr lang="en-US" sz="900">
                          <a:effectLst/>
                        </a:rPr>
                        <a:t>Phonological awareness skills and reading in Malayalam-English biliterate children</a:t>
                      </a:r>
                      <a:endParaRPr lang="en-IN" sz="900">
                        <a:effectLst/>
                        <a:latin typeface="Times New Roman" panose="02020603050405020304" pitchFamily="18" charset="0"/>
                        <a:ea typeface="Times New Roman" panose="02020603050405020304" pitchFamily="18" charset="0"/>
                        <a:cs typeface="Mangal" panose="02040503050203030202" pitchFamily="18" charset="0"/>
                      </a:endParaRPr>
                    </a:p>
                  </a:txBody>
                  <a:tcPr marL="5678" marR="5678" marT="0" marB="0"/>
                </a:tc>
                <a:tc>
                  <a:txBody>
                    <a:bodyPr/>
                    <a:lstStyle/>
                    <a:p>
                      <a:pPr algn="l">
                        <a:lnSpc>
                          <a:spcPct val="115000"/>
                        </a:lnSpc>
                      </a:pPr>
                      <a:r>
                        <a:rPr lang="en-US" sz="900">
                          <a:effectLst/>
                        </a:rPr>
                        <a:t>Thanzeem Razak</a:t>
                      </a:r>
                      <a:endParaRPr lang="en-IN" sz="900">
                        <a:effectLst/>
                        <a:latin typeface="Times New Roman" panose="02020603050405020304" pitchFamily="18" charset="0"/>
                        <a:ea typeface="Times New Roman" panose="02020603050405020304" pitchFamily="18"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 Jayashree C. Shanbal</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3682642142"/>
                  </a:ext>
                </a:extLst>
              </a:tr>
              <a:tr h="0">
                <a:tc>
                  <a:txBody>
                    <a:bodyPr/>
                    <a:lstStyle/>
                    <a:p>
                      <a:pPr algn="just">
                        <a:lnSpc>
                          <a:spcPct val="115000"/>
                        </a:lnSpc>
                        <a:spcAft>
                          <a:spcPts val="1000"/>
                        </a:spcAft>
                      </a:pPr>
                      <a:r>
                        <a:rPr lang="en-IN" sz="900">
                          <a:effectLst/>
                        </a:rPr>
                        <a:t>Cepstral analysis of normal and dysphonic voice</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Ms Kavya 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Mr. Gopikishore Pebbili</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951049927"/>
                  </a:ext>
                </a:extLst>
              </a:tr>
              <a:tr h="0">
                <a:tc>
                  <a:txBody>
                    <a:bodyPr/>
                    <a:lstStyle/>
                    <a:p>
                      <a:pPr algn="just">
                        <a:lnSpc>
                          <a:spcPct val="115000"/>
                        </a:lnSpc>
                        <a:spcAft>
                          <a:spcPts val="1000"/>
                        </a:spcAft>
                      </a:pPr>
                      <a:r>
                        <a:rPr lang="en-IN" sz="900">
                          <a:effectLst/>
                        </a:rPr>
                        <a:t>Cepstral analysis of voice in adults in the age range of 20-40 yrs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Ms. Sujitha B.S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Mr. Gopikishore Pebbili</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1656247115"/>
                  </a:ext>
                </a:extLst>
              </a:tr>
              <a:tr h="0">
                <a:tc>
                  <a:txBody>
                    <a:bodyPr/>
                    <a:lstStyle/>
                    <a:p>
                      <a:pPr algn="just">
                        <a:lnSpc>
                          <a:spcPct val="115000"/>
                        </a:lnSpc>
                        <a:spcAft>
                          <a:spcPts val="1000"/>
                        </a:spcAft>
                      </a:pPr>
                      <a:r>
                        <a:rPr lang="en-IN" sz="900">
                          <a:effectLst/>
                        </a:rPr>
                        <a:t>Fast mapping abilities in yound bilingual and multilingual children</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Deepak. P</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 K. C. Shyamala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extLst>
                  <a:ext uri="{0D108BD9-81ED-4DB2-BD59-A6C34878D82A}">
                    <a16:rowId xmlns:a16="http://schemas.microsoft.com/office/drawing/2014/main" val="3983331161"/>
                  </a:ext>
                </a:extLst>
              </a:tr>
              <a:tr h="0">
                <a:tc>
                  <a:txBody>
                    <a:bodyPr/>
                    <a:lstStyle/>
                    <a:p>
                      <a:pPr algn="just">
                        <a:lnSpc>
                          <a:spcPct val="115000"/>
                        </a:lnSpc>
                        <a:spcAft>
                          <a:spcPts val="1000"/>
                        </a:spcAft>
                      </a:pPr>
                      <a:r>
                        <a:rPr lang="en-IN" sz="900">
                          <a:effectLst/>
                        </a:rPr>
                        <a:t>Sentence interpretation in bilingual children with and without specific language impairment</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Darshan.H.S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 K. C. Shyamala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extLst>
                  <a:ext uri="{0D108BD9-81ED-4DB2-BD59-A6C34878D82A}">
                    <a16:rowId xmlns:a16="http://schemas.microsoft.com/office/drawing/2014/main" val="1611524878"/>
                  </a:ext>
                </a:extLst>
              </a:tr>
              <a:tr h="0">
                <a:tc>
                  <a:txBody>
                    <a:bodyPr/>
                    <a:lstStyle/>
                    <a:p>
                      <a:pPr algn="just">
                        <a:lnSpc>
                          <a:spcPct val="115000"/>
                        </a:lnSpc>
                        <a:spcAft>
                          <a:spcPts val="1000"/>
                        </a:spcAft>
                      </a:pPr>
                      <a:r>
                        <a:rPr lang="en-IN" sz="900">
                          <a:effectLst/>
                        </a:rPr>
                        <a:t>Velocity profiles and Spatio Temporal Indices in the speech of children with cerebral palsy</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Swathi. J</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 R. Manjula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extLst>
                  <a:ext uri="{0D108BD9-81ED-4DB2-BD59-A6C34878D82A}">
                    <a16:rowId xmlns:a16="http://schemas.microsoft.com/office/drawing/2014/main" val="769265560"/>
                  </a:ext>
                </a:extLst>
              </a:tr>
              <a:tr h="0">
                <a:tc>
                  <a:txBody>
                    <a:bodyPr/>
                    <a:lstStyle/>
                    <a:p>
                      <a:pPr algn="just">
                        <a:lnSpc>
                          <a:spcPct val="115000"/>
                        </a:lnSpc>
                        <a:spcAft>
                          <a:spcPts val="1000"/>
                        </a:spcAft>
                      </a:pPr>
                      <a:r>
                        <a:rPr lang="en-IN" sz="900">
                          <a:effectLst/>
                        </a:rPr>
                        <a:t>Development of an adapted ICF-CY based functional Assessment Tool for pre-school children with Autism</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Helga Maria Nivanka Ravel</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dirty="0" err="1">
                          <a:effectLst/>
                        </a:rPr>
                        <a:t>Dr.M</a:t>
                      </a:r>
                      <a:r>
                        <a:rPr lang="en-IN" sz="900" dirty="0">
                          <a:effectLst/>
                        </a:rPr>
                        <a:t>. </a:t>
                      </a:r>
                      <a:r>
                        <a:rPr lang="en-IN" sz="900" dirty="0" err="1">
                          <a:effectLst/>
                        </a:rPr>
                        <a:t>Pushpavathi</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1108777792"/>
                  </a:ext>
                </a:extLst>
              </a:tr>
              <a:tr h="0">
                <a:tc>
                  <a:txBody>
                    <a:bodyPr/>
                    <a:lstStyle/>
                    <a:p>
                      <a:pPr algn="just">
                        <a:lnSpc>
                          <a:spcPct val="115000"/>
                        </a:lnSpc>
                        <a:spcAft>
                          <a:spcPts val="1000"/>
                        </a:spcAft>
                      </a:pPr>
                      <a:r>
                        <a:rPr lang="en-IN" sz="900">
                          <a:effectLst/>
                        </a:rPr>
                        <a:t>Speech Charactristics in Adults with unrepaired Cleft Palate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Shilpa Nanjappa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Dr.M. Pushpavathi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extLst>
                  <a:ext uri="{0D108BD9-81ED-4DB2-BD59-A6C34878D82A}">
                    <a16:rowId xmlns:a16="http://schemas.microsoft.com/office/drawing/2014/main" val="4042982337"/>
                  </a:ext>
                </a:extLst>
              </a:tr>
              <a:tr h="0">
                <a:tc>
                  <a:txBody>
                    <a:bodyPr/>
                    <a:lstStyle/>
                    <a:p>
                      <a:pPr algn="just">
                        <a:lnSpc>
                          <a:spcPct val="115000"/>
                        </a:lnSpc>
                        <a:spcAft>
                          <a:spcPts val="1000"/>
                        </a:spcAft>
                      </a:pPr>
                      <a:r>
                        <a:rPr lang="en-IN" sz="900">
                          <a:effectLst/>
                        </a:rPr>
                        <a:t>Constant Therapy: An Adaptation in Hindi</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Ms. Vimala Jayakrishna Kasturi</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dirty="0" err="1">
                          <a:effectLst/>
                        </a:rPr>
                        <a:t>Dr.</a:t>
                      </a:r>
                      <a:r>
                        <a:rPr lang="en-IN" sz="900" dirty="0">
                          <a:effectLst/>
                        </a:rPr>
                        <a:t> S. P. Goswami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extLst>
                  <a:ext uri="{0D108BD9-81ED-4DB2-BD59-A6C34878D82A}">
                    <a16:rowId xmlns:a16="http://schemas.microsoft.com/office/drawing/2014/main" val="1475340567"/>
                  </a:ext>
                </a:extLst>
              </a:tr>
              <a:tr h="0">
                <a:tc>
                  <a:txBody>
                    <a:bodyPr/>
                    <a:lstStyle/>
                    <a:p>
                      <a:pPr algn="just">
                        <a:lnSpc>
                          <a:spcPct val="115000"/>
                        </a:lnSpc>
                        <a:spcAft>
                          <a:spcPts val="1000"/>
                        </a:spcAft>
                      </a:pPr>
                      <a:r>
                        <a:rPr lang="en-IN" sz="900">
                          <a:effectLst/>
                        </a:rPr>
                        <a:t>Constant Therapy: An Adaptation in Kannada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a:effectLst/>
                        </a:rPr>
                        <a:t>Ms. Nikitha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lang="en-IN" sz="900" dirty="0" err="1">
                          <a:effectLst/>
                        </a:rPr>
                        <a:t>Dr.</a:t>
                      </a:r>
                      <a:r>
                        <a:rPr lang="en-IN" sz="900" dirty="0">
                          <a:effectLst/>
                        </a:rPr>
                        <a:t> S. P. Goswami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extLst>
                  <a:ext uri="{0D108BD9-81ED-4DB2-BD59-A6C34878D82A}">
                    <a16:rowId xmlns:a16="http://schemas.microsoft.com/office/drawing/2014/main" val="912847403"/>
                  </a:ext>
                </a:extLst>
              </a:tr>
              <a:tr h="0">
                <a:tc>
                  <a:txBody>
                    <a:bodyPr/>
                    <a:lstStyle/>
                    <a:p>
                      <a:pPr algn="just">
                        <a:lnSpc>
                          <a:spcPct val="115000"/>
                        </a:lnSpc>
                        <a:spcAft>
                          <a:spcPts val="1000"/>
                        </a:spcAft>
                      </a:pPr>
                      <a:r>
                        <a:rPr lang="en-IN" sz="900" dirty="0">
                          <a:effectLst/>
                        </a:rPr>
                        <a:t>Perception of Affective Prosody in 5-7 year old Malayalam speaking children with Specific Language Impairment</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dirty="0" err="1">
                          <a:effectLst/>
                        </a:rPr>
                        <a:t>Akhila</a:t>
                      </a:r>
                      <a:r>
                        <a:rPr lang="en-IN" sz="900" dirty="0">
                          <a:effectLst/>
                        </a:rPr>
                        <a:t> Rahul</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l">
                        <a:lnSpc>
                          <a:spcPct val="115000"/>
                        </a:lnSpc>
                        <a:spcAft>
                          <a:spcPts val="1000"/>
                        </a:spcAft>
                      </a:pPr>
                      <a:r>
                        <a:rPr lang="en-IN" sz="900" dirty="0" err="1">
                          <a:effectLst/>
                        </a:rPr>
                        <a:t>Dr.Jayashree</a:t>
                      </a:r>
                      <a:r>
                        <a:rPr lang="en-IN" sz="900" dirty="0">
                          <a:effectLst/>
                        </a:rPr>
                        <a:t> C. </a:t>
                      </a:r>
                      <a:r>
                        <a:rPr lang="en-IN" sz="900" dirty="0" err="1">
                          <a:effectLst/>
                        </a:rPr>
                        <a:t>Shanbal</a:t>
                      </a:r>
                      <a:r>
                        <a:rPr lang="en-IN" sz="900" dirty="0">
                          <a:effectLst/>
                        </a:rPr>
                        <a:t>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2637228273"/>
                  </a:ext>
                </a:extLst>
              </a:tr>
              <a:tr h="0">
                <a:tc>
                  <a:txBody>
                    <a:bodyPr/>
                    <a:lstStyle/>
                    <a:p>
                      <a:pPr algn="just">
                        <a:lnSpc>
                          <a:spcPct val="115000"/>
                        </a:lnSpc>
                        <a:spcAft>
                          <a:spcPts val="1000"/>
                        </a:spcAft>
                      </a:pPr>
                      <a:r>
                        <a:rPr lang="en-IN" sz="900" dirty="0">
                          <a:effectLst/>
                        </a:rPr>
                        <a:t>Rapid automatized naming and reading in 5-7 year old Malayalam speaking children with Specific language impairment</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IN" sz="900" dirty="0">
                          <a:effectLst/>
                        </a:rPr>
                        <a:t>Haritha Mohan</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lang="en-IN" sz="900" dirty="0" err="1">
                          <a:effectLst/>
                        </a:rPr>
                        <a:t>Dr.Jayashree</a:t>
                      </a:r>
                      <a:r>
                        <a:rPr lang="en-IN" sz="900" dirty="0">
                          <a:effectLst/>
                        </a:rPr>
                        <a:t> C. </a:t>
                      </a:r>
                      <a:r>
                        <a:rPr lang="en-IN" sz="900" dirty="0" err="1">
                          <a:effectLst/>
                        </a:rPr>
                        <a:t>Shanbal</a:t>
                      </a:r>
                      <a:r>
                        <a:rPr lang="en-US" sz="900" dirty="0">
                          <a:effectLst/>
                        </a:rPr>
                        <a:t> </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2764979007"/>
                  </a:ext>
                </a:extLst>
              </a:tr>
              <a:tr h="0">
                <a:tc>
                  <a:txBody>
                    <a:bodyPr/>
                    <a:lstStyle/>
                    <a:p>
                      <a:pPr algn="just">
                        <a:lnSpc>
                          <a:spcPct val="115000"/>
                        </a:lnSpc>
                        <a:spcAft>
                          <a:spcPts val="1000"/>
                        </a:spcAft>
                      </a:pPr>
                      <a:r>
                        <a:rPr lang="en-IN" sz="900" dirty="0">
                          <a:effectLst/>
                        </a:rPr>
                        <a:t>Code mixing and code switching in 8-10 year old Malayalam-English (M-E) bilingual children</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pPr>
                      <a:r>
                        <a:rPr lang="en-IN" sz="900" dirty="0">
                          <a:effectLst/>
                        </a:rPr>
                        <a:t>Radhika Suresh</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lang="en-IN" sz="900" dirty="0" err="1">
                          <a:effectLst/>
                        </a:rPr>
                        <a:t>Dr.Jayashree</a:t>
                      </a:r>
                      <a:r>
                        <a:rPr lang="en-IN" sz="900" dirty="0">
                          <a:effectLst/>
                        </a:rPr>
                        <a:t> C. </a:t>
                      </a:r>
                      <a:r>
                        <a:rPr lang="en-IN" sz="900" dirty="0" err="1">
                          <a:effectLst/>
                        </a:rPr>
                        <a:t>Shanbal</a:t>
                      </a:r>
                      <a:r>
                        <a:rPr lang="en-US" sz="900" dirty="0">
                          <a:effectLst/>
                        </a:rPr>
                        <a:t> </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1459895330"/>
                  </a:ext>
                </a:extLst>
              </a:tr>
              <a:tr h="0">
                <a:tc>
                  <a:txBody>
                    <a:bodyPr/>
                    <a:lstStyle/>
                    <a:p>
                      <a:pPr algn="just">
                        <a:lnSpc>
                          <a:spcPct val="115000"/>
                        </a:lnSpc>
                        <a:spcAft>
                          <a:spcPts val="1000"/>
                        </a:spcAft>
                      </a:pPr>
                      <a:r>
                        <a:rPr lang="en-IN" sz="900" dirty="0">
                          <a:effectLst/>
                        </a:rPr>
                        <a:t>Visual Recognition Skill in Individuals with Aphasia</a:t>
                      </a:r>
                    </a:p>
                  </a:txBody>
                  <a:tcPr marL="5678" marR="5678" marT="0" marB="0"/>
                </a:tc>
                <a:tc>
                  <a:txBody>
                    <a:bodyPr/>
                    <a:lstStyle/>
                    <a:p>
                      <a:pPr algn="just">
                        <a:lnSpc>
                          <a:spcPct val="115000"/>
                        </a:lnSpc>
                        <a:spcAft>
                          <a:spcPts val="1000"/>
                        </a:spcAft>
                      </a:pPr>
                      <a:r>
                        <a:rPr lang="en-IN" sz="900" dirty="0">
                          <a:effectLst/>
                        </a:rPr>
                        <a:t>Rashmi </a:t>
                      </a:r>
                      <a:r>
                        <a:rPr lang="en-IN" sz="900" dirty="0" err="1">
                          <a:effectLst/>
                        </a:rPr>
                        <a:t>Yuvashree</a:t>
                      </a:r>
                      <a:r>
                        <a:rPr lang="en-US" sz="900" dirty="0">
                          <a:effectLst/>
                        </a:rPr>
                        <a:t> </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0" indent="0" algn="l">
                        <a:lnSpc>
                          <a:spcPct val="115000"/>
                        </a:lnSpc>
                        <a:spcAft>
                          <a:spcPts val="1000"/>
                        </a:spcAft>
                      </a:pPr>
                      <a:r>
                        <a:rPr lang="en-US" sz="900" dirty="0">
                          <a:effectLst/>
                        </a:rPr>
                        <a:t>Dr. K. C. Shyamala</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3334453593"/>
                  </a:ext>
                </a:extLst>
              </a:tr>
              <a:tr h="0">
                <a:tc>
                  <a:txBody>
                    <a:bodyPr/>
                    <a:lstStyle/>
                    <a:p>
                      <a:pPr algn="just">
                        <a:lnSpc>
                          <a:spcPct val="115000"/>
                        </a:lnSpc>
                        <a:spcAft>
                          <a:spcPts val="1000"/>
                        </a:spcAft>
                      </a:pPr>
                      <a:r>
                        <a:rPr lang="en-IN" sz="900">
                          <a:effectLst/>
                        </a:rPr>
                        <a:t>Fast Mapping Skills in Children with SLI</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15000"/>
                        </a:lnSpc>
                        <a:spcAft>
                          <a:spcPts val="1000"/>
                        </a:spcAft>
                      </a:pPr>
                      <a:r>
                        <a:rPr lang="en-IN" sz="900">
                          <a:effectLst/>
                        </a:rPr>
                        <a:t>Jagacharan</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US" sz="900" dirty="0">
                          <a:effectLst/>
                        </a:rPr>
                        <a:t>Dr. K. C. Shyamala</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1693079548"/>
                  </a:ext>
                </a:extLst>
              </a:tr>
              <a:tr h="0">
                <a:tc>
                  <a:txBody>
                    <a:bodyPr/>
                    <a:lstStyle/>
                    <a:p>
                      <a:pPr algn="just">
                        <a:lnSpc>
                          <a:spcPct val="115000"/>
                        </a:lnSpc>
                        <a:spcAft>
                          <a:spcPts val="1000"/>
                        </a:spcAft>
                      </a:pPr>
                      <a:r>
                        <a:rPr lang="en-IN" sz="900">
                          <a:effectLst/>
                        </a:rPr>
                        <a:t>Fast Mapping Skills in Children with ASD</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15000"/>
                        </a:lnSpc>
                        <a:spcAft>
                          <a:spcPts val="1000"/>
                        </a:spcAft>
                      </a:pPr>
                      <a:r>
                        <a:rPr lang="en-IN" sz="900">
                          <a:effectLst/>
                        </a:rPr>
                        <a:t>Bincy Kalam</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US" sz="900" dirty="0">
                          <a:effectLst/>
                        </a:rPr>
                        <a:t>Dr. K. C. Shyamala</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187824247"/>
                  </a:ext>
                </a:extLst>
              </a:tr>
              <a:tr h="0">
                <a:tc>
                  <a:txBody>
                    <a:bodyPr/>
                    <a:lstStyle/>
                    <a:p>
                      <a:pPr algn="just">
                        <a:lnSpc>
                          <a:spcPct val="115000"/>
                        </a:lnSpc>
                        <a:spcAft>
                          <a:spcPts val="1000"/>
                        </a:spcAft>
                      </a:pPr>
                      <a:r>
                        <a:rPr lang="en-GB" sz="900" dirty="0">
                          <a:effectLst/>
                        </a:rPr>
                        <a:t>Syntactic deficits in Persons with Fluent Aphasia</a:t>
                      </a:r>
                      <a:endParaRPr lang="en-IN" sz="900" dirty="0">
                        <a:effectLst/>
                      </a:endParaRPr>
                    </a:p>
                  </a:txBody>
                  <a:tcPr marL="5678" marR="5678" marT="0" marB="0"/>
                </a:tc>
                <a:tc>
                  <a:txBody>
                    <a:bodyPr/>
                    <a:lstStyle/>
                    <a:p>
                      <a:pPr algn="just">
                        <a:lnSpc>
                          <a:spcPct val="115000"/>
                        </a:lnSpc>
                        <a:spcAft>
                          <a:spcPts val="1000"/>
                        </a:spcAft>
                      </a:pPr>
                      <a:r>
                        <a:rPr lang="en-GB" sz="900" dirty="0">
                          <a:effectLst/>
                        </a:rPr>
                        <a:t>Varsha</a:t>
                      </a:r>
                      <a:r>
                        <a:rPr lang="en-IN" sz="900" dirty="0">
                          <a:effectLst/>
                        </a:rPr>
                        <a:t> Vijayan</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GB" sz="900" dirty="0" err="1">
                          <a:effectLst/>
                        </a:rPr>
                        <a:t>Dr.</a:t>
                      </a:r>
                      <a:r>
                        <a:rPr lang="en-GB" sz="900" dirty="0">
                          <a:effectLst/>
                        </a:rPr>
                        <a:t> S.P. Goswami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1427552302"/>
                  </a:ext>
                </a:extLst>
              </a:tr>
              <a:tr h="0">
                <a:tc>
                  <a:txBody>
                    <a:bodyPr/>
                    <a:lstStyle/>
                    <a:p>
                      <a:pPr algn="just">
                        <a:lnSpc>
                          <a:spcPct val="115000"/>
                        </a:lnSpc>
                        <a:spcAft>
                          <a:spcPts val="1000"/>
                        </a:spcAft>
                      </a:pPr>
                      <a:r>
                        <a:rPr lang="en-GB" sz="900" dirty="0">
                          <a:effectLst/>
                        </a:rPr>
                        <a:t>Semantic deficits in Persons with Fluent Aphasia</a:t>
                      </a:r>
                      <a:endParaRPr lang="en-IN" sz="900" dirty="0">
                        <a:effectLst/>
                      </a:endParaRPr>
                    </a:p>
                  </a:txBody>
                  <a:tcPr marL="5678" marR="5678" marT="0" marB="0"/>
                </a:tc>
                <a:tc>
                  <a:txBody>
                    <a:bodyPr/>
                    <a:lstStyle/>
                    <a:p>
                      <a:pPr algn="just">
                        <a:lnSpc>
                          <a:spcPct val="115000"/>
                        </a:lnSpc>
                        <a:spcAft>
                          <a:spcPts val="1000"/>
                        </a:spcAft>
                      </a:pPr>
                      <a:r>
                        <a:rPr lang="en-IN" sz="900" dirty="0">
                          <a:effectLst/>
                        </a:rPr>
                        <a:t>Veena </a:t>
                      </a:r>
                      <a:r>
                        <a:rPr lang="en-IN" sz="900" dirty="0" err="1">
                          <a:effectLst/>
                        </a:rPr>
                        <a:t>Nataraj</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GB" sz="900" dirty="0" err="1">
                          <a:effectLst/>
                        </a:rPr>
                        <a:t>Dr.</a:t>
                      </a:r>
                      <a:r>
                        <a:rPr lang="en-GB" sz="900" dirty="0">
                          <a:effectLst/>
                        </a:rPr>
                        <a:t> S.P. Goswami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3739484091"/>
                  </a:ext>
                </a:extLst>
              </a:tr>
              <a:tr h="0">
                <a:tc>
                  <a:txBody>
                    <a:bodyPr/>
                    <a:lstStyle/>
                    <a:p>
                      <a:pPr marR="88265" algn="just">
                        <a:lnSpc>
                          <a:spcPct val="115000"/>
                        </a:lnSpc>
                        <a:spcAft>
                          <a:spcPts val="1000"/>
                        </a:spcAft>
                        <a:tabLst>
                          <a:tab pos="514350" algn="l"/>
                          <a:tab pos="571500" algn="l"/>
                          <a:tab pos="685800" algn="l"/>
                        </a:tabLst>
                      </a:pPr>
                      <a:r>
                        <a:rPr lang="en-IN" sz="900" dirty="0">
                          <a:effectLst/>
                        </a:rPr>
                        <a:t>Discourse-level Listening comprehension in 3 </a:t>
                      </a:r>
                      <a:r>
                        <a:rPr lang="en-IN" sz="900" dirty="0" err="1">
                          <a:effectLst/>
                        </a:rPr>
                        <a:t>rd</a:t>
                      </a:r>
                      <a:r>
                        <a:rPr lang="en-IN" sz="900" dirty="0">
                          <a:effectLst/>
                        </a:rPr>
                        <a:t> grade and 4</a:t>
                      </a:r>
                      <a:r>
                        <a:rPr lang="en-IN" sz="900" baseline="30000" dirty="0">
                          <a:effectLst/>
                        </a:rPr>
                        <a:t>th</a:t>
                      </a:r>
                      <a:r>
                        <a:rPr lang="en-IN" sz="900" dirty="0">
                          <a:effectLst/>
                        </a:rPr>
                        <a:t> grade Kannada speaking children with Learning disability</a:t>
                      </a:r>
                    </a:p>
                  </a:txBody>
                  <a:tcPr marL="5678" marR="5678" marT="0" marB="0"/>
                </a:tc>
                <a:tc>
                  <a:txBody>
                    <a:bodyPr/>
                    <a:lstStyle/>
                    <a:p>
                      <a:pPr marR="88265" algn="just">
                        <a:lnSpc>
                          <a:spcPct val="115000"/>
                        </a:lnSpc>
                        <a:spcAft>
                          <a:spcPts val="1000"/>
                        </a:spcAft>
                        <a:tabLst>
                          <a:tab pos="514350" algn="l"/>
                          <a:tab pos="571500" algn="l"/>
                          <a:tab pos="685800" algn="l"/>
                        </a:tabLst>
                      </a:pPr>
                      <a:r>
                        <a:rPr lang="en-IN" sz="900" dirty="0" err="1">
                          <a:effectLst/>
                        </a:rPr>
                        <a:t>Divyashree</a:t>
                      </a:r>
                      <a:endParaRPr lang="en-IN" sz="900" dirty="0">
                        <a:effectLst/>
                      </a:endParaRPr>
                    </a:p>
                  </a:txBody>
                  <a:tcPr marL="5678" marR="5678" marT="0" marB="0"/>
                </a:tc>
                <a:tc>
                  <a:txBody>
                    <a:bodyPr/>
                    <a:lstStyle/>
                    <a:p>
                      <a:pPr marL="0" indent="0" algn="l">
                        <a:lnSpc>
                          <a:spcPct val="115000"/>
                        </a:lnSpc>
                        <a:spcAft>
                          <a:spcPts val="1000"/>
                        </a:spcAft>
                      </a:pPr>
                      <a:r>
                        <a:rPr lang="en-GB" sz="900" dirty="0" err="1">
                          <a:effectLst/>
                        </a:rPr>
                        <a:t>Dr.</a:t>
                      </a:r>
                      <a:r>
                        <a:rPr lang="en-GB" sz="900" dirty="0">
                          <a:effectLst/>
                        </a:rPr>
                        <a:t> Jayashree C </a:t>
                      </a:r>
                      <a:r>
                        <a:rPr lang="en-GB" sz="900" dirty="0" err="1">
                          <a:effectLst/>
                        </a:rPr>
                        <a:t>Shanbal</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3945377736"/>
                  </a:ext>
                </a:extLst>
              </a:tr>
              <a:tr h="0">
                <a:tc>
                  <a:txBody>
                    <a:bodyPr/>
                    <a:lstStyle/>
                    <a:p>
                      <a:pPr marR="88265" algn="just">
                        <a:lnSpc>
                          <a:spcPct val="115000"/>
                        </a:lnSpc>
                        <a:spcAft>
                          <a:spcPts val="1000"/>
                        </a:spcAft>
                        <a:tabLst>
                          <a:tab pos="514350" algn="l"/>
                          <a:tab pos="571500" algn="l"/>
                          <a:tab pos="685800" algn="l"/>
                        </a:tabLst>
                      </a:pPr>
                      <a:r>
                        <a:rPr lang="en-IN" sz="900" dirty="0">
                          <a:effectLst/>
                        </a:rPr>
                        <a:t>Theory of mind in Specific language Impairment</a:t>
                      </a:r>
                    </a:p>
                  </a:txBody>
                  <a:tcPr marL="5678" marR="5678" marT="0" marB="0"/>
                </a:tc>
                <a:tc>
                  <a:txBody>
                    <a:bodyPr/>
                    <a:lstStyle/>
                    <a:p>
                      <a:pPr marR="88265" algn="just">
                        <a:lnSpc>
                          <a:spcPct val="115000"/>
                        </a:lnSpc>
                        <a:spcAft>
                          <a:spcPts val="1000"/>
                        </a:spcAft>
                        <a:tabLst>
                          <a:tab pos="514350" algn="l"/>
                          <a:tab pos="571500" algn="l"/>
                          <a:tab pos="685800" algn="l"/>
                        </a:tabLst>
                      </a:pPr>
                      <a:r>
                        <a:rPr lang="en-IN" sz="900" dirty="0" err="1">
                          <a:effectLst/>
                        </a:rPr>
                        <a:t>Pritismita</a:t>
                      </a:r>
                      <a:r>
                        <a:rPr lang="en-IN" sz="900" dirty="0">
                          <a:effectLst/>
                        </a:rPr>
                        <a:t>. K.</a:t>
                      </a:r>
                    </a:p>
                  </a:txBody>
                  <a:tcPr marL="5678" marR="5678" marT="0" marB="0"/>
                </a:tc>
                <a:tc>
                  <a:txBody>
                    <a:bodyPr/>
                    <a:lstStyle/>
                    <a:p>
                      <a:pPr marL="0" indent="0" algn="l">
                        <a:lnSpc>
                          <a:spcPct val="115000"/>
                        </a:lnSpc>
                        <a:spcAft>
                          <a:spcPts val="1000"/>
                        </a:spcAft>
                      </a:pPr>
                      <a:r>
                        <a:rPr lang="en-GB" sz="900" dirty="0" err="1">
                          <a:effectLst/>
                        </a:rPr>
                        <a:t>Dr.</a:t>
                      </a:r>
                      <a:r>
                        <a:rPr lang="en-GB" sz="900" dirty="0">
                          <a:effectLst/>
                        </a:rPr>
                        <a:t> Jayashree C </a:t>
                      </a:r>
                      <a:r>
                        <a:rPr lang="en-GB" sz="900" dirty="0" err="1">
                          <a:effectLst/>
                        </a:rPr>
                        <a:t>Shanbal</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710393289"/>
                  </a:ext>
                </a:extLst>
              </a:tr>
              <a:tr h="0">
                <a:tc>
                  <a:txBody>
                    <a:bodyPr/>
                    <a:lstStyle/>
                    <a:p>
                      <a:pPr marR="88265" algn="just">
                        <a:lnSpc>
                          <a:spcPct val="115000"/>
                        </a:lnSpc>
                        <a:spcAft>
                          <a:spcPts val="1000"/>
                        </a:spcAft>
                        <a:tabLst>
                          <a:tab pos="514350" algn="l"/>
                          <a:tab pos="571500" algn="l"/>
                          <a:tab pos="685800" algn="l"/>
                        </a:tabLst>
                      </a:pPr>
                      <a:r>
                        <a:rPr lang="en-IN" sz="900" dirty="0">
                          <a:effectLst/>
                        </a:rPr>
                        <a:t>Declarative and Procedural Memory in Children with Developmental Dyslexia</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R="88265" algn="just">
                        <a:lnSpc>
                          <a:spcPct val="115000"/>
                        </a:lnSpc>
                        <a:spcAft>
                          <a:spcPts val="1000"/>
                        </a:spcAft>
                        <a:tabLst>
                          <a:tab pos="514350" algn="l"/>
                          <a:tab pos="571500" algn="l"/>
                          <a:tab pos="685800" algn="l"/>
                        </a:tabLst>
                      </a:pPr>
                      <a:r>
                        <a:rPr lang="en-IN" sz="900" dirty="0" err="1">
                          <a:effectLst/>
                        </a:rPr>
                        <a:t>Vishnupriya</a:t>
                      </a:r>
                      <a:endParaRPr lang="en-IN" sz="900" dirty="0">
                        <a:effectLst/>
                      </a:endParaRPr>
                    </a:p>
                  </a:txBody>
                  <a:tcPr marL="5678" marR="5678" marT="0" marB="0"/>
                </a:tc>
                <a:tc>
                  <a:txBody>
                    <a:bodyPr/>
                    <a:lstStyle/>
                    <a:p>
                      <a:pPr marL="0" indent="0" algn="l">
                        <a:lnSpc>
                          <a:spcPct val="115000"/>
                        </a:lnSpc>
                        <a:spcAft>
                          <a:spcPts val="1000"/>
                        </a:spcAft>
                      </a:pPr>
                      <a:r>
                        <a:rPr lang="en-GB" sz="900" dirty="0" err="1">
                          <a:effectLst/>
                        </a:rPr>
                        <a:t>Dr.</a:t>
                      </a:r>
                      <a:r>
                        <a:rPr lang="en-GB" sz="900" dirty="0">
                          <a:effectLst/>
                        </a:rPr>
                        <a:t> Jayashree C </a:t>
                      </a:r>
                      <a:r>
                        <a:rPr lang="en-GB" sz="900" dirty="0" err="1">
                          <a:effectLst/>
                        </a:rPr>
                        <a:t>Shanbal</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702906361"/>
                  </a:ext>
                </a:extLst>
              </a:tr>
              <a:tr h="0">
                <a:tc>
                  <a:txBody>
                    <a:bodyPr/>
                    <a:lstStyle/>
                    <a:p>
                      <a:pPr algn="just">
                        <a:lnSpc>
                          <a:spcPct val="115000"/>
                        </a:lnSpc>
                        <a:spcAft>
                          <a:spcPts val="1000"/>
                        </a:spcAft>
                      </a:pPr>
                      <a:r>
                        <a:rPr lang="en-GB" sz="900" dirty="0">
                          <a:effectLst/>
                        </a:rPr>
                        <a:t>Assessment of Feeding and Swallowing In Adolescents with Cerebral Palsy</a:t>
                      </a:r>
                      <a:endParaRPr lang="en-IN" sz="900" dirty="0">
                        <a:effectLst/>
                      </a:endParaRPr>
                    </a:p>
                  </a:txBody>
                  <a:tcPr marL="5678" marR="5678" marT="0" marB="0"/>
                </a:tc>
                <a:tc>
                  <a:txBody>
                    <a:bodyPr/>
                    <a:lstStyle/>
                    <a:p>
                      <a:pPr marR="88265" algn="just">
                        <a:lnSpc>
                          <a:spcPct val="115000"/>
                        </a:lnSpc>
                        <a:spcAft>
                          <a:spcPts val="1000"/>
                        </a:spcAft>
                        <a:tabLst>
                          <a:tab pos="514350" algn="l"/>
                          <a:tab pos="571500" algn="l"/>
                          <a:tab pos="685800" algn="l"/>
                        </a:tabLst>
                      </a:pPr>
                      <a:r>
                        <a:rPr lang="en-GB" sz="900" dirty="0">
                          <a:effectLst/>
                        </a:rPr>
                        <a:t>Anne Maria A</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GB" sz="900" dirty="0" err="1">
                          <a:effectLst/>
                        </a:rPr>
                        <a:t>Dr.</a:t>
                      </a:r>
                      <a:r>
                        <a:rPr lang="en-GB" sz="900" dirty="0">
                          <a:effectLst/>
                        </a:rPr>
                        <a:t> N. Swapna</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3869366410"/>
                  </a:ext>
                </a:extLst>
              </a:tr>
              <a:tr h="0">
                <a:tc>
                  <a:txBody>
                    <a:bodyPr/>
                    <a:lstStyle/>
                    <a:p>
                      <a:pPr algn="just">
                        <a:lnSpc>
                          <a:spcPct val="115000"/>
                        </a:lnSpc>
                        <a:spcAft>
                          <a:spcPts val="1000"/>
                        </a:spcAft>
                      </a:pPr>
                      <a:r>
                        <a:rPr lang="en-IN" sz="900" dirty="0">
                          <a:effectLst/>
                        </a:rPr>
                        <a:t>Effect of Perception of Speech Difficulties on Quality of Life in Individuals with Parkinson disease</a:t>
                      </a:r>
                    </a:p>
                  </a:txBody>
                  <a:tcPr marL="5678" marR="5678" marT="0" marB="0"/>
                </a:tc>
                <a:tc>
                  <a:txBody>
                    <a:bodyPr/>
                    <a:lstStyle/>
                    <a:p>
                      <a:pPr marR="88265" algn="just">
                        <a:lnSpc>
                          <a:spcPct val="115000"/>
                        </a:lnSpc>
                        <a:spcAft>
                          <a:spcPts val="1000"/>
                        </a:spcAft>
                        <a:tabLst>
                          <a:tab pos="514350" algn="l"/>
                          <a:tab pos="571500" algn="l"/>
                          <a:tab pos="685800" algn="l"/>
                        </a:tabLst>
                      </a:pPr>
                      <a:r>
                        <a:rPr lang="en-GB" sz="900" dirty="0">
                          <a:effectLst/>
                        </a:rPr>
                        <a:t>Anju B Thomas</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GB" sz="900" dirty="0" err="1">
                          <a:effectLst/>
                        </a:rPr>
                        <a:t>Dr.</a:t>
                      </a:r>
                      <a:r>
                        <a:rPr lang="en-GB" sz="900" dirty="0">
                          <a:effectLst/>
                        </a:rPr>
                        <a:t> N. Swapna</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17033093"/>
                  </a:ext>
                </a:extLst>
              </a:tr>
              <a:tr h="0">
                <a:tc>
                  <a:txBody>
                    <a:bodyPr/>
                    <a:lstStyle/>
                    <a:p>
                      <a:pPr algn="just">
                        <a:lnSpc>
                          <a:spcPct val="115000"/>
                        </a:lnSpc>
                        <a:spcAft>
                          <a:spcPts val="1000"/>
                        </a:spcAft>
                      </a:pPr>
                      <a:r>
                        <a:rPr lang="en-IN" sz="900">
                          <a:effectLst/>
                        </a:rPr>
                        <a:t>Comparison of Velocity Profiles and Spatio Temporal Indices (STI) of typical adults for Speech and Volitional Non-Speech Task</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R="88265" algn="just">
                        <a:lnSpc>
                          <a:spcPct val="115000"/>
                        </a:lnSpc>
                        <a:spcAft>
                          <a:spcPts val="1000"/>
                        </a:spcAft>
                        <a:tabLst>
                          <a:tab pos="514350" algn="l"/>
                          <a:tab pos="571500" algn="l"/>
                          <a:tab pos="685800" algn="l"/>
                        </a:tabLst>
                      </a:pPr>
                      <a:r>
                        <a:rPr lang="en-IN" sz="900">
                          <a:effectLst/>
                        </a:rPr>
                        <a:t>Rahul K. Naidu</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GB" sz="900" dirty="0">
                          <a:effectLst/>
                        </a:rPr>
                        <a:t>Ms. </a:t>
                      </a:r>
                      <a:r>
                        <a:rPr lang="en-GB" sz="900" dirty="0" err="1">
                          <a:effectLst/>
                        </a:rPr>
                        <a:t>Yashomathi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1760105267"/>
                  </a:ext>
                </a:extLst>
              </a:tr>
              <a:tr h="0">
                <a:tc>
                  <a:txBody>
                    <a:bodyPr/>
                    <a:lstStyle/>
                    <a:p>
                      <a:pPr algn="just">
                        <a:lnSpc>
                          <a:spcPct val="115000"/>
                        </a:lnSpc>
                        <a:spcAft>
                          <a:spcPts val="1000"/>
                        </a:spcAft>
                      </a:pPr>
                      <a:r>
                        <a:rPr lang="en-IN" sz="900">
                          <a:effectLst/>
                        </a:rPr>
                        <a:t>Lexical access in persons with remitting-relapsing multiple sclerosis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R="88265" algn="just">
                        <a:lnSpc>
                          <a:spcPct val="115000"/>
                        </a:lnSpc>
                        <a:spcAft>
                          <a:spcPts val="1000"/>
                        </a:spcAft>
                        <a:tabLst>
                          <a:tab pos="514350" algn="l"/>
                          <a:tab pos="571500" algn="l"/>
                          <a:tab pos="685800" algn="l"/>
                        </a:tabLst>
                      </a:pPr>
                      <a:r>
                        <a:rPr lang="en-GB" sz="900">
                          <a:effectLst/>
                        </a:rPr>
                        <a:t>Ms.Vanthana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GB" sz="900" dirty="0" err="1">
                          <a:effectLst/>
                        </a:rPr>
                        <a:t>Dr.Swapna.N</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27440963"/>
                  </a:ext>
                </a:extLst>
              </a:tr>
              <a:tr h="0">
                <a:tc>
                  <a:txBody>
                    <a:bodyPr/>
                    <a:lstStyle/>
                    <a:p>
                      <a:pPr algn="just">
                        <a:lnSpc>
                          <a:spcPct val="115000"/>
                        </a:lnSpc>
                        <a:spcAft>
                          <a:spcPts val="1000"/>
                        </a:spcAft>
                      </a:pPr>
                      <a:r>
                        <a:rPr lang="en-IN" sz="900">
                          <a:effectLst/>
                        </a:rPr>
                        <a:t>Diadochokinesis in individuals with remitting-relapsing multiple sclerosis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R="88265" algn="just">
                        <a:lnSpc>
                          <a:spcPct val="115000"/>
                        </a:lnSpc>
                        <a:spcAft>
                          <a:spcPts val="1000"/>
                        </a:spcAft>
                        <a:tabLst>
                          <a:tab pos="514350" algn="l"/>
                          <a:tab pos="571500" algn="l"/>
                          <a:tab pos="685800" algn="l"/>
                        </a:tabLst>
                      </a:pPr>
                      <a:r>
                        <a:rPr lang="en-GB" sz="900">
                          <a:effectLst/>
                        </a:rPr>
                        <a:t>Ms.Ameena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GB" sz="900" dirty="0" err="1">
                          <a:effectLst/>
                        </a:rPr>
                        <a:t>Dr.Swapna.N</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887451375"/>
                  </a:ext>
                </a:extLst>
              </a:tr>
              <a:tr h="0">
                <a:tc>
                  <a:txBody>
                    <a:bodyPr/>
                    <a:lstStyle/>
                    <a:p>
                      <a:pPr algn="just">
                        <a:lnSpc>
                          <a:spcPct val="115000"/>
                        </a:lnSpc>
                        <a:spcAft>
                          <a:spcPts val="1000"/>
                        </a:spcAft>
                      </a:pPr>
                      <a:r>
                        <a:rPr lang="en-IN" sz="900" dirty="0">
                          <a:effectLst/>
                        </a:rPr>
                        <a:t>Objective measures of strength and endurance of lips and tongue in typically developing </a:t>
                      </a:r>
                      <a:r>
                        <a:rPr lang="en-IN" sz="900" dirty="0" err="1">
                          <a:effectLst/>
                        </a:rPr>
                        <a:t>indian</a:t>
                      </a:r>
                      <a:r>
                        <a:rPr lang="en-IN" sz="900" dirty="0">
                          <a:effectLst/>
                        </a:rPr>
                        <a:t> children</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GB" sz="900" dirty="0" err="1">
                          <a:effectLst/>
                        </a:rPr>
                        <a:t>Ms.Santoshi</a:t>
                      </a:r>
                      <a:r>
                        <a:rPr lang="en-GB" sz="900" dirty="0">
                          <a:effectLst/>
                        </a:rPr>
                        <a:t>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spcAft>
                          <a:spcPts val="1000"/>
                        </a:spcAft>
                      </a:pPr>
                      <a:r>
                        <a:rPr lang="en-GB" sz="900" dirty="0" err="1">
                          <a:effectLst/>
                        </a:rPr>
                        <a:t>Dr.Swapna.N</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144792789"/>
                  </a:ext>
                </a:extLst>
              </a:tr>
              <a:tr h="0">
                <a:tc>
                  <a:txBody>
                    <a:bodyPr/>
                    <a:lstStyle/>
                    <a:p>
                      <a:pPr algn="just">
                        <a:lnSpc>
                          <a:spcPct val="115000"/>
                        </a:lnSpc>
                        <a:spcAft>
                          <a:spcPts val="1000"/>
                        </a:spcAft>
                      </a:pPr>
                      <a:r>
                        <a:rPr lang="en-IN" sz="900" dirty="0">
                          <a:effectLst/>
                        </a:rPr>
                        <a:t>Adaptation and Standardization of Community integration questionnaire (CIQ-R) to </a:t>
                      </a:r>
                      <a:r>
                        <a:rPr lang="en-IN" sz="900" dirty="0" err="1">
                          <a:effectLst/>
                        </a:rPr>
                        <a:t>kannada</a:t>
                      </a:r>
                      <a:r>
                        <a:rPr lang="en-IN" sz="900" dirty="0">
                          <a:effectLst/>
                        </a:rPr>
                        <a:t> Language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pPr>
                      <a:r>
                        <a:rPr lang="en-US" sz="900" dirty="0">
                          <a:effectLst/>
                        </a:rPr>
                        <a:t>Ms. </a:t>
                      </a:r>
                      <a:r>
                        <a:rPr lang="en-US" sz="900" dirty="0" err="1">
                          <a:effectLst/>
                        </a:rPr>
                        <a:t>Spoorthi</a:t>
                      </a:r>
                      <a:r>
                        <a:rPr lang="en-US" sz="900" dirty="0">
                          <a:effectLst/>
                        </a:rPr>
                        <a:t> Niranjana</a:t>
                      </a:r>
                      <a:r>
                        <a:rPr lang="en-GB" sz="900" dirty="0">
                          <a:effectLst/>
                        </a:rPr>
                        <a:t> </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0" indent="0" algn="l">
                        <a:lnSpc>
                          <a:spcPct val="115000"/>
                        </a:lnSpc>
                        <a:spcAft>
                          <a:spcPts val="1000"/>
                        </a:spcAft>
                      </a:pPr>
                      <a:r>
                        <a:rPr lang="en-US" sz="900" dirty="0">
                          <a:effectLst/>
                        </a:rPr>
                        <a:t>Dr. S. P. Goswami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1588370667"/>
                  </a:ext>
                </a:extLst>
              </a:tr>
              <a:tr h="0">
                <a:tc>
                  <a:txBody>
                    <a:bodyPr/>
                    <a:lstStyle/>
                    <a:p>
                      <a:pPr algn="just">
                        <a:lnSpc>
                          <a:spcPct val="115000"/>
                        </a:lnSpc>
                        <a:spcAft>
                          <a:spcPts val="1000"/>
                        </a:spcAft>
                      </a:pPr>
                      <a:r>
                        <a:rPr lang="en-IN" sz="900" dirty="0">
                          <a:effectLst/>
                        </a:rPr>
                        <a:t>Adaptation and Standardization of revised craig Handicap assessment and reporting technique (CHART) in Kannada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0" indent="0" algn="l">
                        <a:lnSpc>
                          <a:spcPct val="115000"/>
                        </a:lnSpc>
                      </a:pPr>
                      <a:r>
                        <a:rPr lang="en-US" sz="900" dirty="0">
                          <a:effectLst/>
                        </a:rPr>
                        <a:t>Ms. Bhavana P V</a:t>
                      </a:r>
                      <a:endParaRPr lang="en-IN" sz="900" dirty="0">
                        <a:effectLst/>
                      </a:endParaRPr>
                    </a:p>
                    <a:p>
                      <a:pPr marL="457200" algn="l">
                        <a:lnSpc>
                          <a:spcPct val="115000"/>
                        </a:lnSpc>
                      </a:pPr>
                      <a:r>
                        <a:rPr lang="en-US" sz="900" dirty="0">
                          <a:effectLst/>
                        </a:rPr>
                        <a:t> </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0" indent="0" algn="l">
                        <a:lnSpc>
                          <a:spcPct val="115000"/>
                        </a:lnSpc>
                        <a:spcAft>
                          <a:spcPts val="1000"/>
                        </a:spcAft>
                      </a:pPr>
                      <a:r>
                        <a:rPr lang="en-US" sz="900" dirty="0">
                          <a:effectLst/>
                        </a:rPr>
                        <a:t>Dr. S. P. Goswami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3966795035"/>
                  </a:ext>
                </a:extLst>
              </a:tr>
              <a:tr h="0">
                <a:tc>
                  <a:txBody>
                    <a:bodyPr/>
                    <a:lstStyle/>
                    <a:p>
                      <a:pPr algn="just">
                        <a:lnSpc>
                          <a:spcPct val="115000"/>
                        </a:lnSpc>
                        <a:spcAft>
                          <a:spcPts val="1000"/>
                        </a:spcAft>
                      </a:pPr>
                      <a:r>
                        <a:rPr lang="en-IN" sz="900">
                          <a:effectLst/>
                        </a:rPr>
                        <a:t>Conversation strategies used by persons with aphasia in varee communication settings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Ms. Juanita Sharon George</a:t>
                      </a:r>
                      <a:endParaRPr lang="en-IN" sz="900">
                        <a:effectLst/>
                      </a:endParaRPr>
                    </a:p>
                    <a:p>
                      <a:pPr marL="457200" algn="l">
                        <a:lnSpc>
                          <a:spcPct val="115000"/>
                        </a:lnSpc>
                      </a:pPr>
                      <a:r>
                        <a:rPr lang="en-US" sz="900">
                          <a:effectLst/>
                        </a:rPr>
                        <a:t> </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S. P. Goswami</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2052871068"/>
                  </a:ext>
                </a:extLst>
              </a:tr>
              <a:tr h="0">
                <a:tc>
                  <a:txBody>
                    <a:bodyPr/>
                    <a:lstStyle/>
                    <a:p>
                      <a:pPr algn="just">
                        <a:lnSpc>
                          <a:spcPct val="115000"/>
                        </a:lnSpc>
                        <a:spcAft>
                          <a:spcPts val="1000"/>
                        </a:spcAft>
                      </a:pPr>
                      <a:r>
                        <a:rPr lang="en-IN" sz="900">
                          <a:effectLst/>
                        </a:rPr>
                        <a:t>Acousic voice quality index in Kannada speaking children in the age range of 10-12 years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Ms. Seshasri</a:t>
                      </a:r>
                      <a:endParaRPr lang="en-IN" sz="900">
                        <a:effectLst/>
                      </a:endParaRPr>
                    </a:p>
                    <a:p>
                      <a:pPr marL="457200" algn="l">
                        <a:lnSpc>
                          <a:spcPct val="115000"/>
                        </a:lnSpc>
                      </a:pPr>
                      <a:r>
                        <a:rPr lang="en-US" sz="900">
                          <a:effectLst/>
                        </a:rPr>
                        <a:t> </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Gopi kishore Pebbili</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4294838919"/>
                  </a:ext>
                </a:extLst>
              </a:tr>
              <a:tr h="0">
                <a:tc>
                  <a:txBody>
                    <a:bodyPr/>
                    <a:lstStyle/>
                    <a:p>
                      <a:pPr algn="just">
                        <a:lnSpc>
                          <a:spcPct val="115000"/>
                        </a:lnSpc>
                        <a:spcAft>
                          <a:spcPts val="1000"/>
                        </a:spcAft>
                      </a:pPr>
                      <a:r>
                        <a:rPr lang="en-IN" sz="900">
                          <a:effectLst/>
                        </a:rPr>
                        <a:t>Verbal working memory and discourse level</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Ms. Anagha Balachandran</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Jayashree C Shanbal</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578438973"/>
                  </a:ext>
                </a:extLst>
              </a:tr>
              <a:tr h="0">
                <a:tc>
                  <a:txBody>
                    <a:bodyPr/>
                    <a:lstStyle/>
                    <a:p>
                      <a:pPr algn="just">
                        <a:lnSpc>
                          <a:spcPct val="115000"/>
                        </a:lnSpc>
                        <a:spcAft>
                          <a:spcPts val="1000"/>
                        </a:spcAft>
                      </a:pPr>
                      <a:r>
                        <a:rPr lang="en-IN" sz="900">
                          <a:effectLst/>
                        </a:rPr>
                        <a:t>Comprehension of sentence ambiguities in English speaking children</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Ms. Divya Vinod</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Jayashree C Shanbal</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749066505"/>
                  </a:ext>
                </a:extLst>
              </a:tr>
              <a:tr h="0">
                <a:tc>
                  <a:txBody>
                    <a:bodyPr/>
                    <a:lstStyle/>
                    <a:p>
                      <a:pPr algn="just">
                        <a:lnSpc>
                          <a:spcPct val="115000"/>
                        </a:lnSpc>
                        <a:spcAft>
                          <a:spcPts val="1000"/>
                        </a:spcAft>
                      </a:pPr>
                      <a:r>
                        <a:rPr lang="en-IN" sz="900">
                          <a:effectLst/>
                        </a:rPr>
                        <a:t>Verbal working memory and reading comprehension of Syntactic Ambiguities in Typically Developing Children</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Ms. Pooja Sreeram</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Jayashree C Shanbal</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1069251609"/>
                  </a:ext>
                </a:extLst>
              </a:tr>
              <a:tr h="0">
                <a:tc>
                  <a:txBody>
                    <a:bodyPr/>
                    <a:lstStyle/>
                    <a:p>
                      <a:pPr algn="just">
                        <a:lnSpc>
                          <a:spcPct val="115000"/>
                        </a:lnSpc>
                        <a:spcAft>
                          <a:spcPts val="1000"/>
                        </a:spcAft>
                      </a:pPr>
                      <a:r>
                        <a:rPr lang="en-IN" sz="900">
                          <a:effectLst/>
                        </a:rPr>
                        <a:t>Language skills in  7 to 10 years children with repaired cleft palate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Mr.  Sumanth</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M. Pushpavathi</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201675532"/>
                  </a:ext>
                </a:extLst>
              </a:tr>
              <a:tr h="0">
                <a:tc>
                  <a:txBody>
                    <a:bodyPr/>
                    <a:lstStyle/>
                    <a:p>
                      <a:pPr algn="just">
                        <a:lnSpc>
                          <a:spcPct val="115000"/>
                        </a:lnSpc>
                        <a:spcAft>
                          <a:spcPts val="1000"/>
                        </a:spcAft>
                      </a:pPr>
                      <a:r>
                        <a:rPr lang="en-IN" sz="900">
                          <a:effectLst/>
                        </a:rPr>
                        <a:t>Maternal linguistic measures of children with repaired cleft lip and palate and typically developing children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Ms.  Sabina ShameenTaj</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M. Pushpavathi</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4109551427"/>
                  </a:ext>
                </a:extLst>
              </a:tr>
              <a:tr h="0">
                <a:tc>
                  <a:txBody>
                    <a:bodyPr/>
                    <a:lstStyle/>
                    <a:p>
                      <a:pPr algn="just">
                        <a:lnSpc>
                          <a:spcPct val="115000"/>
                        </a:lnSpc>
                        <a:spcAft>
                          <a:spcPts val="1000"/>
                        </a:spcAft>
                      </a:pPr>
                      <a:r>
                        <a:rPr lang="en-IN" sz="900">
                          <a:effectLst/>
                        </a:rPr>
                        <a:t>Perceptual analysis of speech in individuals with repaired cleft palate: An insight into few variables.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Manasa</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M. Pushpavathi</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2706370520"/>
                  </a:ext>
                </a:extLst>
              </a:tr>
              <a:tr h="0">
                <a:tc>
                  <a:txBody>
                    <a:bodyPr/>
                    <a:lstStyle/>
                    <a:p>
                      <a:pPr algn="just">
                        <a:lnSpc>
                          <a:spcPct val="115000"/>
                        </a:lnSpc>
                        <a:spcAft>
                          <a:spcPts val="1000"/>
                        </a:spcAft>
                      </a:pPr>
                      <a:r>
                        <a:rPr lang="en-IN" sz="900">
                          <a:effectLst/>
                        </a:rPr>
                        <a:t>Speech and Language Charateristics in kannada speaking Toddlers with Repaired Cleft lip and Palate</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VijayaVarsha</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M Pushpavathi</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631788233"/>
                  </a:ext>
                </a:extLst>
              </a:tr>
              <a:tr h="0">
                <a:tc>
                  <a:txBody>
                    <a:bodyPr/>
                    <a:lstStyle/>
                    <a:p>
                      <a:pPr algn="just">
                        <a:lnSpc>
                          <a:spcPct val="115000"/>
                        </a:lnSpc>
                        <a:spcAft>
                          <a:spcPts val="1000"/>
                        </a:spcAft>
                      </a:pPr>
                      <a:r>
                        <a:rPr lang="en-IN" sz="900">
                          <a:effectLst/>
                        </a:rPr>
                        <a:t>Developing Noun Gesture Corpus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Shaikh Safa Salauddin</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S.P. Goswami</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1769101131"/>
                  </a:ext>
                </a:extLst>
              </a:tr>
              <a:tr h="0">
                <a:tc>
                  <a:txBody>
                    <a:bodyPr/>
                    <a:lstStyle/>
                    <a:p>
                      <a:pPr algn="just">
                        <a:lnSpc>
                          <a:spcPct val="115000"/>
                        </a:lnSpc>
                        <a:spcAft>
                          <a:spcPts val="1000"/>
                        </a:spcAft>
                      </a:pPr>
                      <a:r>
                        <a:rPr lang="en-IN" sz="900">
                          <a:effectLst/>
                        </a:rPr>
                        <a:t>Developing Verb Gesture Corpus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Anusha C</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S.P. Goswami</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948210597"/>
                  </a:ext>
                </a:extLst>
              </a:tr>
              <a:tr h="0">
                <a:tc>
                  <a:txBody>
                    <a:bodyPr/>
                    <a:lstStyle/>
                    <a:p>
                      <a:pPr algn="just">
                        <a:lnSpc>
                          <a:spcPct val="115000"/>
                        </a:lnSpc>
                        <a:spcAft>
                          <a:spcPts val="1000"/>
                        </a:spcAft>
                      </a:pPr>
                      <a:r>
                        <a:rPr lang="en-IN" sz="900">
                          <a:effectLst/>
                        </a:rPr>
                        <a:t>Development of Norms for Confrontation and Generative naming in Kannada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US" sz="900">
                          <a:effectLst/>
                        </a:rPr>
                        <a:t>Pooja C</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S.P. Goswami</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2338651684"/>
                  </a:ext>
                </a:extLst>
              </a:tr>
              <a:tr h="0">
                <a:tc>
                  <a:txBody>
                    <a:bodyPr/>
                    <a:lstStyle/>
                    <a:p>
                      <a:pPr algn="just">
                        <a:lnSpc>
                          <a:spcPct val="115000"/>
                        </a:lnSpc>
                        <a:spcAft>
                          <a:spcPts val="1000"/>
                        </a:spcAft>
                      </a:pPr>
                      <a:r>
                        <a:rPr lang="en-IN" sz="900">
                          <a:effectLst/>
                        </a:rPr>
                        <a:t>Effect of Sour and Carbonated Liquid Bolus on Hyolaryngeal Elevation during Swallow</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pPr>
                      <a:r>
                        <a:rPr lang="en-GB" sz="900">
                          <a:effectLst/>
                        </a:rPr>
                        <a:t>Dafiah P.M</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N. Swapna</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3738310591"/>
                  </a:ext>
                </a:extLst>
              </a:tr>
              <a:tr h="0">
                <a:tc>
                  <a:txBody>
                    <a:bodyPr/>
                    <a:lstStyle/>
                    <a:p>
                      <a:pPr algn="just">
                        <a:lnSpc>
                          <a:spcPct val="115000"/>
                        </a:lnSpc>
                        <a:spcAft>
                          <a:spcPts val="1000"/>
                        </a:spcAft>
                      </a:pPr>
                      <a:r>
                        <a:rPr lang="en-IN" sz="900">
                          <a:effectLst/>
                        </a:rPr>
                        <a:t>Measures of Hyolaryngeal Excursion in Post stroke Survivors for Different Bolus Volumes and Viscosities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15000"/>
                        </a:lnSpc>
                      </a:pPr>
                      <a:r>
                        <a:rPr lang="en-US" sz="900">
                          <a:effectLst/>
                        </a:rPr>
                        <a:t>Khyathi.G.Jain</a:t>
                      </a:r>
                      <a:endParaRPr lang="en-IN" sz="900">
                        <a:effectLst/>
                      </a:endParaRPr>
                    </a:p>
                    <a:p>
                      <a:pPr marL="457200" algn="l">
                        <a:lnSpc>
                          <a:spcPct val="115000"/>
                        </a:lnSpc>
                      </a:pPr>
                      <a:r>
                        <a:rPr lang="en-GB" sz="900">
                          <a:effectLst/>
                        </a:rPr>
                        <a:t> </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tc>
                  <a:txBody>
                    <a:bodyPr/>
                    <a:lstStyle/>
                    <a:p>
                      <a:pPr marL="457200" algn="l">
                        <a:lnSpc>
                          <a:spcPct val="115000"/>
                        </a:lnSpc>
                        <a:spcAft>
                          <a:spcPts val="1000"/>
                        </a:spcAft>
                      </a:pPr>
                      <a:r>
                        <a:rPr lang="en-US" sz="900">
                          <a:effectLst/>
                        </a:rPr>
                        <a:t>Dr. N. Swapna</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2225931029"/>
                  </a:ext>
                </a:extLst>
              </a:tr>
              <a:tr h="0">
                <a:tc>
                  <a:txBody>
                    <a:bodyPr/>
                    <a:lstStyle/>
                    <a:p>
                      <a:pPr algn="just">
                        <a:lnSpc>
                          <a:spcPct val="115000"/>
                        </a:lnSpc>
                        <a:spcAft>
                          <a:spcPts val="1000"/>
                        </a:spcAft>
                      </a:pPr>
                      <a:r>
                        <a:rPr lang="en-IN" sz="900">
                          <a:effectLst/>
                        </a:rPr>
                        <a:t>Objective measures of strength and endurance of lips and tongue in healthy adults in India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15000"/>
                        </a:lnSpc>
                        <a:spcAft>
                          <a:spcPts val="1000"/>
                        </a:spcAft>
                      </a:pPr>
                      <a:r>
                        <a:rPr lang="en-IN" sz="900">
                          <a:effectLst/>
                        </a:rPr>
                        <a:t>Malavika Salim</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spcAft>
                          <a:spcPts val="1000"/>
                        </a:spcAft>
                      </a:pPr>
                      <a:r>
                        <a:rPr lang="en-US" sz="900">
                          <a:effectLst/>
                        </a:rPr>
                        <a:t>Dr. N. Swapna</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3401429774"/>
                  </a:ext>
                </a:extLst>
              </a:tr>
              <a:tr h="0">
                <a:tc>
                  <a:txBody>
                    <a:bodyPr/>
                    <a:lstStyle/>
                    <a:p>
                      <a:pPr algn="just">
                        <a:lnSpc>
                          <a:spcPct val="115000"/>
                        </a:lnSpc>
                        <a:spcAft>
                          <a:spcPts val="1000"/>
                        </a:spcAft>
                      </a:pPr>
                      <a:r>
                        <a:rPr lang="en-IN" sz="900">
                          <a:effectLst/>
                        </a:rPr>
                        <a:t>Immediate Effects of Laryngeal Manual Therapy on Voice Quality in Individuals With</a:t>
                      </a:r>
                    </a:p>
                    <a:p>
                      <a:pPr algn="just">
                        <a:lnSpc>
                          <a:spcPct val="115000"/>
                        </a:lnSpc>
                        <a:spcAft>
                          <a:spcPts val="1000"/>
                        </a:spcAft>
                      </a:pPr>
                      <a:r>
                        <a:rPr lang="en-IN" sz="900">
                          <a:effectLst/>
                        </a:rPr>
                        <a:t>Muscle Tension Dysphonia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tc>
                  <a:txBody>
                    <a:bodyPr/>
                    <a:lstStyle/>
                    <a:p>
                      <a:pPr algn="just">
                        <a:lnSpc>
                          <a:spcPct val="115000"/>
                        </a:lnSpc>
                        <a:spcAft>
                          <a:spcPts val="1000"/>
                        </a:spcAft>
                      </a:pPr>
                      <a:r>
                        <a:rPr lang="en-IN" sz="900">
                          <a:effectLst/>
                        </a:rPr>
                        <a:t>Hima Nair</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tc>
                  <a:txBody>
                    <a:bodyPr/>
                    <a:lstStyle/>
                    <a:p>
                      <a:pPr marL="457200" algn="l">
                        <a:lnSpc>
                          <a:spcPct val="115000"/>
                        </a:lnSpc>
                        <a:spcAft>
                          <a:spcPts val="1000"/>
                        </a:spcAft>
                      </a:pPr>
                      <a:r>
                        <a:rPr lang="en-US" sz="900">
                          <a:effectLst/>
                        </a:rPr>
                        <a:t>Dr. Pebbili Gopikishore</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nchor="ctr"/>
                </a:tc>
                <a:extLst>
                  <a:ext uri="{0D108BD9-81ED-4DB2-BD59-A6C34878D82A}">
                    <a16:rowId xmlns:a16="http://schemas.microsoft.com/office/drawing/2014/main" val="105520337"/>
                  </a:ext>
                </a:extLst>
              </a:tr>
              <a:tr h="0">
                <a:tc>
                  <a:txBody>
                    <a:bodyPr/>
                    <a:lstStyle/>
                    <a:p>
                      <a:pPr algn="just">
                        <a:lnSpc>
                          <a:spcPct val="115000"/>
                        </a:lnSpc>
                        <a:spcAft>
                          <a:spcPts val="1000"/>
                        </a:spcAft>
                      </a:pPr>
                      <a:r>
                        <a:rPr lang="en-IN" sz="900">
                          <a:effectLst/>
                        </a:rPr>
                        <a:t>Surface Electromyographic Assessment of Laryngeal Muscle Tone in Phononormic Adults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tc>
                  <a:txBody>
                    <a:bodyPr/>
                    <a:lstStyle/>
                    <a:p>
                      <a:pPr algn="just">
                        <a:lnSpc>
                          <a:spcPct val="115000"/>
                        </a:lnSpc>
                        <a:spcAft>
                          <a:spcPts val="1000"/>
                        </a:spcAft>
                      </a:pPr>
                      <a:r>
                        <a:rPr lang="en-IN" sz="900">
                          <a:effectLst/>
                        </a:rPr>
                        <a:t>Minu</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tc>
                  <a:txBody>
                    <a:bodyPr/>
                    <a:lstStyle/>
                    <a:p>
                      <a:pPr marL="457200" algn="l">
                        <a:lnSpc>
                          <a:spcPct val="115000"/>
                        </a:lnSpc>
                        <a:spcAft>
                          <a:spcPts val="1000"/>
                        </a:spcAft>
                      </a:pPr>
                      <a:r>
                        <a:rPr lang="en-US" sz="900">
                          <a:effectLst/>
                        </a:rPr>
                        <a:t>Dr. Pebbili Gopikishore</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2648908208"/>
                  </a:ext>
                </a:extLst>
              </a:tr>
              <a:tr h="0">
                <a:tc>
                  <a:txBody>
                    <a:bodyPr/>
                    <a:lstStyle/>
                    <a:p>
                      <a:pPr algn="just">
                        <a:lnSpc>
                          <a:spcPct val="115000"/>
                        </a:lnSpc>
                        <a:spcAft>
                          <a:spcPts val="1000"/>
                        </a:spcAft>
                      </a:pPr>
                      <a:r>
                        <a:rPr lang="en-IN" sz="900">
                          <a:effectLst/>
                        </a:rPr>
                        <a:t>Dysphonia Severity Index in Phononormic Young Adults Using the Praat Program</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tc>
                  <a:txBody>
                    <a:bodyPr/>
                    <a:lstStyle/>
                    <a:p>
                      <a:pPr algn="just">
                        <a:lnSpc>
                          <a:spcPct val="115000"/>
                        </a:lnSpc>
                        <a:spcAft>
                          <a:spcPts val="1000"/>
                        </a:spcAft>
                      </a:pPr>
                      <a:r>
                        <a:rPr lang="en-IN" sz="900">
                          <a:effectLst/>
                        </a:rPr>
                        <a:t>Celestial Lydia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nchor="ctr"/>
                </a:tc>
                <a:tc>
                  <a:txBody>
                    <a:bodyPr/>
                    <a:lstStyle/>
                    <a:p>
                      <a:pPr marL="457200" algn="l">
                        <a:lnSpc>
                          <a:spcPct val="115000"/>
                        </a:lnSpc>
                        <a:spcAft>
                          <a:spcPts val="1000"/>
                        </a:spcAft>
                      </a:pPr>
                      <a:r>
                        <a:rPr lang="en-US" sz="900">
                          <a:effectLst/>
                        </a:rPr>
                        <a:t>Dr. Pebbili Gopikishore</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458259060"/>
                  </a:ext>
                </a:extLst>
              </a:tr>
              <a:tr h="0">
                <a:tc>
                  <a:txBody>
                    <a:bodyPr/>
                    <a:lstStyle/>
                    <a:p>
                      <a:pPr algn="just">
                        <a:lnSpc>
                          <a:spcPct val="115000"/>
                        </a:lnSpc>
                        <a:spcAft>
                          <a:spcPts val="1000"/>
                        </a:spcAft>
                      </a:pPr>
                      <a:r>
                        <a:rPr lang="en-ZW" sz="900">
                          <a:effectLst/>
                        </a:rPr>
                        <a:t>Effect of language familiarity on  assessment of stuttering behaviours by speech language pathologists across indian languages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15000"/>
                        </a:lnSpc>
                        <a:spcAft>
                          <a:spcPts val="1000"/>
                        </a:spcAft>
                      </a:pPr>
                      <a:r>
                        <a:rPr lang="en-IN" sz="900">
                          <a:effectLst/>
                        </a:rPr>
                        <a:t>Gowtham HS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spcAft>
                          <a:spcPts val="1000"/>
                        </a:spcAft>
                      </a:pPr>
                      <a:r>
                        <a:rPr lang="en-US" sz="900">
                          <a:effectLst/>
                        </a:rPr>
                        <a:t>Dr. Anjana B Ram</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422246445"/>
                  </a:ext>
                </a:extLst>
              </a:tr>
              <a:tr h="0">
                <a:tc>
                  <a:txBody>
                    <a:bodyPr/>
                    <a:lstStyle/>
                    <a:p>
                      <a:pPr algn="just">
                        <a:lnSpc>
                          <a:spcPct val="115000"/>
                        </a:lnSpc>
                        <a:spcAft>
                          <a:spcPts val="1000"/>
                        </a:spcAft>
                      </a:pPr>
                      <a:r>
                        <a:rPr lang="en-IN" sz="900">
                          <a:effectLst/>
                        </a:rPr>
                        <a:t>Assessment of disfluencies as a predictor of cognitive effort in ageing.</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15000"/>
                        </a:lnSpc>
                        <a:spcAft>
                          <a:spcPts val="1000"/>
                        </a:spcAft>
                      </a:pPr>
                      <a:r>
                        <a:rPr lang="en-IN" sz="900">
                          <a:effectLst/>
                        </a:rPr>
                        <a:t>Anusmitha Mathew</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spcAft>
                          <a:spcPts val="1000"/>
                        </a:spcAft>
                      </a:pPr>
                      <a:r>
                        <a:rPr lang="en-US" sz="900">
                          <a:effectLst/>
                        </a:rPr>
                        <a:t>Dr.Anjana B Ram</a:t>
                      </a:r>
                      <a:endParaRPr lang="en-IN"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3329474493"/>
                  </a:ext>
                </a:extLst>
              </a:tr>
              <a:tr h="0">
                <a:tc>
                  <a:txBody>
                    <a:bodyPr/>
                    <a:lstStyle/>
                    <a:p>
                      <a:pPr algn="just">
                        <a:lnSpc>
                          <a:spcPct val="115000"/>
                        </a:lnSpc>
                        <a:spcAft>
                          <a:spcPts val="1000"/>
                        </a:spcAft>
                      </a:pPr>
                      <a:r>
                        <a:rPr lang="en-IN" sz="900" dirty="0">
                          <a:effectLst/>
                        </a:rPr>
                        <a:t>Short term effects of speech motor skill  learning on lip aperture variability and kinematic duration in persons with stuttering</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15000"/>
                        </a:lnSpc>
                        <a:spcAft>
                          <a:spcPts val="1000"/>
                        </a:spcAft>
                      </a:pPr>
                      <a:r>
                        <a:rPr lang="en-IN" sz="900">
                          <a:effectLst/>
                        </a:rPr>
                        <a:t>Namratha.V</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marL="457200" algn="l">
                        <a:lnSpc>
                          <a:spcPct val="115000"/>
                        </a:lnSpc>
                        <a:spcAft>
                          <a:spcPts val="1000"/>
                        </a:spcAft>
                      </a:pPr>
                      <a:r>
                        <a:rPr lang="en-US" sz="900" dirty="0" err="1">
                          <a:effectLst/>
                        </a:rPr>
                        <a:t>Mahesh.B.V.M</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78" marR="5678" marT="0" marB="0"/>
                </a:tc>
                <a:extLst>
                  <a:ext uri="{0D108BD9-81ED-4DB2-BD59-A6C34878D82A}">
                    <a16:rowId xmlns:a16="http://schemas.microsoft.com/office/drawing/2014/main" val="3848565741"/>
                  </a:ext>
                </a:extLst>
              </a:tr>
            </a:tbl>
          </a:graphicData>
        </a:graphic>
      </p:graphicFrame>
      <p:sp>
        <p:nvSpPr>
          <p:cNvPr id="4" name="Arrow: Left 3">
            <a:hlinkClick r:id="rId3" action="ppaction://hlinksldjump"/>
            <a:extLst>
              <a:ext uri="{FF2B5EF4-FFF2-40B4-BE49-F238E27FC236}">
                <a16:creationId xmlns:a16="http://schemas.microsoft.com/office/drawing/2014/main" id="{975DE3D2-9628-4561-B151-E88ECAFE5BDF}"/>
              </a:ext>
            </a:extLst>
          </p:cNvPr>
          <p:cNvSpPr/>
          <p:nvPr/>
        </p:nvSpPr>
        <p:spPr>
          <a:xfrm>
            <a:off x="8181606" y="6462000"/>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27651578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8" y="1048082"/>
            <a:ext cx="408317" cy="5909310"/>
          </a:xfrm>
          <a:prstGeom prst="rect">
            <a:avLst/>
          </a:prstGeom>
          <a:noFill/>
        </p:spPr>
        <p:txBody>
          <a:bodyPr wrap="square" rtlCol="0">
            <a:spAutoFit/>
          </a:bodyPr>
          <a:lstStyle/>
          <a:p>
            <a:r>
              <a:rPr lang="en-US" b="1" dirty="0"/>
              <a:t>POST GRADUATE</a:t>
            </a:r>
          </a:p>
          <a:p>
            <a:r>
              <a:rPr lang="en-US" b="1" dirty="0"/>
              <a:t> </a:t>
            </a:r>
          </a:p>
          <a:p>
            <a:r>
              <a:rPr lang="en-US" b="1" dirty="0"/>
              <a:t>RESEARCH </a:t>
            </a:r>
            <a:endParaRPr lang="en-IN" b="1" dirty="0"/>
          </a:p>
        </p:txBody>
      </p:sp>
      <p:graphicFrame>
        <p:nvGraphicFramePr>
          <p:cNvPr id="2" name="Table 1">
            <a:extLst>
              <a:ext uri="{FF2B5EF4-FFF2-40B4-BE49-F238E27FC236}">
                <a16:creationId xmlns:a16="http://schemas.microsoft.com/office/drawing/2014/main" id="{B0125481-693B-4E94-B8BB-31906840B91C}"/>
              </a:ext>
            </a:extLst>
          </p:cNvPr>
          <p:cNvGraphicFramePr>
            <a:graphicFrameLocks noGrp="1"/>
          </p:cNvGraphicFramePr>
          <p:nvPr>
            <p:extLst>
              <p:ext uri="{D42A27DB-BD31-4B8C-83A1-F6EECF244321}">
                <p14:modId xmlns:p14="http://schemas.microsoft.com/office/powerpoint/2010/main" val="220038927"/>
              </p:ext>
            </p:extLst>
          </p:nvPr>
        </p:nvGraphicFramePr>
        <p:xfrm>
          <a:off x="1187624" y="0"/>
          <a:ext cx="7884000" cy="6847840"/>
        </p:xfrm>
        <a:graphic>
          <a:graphicData uri="http://schemas.openxmlformats.org/drawingml/2006/table">
            <a:tbl>
              <a:tblPr>
                <a:tableStyleId>{5C22544A-7EE6-4342-B048-85BDC9FD1C3A}</a:tableStyleId>
              </a:tblPr>
              <a:tblGrid>
                <a:gridCol w="4464496">
                  <a:extLst>
                    <a:ext uri="{9D8B030D-6E8A-4147-A177-3AD203B41FA5}">
                      <a16:colId xmlns:a16="http://schemas.microsoft.com/office/drawing/2014/main" val="2148870939"/>
                    </a:ext>
                  </a:extLst>
                </a:gridCol>
                <a:gridCol w="1584176">
                  <a:extLst>
                    <a:ext uri="{9D8B030D-6E8A-4147-A177-3AD203B41FA5}">
                      <a16:colId xmlns:a16="http://schemas.microsoft.com/office/drawing/2014/main" val="2617347652"/>
                    </a:ext>
                  </a:extLst>
                </a:gridCol>
                <a:gridCol w="1835328">
                  <a:extLst>
                    <a:ext uri="{9D8B030D-6E8A-4147-A177-3AD203B41FA5}">
                      <a16:colId xmlns:a16="http://schemas.microsoft.com/office/drawing/2014/main" val="975254535"/>
                    </a:ext>
                  </a:extLst>
                </a:gridCol>
              </a:tblGrid>
              <a:tr h="0">
                <a:tc>
                  <a:txBody>
                    <a:bodyPr/>
                    <a:lstStyle/>
                    <a:p>
                      <a:pPr algn="ctr">
                        <a:lnSpc>
                          <a:spcPct val="100000"/>
                        </a:lnSpc>
                        <a:spcAft>
                          <a:spcPts val="1000"/>
                        </a:spcAft>
                      </a:pPr>
                      <a:r>
                        <a:rPr lang="en-IN" sz="900" dirty="0">
                          <a:effectLst/>
                        </a:rPr>
                        <a:t>Title/Topic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00000"/>
                        </a:lnSpc>
                        <a:spcAft>
                          <a:spcPts val="1000"/>
                        </a:spcAft>
                      </a:pPr>
                      <a:r>
                        <a:rPr lang="en-IN" sz="900">
                          <a:effectLst/>
                        </a:rPr>
                        <a:t>Candidate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ctr">
                        <a:lnSpc>
                          <a:spcPct val="100000"/>
                        </a:lnSpc>
                        <a:spcAft>
                          <a:spcPts val="1000"/>
                        </a:spcAft>
                      </a:pPr>
                      <a:r>
                        <a:rPr lang="en-IN" sz="900">
                          <a:effectLst/>
                        </a:rPr>
                        <a:t>Guide</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3207228923"/>
                  </a:ext>
                </a:extLst>
              </a:tr>
              <a:tr h="0">
                <a:tc>
                  <a:txBody>
                    <a:bodyPr/>
                    <a:lstStyle/>
                    <a:p>
                      <a:pPr algn="l">
                        <a:lnSpc>
                          <a:spcPct val="100000"/>
                        </a:lnSpc>
                        <a:spcAft>
                          <a:spcPts val="1000"/>
                        </a:spcAft>
                      </a:pPr>
                      <a:r>
                        <a:rPr lang="en-IN" sz="900" dirty="0">
                          <a:effectLst/>
                        </a:rPr>
                        <a:t>Conversation strategies used by persons with aphasia in </a:t>
                      </a:r>
                      <a:r>
                        <a:rPr lang="en-IN" sz="900" dirty="0" err="1">
                          <a:effectLst/>
                        </a:rPr>
                        <a:t>varee</a:t>
                      </a:r>
                      <a:r>
                        <a:rPr lang="en-IN" sz="900" dirty="0">
                          <a:effectLst/>
                        </a:rPr>
                        <a:t> communication settings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a:effectLst/>
                        </a:rPr>
                        <a:t>Ms. Juanita Sharon George</a:t>
                      </a:r>
                      <a:endParaRPr lang="en-IN" sz="900" dirty="0">
                        <a:effectLst/>
                      </a:endParaRPr>
                    </a:p>
                    <a:p>
                      <a:pPr marL="457200" algn="l">
                        <a:lnSpc>
                          <a:spcPct val="100000"/>
                        </a:lnSpc>
                      </a:pPr>
                      <a:r>
                        <a:rPr lang="en-US" sz="900" dirty="0">
                          <a:effectLst/>
                        </a:rPr>
                        <a:t> </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S. P. Goswami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52871068"/>
                  </a:ext>
                </a:extLst>
              </a:tr>
              <a:tr h="0">
                <a:tc>
                  <a:txBody>
                    <a:bodyPr/>
                    <a:lstStyle/>
                    <a:p>
                      <a:pPr algn="l">
                        <a:lnSpc>
                          <a:spcPct val="100000"/>
                        </a:lnSpc>
                        <a:spcAft>
                          <a:spcPts val="1000"/>
                        </a:spcAft>
                      </a:pPr>
                      <a:r>
                        <a:rPr lang="en-IN" sz="900">
                          <a:effectLst/>
                        </a:rPr>
                        <a:t>Acousic voice quality index in Kannada speaking children in the age range of 10-12 years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a:effectLst/>
                        </a:rPr>
                        <a:t>Ms. </a:t>
                      </a:r>
                      <a:r>
                        <a:rPr lang="en-US" sz="900" dirty="0" err="1">
                          <a:effectLst/>
                        </a:rPr>
                        <a:t>Seshasri</a:t>
                      </a:r>
                      <a:endParaRPr lang="en-IN" sz="900" dirty="0">
                        <a:effectLst/>
                      </a:endParaRPr>
                    </a:p>
                    <a:p>
                      <a:pPr marL="457200" algn="l">
                        <a:lnSpc>
                          <a:spcPct val="100000"/>
                        </a:lnSpc>
                      </a:pPr>
                      <a:r>
                        <a:rPr lang="en-US" sz="900" dirty="0">
                          <a:effectLst/>
                        </a:rPr>
                        <a:t> </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Gopi </a:t>
                      </a:r>
                      <a:r>
                        <a:rPr lang="en-US" sz="900" dirty="0" err="1">
                          <a:effectLst/>
                        </a:rPr>
                        <a:t>kishore</a:t>
                      </a:r>
                      <a:r>
                        <a:rPr lang="en-US" sz="900" dirty="0">
                          <a:effectLst/>
                        </a:rPr>
                        <a:t> </a:t>
                      </a:r>
                      <a:r>
                        <a:rPr lang="en-US" sz="900" dirty="0" err="1">
                          <a:effectLst/>
                        </a:rPr>
                        <a:t>Pebbili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94838919"/>
                  </a:ext>
                </a:extLst>
              </a:tr>
              <a:tr h="0">
                <a:tc>
                  <a:txBody>
                    <a:bodyPr/>
                    <a:lstStyle/>
                    <a:p>
                      <a:pPr algn="l">
                        <a:lnSpc>
                          <a:spcPct val="100000"/>
                        </a:lnSpc>
                        <a:spcAft>
                          <a:spcPts val="1000"/>
                        </a:spcAft>
                      </a:pPr>
                      <a:r>
                        <a:rPr lang="en-IN" sz="900" dirty="0">
                          <a:effectLst/>
                        </a:rPr>
                        <a:t>Verbal working memory and discourse level</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a:effectLst/>
                        </a:rPr>
                        <a:t>Ms. </a:t>
                      </a:r>
                      <a:r>
                        <a:rPr lang="en-US" sz="900" dirty="0" err="1">
                          <a:effectLst/>
                        </a:rPr>
                        <a:t>Anagha</a:t>
                      </a:r>
                      <a:r>
                        <a:rPr lang="en-US" sz="900" dirty="0">
                          <a:effectLst/>
                        </a:rPr>
                        <a:t> Balachandran</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Jayashree C </a:t>
                      </a:r>
                      <a:r>
                        <a:rPr lang="en-US" sz="900" dirty="0" err="1">
                          <a:effectLst/>
                        </a:rPr>
                        <a:t>Shanbal</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8438973"/>
                  </a:ext>
                </a:extLst>
              </a:tr>
              <a:tr h="0">
                <a:tc>
                  <a:txBody>
                    <a:bodyPr/>
                    <a:lstStyle/>
                    <a:p>
                      <a:pPr algn="l">
                        <a:lnSpc>
                          <a:spcPct val="100000"/>
                        </a:lnSpc>
                        <a:spcAft>
                          <a:spcPts val="1000"/>
                        </a:spcAft>
                      </a:pPr>
                      <a:r>
                        <a:rPr lang="en-IN" sz="900">
                          <a:effectLst/>
                        </a:rPr>
                        <a:t>Comprehension of sentence ambiguities in English speaking children</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a:effectLst/>
                        </a:rPr>
                        <a:t>Ms. </a:t>
                      </a:r>
                      <a:r>
                        <a:rPr lang="en-US" sz="900" dirty="0" err="1">
                          <a:effectLst/>
                        </a:rPr>
                        <a:t>Divya</a:t>
                      </a:r>
                      <a:r>
                        <a:rPr lang="en-US" sz="900" dirty="0">
                          <a:effectLst/>
                        </a:rPr>
                        <a:t> Vinod</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Jayashree C </a:t>
                      </a:r>
                      <a:r>
                        <a:rPr lang="en-US" sz="900" dirty="0" err="1">
                          <a:effectLst/>
                        </a:rPr>
                        <a:t>Shanbal</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49066505"/>
                  </a:ext>
                </a:extLst>
              </a:tr>
              <a:tr h="0">
                <a:tc>
                  <a:txBody>
                    <a:bodyPr/>
                    <a:lstStyle/>
                    <a:p>
                      <a:pPr algn="l">
                        <a:lnSpc>
                          <a:spcPct val="100000"/>
                        </a:lnSpc>
                        <a:spcAft>
                          <a:spcPts val="1000"/>
                        </a:spcAft>
                      </a:pPr>
                      <a:r>
                        <a:rPr lang="en-IN" sz="900">
                          <a:effectLst/>
                        </a:rPr>
                        <a:t>Verbal working memory and reading comprehension of Syntactic Ambiguities in Typically Developing Children</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a:effectLst/>
                        </a:rPr>
                        <a:t>Ms. Pooja </a:t>
                      </a:r>
                      <a:r>
                        <a:rPr lang="en-US" sz="900" dirty="0" err="1">
                          <a:effectLst/>
                        </a:rPr>
                        <a:t>Sreeram</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Jayashree C </a:t>
                      </a:r>
                      <a:r>
                        <a:rPr lang="en-US" sz="900" dirty="0" err="1">
                          <a:effectLst/>
                        </a:rPr>
                        <a:t>Shanbal</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9251609"/>
                  </a:ext>
                </a:extLst>
              </a:tr>
              <a:tr h="0">
                <a:tc>
                  <a:txBody>
                    <a:bodyPr/>
                    <a:lstStyle/>
                    <a:p>
                      <a:pPr algn="l">
                        <a:lnSpc>
                          <a:spcPct val="100000"/>
                        </a:lnSpc>
                        <a:spcAft>
                          <a:spcPts val="1000"/>
                        </a:spcAft>
                      </a:pPr>
                      <a:r>
                        <a:rPr lang="en-IN" sz="900">
                          <a:effectLst/>
                        </a:rPr>
                        <a:t>Language skills in  7 to 10 years children with repaired cleft palate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a:effectLst/>
                        </a:rPr>
                        <a:t>Mr.  Sumanth</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M. </a:t>
                      </a:r>
                      <a:r>
                        <a:rPr lang="en-US" sz="900" dirty="0" err="1">
                          <a:effectLst/>
                        </a:rPr>
                        <a:t>Pushpavathi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1675532"/>
                  </a:ext>
                </a:extLst>
              </a:tr>
              <a:tr h="0">
                <a:tc>
                  <a:txBody>
                    <a:bodyPr/>
                    <a:lstStyle/>
                    <a:p>
                      <a:pPr algn="l">
                        <a:lnSpc>
                          <a:spcPct val="100000"/>
                        </a:lnSpc>
                        <a:spcAft>
                          <a:spcPts val="1000"/>
                        </a:spcAft>
                      </a:pPr>
                      <a:r>
                        <a:rPr lang="en-IN" sz="900">
                          <a:effectLst/>
                        </a:rPr>
                        <a:t>Maternal linguistic measures of children with repaired cleft lip and palate and typically developing children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a:effectLst/>
                        </a:rPr>
                        <a:t>Ms.  Sabina </a:t>
                      </a:r>
                      <a:r>
                        <a:rPr lang="en-US" sz="900" dirty="0" err="1">
                          <a:effectLst/>
                        </a:rPr>
                        <a:t>ShameenTaj</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M. </a:t>
                      </a:r>
                      <a:r>
                        <a:rPr lang="en-US" sz="900" dirty="0" err="1">
                          <a:effectLst/>
                        </a:rPr>
                        <a:t>Pushpavathi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09551427"/>
                  </a:ext>
                </a:extLst>
              </a:tr>
              <a:tr h="0">
                <a:tc>
                  <a:txBody>
                    <a:bodyPr/>
                    <a:lstStyle/>
                    <a:p>
                      <a:pPr algn="l">
                        <a:lnSpc>
                          <a:spcPct val="100000"/>
                        </a:lnSpc>
                        <a:spcAft>
                          <a:spcPts val="1000"/>
                        </a:spcAft>
                      </a:pPr>
                      <a:r>
                        <a:rPr lang="en-IN" sz="900">
                          <a:effectLst/>
                        </a:rPr>
                        <a:t>Perceptual analysis of speech in individuals with repaired cleft palate: An insight into few variables.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err="1">
                          <a:effectLst/>
                        </a:rPr>
                        <a:t>Manasa</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M. </a:t>
                      </a:r>
                      <a:r>
                        <a:rPr lang="en-US" sz="900" dirty="0" err="1">
                          <a:effectLst/>
                        </a:rPr>
                        <a:t>Pushpavathi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06370520"/>
                  </a:ext>
                </a:extLst>
              </a:tr>
              <a:tr h="0">
                <a:tc>
                  <a:txBody>
                    <a:bodyPr/>
                    <a:lstStyle/>
                    <a:p>
                      <a:pPr algn="l">
                        <a:lnSpc>
                          <a:spcPct val="100000"/>
                        </a:lnSpc>
                        <a:spcAft>
                          <a:spcPts val="1000"/>
                        </a:spcAft>
                      </a:pPr>
                      <a:r>
                        <a:rPr lang="en-IN" sz="900">
                          <a:effectLst/>
                        </a:rPr>
                        <a:t>Speech and Language Charateristics in kannada speaking Toddlers with Repaired Cleft lip and Palate</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err="1">
                          <a:effectLst/>
                        </a:rPr>
                        <a:t>VijayaVarsha</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M </a:t>
                      </a:r>
                      <a:r>
                        <a:rPr lang="en-US" sz="900" dirty="0" err="1">
                          <a:effectLst/>
                        </a:rPr>
                        <a:t>Pushpavathi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31788233"/>
                  </a:ext>
                </a:extLst>
              </a:tr>
              <a:tr h="0">
                <a:tc>
                  <a:txBody>
                    <a:bodyPr/>
                    <a:lstStyle/>
                    <a:p>
                      <a:pPr algn="l">
                        <a:lnSpc>
                          <a:spcPct val="100000"/>
                        </a:lnSpc>
                        <a:spcAft>
                          <a:spcPts val="1000"/>
                        </a:spcAft>
                      </a:pPr>
                      <a:r>
                        <a:rPr lang="en-IN" sz="900" dirty="0">
                          <a:effectLst/>
                        </a:rPr>
                        <a:t>Developing Noun Gesture Corpus</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a:effectLst/>
                        </a:rPr>
                        <a:t>Shaikh Safa </a:t>
                      </a:r>
                      <a:r>
                        <a:rPr lang="en-US" sz="900" dirty="0" err="1">
                          <a:effectLst/>
                        </a:rPr>
                        <a:t>Salauddin</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S.P. Goswami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69101131"/>
                  </a:ext>
                </a:extLst>
              </a:tr>
              <a:tr h="0">
                <a:tc>
                  <a:txBody>
                    <a:bodyPr/>
                    <a:lstStyle/>
                    <a:p>
                      <a:pPr algn="l">
                        <a:lnSpc>
                          <a:spcPct val="100000"/>
                        </a:lnSpc>
                        <a:spcAft>
                          <a:spcPts val="1000"/>
                        </a:spcAft>
                      </a:pPr>
                      <a:r>
                        <a:rPr lang="en-IN" sz="900">
                          <a:effectLst/>
                        </a:rPr>
                        <a:t>Developing Verb Gesture Corpus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a:effectLst/>
                        </a:rPr>
                        <a:t>Anusha C</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S.P. Goswami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48210597"/>
                  </a:ext>
                </a:extLst>
              </a:tr>
              <a:tr h="0">
                <a:tc>
                  <a:txBody>
                    <a:bodyPr/>
                    <a:lstStyle/>
                    <a:p>
                      <a:pPr algn="l">
                        <a:lnSpc>
                          <a:spcPct val="100000"/>
                        </a:lnSpc>
                        <a:spcAft>
                          <a:spcPts val="1000"/>
                        </a:spcAft>
                      </a:pPr>
                      <a:r>
                        <a:rPr lang="en-IN" sz="900">
                          <a:effectLst/>
                        </a:rPr>
                        <a:t>Development of Norms for Confrontation and Generative naming in Kannada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US" sz="900" dirty="0">
                          <a:effectLst/>
                        </a:rPr>
                        <a:t>Pooja C</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S.P. Goswami</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8651684"/>
                  </a:ext>
                </a:extLst>
              </a:tr>
              <a:tr h="0">
                <a:tc>
                  <a:txBody>
                    <a:bodyPr/>
                    <a:lstStyle/>
                    <a:p>
                      <a:pPr algn="l">
                        <a:lnSpc>
                          <a:spcPct val="100000"/>
                        </a:lnSpc>
                        <a:spcAft>
                          <a:spcPts val="1000"/>
                        </a:spcAft>
                      </a:pPr>
                      <a:r>
                        <a:rPr lang="en-IN" sz="900">
                          <a:effectLst/>
                        </a:rPr>
                        <a:t>Effect of Sour and Carbonated Liquid Bolus on Hyolaryngeal Elevation during Swallow</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pPr>
                      <a:r>
                        <a:rPr lang="en-GB" sz="900" dirty="0" err="1">
                          <a:effectLst/>
                        </a:rPr>
                        <a:t>Dafiah</a:t>
                      </a:r>
                      <a:r>
                        <a:rPr lang="en-GB" sz="900" dirty="0">
                          <a:effectLst/>
                        </a:rPr>
                        <a:t> P.M</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N. Swapna</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38310591"/>
                  </a:ext>
                </a:extLst>
              </a:tr>
              <a:tr h="0">
                <a:tc>
                  <a:txBody>
                    <a:bodyPr/>
                    <a:lstStyle/>
                    <a:p>
                      <a:pPr algn="l">
                        <a:lnSpc>
                          <a:spcPct val="100000"/>
                        </a:lnSpc>
                        <a:spcAft>
                          <a:spcPts val="1000"/>
                        </a:spcAft>
                      </a:pPr>
                      <a:r>
                        <a:rPr lang="en-IN" sz="900">
                          <a:effectLst/>
                        </a:rPr>
                        <a:t>Measures of Hyolaryngeal Excursion in Post stroke Survivors for Different Bolus Volumes and Viscosities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algn="l">
                        <a:lnSpc>
                          <a:spcPct val="100000"/>
                        </a:lnSpc>
                      </a:pPr>
                      <a:r>
                        <a:rPr lang="en-US" sz="900" dirty="0" err="1">
                          <a:effectLst/>
                        </a:rPr>
                        <a:t>Khyathi.G.Jain</a:t>
                      </a:r>
                      <a:endParaRPr lang="en-IN" sz="900" dirty="0">
                        <a:effectLst/>
                      </a:endParaRPr>
                    </a:p>
                    <a:p>
                      <a:pPr marL="457200" algn="l">
                        <a:lnSpc>
                          <a:spcPct val="100000"/>
                        </a:lnSpc>
                      </a:pPr>
                      <a:r>
                        <a:rPr lang="en-GB" sz="900" dirty="0">
                          <a:effectLst/>
                        </a:rPr>
                        <a:t> </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indent="0" algn="l">
                        <a:lnSpc>
                          <a:spcPct val="100000"/>
                        </a:lnSpc>
                        <a:spcAft>
                          <a:spcPts val="1000"/>
                        </a:spcAft>
                      </a:pPr>
                      <a:r>
                        <a:rPr lang="en-US" sz="900" dirty="0">
                          <a:effectLst/>
                        </a:rPr>
                        <a:t>Dr. N. Swapna</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25931029"/>
                  </a:ext>
                </a:extLst>
              </a:tr>
              <a:tr h="0">
                <a:tc>
                  <a:txBody>
                    <a:bodyPr/>
                    <a:lstStyle/>
                    <a:p>
                      <a:pPr algn="l">
                        <a:lnSpc>
                          <a:spcPct val="100000"/>
                        </a:lnSpc>
                        <a:spcAft>
                          <a:spcPts val="1000"/>
                        </a:spcAft>
                      </a:pPr>
                      <a:r>
                        <a:rPr lang="en-IN" sz="900">
                          <a:effectLst/>
                        </a:rPr>
                        <a:t>Objective measures of strength and endurance of lips and tongue in healthy adults in India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algn="l">
                        <a:lnSpc>
                          <a:spcPct val="100000"/>
                        </a:lnSpc>
                        <a:spcAft>
                          <a:spcPts val="1000"/>
                        </a:spcAft>
                      </a:pPr>
                      <a:r>
                        <a:rPr lang="en-IN" sz="900">
                          <a:effectLst/>
                        </a:rPr>
                        <a:t>Malavika Salim</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spcAft>
                          <a:spcPts val="1000"/>
                        </a:spcAft>
                      </a:pPr>
                      <a:r>
                        <a:rPr lang="en-US" sz="900" dirty="0">
                          <a:effectLst/>
                        </a:rPr>
                        <a:t>Dr. N. Swapna</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1429774"/>
                  </a:ext>
                </a:extLst>
              </a:tr>
              <a:tr h="0">
                <a:tc>
                  <a:txBody>
                    <a:bodyPr/>
                    <a:lstStyle/>
                    <a:p>
                      <a:pPr algn="l">
                        <a:lnSpc>
                          <a:spcPct val="100000"/>
                        </a:lnSpc>
                        <a:spcAft>
                          <a:spcPts val="1000"/>
                        </a:spcAft>
                      </a:pPr>
                      <a:r>
                        <a:rPr lang="en-IN" sz="900">
                          <a:effectLst/>
                        </a:rPr>
                        <a:t>Immediate Effects of Laryngeal Manual Therapy on Voice Quality in Individuals With</a:t>
                      </a:r>
                    </a:p>
                    <a:p>
                      <a:pPr algn="l">
                        <a:lnSpc>
                          <a:spcPct val="100000"/>
                        </a:lnSpc>
                        <a:spcAft>
                          <a:spcPts val="1000"/>
                        </a:spcAft>
                      </a:pPr>
                      <a:r>
                        <a:rPr lang="en-IN" sz="900">
                          <a:effectLst/>
                        </a:rPr>
                        <a:t>Muscle Tension Dysphonia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nchor="ctr"/>
                </a:tc>
                <a:tc>
                  <a:txBody>
                    <a:bodyPr/>
                    <a:lstStyle/>
                    <a:p>
                      <a:pPr algn="l">
                        <a:lnSpc>
                          <a:spcPct val="100000"/>
                        </a:lnSpc>
                        <a:spcAft>
                          <a:spcPts val="1000"/>
                        </a:spcAft>
                      </a:pPr>
                      <a:r>
                        <a:rPr lang="en-IN" sz="900">
                          <a:effectLst/>
                        </a:rPr>
                        <a:t>Hima Nair</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nchor="ctr"/>
                </a:tc>
                <a:tc>
                  <a:txBody>
                    <a:bodyPr/>
                    <a:lstStyle/>
                    <a:p>
                      <a:pPr marL="0" indent="0" algn="l">
                        <a:lnSpc>
                          <a:spcPct val="100000"/>
                        </a:lnSpc>
                        <a:spcAft>
                          <a:spcPts val="1000"/>
                        </a:spcAft>
                      </a:pPr>
                      <a:r>
                        <a:rPr lang="en-US" sz="900" dirty="0">
                          <a:effectLst/>
                        </a:rPr>
                        <a:t>Dr. </a:t>
                      </a:r>
                      <a:r>
                        <a:rPr lang="en-US" sz="900" dirty="0" err="1">
                          <a:effectLst/>
                        </a:rPr>
                        <a:t>Pebbili</a:t>
                      </a:r>
                      <a:r>
                        <a:rPr lang="en-US" sz="900" dirty="0">
                          <a:effectLst/>
                        </a:rPr>
                        <a:t> </a:t>
                      </a:r>
                      <a:r>
                        <a:rPr lang="en-US" sz="900" dirty="0" err="1">
                          <a:effectLst/>
                        </a:rPr>
                        <a:t>Gopikishore</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5520337"/>
                  </a:ext>
                </a:extLst>
              </a:tr>
              <a:tr h="0">
                <a:tc>
                  <a:txBody>
                    <a:bodyPr/>
                    <a:lstStyle/>
                    <a:p>
                      <a:pPr algn="l">
                        <a:lnSpc>
                          <a:spcPct val="100000"/>
                        </a:lnSpc>
                        <a:spcAft>
                          <a:spcPts val="1000"/>
                        </a:spcAft>
                      </a:pPr>
                      <a:r>
                        <a:rPr lang="en-IN" sz="900">
                          <a:effectLst/>
                        </a:rPr>
                        <a:t>Surface Electromyographic Assessment of Laryngeal Muscle Tone in Phononormic Adults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nchor="ctr"/>
                </a:tc>
                <a:tc>
                  <a:txBody>
                    <a:bodyPr/>
                    <a:lstStyle/>
                    <a:p>
                      <a:pPr algn="l">
                        <a:lnSpc>
                          <a:spcPct val="100000"/>
                        </a:lnSpc>
                        <a:spcAft>
                          <a:spcPts val="1000"/>
                        </a:spcAft>
                      </a:pPr>
                      <a:r>
                        <a:rPr lang="en-IN" sz="900">
                          <a:effectLst/>
                        </a:rPr>
                        <a:t>Minu</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nchor="ctr"/>
                </a:tc>
                <a:tc>
                  <a:txBody>
                    <a:bodyPr/>
                    <a:lstStyle/>
                    <a:p>
                      <a:pPr marL="0" indent="0" algn="l">
                        <a:lnSpc>
                          <a:spcPct val="100000"/>
                        </a:lnSpc>
                        <a:spcAft>
                          <a:spcPts val="1000"/>
                        </a:spcAft>
                      </a:pPr>
                      <a:r>
                        <a:rPr lang="en-US" sz="900" dirty="0">
                          <a:effectLst/>
                        </a:rPr>
                        <a:t>Dr. </a:t>
                      </a:r>
                      <a:r>
                        <a:rPr lang="en-US" sz="900" dirty="0" err="1">
                          <a:effectLst/>
                        </a:rPr>
                        <a:t>Pebbili</a:t>
                      </a:r>
                      <a:r>
                        <a:rPr lang="en-US" sz="900" dirty="0">
                          <a:effectLst/>
                        </a:rPr>
                        <a:t> </a:t>
                      </a:r>
                      <a:r>
                        <a:rPr lang="en-US" sz="900" dirty="0" err="1">
                          <a:effectLst/>
                        </a:rPr>
                        <a:t>Gopikishore</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8908208"/>
                  </a:ext>
                </a:extLst>
              </a:tr>
              <a:tr h="0">
                <a:tc>
                  <a:txBody>
                    <a:bodyPr/>
                    <a:lstStyle/>
                    <a:p>
                      <a:pPr algn="l">
                        <a:lnSpc>
                          <a:spcPct val="100000"/>
                        </a:lnSpc>
                        <a:spcAft>
                          <a:spcPts val="1000"/>
                        </a:spcAft>
                      </a:pPr>
                      <a:r>
                        <a:rPr lang="en-IN" sz="900">
                          <a:effectLst/>
                        </a:rPr>
                        <a:t>Dysphonia Severity Index in Phononormic Young Adults Using the Praat Program</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nchor="ctr"/>
                </a:tc>
                <a:tc>
                  <a:txBody>
                    <a:bodyPr/>
                    <a:lstStyle/>
                    <a:p>
                      <a:pPr algn="l">
                        <a:lnSpc>
                          <a:spcPct val="100000"/>
                        </a:lnSpc>
                        <a:spcAft>
                          <a:spcPts val="1000"/>
                        </a:spcAft>
                      </a:pPr>
                      <a:r>
                        <a:rPr lang="en-IN" sz="900">
                          <a:effectLst/>
                        </a:rPr>
                        <a:t>Celestial Lydia</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nchor="ctr"/>
                </a:tc>
                <a:tc>
                  <a:txBody>
                    <a:bodyPr/>
                    <a:lstStyle/>
                    <a:p>
                      <a:pPr marL="0" indent="0" algn="l">
                        <a:lnSpc>
                          <a:spcPct val="100000"/>
                        </a:lnSpc>
                        <a:spcAft>
                          <a:spcPts val="1000"/>
                        </a:spcAft>
                      </a:pPr>
                      <a:r>
                        <a:rPr lang="en-US" sz="900" dirty="0">
                          <a:effectLst/>
                        </a:rPr>
                        <a:t>Dr. </a:t>
                      </a:r>
                      <a:r>
                        <a:rPr lang="en-US" sz="900" dirty="0" err="1">
                          <a:effectLst/>
                        </a:rPr>
                        <a:t>Pebbili</a:t>
                      </a:r>
                      <a:r>
                        <a:rPr lang="en-US" sz="900" dirty="0">
                          <a:effectLst/>
                        </a:rPr>
                        <a:t> </a:t>
                      </a:r>
                      <a:r>
                        <a:rPr lang="en-US" sz="900" dirty="0" err="1">
                          <a:effectLst/>
                        </a:rPr>
                        <a:t>Gopikishore</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58259060"/>
                  </a:ext>
                </a:extLst>
              </a:tr>
              <a:tr h="0">
                <a:tc>
                  <a:txBody>
                    <a:bodyPr/>
                    <a:lstStyle/>
                    <a:p>
                      <a:pPr algn="l">
                        <a:lnSpc>
                          <a:spcPct val="100000"/>
                        </a:lnSpc>
                        <a:spcAft>
                          <a:spcPts val="1000"/>
                        </a:spcAft>
                      </a:pPr>
                      <a:r>
                        <a:rPr lang="en-ZW" sz="900">
                          <a:effectLst/>
                        </a:rPr>
                        <a:t>Effect of language familiarity on  assessment of stuttering behaviours by speech language pathologists across indian languages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algn="l">
                        <a:lnSpc>
                          <a:spcPct val="100000"/>
                        </a:lnSpc>
                        <a:spcAft>
                          <a:spcPts val="1000"/>
                        </a:spcAft>
                      </a:pPr>
                      <a:r>
                        <a:rPr lang="en-IN" sz="900">
                          <a:effectLst/>
                        </a:rPr>
                        <a:t>Gowtham HS</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spcAft>
                          <a:spcPts val="1000"/>
                        </a:spcAft>
                      </a:pPr>
                      <a:r>
                        <a:rPr lang="en-US" sz="900" dirty="0">
                          <a:effectLst/>
                        </a:rPr>
                        <a:t>Dr. Anjana B Ram</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2246445"/>
                  </a:ext>
                </a:extLst>
              </a:tr>
              <a:tr h="0">
                <a:tc>
                  <a:txBody>
                    <a:bodyPr/>
                    <a:lstStyle/>
                    <a:p>
                      <a:pPr algn="l">
                        <a:lnSpc>
                          <a:spcPct val="100000"/>
                        </a:lnSpc>
                        <a:spcAft>
                          <a:spcPts val="1000"/>
                        </a:spcAft>
                      </a:pPr>
                      <a:r>
                        <a:rPr lang="en-IN" sz="900">
                          <a:effectLst/>
                        </a:rPr>
                        <a:t>Assessment of disfluencies as a predictor of cognitive effort in ageing.</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algn="l">
                        <a:lnSpc>
                          <a:spcPct val="100000"/>
                        </a:lnSpc>
                        <a:spcAft>
                          <a:spcPts val="1000"/>
                        </a:spcAft>
                      </a:pPr>
                      <a:r>
                        <a:rPr lang="en-IN" sz="900">
                          <a:effectLst/>
                        </a:rPr>
                        <a:t>Anusmitha Mathew</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spcAft>
                          <a:spcPts val="1000"/>
                        </a:spcAft>
                      </a:pPr>
                      <a:r>
                        <a:rPr lang="en-US" sz="900" dirty="0" err="1">
                          <a:effectLst/>
                        </a:rPr>
                        <a:t>Dr.Anjana</a:t>
                      </a:r>
                      <a:r>
                        <a:rPr lang="en-US" sz="900" dirty="0">
                          <a:effectLst/>
                        </a:rPr>
                        <a:t> B Ram</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29474493"/>
                  </a:ext>
                </a:extLst>
              </a:tr>
              <a:tr h="0">
                <a:tc>
                  <a:txBody>
                    <a:bodyPr/>
                    <a:lstStyle/>
                    <a:p>
                      <a:pPr algn="l">
                        <a:lnSpc>
                          <a:spcPct val="100000"/>
                        </a:lnSpc>
                        <a:spcAft>
                          <a:spcPts val="1000"/>
                        </a:spcAft>
                      </a:pPr>
                      <a:r>
                        <a:rPr lang="en-IN" sz="900" dirty="0">
                          <a:effectLst/>
                        </a:rPr>
                        <a:t>Short term effects of speech motor skill  learning on lip aperture variability and kinematic duration in persons with stuttering</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algn="l">
                        <a:lnSpc>
                          <a:spcPct val="100000"/>
                        </a:lnSpc>
                        <a:spcAft>
                          <a:spcPts val="1000"/>
                        </a:spcAft>
                      </a:pPr>
                      <a:r>
                        <a:rPr lang="en-IN" sz="900">
                          <a:effectLst/>
                        </a:rPr>
                        <a:t>Namratha.V</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a:tc>
                <a:tc>
                  <a:txBody>
                    <a:bodyPr/>
                    <a:lstStyle/>
                    <a:p>
                      <a:pPr marL="0" indent="0" algn="l">
                        <a:lnSpc>
                          <a:spcPct val="100000"/>
                        </a:lnSpc>
                        <a:spcAft>
                          <a:spcPts val="1000"/>
                        </a:spcAft>
                      </a:pPr>
                      <a:r>
                        <a:rPr lang="en-US" sz="900" dirty="0" err="1">
                          <a:effectLst/>
                        </a:rPr>
                        <a:t>Mahesh.B.V.M</a:t>
                      </a:r>
                      <a:endParaRPr lang="en-IN"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8565741"/>
                  </a:ext>
                </a:extLst>
              </a:tr>
            </a:tbl>
          </a:graphicData>
        </a:graphic>
      </p:graphicFrame>
      <p:sp>
        <p:nvSpPr>
          <p:cNvPr id="4" name="Arrow: Left 3">
            <a:hlinkClick r:id="rId3" action="ppaction://hlinksldjump"/>
            <a:extLst>
              <a:ext uri="{FF2B5EF4-FFF2-40B4-BE49-F238E27FC236}">
                <a16:creationId xmlns:a16="http://schemas.microsoft.com/office/drawing/2014/main" id="{49EF5E37-63A6-49FB-91E1-14C2298E3B17}"/>
              </a:ext>
            </a:extLst>
          </p:cNvPr>
          <p:cNvSpPr/>
          <p:nvPr/>
        </p:nvSpPr>
        <p:spPr>
          <a:xfrm>
            <a:off x="8100392" y="6381328"/>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4901294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8" y="1048082"/>
            <a:ext cx="408317" cy="4524315"/>
          </a:xfrm>
          <a:prstGeom prst="rect">
            <a:avLst/>
          </a:prstGeom>
          <a:noFill/>
        </p:spPr>
        <p:txBody>
          <a:bodyPr wrap="square" rtlCol="0">
            <a:spAutoFit/>
          </a:bodyPr>
          <a:lstStyle/>
          <a:p>
            <a:r>
              <a:rPr lang="en-US" b="1" dirty="0"/>
              <a:t>DOCTORAL</a:t>
            </a:r>
          </a:p>
          <a:p>
            <a:endParaRPr lang="en-US" b="1" dirty="0"/>
          </a:p>
          <a:p>
            <a:r>
              <a:rPr lang="en-US" b="1" dirty="0"/>
              <a:t> THES</a:t>
            </a:r>
          </a:p>
          <a:p>
            <a:r>
              <a:rPr lang="en-US" b="1" dirty="0"/>
              <a:t>I</a:t>
            </a:r>
          </a:p>
          <a:p>
            <a:r>
              <a:rPr lang="en-US" b="1" dirty="0"/>
              <a:t>S</a:t>
            </a:r>
            <a:endParaRPr lang="en-IN" b="1" dirty="0"/>
          </a:p>
        </p:txBody>
      </p:sp>
      <p:graphicFrame>
        <p:nvGraphicFramePr>
          <p:cNvPr id="2" name="Table 1">
            <a:extLst>
              <a:ext uri="{FF2B5EF4-FFF2-40B4-BE49-F238E27FC236}">
                <a16:creationId xmlns:a16="http://schemas.microsoft.com/office/drawing/2014/main" id="{B0125481-693B-4E94-B8BB-31906840B91C}"/>
              </a:ext>
            </a:extLst>
          </p:cNvPr>
          <p:cNvGraphicFramePr>
            <a:graphicFrameLocks noGrp="1"/>
          </p:cNvGraphicFramePr>
          <p:nvPr>
            <p:extLst>
              <p:ext uri="{D42A27DB-BD31-4B8C-83A1-F6EECF244321}">
                <p14:modId xmlns:p14="http://schemas.microsoft.com/office/powerpoint/2010/main" val="4064339269"/>
              </p:ext>
            </p:extLst>
          </p:nvPr>
        </p:nvGraphicFramePr>
        <p:xfrm>
          <a:off x="971968" y="60817"/>
          <a:ext cx="8172032" cy="7022592"/>
        </p:xfrm>
        <a:graphic>
          <a:graphicData uri="http://schemas.openxmlformats.org/drawingml/2006/table">
            <a:tbl>
              <a:tblPr>
                <a:tableStyleId>{5C22544A-7EE6-4342-B048-85BDC9FD1C3A}</a:tableStyleId>
              </a:tblPr>
              <a:tblGrid>
                <a:gridCol w="215656">
                  <a:extLst>
                    <a:ext uri="{9D8B030D-6E8A-4147-A177-3AD203B41FA5}">
                      <a16:colId xmlns:a16="http://schemas.microsoft.com/office/drawing/2014/main" val="387678965"/>
                    </a:ext>
                  </a:extLst>
                </a:gridCol>
                <a:gridCol w="5256584">
                  <a:extLst>
                    <a:ext uri="{9D8B030D-6E8A-4147-A177-3AD203B41FA5}">
                      <a16:colId xmlns:a16="http://schemas.microsoft.com/office/drawing/2014/main" val="2148870939"/>
                    </a:ext>
                  </a:extLst>
                </a:gridCol>
                <a:gridCol w="1224136">
                  <a:extLst>
                    <a:ext uri="{9D8B030D-6E8A-4147-A177-3AD203B41FA5}">
                      <a16:colId xmlns:a16="http://schemas.microsoft.com/office/drawing/2014/main" val="2617347652"/>
                    </a:ext>
                  </a:extLst>
                </a:gridCol>
                <a:gridCol w="1475656">
                  <a:extLst>
                    <a:ext uri="{9D8B030D-6E8A-4147-A177-3AD203B41FA5}">
                      <a16:colId xmlns:a16="http://schemas.microsoft.com/office/drawing/2014/main" val="975254535"/>
                    </a:ext>
                  </a:extLst>
                </a:gridCol>
              </a:tblGrid>
              <a:tr h="0">
                <a:tc>
                  <a:txBody>
                    <a:bodyPr/>
                    <a:lstStyle/>
                    <a:p>
                      <a:pPr algn="ctr">
                        <a:lnSpc>
                          <a:spcPct val="100000"/>
                        </a:lnSpc>
                        <a:spcAft>
                          <a:spcPts val="1000"/>
                        </a:spcAft>
                      </a:pP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ctr">
                        <a:lnSpc>
                          <a:spcPct val="100000"/>
                        </a:lnSpc>
                        <a:spcAft>
                          <a:spcPts val="1000"/>
                        </a:spcAft>
                      </a:pPr>
                      <a:r>
                        <a:rPr lang="en-IN" sz="900" dirty="0">
                          <a:effectLst/>
                        </a:rPr>
                        <a:t>Title/Topic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just">
                        <a:lnSpc>
                          <a:spcPct val="100000"/>
                        </a:lnSpc>
                        <a:spcAft>
                          <a:spcPts val="1000"/>
                        </a:spcAft>
                      </a:pPr>
                      <a:r>
                        <a:rPr lang="en-IN" sz="900">
                          <a:effectLst/>
                        </a:rPr>
                        <a:t>Candidate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tc>
                  <a:txBody>
                    <a:bodyPr/>
                    <a:lstStyle/>
                    <a:p>
                      <a:pPr algn="ctr">
                        <a:lnSpc>
                          <a:spcPct val="100000"/>
                        </a:lnSpc>
                        <a:spcAft>
                          <a:spcPts val="1000"/>
                        </a:spcAft>
                      </a:pPr>
                      <a:r>
                        <a:rPr lang="en-IN" sz="900" dirty="0">
                          <a:effectLst/>
                        </a:rPr>
                        <a:t>Guide</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5678" marR="5678" marT="0" marB="0"/>
                </a:tc>
                <a:extLst>
                  <a:ext uri="{0D108BD9-81ED-4DB2-BD59-A6C34878D82A}">
                    <a16:rowId xmlns:a16="http://schemas.microsoft.com/office/drawing/2014/main" val="3207228923"/>
                  </a:ext>
                </a:extLst>
              </a:tr>
              <a:tr h="0">
                <a:tc rowSpan="13">
                  <a:txBody>
                    <a:bodyPr/>
                    <a:lstStyle/>
                    <a:p>
                      <a:pPr marL="0" indent="0" algn="ctr">
                        <a:lnSpc>
                          <a:spcPct val="100000"/>
                        </a:lnSpc>
                      </a:pPr>
                      <a:r>
                        <a:rPr lang="en-US" sz="900" dirty="0">
                          <a:effectLst/>
                          <a:latin typeface="+mj-lt"/>
                          <a:ea typeface="Times New Roman" panose="02020603050405020304" pitchFamily="18" charset="0"/>
                          <a:cs typeface="Times New Roman" panose="02020603050405020304" pitchFamily="18" charset="0"/>
                        </a:rPr>
                        <a:t>COMPLETED</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vert="vert270">
                    <a:solidFill>
                      <a:schemeClr val="accent6">
                        <a:lumMod val="20000"/>
                        <a:lumOff val="80000"/>
                      </a:schemeClr>
                    </a:solidFill>
                  </a:tcPr>
                </a:tc>
                <a:tc>
                  <a:txBody>
                    <a:bodyPr/>
                    <a:lstStyle/>
                    <a:p>
                      <a:pPr marL="0" indent="0" algn="l">
                        <a:lnSpc>
                          <a:spcPct val="100000"/>
                        </a:lnSpc>
                      </a:pPr>
                      <a:r>
                        <a:rPr lang="en-IN" sz="900" dirty="0">
                          <a:effectLst/>
                          <a:latin typeface="+mj-lt"/>
                          <a:ea typeface="Times New Roman" panose="02020603050405020304" pitchFamily="18" charset="0"/>
                          <a:cs typeface="Times New Roman" panose="02020603050405020304" pitchFamily="18" charset="0"/>
                        </a:rPr>
                        <a:t>A study of borrowed vocabulary in multilingual speakers of </a:t>
                      </a:r>
                      <a:r>
                        <a:rPr lang="en-IN" sz="900" dirty="0" err="1">
                          <a:effectLst/>
                          <a:latin typeface="+mj-lt"/>
                          <a:ea typeface="Times New Roman" panose="02020603050405020304" pitchFamily="18" charset="0"/>
                          <a:cs typeface="Times New Roman" panose="02020603050405020304" pitchFamily="18" charset="0"/>
                        </a:rPr>
                        <a:t>Persian,Turkish</a:t>
                      </a:r>
                      <a:r>
                        <a:rPr lang="en-IN" sz="900" dirty="0">
                          <a:effectLst/>
                          <a:latin typeface="+mj-lt"/>
                          <a:ea typeface="Times New Roman" panose="02020603050405020304" pitchFamily="18" charset="0"/>
                          <a:cs typeface="Times New Roman" panose="02020603050405020304" pitchFamily="18" charset="0"/>
                        </a:rPr>
                        <a:t> and English  </a:t>
                      </a:r>
                    </a:p>
                  </a:txBody>
                  <a:tcPr marL="68580" marR="68580" marT="0" marB="0">
                    <a:solidFill>
                      <a:schemeClr val="accent6">
                        <a:lumMod val="20000"/>
                        <a:lumOff val="80000"/>
                      </a:schemeClr>
                    </a:solidFill>
                  </a:tcPr>
                </a:tc>
                <a:tc>
                  <a:txBody>
                    <a:bodyPr/>
                    <a:lstStyle/>
                    <a:p>
                      <a:pPr marL="0" indent="0" algn="l">
                        <a:lnSpc>
                          <a:spcPct val="100000"/>
                        </a:lnSpc>
                      </a:pPr>
                      <a:r>
                        <a:rPr lang="en-IN" sz="900" dirty="0">
                          <a:effectLst/>
                          <a:latin typeface="+mj-lt"/>
                          <a:ea typeface="Times New Roman" panose="02020603050405020304" pitchFamily="18" charset="0"/>
                          <a:cs typeface="Times New Roman" panose="02020603050405020304" pitchFamily="18" charset="0"/>
                        </a:rPr>
                        <a:t>Mr. Mohammad Abbasi </a:t>
                      </a:r>
                      <a:r>
                        <a:rPr lang="en-IN" sz="900" dirty="0" err="1">
                          <a:effectLst/>
                          <a:latin typeface="+mj-lt"/>
                          <a:ea typeface="Times New Roman" panose="02020603050405020304" pitchFamily="18" charset="0"/>
                          <a:cs typeface="Times New Roman" panose="02020603050405020304" pitchFamily="18" charset="0"/>
                        </a:rPr>
                        <a:t>Masoumabad</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IN" sz="900" dirty="0">
                          <a:effectLst/>
                          <a:latin typeface="+mj-lt"/>
                          <a:ea typeface="Times New Roman" panose="02020603050405020304" pitchFamily="18" charset="0"/>
                          <a:cs typeface="Times New Roman" panose="02020603050405020304" pitchFamily="18" charset="0"/>
                        </a:rPr>
                        <a:t>Prof. K. C. Shyamala</a:t>
                      </a:r>
                    </a:p>
                  </a:txBody>
                  <a:tcPr marL="68580" marR="68580" marT="0" marB="0" anchor="ctr">
                    <a:solidFill>
                      <a:schemeClr val="accent6">
                        <a:lumMod val="20000"/>
                        <a:lumOff val="80000"/>
                      </a:schemeClr>
                    </a:solidFill>
                  </a:tcPr>
                </a:tc>
                <a:extLst>
                  <a:ext uri="{0D108BD9-81ED-4DB2-BD59-A6C34878D82A}">
                    <a16:rowId xmlns:a16="http://schemas.microsoft.com/office/drawing/2014/main" val="2052871068"/>
                  </a:ext>
                </a:extLst>
              </a:tr>
              <a:tr h="0">
                <a:tc vMerge="1">
                  <a:txBody>
                    <a:bodyPr/>
                    <a:lstStyle/>
                    <a:p>
                      <a:pPr marL="0" indent="0" algn="l">
                        <a:lnSpc>
                          <a:spcPct val="100000"/>
                        </a:lnSpc>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IN" sz="900" dirty="0">
                          <a:effectLst/>
                          <a:latin typeface="+mj-lt"/>
                          <a:ea typeface="Times New Roman" panose="02020603050405020304" pitchFamily="18" charset="0"/>
                          <a:cs typeface="Times New Roman" panose="02020603050405020304" pitchFamily="18" charset="0"/>
                        </a:rPr>
                        <a:t>Some acoustical and perceptual parameters of cleft palate speech : Pre – post  surgery</a:t>
                      </a:r>
                    </a:p>
                  </a:txBody>
                  <a:tcPr marL="68580" marR="68580" marT="0" marB="0">
                    <a:solidFill>
                      <a:schemeClr val="accent6">
                        <a:lumMod val="20000"/>
                        <a:lumOff val="80000"/>
                      </a:schemeClr>
                    </a:solidFill>
                  </a:tcPr>
                </a:tc>
                <a:tc>
                  <a:txBody>
                    <a:bodyPr/>
                    <a:lstStyle/>
                    <a:p>
                      <a:pPr marL="0" indent="0" algn="l">
                        <a:lnSpc>
                          <a:spcPct val="100000"/>
                        </a:lnSpc>
                      </a:pPr>
                      <a:r>
                        <a:rPr lang="en-IN" sz="900" dirty="0">
                          <a:effectLst/>
                          <a:latin typeface="+mj-lt"/>
                          <a:ea typeface="Times New Roman" panose="02020603050405020304" pitchFamily="18" charset="0"/>
                          <a:cs typeface="Times New Roman" panose="02020603050405020304" pitchFamily="18" charset="0"/>
                        </a:rPr>
                        <a:t>Mr. Gopi Sankar S.</a:t>
                      </a: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IN" sz="900" dirty="0" err="1">
                          <a:effectLst/>
                          <a:latin typeface="+mj-lt"/>
                          <a:ea typeface="Times New Roman" panose="02020603050405020304" pitchFamily="18" charset="0"/>
                          <a:cs typeface="Times New Roman" panose="02020603050405020304" pitchFamily="18" charset="0"/>
                        </a:rPr>
                        <a:t>Prof.M.Pushpavathi</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4294838919"/>
                  </a:ext>
                </a:extLst>
              </a:tr>
              <a:tr h="0">
                <a:tc vMerge="1">
                  <a:txBody>
                    <a:bodyPr/>
                    <a:lstStyle/>
                    <a:p>
                      <a:pPr marL="0" indent="0" algn="l">
                        <a:lnSpc>
                          <a:spcPct val="100000"/>
                        </a:lnSpc>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A Comparative study on content and processes of semantic Memory in Malayalam Speaking persons with Dementia &amp; Aphasia  </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Mrs. Preethi T Thomas</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a:effectLst/>
                          <a:latin typeface="+mj-lt"/>
                          <a:ea typeface="Times New Roman" panose="02020603050405020304" pitchFamily="18" charset="0"/>
                          <a:cs typeface="Times New Roman" panose="02020603050405020304" pitchFamily="18" charset="0"/>
                        </a:rPr>
                        <a:t>Dr. S. P. Goswami</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578438973"/>
                  </a:ext>
                </a:extLst>
              </a:tr>
              <a:tr h="0">
                <a:tc vMerge="1">
                  <a:txBody>
                    <a:bodyPr/>
                    <a:lstStyle/>
                    <a:p>
                      <a:pPr marL="0" indent="0" algn="l">
                        <a:lnSpc>
                          <a:spcPct val="100000"/>
                        </a:lnSpc>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Efficacy of Eclectic Voice Program in the treatment of </a:t>
                      </a:r>
                      <a:r>
                        <a:rPr lang="en-US" sz="900" dirty="0" err="1">
                          <a:effectLst/>
                          <a:latin typeface="+mj-lt"/>
                          <a:ea typeface="Times New Roman" panose="02020603050405020304" pitchFamily="18" charset="0"/>
                          <a:cs typeface="Times New Roman" panose="02020603050405020304" pitchFamily="18" charset="0"/>
                        </a:rPr>
                        <a:t>Hyperfunctional</a:t>
                      </a:r>
                      <a:r>
                        <a:rPr lang="en-US" sz="900" dirty="0">
                          <a:effectLst/>
                          <a:latin typeface="+mj-lt"/>
                          <a:ea typeface="Times New Roman" panose="02020603050405020304" pitchFamily="18" charset="0"/>
                          <a:cs typeface="Times New Roman" panose="02020603050405020304" pitchFamily="18" charset="0"/>
                        </a:rPr>
                        <a:t> Voice Disorders</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Mr. </a:t>
                      </a:r>
                      <a:r>
                        <a:rPr lang="en-US" sz="900" dirty="0" err="1">
                          <a:effectLst/>
                          <a:latin typeface="+mj-lt"/>
                          <a:ea typeface="Times New Roman" panose="02020603050405020304" pitchFamily="18" charset="0"/>
                          <a:cs typeface="Times New Roman" panose="02020603050405020304" pitchFamily="18" charset="0"/>
                        </a:rPr>
                        <a:t>Pebbili</a:t>
                      </a:r>
                      <a:r>
                        <a:rPr lang="en-US" sz="900" dirty="0">
                          <a:effectLst/>
                          <a:latin typeface="+mj-lt"/>
                          <a:ea typeface="Times New Roman" panose="02020603050405020304" pitchFamily="18" charset="0"/>
                          <a:cs typeface="Times New Roman" panose="02020603050405020304" pitchFamily="18" charset="0"/>
                        </a:rPr>
                        <a:t> </a:t>
                      </a:r>
                      <a:r>
                        <a:rPr lang="en-US" sz="900" dirty="0" err="1">
                          <a:effectLst/>
                          <a:latin typeface="+mj-lt"/>
                          <a:ea typeface="Times New Roman" panose="02020603050405020304" pitchFamily="18" charset="0"/>
                          <a:cs typeface="Times New Roman" panose="02020603050405020304" pitchFamily="18" charset="0"/>
                        </a:rPr>
                        <a:t>GopiKishore</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err="1">
                          <a:effectLst/>
                          <a:latin typeface="+mj-lt"/>
                          <a:ea typeface="Times New Roman" panose="02020603050405020304" pitchFamily="18" charset="0"/>
                          <a:cs typeface="Times New Roman" panose="02020603050405020304" pitchFamily="18" charset="0"/>
                        </a:rPr>
                        <a:t>Prof.M.Pushpavathi</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749066505"/>
                  </a:ext>
                </a:extLst>
              </a:tr>
              <a:tr h="0">
                <a:tc vMerge="1">
                  <a:txBody>
                    <a:bodyPr/>
                    <a:lstStyle/>
                    <a:p>
                      <a:pPr algn="l">
                        <a:lnSpc>
                          <a:spcPct val="100000"/>
                        </a:lnSpc>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l">
                        <a:lnSpc>
                          <a:spcPct val="100000"/>
                        </a:lnSpc>
                      </a:pPr>
                      <a:r>
                        <a:rPr lang="x-none" sz="900" dirty="0">
                          <a:effectLst/>
                          <a:latin typeface="+mj-lt"/>
                          <a:ea typeface="Times New Roman" panose="02020603050405020304" pitchFamily="18" charset="0"/>
                          <a:cs typeface="Mangal" panose="02040503050203030202" pitchFamily="18" charset="0"/>
                        </a:rPr>
                        <a:t>Test Battery for Assessment of Phonological </a:t>
                      </a:r>
                      <a:r>
                        <a:rPr lang="en-US" sz="900" dirty="0">
                          <a:effectLst/>
                          <a:latin typeface="+mj-lt"/>
                          <a:ea typeface="Times New Roman" panose="02020603050405020304" pitchFamily="18" charset="0"/>
                          <a:cs typeface="Times New Roman" panose="02020603050405020304" pitchFamily="18" charset="0"/>
                        </a:rPr>
                        <a:t>representations of children in Kannada</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Mrs. Priya M.B</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err="1">
                          <a:effectLst/>
                          <a:latin typeface="+mj-lt"/>
                          <a:ea typeface="Times New Roman" panose="02020603050405020304" pitchFamily="18" charset="0"/>
                          <a:cs typeface="Times New Roman" panose="02020603050405020304" pitchFamily="18" charset="0"/>
                        </a:rPr>
                        <a:t>Dr.R.Manjula</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69251609"/>
                  </a:ext>
                </a:extLst>
              </a:tr>
              <a:tr h="0">
                <a:tc vMerge="1">
                  <a:txBody>
                    <a:bodyPr/>
                    <a:lstStyle/>
                    <a:p>
                      <a:pPr marL="0" indent="0" algn="l">
                        <a:lnSpc>
                          <a:spcPct val="100000"/>
                        </a:lnSpc>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Influence of Second Language (English)  proficiency on speech motor control in Kannada-English Bilinguals with Stuttering</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Mr. B.V.M. Mahesh</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err="1">
                          <a:effectLst/>
                          <a:latin typeface="+mj-lt"/>
                          <a:ea typeface="Times New Roman" panose="02020603050405020304" pitchFamily="18" charset="0"/>
                          <a:cs typeface="Times New Roman" panose="02020603050405020304" pitchFamily="18" charset="0"/>
                        </a:rPr>
                        <a:t>Dr.R.Manjula</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01675532"/>
                  </a:ext>
                </a:extLst>
              </a:tr>
              <a:tr h="0">
                <a:tc vMerge="1">
                  <a:txBody>
                    <a:bodyPr/>
                    <a:lstStyle/>
                    <a:p>
                      <a:pPr marL="0" indent="0" algn="l">
                        <a:lnSpc>
                          <a:spcPct val="100000"/>
                        </a:lnSpc>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Comparison of syntax of Indian sign language across two dialects</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Ms. </a:t>
                      </a:r>
                      <a:r>
                        <a:rPr lang="en-US" sz="900" dirty="0" err="1">
                          <a:effectLst/>
                          <a:latin typeface="+mj-lt"/>
                          <a:ea typeface="Times New Roman" panose="02020603050405020304" pitchFamily="18" charset="0"/>
                          <a:cs typeface="Times New Roman" panose="02020603050405020304" pitchFamily="18" charset="0"/>
                        </a:rPr>
                        <a:t>Yashomathi</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err="1">
                          <a:effectLst/>
                          <a:latin typeface="+mj-lt"/>
                          <a:ea typeface="Times New Roman" panose="02020603050405020304" pitchFamily="18" charset="0"/>
                          <a:cs typeface="Times New Roman" panose="02020603050405020304" pitchFamily="18" charset="0"/>
                        </a:rPr>
                        <a:t>Dr.R.Manjula</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4109551427"/>
                  </a:ext>
                </a:extLst>
              </a:tr>
              <a:tr h="0">
                <a:tc vMerge="1">
                  <a:txBody>
                    <a:bodyPr/>
                    <a:lstStyle/>
                    <a:p>
                      <a:pPr marL="0" indent="0" algn="l">
                        <a:lnSpc>
                          <a:spcPct val="100000"/>
                        </a:lnSpc>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Test Battery for symbolic communication skills in 2-4 year s typically developing children.</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Ms. </a:t>
                      </a:r>
                      <a:r>
                        <a:rPr lang="en-US" sz="900" dirty="0" err="1">
                          <a:effectLst/>
                          <a:latin typeface="+mj-lt"/>
                          <a:ea typeface="Times New Roman" panose="02020603050405020304" pitchFamily="18" charset="0"/>
                          <a:cs typeface="Times New Roman" panose="02020603050405020304" pitchFamily="18" charset="0"/>
                        </a:rPr>
                        <a:t>Shylaja</a:t>
                      </a:r>
                      <a:r>
                        <a:rPr lang="en-US" sz="900" dirty="0">
                          <a:effectLst/>
                          <a:latin typeface="+mj-lt"/>
                          <a:ea typeface="Times New Roman" panose="02020603050405020304" pitchFamily="18" charset="0"/>
                          <a:cs typeface="Times New Roman" panose="02020603050405020304" pitchFamily="18" charset="0"/>
                        </a:rPr>
                        <a:t>, K</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err="1">
                          <a:effectLst/>
                          <a:latin typeface="+mj-lt"/>
                          <a:ea typeface="Times New Roman" panose="02020603050405020304" pitchFamily="18" charset="0"/>
                          <a:cs typeface="Times New Roman" panose="02020603050405020304" pitchFamily="18" charset="0"/>
                        </a:rPr>
                        <a:t>Dr.R.Manjula</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706370520"/>
                  </a:ext>
                </a:extLst>
              </a:tr>
              <a:tr h="0">
                <a:tc vMerge="1">
                  <a:txBody>
                    <a:bodyPr/>
                    <a:lstStyle/>
                    <a:p>
                      <a:pPr marL="0" indent="0" algn="l">
                        <a:lnSpc>
                          <a:spcPct val="100000"/>
                        </a:lnSpc>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err="1">
                          <a:effectLst/>
                          <a:latin typeface="+mj-lt"/>
                          <a:ea typeface="Times New Roman" panose="02020603050405020304" pitchFamily="18" charset="0"/>
                          <a:cs typeface="Times New Roman" panose="02020603050405020304" pitchFamily="18" charset="0"/>
                        </a:rPr>
                        <a:t>Presymbolic</a:t>
                      </a:r>
                      <a:r>
                        <a:rPr lang="en-US" sz="900" dirty="0">
                          <a:effectLst/>
                          <a:latin typeface="+mj-lt"/>
                          <a:ea typeface="Times New Roman" panose="02020603050405020304" pitchFamily="18" charset="0"/>
                          <a:cs typeface="Times New Roman" panose="02020603050405020304" pitchFamily="18" charset="0"/>
                        </a:rPr>
                        <a:t> Dyadic communication Behaviors in Typically developing children and children with Intellectual Impairments (0.6 -1.6 years): A comparative study</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Ms. </a:t>
                      </a:r>
                      <a:r>
                        <a:rPr lang="en-US" sz="900" dirty="0" err="1">
                          <a:effectLst/>
                          <a:latin typeface="+mj-lt"/>
                          <a:ea typeface="Times New Roman" panose="02020603050405020304" pitchFamily="18" charset="0"/>
                          <a:cs typeface="Times New Roman" panose="02020603050405020304" pitchFamily="18" charset="0"/>
                        </a:rPr>
                        <a:t>Yashaswini</a:t>
                      </a:r>
                      <a:r>
                        <a:rPr lang="en-US" sz="900" dirty="0">
                          <a:effectLst/>
                          <a:latin typeface="+mj-lt"/>
                          <a:ea typeface="Times New Roman" panose="02020603050405020304" pitchFamily="18" charset="0"/>
                          <a:cs typeface="Times New Roman" panose="02020603050405020304" pitchFamily="18" charset="0"/>
                        </a:rPr>
                        <a:t>, R</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err="1">
                          <a:effectLst/>
                          <a:latin typeface="+mj-lt"/>
                          <a:ea typeface="Times New Roman" panose="02020603050405020304" pitchFamily="18" charset="0"/>
                          <a:cs typeface="Times New Roman" panose="02020603050405020304" pitchFamily="18" charset="0"/>
                        </a:rPr>
                        <a:t>Dr.R.Manjula</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1788233"/>
                  </a:ext>
                </a:extLst>
              </a:tr>
              <a:tr h="0">
                <a:tc vMerge="1">
                  <a:txBody>
                    <a:bodyPr/>
                    <a:lstStyle/>
                    <a:p>
                      <a:pPr marL="0" indent="0" algn="l">
                        <a:lnSpc>
                          <a:spcPct val="100000"/>
                        </a:lnSpc>
                        <a:spcAft>
                          <a:spcPts val="1000"/>
                        </a:spcAft>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a:effectLst/>
                          <a:latin typeface="+mj-lt"/>
                          <a:ea typeface="Times New Roman" panose="02020603050405020304" pitchFamily="18" charset="0"/>
                          <a:cs typeface="Times New Roman" panose="02020603050405020304" pitchFamily="18" charset="0"/>
                        </a:rPr>
                        <a:t>Pre school children with cleft lip &amp; palate</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l">
                        <a:lnSpc>
                          <a:spcPct val="100000"/>
                        </a:lnSpc>
                        <a:spcAft>
                          <a:spcPts val="1000"/>
                        </a:spcAft>
                      </a:pPr>
                      <a:r>
                        <a:rPr lang="en-IN" sz="900" dirty="0">
                          <a:effectLst/>
                          <a:latin typeface="+mj-lt"/>
                          <a:ea typeface="Calibri" panose="020F0502020204030204" pitchFamily="34" charset="0"/>
                          <a:cs typeface="Mangal" panose="02040503050203030202" pitchFamily="18" charset="0"/>
                        </a:rPr>
                        <a:t>Ms. Deepthi, K.J. </a:t>
                      </a: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err="1">
                          <a:effectLst/>
                          <a:latin typeface="+mj-lt"/>
                          <a:ea typeface="Times New Roman" panose="02020603050405020304" pitchFamily="18" charset="0"/>
                          <a:cs typeface="Times New Roman" panose="02020603050405020304" pitchFamily="18" charset="0"/>
                        </a:rPr>
                        <a:t>Prof.M.Pushpavathi</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769101131"/>
                  </a:ext>
                </a:extLst>
              </a:tr>
              <a:tr h="0">
                <a:tc vMerge="1">
                  <a:txBody>
                    <a:bodyPr/>
                    <a:lstStyle/>
                    <a:p>
                      <a:pPr marL="0" indent="0" algn="l">
                        <a:lnSpc>
                          <a:spcPct val="100000"/>
                        </a:lnSpc>
                        <a:tabLst>
                          <a:tab pos="358775" algn="l"/>
                        </a:tabLst>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tabLst>
                          <a:tab pos="358775" algn="l"/>
                        </a:tabLst>
                      </a:pPr>
                      <a:r>
                        <a:rPr lang="en-US" sz="900" dirty="0">
                          <a:effectLst/>
                          <a:latin typeface="+mj-lt"/>
                          <a:ea typeface="Times New Roman" panose="02020603050405020304" pitchFamily="18" charset="0"/>
                          <a:cs typeface="Times New Roman" panose="02020603050405020304" pitchFamily="18" charset="0"/>
                        </a:rPr>
                        <a:t>Assessment of higher order language functions in typical and dyslexic population</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Ms. </a:t>
                      </a:r>
                      <a:r>
                        <a:rPr lang="en-US" sz="900" dirty="0" err="1">
                          <a:effectLst/>
                          <a:latin typeface="+mj-lt"/>
                          <a:ea typeface="Times New Roman" panose="02020603050405020304" pitchFamily="18" charset="0"/>
                          <a:cs typeface="Times New Roman" panose="02020603050405020304" pitchFamily="18" charset="0"/>
                        </a:rPr>
                        <a:t>Geethi</a:t>
                      </a:r>
                      <a:r>
                        <a:rPr lang="en-US" sz="900" dirty="0">
                          <a:effectLst/>
                          <a:latin typeface="+mj-lt"/>
                          <a:ea typeface="Times New Roman" panose="02020603050405020304" pitchFamily="18" charset="0"/>
                          <a:cs typeface="Times New Roman" panose="02020603050405020304" pitchFamily="18" charset="0"/>
                        </a:rPr>
                        <a:t> S.</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a:effectLst/>
                          <a:latin typeface="+mj-lt"/>
                          <a:ea typeface="Times New Roman" panose="02020603050405020304" pitchFamily="18" charset="0"/>
                          <a:cs typeface="Times New Roman" panose="02020603050405020304" pitchFamily="18" charset="0"/>
                        </a:rPr>
                        <a:t>Prof. K. C. Shyamala</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948210597"/>
                  </a:ext>
                </a:extLst>
              </a:tr>
              <a:tr h="0">
                <a:tc vMerge="1">
                  <a:txBody>
                    <a:bodyPr/>
                    <a:lstStyle/>
                    <a:p>
                      <a:pPr marL="0" indent="0" algn="l">
                        <a:lnSpc>
                          <a:spcPct val="100000"/>
                        </a:lnSpc>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Novel Word Learning in Persons with Epilepsy</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pPr>
                      <a:r>
                        <a:rPr lang="en-US" sz="900" dirty="0">
                          <a:effectLst/>
                          <a:latin typeface="+mj-lt"/>
                          <a:ea typeface="Times New Roman" panose="02020603050405020304" pitchFamily="18" charset="0"/>
                          <a:cs typeface="Times New Roman" panose="02020603050405020304" pitchFamily="18" charset="0"/>
                        </a:rPr>
                        <a:t>Ms. Manju Mohan </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a:effectLst/>
                          <a:latin typeface="+mj-lt"/>
                          <a:ea typeface="Times New Roman" panose="02020603050405020304" pitchFamily="18" charset="0"/>
                          <a:cs typeface="Times New Roman" panose="02020603050405020304" pitchFamily="18" charset="0"/>
                        </a:rPr>
                        <a:t>Dr. S. P. Goswami</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338651684"/>
                  </a:ext>
                </a:extLst>
              </a:tr>
              <a:tr h="0">
                <a:tc vMerge="1">
                  <a:txBody>
                    <a:bodyPr/>
                    <a:lstStyle/>
                    <a:p>
                      <a:pPr algn="l">
                        <a:lnSpc>
                          <a:spcPct val="100000"/>
                        </a:lnSpc>
                      </a:pP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l">
                        <a:lnSpc>
                          <a:spcPct val="100000"/>
                        </a:lnSpc>
                      </a:pPr>
                      <a:r>
                        <a:rPr lang="en-US" sz="900" dirty="0">
                          <a:effectLst/>
                          <a:latin typeface="+mj-lt"/>
                          <a:ea typeface="Times New Roman" panose="02020603050405020304" pitchFamily="18" charset="0"/>
                          <a:cs typeface="Mangal" panose="02040503050203030202" pitchFamily="18" charset="0"/>
                        </a:rPr>
                        <a:t>Development of a Predictive Screening tool in Malayalam for </a:t>
                      </a:r>
                      <a:r>
                        <a:rPr lang="en-US" sz="900" dirty="0">
                          <a:effectLst/>
                          <a:latin typeface="+mj-lt"/>
                          <a:ea typeface="Times New Roman" panose="02020603050405020304" pitchFamily="18" charset="0"/>
                          <a:cs typeface="Times New Roman" panose="02020603050405020304" pitchFamily="18" charset="0"/>
                        </a:rPr>
                        <a:t>Autism Spectrum Disorders</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l">
                        <a:lnSpc>
                          <a:spcPct val="100000"/>
                        </a:lnSpc>
                      </a:pPr>
                      <a:r>
                        <a:rPr lang="en-US" sz="900" dirty="0" err="1">
                          <a:effectLst/>
                          <a:latin typeface="+mj-lt"/>
                          <a:ea typeface="Times New Roman" panose="02020603050405020304" pitchFamily="18" charset="0"/>
                          <a:cs typeface="Mangal" panose="02040503050203030202" pitchFamily="18" charset="0"/>
                        </a:rPr>
                        <a:t>Mrs.Lakshmi</a:t>
                      </a:r>
                      <a:r>
                        <a:rPr lang="en-US" sz="900" dirty="0">
                          <a:effectLst/>
                          <a:latin typeface="+mj-lt"/>
                          <a:ea typeface="Times New Roman" panose="02020603050405020304" pitchFamily="18" charset="0"/>
                          <a:cs typeface="Mangal" panose="02040503050203030202" pitchFamily="18" charset="0"/>
                        </a:rPr>
                        <a:t> Mohan</a:t>
                      </a:r>
                      <a:r>
                        <a:rPr lang="en-US" sz="900" dirty="0">
                          <a:effectLst/>
                          <a:latin typeface="+mj-lt"/>
                          <a:ea typeface="Times New Roman" panose="02020603050405020304" pitchFamily="18" charset="0"/>
                          <a:cs typeface="Times New Roman" panose="02020603050405020304" pitchFamily="18" charset="0"/>
                        </a:rPr>
                        <a:t> </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indent="0" algn="l">
                        <a:lnSpc>
                          <a:spcPct val="100000"/>
                        </a:lnSpc>
                        <a:spcAft>
                          <a:spcPts val="1000"/>
                        </a:spcAft>
                      </a:pPr>
                      <a:r>
                        <a:rPr lang="en-US" sz="900" dirty="0">
                          <a:effectLst/>
                          <a:latin typeface="+mj-lt"/>
                          <a:ea typeface="Times New Roman" panose="02020603050405020304" pitchFamily="18" charset="0"/>
                          <a:cs typeface="Times New Roman" panose="02020603050405020304" pitchFamily="18" charset="0"/>
                        </a:rPr>
                        <a:t>Dr. Jayashree C. </a:t>
                      </a:r>
                      <a:r>
                        <a:rPr lang="en-US" sz="900" dirty="0" err="1">
                          <a:effectLst/>
                          <a:latin typeface="+mj-lt"/>
                          <a:ea typeface="Times New Roman" panose="02020603050405020304" pitchFamily="18" charset="0"/>
                          <a:cs typeface="Times New Roman" panose="02020603050405020304" pitchFamily="18" charset="0"/>
                        </a:rPr>
                        <a:t>Shanbal</a:t>
                      </a:r>
                      <a:endParaRPr lang="en-IN" sz="9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3738310591"/>
                  </a:ext>
                </a:extLst>
              </a:tr>
              <a:tr h="0">
                <a:tc rowSpan="6">
                  <a:txBody>
                    <a:bodyPr/>
                    <a:lstStyle/>
                    <a:p>
                      <a:pPr algn="ctr">
                        <a:lnSpc>
                          <a:spcPct val="115000"/>
                        </a:lnSpc>
                      </a:pPr>
                      <a:r>
                        <a:rPr lang="en-US" sz="900" dirty="0">
                          <a:effectLst/>
                          <a:latin typeface="+mj-lt"/>
                          <a:ea typeface="Times New Roman" panose="02020603050405020304" pitchFamily="18" charset="0"/>
                          <a:cs typeface="Mangal" panose="02040503050203030202" pitchFamily="18" charset="0"/>
                        </a:rPr>
                        <a:t>SUBMITTED</a:t>
                      </a:r>
                      <a:endParaRPr lang="en-IN" sz="900" dirty="0">
                        <a:effectLst/>
                        <a:latin typeface="+mj-lt"/>
                        <a:ea typeface="Times New Roman" panose="02020603050405020304" pitchFamily="18" charset="0"/>
                        <a:cs typeface="Mangal" panose="02040503050203030202" pitchFamily="18" charset="0"/>
                      </a:endParaRPr>
                    </a:p>
                  </a:txBody>
                  <a:tcPr marL="68580" marR="68580" marT="0" marB="0" vert="vert270">
                    <a:solidFill>
                      <a:schemeClr val="accent6">
                        <a:lumMod val="60000"/>
                        <a:lumOff val="40000"/>
                      </a:schemeClr>
                    </a:solidFill>
                  </a:tcPr>
                </a:tc>
                <a:tc>
                  <a:txBody>
                    <a:bodyPr/>
                    <a:lstStyle/>
                    <a:p>
                      <a:pPr algn="l">
                        <a:lnSpc>
                          <a:spcPct val="115000"/>
                        </a:lnSpc>
                      </a:pPr>
                      <a:r>
                        <a:rPr lang="en-US" sz="900" dirty="0">
                          <a:effectLst/>
                          <a:latin typeface="+mj-lt"/>
                          <a:ea typeface="Times New Roman" panose="02020603050405020304" pitchFamily="18" charset="0"/>
                          <a:cs typeface="Mangal" panose="02040503050203030202" pitchFamily="18" charset="0"/>
                        </a:rPr>
                        <a:t>Bilingual Effect on Written Language Skills in Kannada-English Bilingual-Biliterate Children</a:t>
                      </a:r>
                      <a:endParaRPr lang="en-IN" sz="900" dirty="0">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l">
                        <a:lnSpc>
                          <a:spcPct val="115000"/>
                        </a:lnSpc>
                      </a:pPr>
                      <a:r>
                        <a:rPr lang="en-US" sz="900">
                          <a:effectLst/>
                          <a:latin typeface="+mj-lt"/>
                          <a:ea typeface="Times New Roman" panose="02020603050405020304" pitchFamily="18" charset="0"/>
                          <a:cs typeface="Mangal" panose="02040503050203030202" pitchFamily="18" charset="0"/>
                        </a:rPr>
                        <a:t>Ms. Amoolya. G.</a:t>
                      </a:r>
                      <a:endParaRPr lang="en-IN" sz="900">
                        <a:effectLst/>
                        <a:latin typeface="+mj-lt"/>
                        <a:ea typeface="Times New Roman" panose="02020603050405020304" pitchFamily="18" charset="0"/>
                        <a:cs typeface="Mangal" panose="02040503050203030202" pitchFamily="18" charset="0"/>
                      </a:endParaRPr>
                    </a:p>
                    <a:p>
                      <a:pPr algn="just">
                        <a:lnSpc>
                          <a:spcPct val="115000"/>
                        </a:lnSpc>
                        <a:spcAft>
                          <a:spcPts val="1000"/>
                        </a:spcAft>
                      </a:pPr>
                      <a:r>
                        <a:rPr lang="en-IN" sz="900">
                          <a:effectLst/>
                          <a:latin typeface="+mj-lt"/>
                          <a:ea typeface="Calibri" panose="020F0502020204030204" pitchFamily="34" charset="0"/>
                          <a:cs typeface="Mangal" panose="02040503050203030202" pitchFamily="18" charset="0"/>
                        </a:rPr>
                        <a:t> </a:t>
                      </a:r>
                    </a:p>
                  </a:txBody>
                  <a:tcPr marL="68580" marR="68580" marT="0" marB="0">
                    <a:solidFill>
                      <a:schemeClr val="accent6">
                        <a:lumMod val="60000"/>
                        <a:lumOff val="40000"/>
                      </a:schemeClr>
                    </a:solidFill>
                  </a:tcPr>
                </a:tc>
                <a:tc>
                  <a:txBody>
                    <a:bodyPr/>
                    <a:lstStyle/>
                    <a:p>
                      <a:pPr algn="l">
                        <a:lnSpc>
                          <a:spcPct val="115000"/>
                        </a:lnSpc>
                        <a:spcAft>
                          <a:spcPts val="1000"/>
                        </a:spcAft>
                      </a:pPr>
                      <a:r>
                        <a:rPr lang="en-IN" sz="900">
                          <a:effectLst/>
                          <a:latin typeface="+mj-lt"/>
                          <a:ea typeface="Calibri" panose="020F0502020204030204" pitchFamily="34" charset="0"/>
                          <a:cs typeface="Mangal" panose="02040503050203030202" pitchFamily="18" charset="0"/>
                        </a:rPr>
                        <a:t>Dr. Jayashree C. Shanbal </a:t>
                      </a:r>
                    </a:p>
                  </a:txBody>
                  <a:tcPr marL="68580" marR="68580" marT="0" marB="0">
                    <a:solidFill>
                      <a:schemeClr val="accent6">
                        <a:lumMod val="60000"/>
                        <a:lumOff val="40000"/>
                      </a:schemeClr>
                    </a:solidFill>
                  </a:tcPr>
                </a:tc>
                <a:extLst>
                  <a:ext uri="{0D108BD9-81ED-4DB2-BD59-A6C34878D82A}">
                    <a16:rowId xmlns:a16="http://schemas.microsoft.com/office/drawing/2014/main" val="2225931029"/>
                  </a:ext>
                </a:extLst>
              </a:tr>
              <a:tr h="0">
                <a:tc vMerge="1">
                  <a:txBody>
                    <a:bodyPr/>
                    <a:lstStyle/>
                    <a:p>
                      <a:pPr algn="just">
                        <a:lnSpc>
                          <a:spcPct val="115000"/>
                        </a:lnSpc>
                        <a:spcAft>
                          <a:spcPts val="1000"/>
                        </a:spcAft>
                      </a:pPr>
                      <a:endParaRPr lang="en-IN" sz="900" dirty="0">
                        <a:effectLst/>
                        <a:latin typeface="+mj-lt"/>
                        <a:ea typeface="Calibri" panose="020F0502020204030204" pitchFamily="34"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just">
                        <a:lnSpc>
                          <a:spcPct val="115000"/>
                        </a:lnSpc>
                        <a:spcAft>
                          <a:spcPts val="1000"/>
                        </a:spcAft>
                      </a:pPr>
                      <a:r>
                        <a:rPr lang="en-IN" sz="900">
                          <a:effectLst/>
                          <a:latin typeface="+mj-lt"/>
                          <a:ea typeface="Calibri" panose="020F0502020204030204" pitchFamily="34" charset="0"/>
                          <a:cs typeface="Mangal" panose="02040503050203030202" pitchFamily="18" charset="0"/>
                        </a:rPr>
                        <a:t>Comparison of early cognitive-communication deficits between persons with Dementia of Alzheimers type (DAT) and Mild Cognitive Impairments</a:t>
                      </a:r>
                    </a:p>
                  </a:txBody>
                  <a:tcPr marL="68580" marR="68580" marT="0" marB="0">
                    <a:solidFill>
                      <a:schemeClr val="accent6">
                        <a:lumMod val="60000"/>
                        <a:lumOff val="40000"/>
                      </a:schemeClr>
                    </a:solidFill>
                  </a:tcPr>
                </a:tc>
                <a:tc>
                  <a:txBody>
                    <a:bodyPr/>
                    <a:lstStyle/>
                    <a:p>
                      <a:pPr algn="l">
                        <a:lnSpc>
                          <a:spcPct val="115000"/>
                        </a:lnSpc>
                        <a:spcAft>
                          <a:spcPts val="1000"/>
                        </a:spcAft>
                      </a:pPr>
                      <a:r>
                        <a:rPr lang="en-IN" sz="900">
                          <a:effectLst/>
                          <a:latin typeface="+mj-lt"/>
                          <a:ea typeface="Calibri" panose="020F0502020204030204" pitchFamily="34" charset="0"/>
                          <a:cs typeface="Mangal" panose="02040503050203030202" pitchFamily="18" charset="0"/>
                        </a:rPr>
                        <a:t>Mr. Reuben Varghese</a:t>
                      </a:r>
                    </a:p>
                  </a:txBody>
                  <a:tcPr marL="68580" marR="68580" marT="0" marB="0">
                    <a:solidFill>
                      <a:schemeClr val="accent6">
                        <a:lumMod val="60000"/>
                        <a:lumOff val="40000"/>
                      </a:schemeClr>
                    </a:solidFill>
                  </a:tcPr>
                </a:tc>
                <a:tc>
                  <a:txBody>
                    <a:bodyPr/>
                    <a:lstStyle/>
                    <a:p>
                      <a:pPr algn="l">
                        <a:lnSpc>
                          <a:spcPct val="115000"/>
                        </a:lnSpc>
                        <a:spcAft>
                          <a:spcPts val="1000"/>
                        </a:spcAft>
                      </a:pPr>
                      <a:r>
                        <a:rPr lang="en-IN" sz="900">
                          <a:effectLst/>
                          <a:latin typeface="+mj-lt"/>
                          <a:ea typeface="Calibri" panose="020F0502020204030204" pitchFamily="34" charset="0"/>
                          <a:cs typeface="Mangal" panose="02040503050203030202" pitchFamily="18" charset="0"/>
                        </a:rPr>
                        <a:t>Dr. S. P. Goswami</a:t>
                      </a:r>
                    </a:p>
                  </a:txBody>
                  <a:tcPr marL="68580" marR="68580" marT="0" marB="0">
                    <a:solidFill>
                      <a:schemeClr val="accent6">
                        <a:lumMod val="60000"/>
                        <a:lumOff val="40000"/>
                      </a:schemeClr>
                    </a:solidFill>
                  </a:tcPr>
                </a:tc>
                <a:extLst>
                  <a:ext uri="{0D108BD9-81ED-4DB2-BD59-A6C34878D82A}">
                    <a16:rowId xmlns:a16="http://schemas.microsoft.com/office/drawing/2014/main" val="3401429774"/>
                  </a:ext>
                </a:extLst>
              </a:tr>
              <a:tr h="0">
                <a:tc vMerge="1">
                  <a:txBody>
                    <a:bodyPr/>
                    <a:lstStyle/>
                    <a:p>
                      <a:pPr algn="just">
                        <a:lnSpc>
                          <a:spcPct val="115000"/>
                        </a:lnSpc>
                        <a:spcAft>
                          <a:spcPts val="1000"/>
                        </a:spcAft>
                      </a:pPr>
                      <a:endParaRPr lang="en-IN" sz="900" dirty="0">
                        <a:effectLst/>
                        <a:latin typeface="+mj-lt"/>
                        <a:ea typeface="Calibri" panose="020F0502020204030204" pitchFamily="34"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just">
                        <a:lnSpc>
                          <a:spcPct val="115000"/>
                        </a:lnSpc>
                        <a:spcAft>
                          <a:spcPts val="1000"/>
                        </a:spcAft>
                      </a:pPr>
                      <a:r>
                        <a:rPr lang="en-IN" sz="900">
                          <a:effectLst/>
                          <a:latin typeface="+mj-lt"/>
                          <a:ea typeface="Calibri" panose="020F0502020204030204" pitchFamily="34" charset="0"/>
                          <a:cs typeface="Mangal" panose="02040503050203030202" pitchFamily="18" charset="0"/>
                        </a:rPr>
                        <a:t>Effect of head position and bolus characteristics on respiratory-swallow coordination</a:t>
                      </a:r>
                    </a:p>
                  </a:txBody>
                  <a:tcPr marL="68580" marR="68580" marT="0" marB="0">
                    <a:solidFill>
                      <a:schemeClr val="accent6">
                        <a:lumMod val="60000"/>
                        <a:lumOff val="40000"/>
                      </a:schemeClr>
                    </a:solidFill>
                  </a:tcPr>
                </a:tc>
                <a:tc>
                  <a:txBody>
                    <a:bodyPr/>
                    <a:lstStyle/>
                    <a:p>
                      <a:pPr algn="l">
                        <a:lnSpc>
                          <a:spcPct val="115000"/>
                        </a:lnSpc>
                        <a:spcAft>
                          <a:spcPts val="1000"/>
                        </a:spcAft>
                      </a:pPr>
                      <a:r>
                        <a:rPr lang="en-IN" sz="900">
                          <a:effectLst/>
                          <a:latin typeface="+mj-lt"/>
                          <a:ea typeface="Calibri" panose="020F0502020204030204" pitchFamily="34" charset="0"/>
                          <a:cs typeface="Mangal" panose="02040503050203030202" pitchFamily="18" charset="0"/>
                        </a:rPr>
                        <a:t>Ms. Gayathri Krishnan</a:t>
                      </a:r>
                    </a:p>
                  </a:txBody>
                  <a:tcPr marL="68580" marR="68580" marT="0" marB="0">
                    <a:solidFill>
                      <a:schemeClr val="accent6">
                        <a:lumMod val="60000"/>
                        <a:lumOff val="40000"/>
                      </a:schemeClr>
                    </a:solidFill>
                  </a:tcPr>
                </a:tc>
                <a:tc>
                  <a:txBody>
                    <a:bodyPr/>
                    <a:lstStyle/>
                    <a:p>
                      <a:pPr algn="l">
                        <a:lnSpc>
                          <a:spcPct val="115000"/>
                        </a:lnSpc>
                        <a:spcAft>
                          <a:spcPts val="1000"/>
                        </a:spcAft>
                      </a:pPr>
                      <a:r>
                        <a:rPr lang="en-IN" sz="900">
                          <a:effectLst/>
                          <a:latin typeface="+mj-lt"/>
                          <a:ea typeface="Calibri" panose="020F0502020204030204" pitchFamily="34" charset="0"/>
                          <a:cs typeface="Mangal" panose="02040503050203030202" pitchFamily="18" charset="0"/>
                        </a:rPr>
                        <a:t>Dr. S. P. Goswami</a:t>
                      </a:r>
                    </a:p>
                  </a:txBody>
                  <a:tcPr marL="68580" marR="68580" marT="0" marB="0">
                    <a:solidFill>
                      <a:schemeClr val="accent6">
                        <a:lumMod val="60000"/>
                        <a:lumOff val="40000"/>
                      </a:schemeClr>
                    </a:solidFill>
                  </a:tcPr>
                </a:tc>
                <a:extLst>
                  <a:ext uri="{0D108BD9-81ED-4DB2-BD59-A6C34878D82A}">
                    <a16:rowId xmlns:a16="http://schemas.microsoft.com/office/drawing/2014/main" val="105520337"/>
                  </a:ext>
                </a:extLst>
              </a:tr>
              <a:tr h="0">
                <a:tc vMerge="1">
                  <a:txBody>
                    <a:bodyPr/>
                    <a:lstStyle/>
                    <a:p>
                      <a:pPr algn="l">
                        <a:lnSpc>
                          <a:spcPct val="115000"/>
                        </a:lnSpc>
                      </a:pPr>
                      <a:endParaRPr lang="en-IN" sz="900" dirty="0">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l">
                        <a:lnSpc>
                          <a:spcPct val="115000"/>
                        </a:lnSpc>
                      </a:pPr>
                      <a:r>
                        <a:rPr lang="en-US" sz="900">
                          <a:effectLst/>
                          <a:latin typeface="+mj-lt"/>
                          <a:ea typeface="Times New Roman" panose="02020603050405020304" pitchFamily="18" charset="0"/>
                          <a:cs typeface="Mangal" panose="02040503050203030202" pitchFamily="18" charset="0"/>
                        </a:rPr>
                        <a:t>Speech and Language Outcomes in School Going Children after Early Primary Cleft Palate Repair</a:t>
                      </a:r>
                      <a:endParaRPr lang="en-IN" sz="900">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l">
                        <a:lnSpc>
                          <a:spcPct val="115000"/>
                        </a:lnSpc>
                      </a:pPr>
                      <a:r>
                        <a:rPr lang="en-US" sz="900">
                          <a:effectLst/>
                          <a:latin typeface="+mj-lt"/>
                          <a:ea typeface="Times New Roman" panose="02020603050405020304" pitchFamily="18" charset="0"/>
                          <a:cs typeface="Mangal" panose="02040503050203030202" pitchFamily="18" charset="0"/>
                        </a:rPr>
                        <a:t>Ms. Aparna V.S.</a:t>
                      </a:r>
                      <a:endParaRPr lang="en-IN" sz="900">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l">
                        <a:lnSpc>
                          <a:spcPct val="115000"/>
                        </a:lnSpc>
                        <a:spcAft>
                          <a:spcPts val="1000"/>
                        </a:spcAft>
                      </a:pPr>
                      <a:r>
                        <a:rPr lang="en-IN" sz="900">
                          <a:effectLst/>
                          <a:latin typeface="+mj-lt"/>
                          <a:ea typeface="Calibri" panose="020F0502020204030204" pitchFamily="34" charset="0"/>
                          <a:cs typeface="Mangal" panose="02040503050203030202" pitchFamily="18" charset="0"/>
                        </a:rPr>
                        <a:t>Prof.M.Pushpavathi</a:t>
                      </a:r>
                    </a:p>
                  </a:txBody>
                  <a:tcPr marL="68580" marR="68580" marT="0" marB="0">
                    <a:solidFill>
                      <a:schemeClr val="accent6">
                        <a:lumMod val="60000"/>
                        <a:lumOff val="40000"/>
                      </a:schemeClr>
                    </a:solidFill>
                  </a:tcPr>
                </a:tc>
                <a:extLst>
                  <a:ext uri="{0D108BD9-81ED-4DB2-BD59-A6C34878D82A}">
                    <a16:rowId xmlns:a16="http://schemas.microsoft.com/office/drawing/2014/main" val="2648908208"/>
                  </a:ext>
                </a:extLst>
              </a:tr>
              <a:tr h="0">
                <a:tc vMerge="1">
                  <a:txBody>
                    <a:bodyPr/>
                    <a:lstStyle/>
                    <a:p>
                      <a:pPr algn="l">
                        <a:lnSpc>
                          <a:spcPct val="115000"/>
                        </a:lnSpc>
                      </a:pPr>
                      <a:endParaRPr lang="en-IN" sz="900" dirty="0">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l">
                        <a:lnSpc>
                          <a:spcPct val="115000"/>
                        </a:lnSpc>
                      </a:pPr>
                      <a:r>
                        <a:rPr lang="en-US" sz="900">
                          <a:effectLst/>
                          <a:latin typeface="+mj-lt"/>
                          <a:ea typeface="Times New Roman" panose="02020603050405020304" pitchFamily="18" charset="0"/>
                          <a:cs typeface="Mangal" panose="02040503050203030202" pitchFamily="18" charset="0"/>
                        </a:rPr>
                        <a:t>Efficacy of VNEST in Persons with Aphasia</a:t>
                      </a:r>
                      <a:endParaRPr lang="en-IN" sz="900">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l">
                        <a:lnSpc>
                          <a:spcPct val="115000"/>
                        </a:lnSpc>
                      </a:pPr>
                      <a:r>
                        <a:rPr lang="en-US" sz="900">
                          <a:effectLst/>
                          <a:latin typeface="+mj-lt"/>
                          <a:ea typeface="Times New Roman" panose="02020603050405020304" pitchFamily="18" charset="0"/>
                          <a:cs typeface="Mangal" panose="02040503050203030202" pitchFamily="18" charset="0"/>
                        </a:rPr>
                        <a:t>Mr. Deepak P </a:t>
                      </a:r>
                      <a:endParaRPr lang="en-IN" sz="900">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l">
                        <a:lnSpc>
                          <a:spcPct val="115000"/>
                        </a:lnSpc>
                        <a:spcAft>
                          <a:spcPts val="1000"/>
                        </a:spcAft>
                      </a:pPr>
                      <a:r>
                        <a:rPr lang="en-IN" sz="900">
                          <a:effectLst/>
                          <a:latin typeface="+mj-lt"/>
                          <a:ea typeface="Calibri" panose="020F0502020204030204" pitchFamily="34" charset="0"/>
                          <a:cs typeface="Mangal" panose="02040503050203030202" pitchFamily="18" charset="0"/>
                        </a:rPr>
                        <a:t>Dr. S.P Goswami</a:t>
                      </a:r>
                    </a:p>
                  </a:txBody>
                  <a:tcPr marL="68580" marR="68580" marT="0" marB="0">
                    <a:solidFill>
                      <a:schemeClr val="accent6">
                        <a:lumMod val="60000"/>
                        <a:lumOff val="40000"/>
                      </a:schemeClr>
                    </a:solidFill>
                  </a:tcPr>
                </a:tc>
                <a:extLst>
                  <a:ext uri="{0D108BD9-81ED-4DB2-BD59-A6C34878D82A}">
                    <a16:rowId xmlns:a16="http://schemas.microsoft.com/office/drawing/2014/main" val="458259060"/>
                  </a:ext>
                </a:extLst>
              </a:tr>
              <a:tr h="0">
                <a:tc vMerge="1">
                  <a:txBody>
                    <a:bodyPr/>
                    <a:lstStyle/>
                    <a:p>
                      <a:pPr algn="l">
                        <a:lnSpc>
                          <a:spcPct val="115000"/>
                        </a:lnSpc>
                      </a:pPr>
                      <a:endParaRPr lang="en-IN" sz="900" dirty="0">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l">
                        <a:lnSpc>
                          <a:spcPct val="115000"/>
                        </a:lnSpc>
                      </a:pPr>
                      <a:r>
                        <a:rPr lang="en-US" sz="900">
                          <a:effectLst/>
                          <a:latin typeface="+mj-lt"/>
                          <a:ea typeface="Times New Roman" panose="02020603050405020304" pitchFamily="18" charset="0"/>
                          <a:cs typeface="Mangal" panose="02040503050203030202" pitchFamily="18" charset="0"/>
                        </a:rPr>
                        <a:t>A comparative study on Statistical Learning abilities in Persons with Aphasia and neurotypical individuals</a:t>
                      </a:r>
                      <a:endParaRPr lang="en-IN" sz="900">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l">
                        <a:lnSpc>
                          <a:spcPct val="115000"/>
                        </a:lnSpc>
                      </a:pPr>
                      <a:r>
                        <a:rPr lang="en-US" sz="900">
                          <a:effectLst/>
                          <a:latin typeface="+mj-lt"/>
                          <a:ea typeface="Times New Roman" panose="02020603050405020304" pitchFamily="18" charset="0"/>
                          <a:cs typeface="Mangal" panose="02040503050203030202" pitchFamily="18" charset="0"/>
                        </a:rPr>
                        <a:t>Mr. Darshan H S</a:t>
                      </a:r>
                      <a:endParaRPr lang="en-IN" sz="900">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60000"/>
                        <a:lumOff val="40000"/>
                      </a:schemeClr>
                    </a:solidFill>
                  </a:tcPr>
                </a:tc>
                <a:tc>
                  <a:txBody>
                    <a:bodyPr/>
                    <a:lstStyle/>
                    <a:p>
                      <a:pPr algn="l">
                        <a:lnSpc>
                          <a:spcPct val="115000"/>
                        </a:lnSpc>
                        <a:spcAft>
                          <a:spcPts val="1000"/>
                        </a:spcAft>
                      </a:pPr>
                      <a:r>
                        <a:rPr lang="en-IN" sz="900" dirty="0" err="1">
                          <a:effectLst/>
                          <a:latin typeface="+mj-lt"/>
                          <a:ea typeface="Calibri" panose="020F0502020204030204" pitchFamily="34" charset="0"/>
                          <a:cs typeface="Mangal" panose="02040503050203030202" pitchFamily="18" charset="0"/>
                        </a:rPr>
                        <a:t>Dr.</a:t>
                      </a:r>
                      <a:r>
                        <a:rPr lang="en-IN" sz="900" dirty="0">
                          <a:effectLst/>
                          <a:latin typeface="+mj-lt"/>
                          <a:ea typeface="Calibri" panose="020F0502020204030204" pitchFamily="34" charset="0"/>
                          <a:cs typeface="Mangal" panose="02040503050203030202" pitchFamily="18" charset="0"/>
                        </a:rPr>
                        <a:t> S.P Goswami</a:t>
                      </a:r>
                    </a:p>
                  </a:txBody>
                  <a:tcPr marL="68580" marR="68580" marT="0" marB="0">
                    <a:solidFill>
                      <a:schemeClr val="accent6">
                        <a:lumMod val="60000"/>
                        <a:lumOff val="40000"/>
                      </a:schemeClr>
                    </a:solidFill>
                  </a:tcPr>
                </a:tc>
                <a:extLst>
                  <a:ext uri="{0D108BD9-81ED-4DB2-BD59-A6C34878D82A}">
                    <a16:rowId xmlns:a16="http://schemas.microsoft.com/office/drawing/2014/main" val="422246445"/>
                  </a:ext>
                </a:extLst>
              </a:tr>
              <a:tr h="0">
                <a:tc rowSpan="11">
                  <a:txBody>
                    <a:bodyPr/>
                    <a:lstStyle/>
                    <a:p>
                      <a:pPr algn="ctr">
                        <a:lnSpc>
                          <a:spcPct val="115000"/>
                        </a:lnSpc>
                        <a:spcAft>
                          <a:spcPts val="1000"/>
                        </a:spcAft>
                      </a:pPr>
                      <a:r>
                        <a:rPr lang="en-US" sz="900" b="0" dirty="0">
                          <a:solidFill>
                            <a:schemeClr val="bg1"/>
                          </a:solidFill>
                          <a:effectLst/>
                          <a:latin typeface="+mj-lt"/>
                          <a:ea typeface="Calibri" panose="020F0502020204030204" pitchFamily="34" charset="0"/>
                          <a:cs typeface="Mangal" panose="02040503050203030202" pitchFamily="18" charset="0"/>
                        </a:rPr>
                        <a:t>ONGOING</a:t>
                      </a:r>
                      <a:endParaRPr lang="en-IN" sz="900" b="0" dirty="0">
                        <a:solidFill>
                          <a:schemeClr val="bg1"/>
                        </a:solidFill>
                        <a:effectLst/>
                        <a:latin typeface="+mj-lt"/>
                        <a:ea typeface="Calibri" panose="020F0502020204030204" pitchFamily="34" charset="0"/>
                        <a:cs typeface="Mangal" panose="02040503050203030202" pitchFamily="18" charset="0"/>
                      </a:endParaRPr>
                    </a:p>
                  </a:txBody>
                  <a:tcPr marL="68580" marR="68580" marT="0" marB="0" vert="vert270">
                    <a:solidFill>
                      <a:schemeClr val="accent6">
                        <a:lumMod val="50000"/>
                      </a:schemeClr>
                    </a:solidFill>
                  </a:tcPr>
                </a:tc>
                <a:tc>
                  <a:txBody>
                    <a:bodyPr/>
                    <a:lstStyle/>
                    <a:p>
                      <a:pPr algn="just">
                        <a:lnSpc>
                          <a:spcPct val="115000"/>
                        </a:lnSpc>
                        <a:spcAft>
                          <a:spcPts val="1000"/>
                        </a:spcAft>
                      </a:pPr>
                      <a:r>
                        <a:rPr lang="en-IN" sz="900" b="0" dirty="0">
                          <a:solidFill>
                            <a:schemeClr val="bg1"/>
                          </a:solidFill>
                          <a:effectLst/>
                          <a:latin typeface="+mj-lt"/>
                          <a:ea typeface="Calibri" panose="020F0502020204030204" pitchFamily="34" charset="0"/>
                          <a:cs typeface="Mangal" panose="02040503050203030202" pitchFamily="18" charset="0"/>
                        </a:rPr>
                        <a:t>Effectiveness of a Parent Implemented Training Programme for Bilingual Children with Autism Spectrum Disorders</a:t>
                      </a:r>
                    </a:p>
                  </a:txBody>
                  <a:tcPr marL="68580" marR="68580" marT="0" marB="0">
                    <a:solidFill>
                      <a:schemeClr val="accent6">
                        <a:lumMod val="50000"/>
                      </a:schemeClr>
                    </a:solidFill>
                  </a:tcPr>
                </a:tc>
                <a:tc>
                  <a:txBody>
                    <a:bodyPr/>
                    <a:lstStyle/>
                    <a:p>
                      <a:pPr algn="l">
                        <a:lnSpc>
                          <a:spcPct val="115000"/>
                        </a:lnSpc>
                        <a:spcAft>
                          <a:spcPts val="1000"/>
                        </a:spcAft>
                      </a:pPr>
                      <a:r>
                        <a:rPr lang="en-IN" sz="900" b="0">
                          <a:solidFill>
                            <a:schemeClr val="bg1"/>
                          </a:solidFill>
                          <a:effectLst/>
                          <a:latin typeface="+mj-lt"/>
                          <a:ea typeface="Calibri" panose="020F0502020204030204" pitchFamily="34" charset="0"/>
                          <a:cs typeface="Mangal" panose="02040503050203030202" pitchFamily="18" charset="0"/>
                        </a:rPr>
                        <a:t>Ms.Sunitha Sendilnathan</a:t>
                      </a:r>
                    </a:p>
                  </a:txBody>
                  <a:tcPr marL="68580" marR="68580" marT="0" marB="0">
                    <a:solidFill>
                      <a:schemeClr val="accent6">
                        <a:lumMod val="50000"/>
                      </a:schemeClr>
                    </a:solidFill>
                  </a:tcPr>
                </a:tc>
                <a:tc>
                  <a:txBody>
                    <a:bodyPr/>
                    <a:lstStyle/>
                    <a:p>
                      <a:pPr algn="l">
                        <a:lnSpc>
                          <a:spcPct val="115000"/>
                        </a:lnSpc>
                        <a:spcAft>
                          <a:spcPts val="1000"/>
                        </a:spcAft>
                      </a:pPr>
                      <a:r>
                        <a:rPr lang="en-IN" sz="900" b="0">
                          <a:solidFill>
                            <a:schemeClr val="bg1"/>
                          </a:solidFill>
                          <a:effectLst/>
                          <a:latin typeface="+mj-lt"/>
                          <a:ea typeface="Calibri" panose="020F0502020204030204" pitchFamily="34" charset="0"/>
                          <a:cs typeface="Mangal" panose="02040503050203030202" pitchFamily="18" charset="0"/>
                        </a:rPr>
                        <a:t>Prof. K. C. Shyamala</a:t>
                      </a:r>
                    </a:p>
                  </a:txBody>
                  <a:tcPr marL="68580" marR="68580" marT="0" marB="0">
                    <a:solidFill>
                      <a:schemeClr val="accent6">
                        <a:lumMod val="50000"/>
                      </a:schemeClr>
                    </a:solidFill>
                  </a:tcPr>
                </a:tc>
                <a:extLst>
                  <a:ext uri="{0D108BD9-81ED-4DB2-BD59-A6C34878D82A}">
                    <a16:rowId xmlns:a16="http://schemas.microsoft.com/office/drawing/2014/main" val="3329474493"/>
                  </a:ext>
                </a:extLst>
              </a:tr>
              <a:tr h="0">
                <a:tc vMerge="1">
                  <a:txBody>
                    <a:bodyPr/>
                    <a:lstStyle/>
                    <a:p>
                      <a:pPr marR="53340" algn="l">
                        <a:lnSpc>
                          <a:spcPct val="115000"/>
                        </a:lnSpc>
                      </a:pPr>
                      <a:endParaRPr lang="en-IN" sz="900" b="0" dirty="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marR="53340" algn="l">
                        <a:lnSpc>
                          <a:spcPct val="115000"/>
                        </a:lnSpc>
                      </a:pPr>
                      <a:r>
                        <a:rPr lang="x-none" sz="900" b="0">
                          <a:solidFill>
                            <a:schemeClr val="bg1"/>
                          </a:solidFill>
                          <a:effectLst/>
                          <a:latin typeface="+mj-lt"/>
                          <a:ea typeface="Times New Roman" panose="02020603050405020304" pitchFamily="18" charset="0"/>
                          <a:cs typeface="Mangal" panose="02040503050203030202" pitchFamily="18" charset="0"/>
                        </a:rPr>
                        <a:t>Code mixing in the speech of Yemeni Arabic - English speaking children</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tabLst>
                          <a:tab pos="790575" algn="l"/>
                        </a:tabLst>
                      </a:pPr>
                      <a:r>
                        <a:rPr lang="x-none" sz="900" b="0">
                          <a:solidFill>
                            <a:schemeClr val="bg1"/>
                          </a:solidFill>
                          <a:effectLst/>
                          <a:latin typeface="+mj-lt"/>
                          <a:ea typeface="Times New Roman" panose="02020603050405020304" pitchFamily="18" charset="0"/>
                          <a:cs typeface="Mangal" panose="02040503050203030202" pitchFamily="18" charset="0"/>
                        </a:rPr>
                        <a:t>Ms.Afrah Mohammed</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spcAft>
                          <a:spcPts val="1000"/>
                        </a:spcAft>
                      </a:pPr>
                      <a:r>
                        <a:rPr lang="en-IN" sz="900" b="0">
                          <a:solidFill>
                            <a:schemeClr val="bg1"/>
                          </a:solidFill>
                          <a:effectLst/>
                          <a:latin typeface="+mj-lt"/>
                          <a:ea typeface="Calibri" panose="020F0502020204030204" pitchFamily="34" charset="0"/>
                          <a:cs typeface="Mangal" panose="02040503050203030202" pitchFamily="18" charset="0"/>
                        </a:rPr>
                        <a:t>Prof. K. C. Shyamala</a:t>
                      </a:r>
                    </a:p>
                  </a:txBody>
                  <a:tcPr marL="68580" marR="68580" marT="0" marB="0">
                    <a:solidFill>
                      <a:schemeClr val="accent6">
                        <a:lumMod val="50000"/>
                      </a:schemeClr>
                    </a:solidFill>
                  </a:tcPr>
                </a:tc>
                <a:extLst>
                  <a:ext uri="{0D108BD9-81ED-4DB2-BD59-A6C34878D82A}">
                    <a16:rowId xmlns:a16="http://schemas.microsoft.com/office/drawing/2014/main" val="3551577132"/>
                  </a:ext>
                </a:extLst>
              </a:tr>
              <a:tr h="0">
                <a:tc vMerge="1">
                  <a:txBody>
                    <a:bodyPr/>
                    <a:lstStyle/>
                    <a:p>
                      <a:pPr algn="just">
                        <a:lnSpc>
                          <a:spcPct val="115000"/>
                        </a:lnSpc>
                        <a:spcAft>
                          <a:spcPts val="1000"/>
                        </a:spcAft>
                      </a:pPr>
                      <a:endParaRPr lang="en-IN" sz="900" b="0" dirty="0">
                        <a:solidFill>
                          <a:schemeClr val="bg1"/>
                        </a:solidFill>
                        <a:effectLst/>
                        <a:latin typeface="+mj-lt"/>
                        <a:ea typeface="Calibri" panose="020F0502020204030204" pitchFamily="34" charset="0"/>
                        <a:cs typeface="Mangal" panose="02040503050203030202" pitchFamily="18" charset="0"/>
                      </a:endParaRPr>
                    </a:p>
                  </a:txBody>
                  <a:tcPr marL="68580" marR="68580" marT="0" marB="0">
                    <a:solidFill>
                      <a:schemeClr val="accent6">
                        <a:lumMod val="50000"/>
                      </a:schemeClr>
                    </a:solidFill>
                  </a:tcPr>
                </a:tc>
                <a:tc>
                  <a:txBody>
                    <a:bodyPr/>
                    <a:lstStyle/>
                    <a:p>
                      <a:pPr algn="just">
                        <a:lnSpc>
                          <a:spcPct val="115000"/>
                        </a:lnSpc>
                        <a:spcAft>
                          <a:spcPts val="1000"/>
                        </a:spcAft>
                      </a:pPr>
                      <a:r>
                        <a:rPr lang="en-IN" sz="900" b="0" dirty="0">
                          <a:solidFill>
                            <a:schemeClr val="bg1"/>
                          </a:solidFill>
                          <a:effectLst/>
                          <a:latin typeface="+mj-lt"/>
                          <a:ea typeface="Calibri" panose="020F0502020204030204" pitchFamily="34" charset="0"/>
                          <a:cs typeface="Mangal" panose="02040503050203030202" pitchFamily="18" charset="0"/>
                        </a:rPr>
                        <a:t>Identification of the features of stuttering through automatic speech recognition and validation</a:t>
                      </a:r>
                    </a:p>
                  </a:txBody>
                  <a:tcPr marL="68580" marR="68580" marT="0" marB="0">
                    <a:solidFill>
                      <a:schemeClr val="accent6">
                        <a:lumMod val="50000"/>
                      </a:schemeClr>
                    </a:solidFill>
                  </a:tcPr>
                </a:tc>
                <a:tc>
                  <a:txBody>
                    <a:bodyPr/>
                    <a:lstStyle/>
                    <a:p>
                      <a:pPr algn="l">
                        <a:lnSpc>
                          <a:spcPct val="115000"/>
                        </a:lnSpc>
                        <a:spcAft>
                          <a:spcPts val="1000"/>
                        </a:spcAft>
                      </a:pPr>
                      <a:r>
                        <a:rPr lang="en-IN" sz="900" b="0">
                          <a:solidFill>
                            <a:schemeClr val="bg1"/>
                          </a:solidFill>
                          <a:effectLst/>
                          <a:latin typeface="+mj-lt"/>
                          <a:ea typeface="Calibri" panose="020F0502020204030204" pitchFamily="34" charset="0"/>
                          <a:cs typeface="Mangal" panose="02040503050203030202" pitchFamily="18" charset="0"/>
                        </a:rPr>
                        <a:t>G. Manjula</a:t>
                      </a:r>
                    </a:p>
                  </a:txBody>
                  <a:tcPr marL="68580" marR="68580" marT="0" marB="0">
                    <a:solidFill>
                      <a:schemeClr val="accent6">
                        <a:lumMod val="50000"/>
                      </a:schemeClr>
                    </a:solidFill>
                  </a:tcPr>
                </a:tc>
                <a:tc>
                  <a:txBody>
                    <a:bodyPr/>
                    <a:lstStyle/>
                    <a:p>
                      <a:pPr algn="l">
                        <a:lnSpc>
                          <a:spcPct val="115000"/>
                        </a:lnSpc>
                        <a:spcAft>
                          <a:spcPts val="1000"/>
                        </a:spcAft>
                      </a:pPr>
                      <a:r>
                        <a:rPr lang="en-IN" sz="900" b="0" dirty="0" err="1">
                          <a:solidFill>
                            <a:schemeClr val="bg1"/>
                          </a:solidFill>
                          <a:effectLst/>
                          <a:latin typeface="+mj-lt"/>
                          <a:ea typeface="Calibri" panose="020F0502020204030204" pitchFamily="34" charset="0"/>
                          <a:cs typeface="Mangal" panose="02040503050203030202" pitchFamily="18" charset="0"/>
                        </a:rPr>
                        <a:t>Dr.</a:t>
                      </a:r>
                      <a:r>
                        <a:rPr lang="en-IN" sz="900" b="0" dirty="0">
                          <a:solidFill>
                            <a:schemeClr val="bg1"/>
                          </a:solidFill>
                          <a:effectLst/>
                          <a:latin typeface="+mj-lt"/>
                          <a:ea typeface="Calibri" panose="020F0502020204030204" pitchFamily="34" charset="0"/>
                          <a:cs typeface="Mangal" panose="02040503050203030202" pitchFamily="18" charset="0"/>
                        </a:rPr>
                        <a:t> Y.V. Geetha (Co-guide)</a:t>
                      </a:r>
                    </a:p>
                  </a:txBody>
                  <a:tcPr marL="68580" marR="68580" marT="0" marB="0">
                    <a:solidFill>
                      <a:schemeClr val="accent6">
                        <a:lumMod val="50000"/>
                      </a:schemeClr>
                    </a:solidFill>
                  </a:tcPr>
                </a:tc>
                <a:extLst>
                  <a:ext uri="{0D108BD9-81ED-4DB2-BD59-A6C34878D82A}">
                    <a16:rowId xmlns:a16="http://schemas.microsoft.com/office/drawing/2014/main" val="588677591"/>
                  </a:ext>
                </a:extLst>
              </a:tr>
              <a:tr h="0">
                <a:tc vMerge="1">
                  <a:txBody>
                    <a:bodyPr/>
                    <a:lstStyle/>
                    <a:p>
                      <a:pPr algn="l">
                        <a:lnSpc>
                          <a:spcPct val="115000"/>
                        </a:lnSpc>
                      </a:pPr>
                      <a:endParaRPr lang="en-IN" sz="900" b="0" dirty="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Graphophonological Semantic flexibility and reading comprehension in children with Dyslexia</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Ms. Sneha Varghese</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spcAft>
                          <a:spcPts val="1000"/>
                        </a:spcAft>
                      </a:pPr>
                      <a:r>
                        <a:rPr lang="en-IN" sz="900" b="0">
                          <a:solidFill>
                            <a:schemeClr val="bg1"/>
                          </a:solidFill>
                          <a:effectLst/>
                          <a:latin typeface="+mj-lt"/>
                          <a:ea typeface="Calibri" panose="020F0502020204030204" pitchFamily="34" charset="0"/>
                          <a:cs typeface="Mangal" panose="02040503050203030202" pitchFamily="18" charset="0"/>
                        </a:rPr>
                        <a:t>Dr. Jayashree C. Shanbal</a:t>
                      </a:r>
                    </a:p>
                  </a:txBody>
                  <a:tcPr marL="68580" marR="68580" marT="0" marB="0">
                    <a:solidFill>
                      <a:schemeClr val="accent6">
                        <a:lumMod val="50000"/>
                      </a:schemeClr>
                    </a:solidFill>
                  </a:tcPr>
                </a:tc>
                <a:extLst>
                  <a:ext uri="{0D108BD9-81ED-4DB2-BD59-A6C34878D82A}">
                    <a16:rowId xmlns:a16="http://schemas.microsoft.com/office/drawing/2014/main" val="4051384998"/>
                  </a:ext>
                </a:extLst>
              </a:tr>
              <a:tr h="0">
                <a:tc vMerge="1">
                  <a:txBody>
                    <a:bodyPr/>
                    <a:lstStyle/>
                    <a:p>
                      <a:pPr algn="l">
                        <a:lnSpc>
                          <a:spcPct val="115000"/>
                        </a:lnSpc>
                      </a:pPr>
                      <a:endParaRPr lang="en-IN" sz="900" b="0" dirty="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The role of Cognition in Learning the Grammar of English as a Foreign Language</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Ms. Lama Sbahi</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spcAft>
                          <a:spcPts val="1000"/>
                        </a:spcAft>
                      </a:pPr>
                      <a:r>
                        <a:rPr lang="en-IN" sz="900" b="0">
                          <a:solidFill>
                            <a:schemeClr val="bg1"/>
                          </a:solidFill>
                          <a:effectLst/>
                          <a:latin typeface="+mj-lt"/>
                          <a:ea typeface="Calibri" panose="020F0502020204030204" pitchFamily="34" charset="0"/>
                          <a:cs typeface="Mangal" panose="02040503050203030202" pitchFamily="18" charset="0"/>
                        </a:rPr>
                        <a:t>Dr. Jayashree C Shanbal</a:t>
                      </a:r>
                    </a:p>
                  </a:txBody>
                  <a:tcPr marL="68580" marR="68580" marT="0" marB="0">
                    <a:solidFill>
                      <a:schemeClr val="accent6">
                        <a:lumMod val="50000"/>
                      </a:schemeClr>
                    </a:solidFill>
                  </a:tcPr>
                </a:tc>
                <a:extLst>
                  <a:ext uri="{0D108BD9-81ED-4DB2-BD59-A6C34878D82A}">
                    <a16:rowId xmlns:a16="http://schemas.microsoft.com/office/drawing/2014/main" val="3819300972"/>
                  </a:ext>
                </a:extLst>
              </a:tr>
              <a:tr h="0">
                <a:tc vMerge="1">
                  <a:txBody>
                    <a:bodyPr/>
                    <a:lstStyle/>
                    <a:p>
                      <a:pPr algn="l">
                        <a:lnSpc>
                          <a:spcPct val="115000"/>
                        </a:lnSpc>
                      </a:pPr>
                      <a:endParaRPr lang="en-IN" sz="900" b="0" dirty="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Gestural Processing in Aphasia</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Ms. Nikitha M </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spcAft>
                          <a:spcPts val="1000"/>
                        </a:spcAft>
                      </a:pPr>
                      <a:r>
                        <a:rPr lang="en-IN" sz="900" b="0">
                          <a:solidFill>
                            <a:schemeClr val="bg1"/>
                          </a:solidFill>
                          <a:effectLst/>
                          <a:latin typeface="+mj-lt"/>
                          <a:ea typeface="Calibri" panose="020F0502020204030204" pitchFamily="34" charset="0"/>
                          <a:cs typeface="Mangal" panose="02040503050203030202" pitchFamily="18" charset="0"/>
                        </a:rPr>
                        <a:t>Dr. S.P Goswami</a:t>
                      </a:r>
                    </a:p>
                  </a:txBody>
                  <a:tcPr marL="68580" marR="68580" marT="0" marB="0">
                    <a:solidFill>
                      <a:schemeClr val="accent6">
                        <a:lumMod val="50000"/>
                      </a:schemeClr>
                    </a:solidFill>
                  </a:tcPr>
                </a:tc>
                <a:extLst>
                  <a:ext uri="{0D108BD9-81ED-4DB2-BD59-A6C34878D82A}">
                    <a16:rowId xmlns:a16="http://schemas.microsoft.com/office/drawing/2014/main" val="795876295"/>
                  </a:ext>
                </a:extLst>
              </a:tr>
              <a:tr h="0">
                <a:tc vMerge="1">
                  <a:txBody>
                    <a:bodyPr/>
                    <a:lstStyle/>
                    <a:p>
                      <a:pPr algn="l">
                        <a:lnSpc>
                          <a:spcPct val="115000"/>
                        </a:lnSpc>
                      </a:pPr>
                      <a:endParaRPr lang="en-IN" sz="900" b="0" dirty="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Use of chin-tuck against resistance and neuromuscular electrical stimulation for swallow function in Parkinsonsdisese: acomparative study</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Ms. SonamBelliappa</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spcAft>
                          <a:spcPts val="1000"/>
                        </a:spcAft>
                      </a:pPr>
                      <a:r>
                        <a:rPr lang="en-IN" sz="900" b="0">
                          <a:solidFill>
                            <a:schemeClr val="bg1"/>
                          </a:solidFill>
                          <a:effectLst/>
                          <a:latin typeface="+mj-lt"/>
                          <a:ea typeface="Calibri" panose="020F0502020204030204" pitchFamily="34" charset="0"/>
                          <a:cs typeface="Mangal" panose="02040503050203030202" pitchFamily="18" charset="0"/>
                        </a:rPr>
                        <a:t>Dr. S.P Goswami</a:t>
                      </a:r>
                    </a:p>
                  </a:txBody>
                  <a:tcPr marL="68580" marR="68580" marT="0" marB="0">
                    <a:solidFill>
                      <a:schemeClr val="accent6">
                        <a:lumMod val="50000"/>
                      </a:schemeClr>
                    </a:solidFill>
                  </a:tcPr>
                </a:tc>
                <a:extLst>
                  <a:ext uri="{0D108BD9-81ED-4DB2-BD59-A6C34878D82A}">
                    <a16:rowId xmlns:a16="http://schemas.microsoft.com/office/drawing/2014/main" val="2663252198"/>
                  </a:ext>
                </a:extLst>
              </a:tr>
              <a:tr h="0">
                <a:tc vMerge="1">
                  <a:txBody>
                    <a:bodyPr/>
                    <a:lstStyle/>
                    <a:p>
                      <a:pPr algn="l">
                        <a:lnSpc>
                          <a:spcPct val="115000"/>
                        </a:lnSpc>
                      </a:pPr>
                      <a:endParaRPr lang="en-IN" sz="900" b="0" dirty="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Symbolic Language abilities for aided communication in persons with aphasia</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Ms. Vineetha Sara Philip</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spcAft>
                          <a:spcPts val="1000"/>
                        </a:spcAft>
                      </a:pPr>
                      <a:r>
                        <a:rPr lang="en-IN" sz="900" b="0">
                          <a:solidFill>
                            <a:schemeClr val="bg1"/>
                          </a:solidFill>
                          <a:effectLst/>
                          <a:latin typeface="+mj-lt"/>
                          <a:ea typeface="Calibri" panose="020F0502020204030204" pitchFamily="34" charset="0"/>
                          <a:cs typeface="Mangal" panose="02040503050203030202" pitchFamily="18" charset="0"/>
                        </a:rPr>
                        <a:t>Dr. S.P Goswami</a:t>
                      </a:r>
                    </a:p>
                  </a:txBody>
                  <a:tcPr marL="68580" marR="68580" marT="0" marB="0">
                    <a:solidFill>
                      <a:schemeClr val="accent6">
                        <a:lumMod val="50000"/>
                      </a:schemeClr>
                    </a:solidFill>
                  </a:tcPr>
                </a:tc>
                <a:extLst>
                  <a:ext uri="{0D108BD9-81ED-4DB2-BD59-A6C34878D82A}">
                    <a16:rowId xmlns:a16="http://schemas.microsoft.com/office/drawing/2014/main" val="4198437600"/>
                  </a:ext>
                </a:extLst>
              </a:tr>
              <a:tr h="0">
                <a:tc vMerge="1">
                  <a:txBody>
                    <a:bodyPr/>
                    <a:lstStyle/>
                    <a:p>
                      <a:pPr algn="l">
                        <a:lnSpc>
                          <a:spcPct val="115000"/>
                        </a:lnSpc>
                      </a:pPr>
                      <a:endParaRPr lang="en-IN" sz="900" b="0" dirty="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Development and validation of therapy protocol for compensatory articulation in children with repaired cleft lip and palate</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Ms. SushmaManjunath</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spcAft>
                          <a:spcPts val="1000"/>
                        </a:spcAft>
                      </a:pPr>
                      <a:r>
                        <a:rPr lang="en-IN" sz="900" b="0">
                          <a:solidFill>
                            <a:schemeClr val="bg1"/>
                          </a:solidFill>
                          <a:effectLst/>
                          <a:latin typeface="+mj-lt"/>
                          <a:ea typeface="Calibri" panose="020F0502020204030204" pitchFamily="34" charset="0"/>
                          <a:cs typeface="Mangal" panose="02040503050203030202" pitchFamily="18" charset="0"/>
                        </a:rPr>
                        <a:t>Dr. M. Pushpavathi</a:t>
                      </a:r>
                    </a:p>
                  </a:txBody>
                  <a:tcPr marL="68580" marR="68580" marT="0" marB="0">
                    <a:solidFill>
                      <a:schemeClr val="accent6">
                        <a:lumMod val="50000"/>
                      </a:schemeClr>
                    </a:solidFill>
                  </a:tcPr>
                </a:tc>
                <a:extLst>
                  <a:ext uri="{0D108BD9-81ED-4DB2-BD59-A6C34878D82A}">
                    <a16:rowId xmlns:a16="http://schemas.microsoft.com/office/drawing/2014/main" val="1886869342"/>
                  </a:ext>
                </a:extLst>
              </a:tr>
              <a:tr h="0">
                <a:tc vMerge="1">
                  <a:txBody>
                    <a:bodyPr/>
                    <a:lstStyle/>
                    <a:p>
                      <a:pPr algn="l">
                        <a:lnSpc>
                          <a:spcPct val="115000"/>
                        </a:lnSpc>
                      </a:pPr>
                      <a:endParaRPr lang="en-IN" sz="900" b="0" dirty="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Acoustic voice quality index based dysphonia severity classification</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Ms. ShrustiShabnam</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spcAft>
                          <a:spcPts val="1000"/>
                        </a:spcAft>
                      </a:pPr>
                      <a:r>
                        <a:rPr lang="en-IN" sz="900" b="0">
                          <a:solidFill>
                            <a:schemeClr val="bg1"/>
                          </a:solidFill>
                          <a:effectLst/>
                          <a:latin typeface="+mj-lt"/>
                          <a:ea typeface="Calibri" panose="020F0502020204030204" pitchFamily="34" charset="0"/>
                          <a:cs typeface="Mangal" panose="02040503050203030202" pitchFamily="18" charset="0"/>
                        </a:rPr>
                        <a:t>Dr. M. Pushpavathi</a:t>
                      </a:r>
                    </a:p>
                  </a:txBody>
                  <a:tcPr marL="68580" marR="68580" marT="0" marB="0">
                    <a:solidFill>
                      <a:schemeClr val="accent6">
                        <a:lumMod val="50000"/>
                      </a:schemeClr>
                    </a:solidFill>
                  </a:tcPr>
                </a:tc>
                <a:extLst>
                  <a:ext uri="{0D108BD9-81ED-4DB2-BD59-A6C34878D82A}">
                    <a16:rowId xmlns:a16="http://schemas.microsoft.com/office/drawing/2014/main" val="1930707329"/>
                  </a:ext>
                </a:extLst>
              </a:tr>
              <a:tr h="0">
                <a:tc vMerge="1">
                  <a:txBody>
                    <a:bodyPr/>
                    <a:lstStyle/>
                    <a:p>
                      <a:pPr algn="l">
                        <a:lnSpc>
                          <a:spcPct val="115000"/>
                        </a:lnSpc>
                      </a:pPr>
                      <a:endParaRPr lang="en-IN" sz="900" b="0" dirty="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To be decided</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pPr>
                      <a:r>
                        <a:rPr lang="en-US" sz="900" b="0">
                          <a:solidFill>
                            <a:schemeClr val="bg1"/>
                          </a:solidFill>
                          <a:effectLst/>
                          <a:latin typeface="+mj-lt"/>
                          <a:ea typeface="Times New Roman" panose="02020603050405020304" pitchFamily="18" charset="0"/>
                          <a:cs typeface="Mangal" panose="02040503050203030202" pitchFamily="18" charset="0"/>
                        </a:rPr>
                        <a:t>Ms. EmanHaidar Saleh Al Moussabi</a:t>
                      </a:r>
                      <a:endParaRPr lang="en-IN" sz="900" b="0">
                        <a:solidFill>
                          <a:schemeClr val="bg1"/>
                        </a:solidFill>
                        <a:effectLst/>
                        <a:latin typeface="+mj-lt"/>
                        <a:ea typeface="Times New Roman" panose="02020603050405020304" pitchFamily="18" charset="0"/>
                        <a:cs typeface="Mangal" panose="02040503050203030202" pitchFamily="18" charset="0"/>
                      </a:endParaRPr>
                    </a:p>
                  </a:txBody>
                  <a:tcPr marL="68580" marR="68580" marT="0" marB="0">
                    <a:solidFill>
                      <a:schemeClr val="accent6">
                        <a:lumMod val="50000"/>
                      </a:schemeClr>
                    </a:solidFill>
                  </a:tcPr>
                </a:tc>
                <a:tc>
                  <a:txBody>
                    <a:bodyPr/>
                    <a:lstStyle/>
                    <a:p>
                      <a:pPr algn="l">
                        <a:lnSpc>
                          <a:spcPct val="115000"/>
                        </a:lnSpc>
                        <a:spcAft>
                          <a:spcPts val="1000"/>
                        </a:spcAft>
                      </a:pPr>
                      <a:r>
                        <a:rPr lang="en-IN" sz="900" b="0" dirty="0" err="1">
                          <a:solidFill>
                            <a:schemeClr val="bg1"/>
                          </a:solidFill>
                          <a:effectLst/>
                          <a:latin typeface="+mj-lt"/>
                          <a:ea typeface="Calibri" panose="020F0502020204030204" pitchFamily="34" charset="0"/>
                          <a:cs typeface="Mangal" panose="02040503050203030202" pitchFamily="18" charset="0"/>
                        </a:rPr>
                        <a:t>Dr.</a:t>
                      </a:r>
                      <a:r>
                        <a:rPr lang="en-IN" sz="900" b="0" dirty="0">
                          <a:solidFill>
                            <a:schemeClr val="bg1"/>
                          </a:solidFill>
                          <a:effectLst/>
                          <a:latin typeface="+mj-lt"/>
                          <a:ea typeface="Calibri" panose="020F0502020204030204" pitchFamily="34" charset="0"/>
                          <a:cs typeface="Mangal" panose="02040503050203030202" pitchFamily="18" charset="0"/>
                        </a:rPr>
                        <a:t> </a:t>
                      </a:r>
                      <a:r>
                        <a:rPr lang="en-IN" sz="900" b="0" dirty="0" err="1">
                          <a:solidFill>
                            <a:schemeClr val="bg1"/>
                          </a:solidFill>
                          <a:effectLst/>
                          <a:latin typeface="+mj-lt"/>
                          <a:ea typeface="Calibri" panose="020F0502020204030204" pitchFamily="34" charset="0"/>
                          <a:cs typeface="Mangal" panose="02040503050203030202" pitchFamily="18" charset="0"/>
                        </a:rPr>
                        <a:t>BrajeshPriyadarshi</a:t>
                      </a:r>
                      <a:endParaRPr lang="en-IN" sz="900" b="0" dirty="0">
                        <a:solidFill>
                          <a:schemeClr val="bg1"/>
                        </a:solidFill>
                        <a:effectLst/>
                        <a:latin typeface="+mj-lt"/>
                        <a:ea typeface="Calibri" panose="020F0502020204030204" pitchFamily="34" charset="0"/>
                        <a:cs typeface="Mangal" panose="02040503050203030202"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3848565741"/>
                  </a:ext>
                </a:extLst>
              </a:tr>
            </a:tbl>
          </a:graphicData>
        </a:graphic>
      </p:graphicFrame>
      <p:sp>
        <p:nvSpPr>
          <p:cNvPr id="4" name="Arrow: Left 3">
            <a:hlinkClick r:id="rId3" action="ppaction://hlinksldjump"/>
            <a:extLst>
              <a:ext uri="{FF2B5EF4-FFF2-40B4-BE49-F238E27FC236}">
                <a16:creationId xmlns:a16="http://schemas.microsoft.com/office/drawing/2014/main" id="{EEF72580-049D-45DA-B715-2E70AE15BE4D}"/>
              </a:ext>
            </a:extLst>
          </p:cNvPr>
          <p:cNvSpPr/>
          <p:nvPr/>
        </p:nvSpPr>
        <p:spPr>
          <a:xfrm>
            <a:off x="8100392" y="6453336"/>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11753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a:xfrm>
            <a:off x="2143108" y="128012"/>
            <a:ext cx="5640900" cy="1443600"/>
          </a:xfrm>
        </p:spPr>
        <p:txBody>
          <a:bodyPr/>
          <a:lstStyle/>
          <a:p>
            <a:pPr algn="ctr"/>
            <a:r>
              <a:rPr lang="en-IN" dirty="0">
                <a:latin typeface="+mj-lt"/>
              </a:rPr>
              <a:t>OBJECTIVES</a:t>
            </a:r>
          </a:p>
        </p:txBody>
      </p:sp>
      <p:grpSp>
        <p:nvGrpSpPr>
          <p:cNvPr id="15" name="Group 14"/>
          <p:cNvGrpSpPr/>
          <p:nvPr/>
        </p:nvGrpSpPr>
        <p:grpSpPr>
          <a:xfrm>
            <a:off x="1376760" y="548680"/>
            <a:ext cx="6624736" cy="6309320"/>
            <a:chOff x="1714500" y="619120"/>
            <a:chExt cx="5715000" cy="5619759"/>
          </a:xfrm>
        </p:grpSpPr>
        <p:grpSp>
          <p:nvGrpSpPr>
            <p:cNvPr id="21" name="Group 20"/>
            <p:cNvGrpSpPr/>
            <p:nvPr/>
          </p:nvGrpSpPr>
          <p:grpSpPr>
            <a:xfrm>
              <a:off x="3086099" y="619120"/>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029783" y="1381130"/>
                <a:ext cx="1713665"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4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22" name="Group 21"/>
            <p:cNvGrpSpPr/>
            <p:nvPr/>
          </p:nvGrpSpPr>
          <p:grpSpPr>
            <a:xfrm>
              <a:off x="1714500" y="3381379"/>
              <a:ext cx="2857500" cy="2857500"/>
              <a:chOff x="1143000" y="2809879"/>
              <a:chExt cx="2857500" cy="2857500"/>
            </a:xfrm>
            <a:scene3d>
              <a:camera prst="orthographicFront"/>
              <a:lightRig rig="flat" dir="t"/>
            </a:scene3d>
          </p:grpSpPr>
          <p:sp>
            <p:nvSpPr>
              <p:cNvPr id="29" name="Isosceles Triangle 28"/>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0"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4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23" name="Group 22"/>
            <p:cNvGrpSpPr/>
            <p:nvPr/>
          </p:nvGrpSpPr>
          <p:grpSpPr>
            <a:xfrm>
              <a:off x="3143250" y="3314714"/>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4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24" name="Group 23"/>
            <p:cNvGrpSpPr/>
            <p:nvPr/>
          </p:nvGrpSpPr>
          <p:grpSpPr>
            <a:xfrm>
              <a:off x="4572000" y="3381379"/>
              <a:ext cx="2857500" cy="2857500"/>
              <a:chOff x="4000500" y="2809879"/>
              <a:chExt cx="2857500" cy="2857500"/>
            </a:xfrm>
            <a:scene3d>
              <a:camera prst="orthographicFront"/>
              <a:lightRig rig="flat" dir="t"/>
            </a:scene3d>
          </p:grpSpPr>
          <p:sp>
            <p:nvSpPr>
              <p:cNvPr id="25" name="Isosceles Triangle 24"/>
              <p:cNvSpPr/>
              <p:nvPr/>
            </p:nvSpPr>
            <p:spPr>
              <a:xfrm>
                <a:off x="4000500" y="2809879"/>
                <a:ext cx="2857500" cy="2857500"/>
              </a:xfrm>
              <a:prstGeom prst="triangle">
                <a:avLst/>
              </a:prstGeom>
              <a:gradFill rotWithShape="1">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Isosceles Triangle 10"/>
              <p:cNvSpPr/>
              <p:nvPr/>
            </p:nvSpPr>
            <p:spPr>
              <a:xfrm>
                <a:off x="47148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24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786369" cy="5078313"/>
          </a:xfrm>
          <a:prstGeom prst="rect">
            <a:avLst/>
          </a:prstGeom>
          <a:noFill/>
        </p:spPr>
        <p:txBody>
          <a:bodyPr vert="wordArtVert" wrap="square" rtlCol="0">
            <a:spAutoFit/>
          </a:bodyPr>
          <a:lstStyle/>
          <a:p>
            <a:pPr algn="ctr"/>
            <a:r>
              <a:rPr lang="en-US" b="1" dirty="0"/>
              <a:t>RESEARCH PUBLICATIONS</a:t>
            </a:r>
            <a:endParaRPr lang="en-IN" b="1" dirty="0"/>
          </a:p>
        </p:txBody>
      </p:sp>
      <p:graphicFrame>
        <p:nvGraphicFramePr>
          <p:cNvPr id="3" name="Table 2">
            <a:extLst>
              <a:ext uri="{FF2B5EF4-FFF2-40B4-BE49-F238E27FC236}">
                <a16:creationId xmlns:a16="http://schemas.microsoft.com/office/drawing/2014/main" id="{7ED69720-5DFA-4CE1-A8BB-BA21D2D126A2}"/>
              </a:ext>
            </a:extLst>
          </p:cNvPr>
          <p:cNvGraphicFramePr>
            <a:graphicFrameLocks noGrp="1"/>
          </p:cNvGraphicFramePr>
          <p:nvPr>
            <p:extLst>
              <p:ext uri="{D42A27DB-BD31-4B8C-83A1-F6EECF244321}">
                <p14:modId xmlns:p14="http://schemas.microsoft.com/office/powerpoint/2010/main" val="3629246401"/>
              </p:ext>
            </p:extLst>
          </p:nvPr>
        </p:nvGraphicFramePr>
        <p:xfrm>
          <a:off x="1130710" y="67700"/>
          <a:ext cx="7827613" cy="12276963"/>
        </p:xfrm>
        <a:graphic>
          <a:graphicData uri="http://schemas.openxmlformats.org/drawingml/2006/table">
            <a:tbl>
              <a:tblPr firstRow="1" firstCol="1" bandRow="1">
                <a:tableStyleId>{2D5ABB26-0587-4C30-8999-92F81FD0307C}</a:tableStyleId>
              </a:tblPr>
              <a:tblGrid>
                <a:gridCol w="7827613">
                  <a:extLst>
                    <a:ext uri="{9D8B030D-6E8A-4147-A177-3AD203B41FA5}">
                      <a16:colId xmlns:a16="http://schemas.microsoft.com/office/drawing/2014/main" val="10911624"/>
                    </a:ext>
                  </a:extLst>
                </a:gridCol>
              </a:tblGrid>
              <a:tr h="0">
                <a:tc>
                  <a:txBody>
                    <a:bodyPr/>
                    <a:lstStyle/>
                    <a:p>
                      <a:pPr algn="ctr">
                        <a:lnSpc>
                          <a:spcPct val="115000"/>
                        </a:lnSpc>
                        <a:spcAft>
                          <a:spcPts val="1000"/>
                        </a:spcAft>
                      </a:pPr>
                      <a:r>
                        <a:rPr lang="en-IN" sz="1050" b="1" dirty="0">
                          <a:solidFill>
                            <a:schemeClr val="bg1"/>
                          </a:solidFill>
                          <a:effectLst/>
                        </a:rPr>
                        <a:t>NATIONAL</a:t>
                      </a:r>
                      <a:endParaRPr lang="en-IN" sz="105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solidFill>
                      <a:schemeClr val="accent2"/>
                    </a:solidFill>
                  </a:tcPr>
                </a:tc>
                <a:extLst>
                  <a:ext uri="{0D108BD9-81ED-4DB2-BD59-A6C34878D82A}">
                    <a16:rowId xmlns:a16="http://schemas.microsoft.com/office/drawing/2014/main" val="1172354416"/>
                  </a:ext>
                </a:extLst>
              </a:tr>
              <a:tr h="0">
                <a:tc>
                  <a:txBody>
                    <a:bodyPr/>
                    <a:lstStyle/>
                    <a:p>
                      <a:pPr marL="457200" indent="-457200" algn="just">
                        <a:lnSpc>
                          <a:spcPct val="115000"/>
                        </a:lnSpc>
                        <a:spcAft>
                          <a:spcPts val="1000"/>
                        </a:spcAft>
                      </a:pPr>
                      <a:r>
                        <a:rPr lang="en-IN" sz="1000" dirty="0">
                          <a:effectLst/>
                        </a:rPr>
                        <a:t>Barman, A., Prabhu, P., </a:t>
                      </a:r>
                      <a:r>
                        <a:rPr lang="en-IN" sz="1000" dirty="0" err="1">
                          <a:effectLst/>
                        </a:rPr>
                        <a:t>Mekhala</a:t>
                      </a:r>
                      <a:r>
                        <a:rPr lang="en-IN" sz="1000" dirty="0">
                          <a:effectLst/>
                        </a:rPr>
                        <a:t>, V. G., Kavya, V., &amp; Swapna, N. (2020). Auditory Processing in Children with Specific Language Impairment: A FFR Based Study. Indian J </a:t>
                      </a:r>
                      <a:r>
                        <a:rPr lang="en-IN" sz="1000" dirty="0" err="1">
                          <a:effectLst/>
                        </a:rPr>
                        <a:t>Otolaryngol</a:t>
                      </a:r>
                      <a:r>
                        <a:rPr lang="en-IN" sz="1000" dirty="0">
                          <a:effectLst/>
                        </a:rPr>
                        <a:t> Head Neck Surgery. </a:t>
                      </a:r>
                      <a:r>
                        <a:rPr lang="en-IN" sz="1000" u="sng" dirty="0">
                          <a:effectLst/>
                          <a:hlinkClick r:id="rId3"/>
                        </a:rPr>
                        <a:t>https://doi.org/</a:t>
                      </a:r>
                      <a:r>
                        <a:rPr lang="en-IN" sz="1000" dirty="0">
                          <a:effectLst/>
                        </a:rPr>
                        <a:t>10.1007/s12070-020-02127-x </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703849271"/>
                  </a:ext>
                </a:extLst>
              </a:tr>
              <a:tr h="0">
                <a:tc>
                  <a:txBody>
                    <a:bodyPr/>
                    <a:lstStyle/>
                    <a:p>
                      <a:pPr marL="457200" indent="-457200">
                        <a:lnSpc>
                          <a:spcPct val="115000"/>
                        </a:lnSpc>
                        <a:spcAft>
                          <a:spcPts val="1000"/>
                        </a:spcAft>
                      </a:pPr>
                      <a:r>
                        <a:rPr lang="en-IN" sz="1000">
                          <a:effectLst/>
                        </a:rPr>
                        <a:t>Brajesh, P. (2015). Development of Norms for Assessment Protocol for Lexical Semantic Deficits usingComponential Analysis. Compendium of Research, 53-63. </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2745006355"/>
                  </a:ext>
                </a:extLst>
              </a:tr>
              <a:tr h="0">
                <a:tc>
                  <a:txBody>
                    <a:bodyPr/>
                    <a:lstStyle/>
                    <a:p>
                      <a:pPr marL="457200" indent="-457200" algn="just">
                        <a:lnSpc>
                          <a:spcPct val="115000"/>
                        </a:lnSpc>
                        <a:spcAft>
                          <a:spcPts val="1000"/>
                        </a:spcAft>
                      </a:pPr>
                      <a:r>
                        <a:rPr lang="en-IN" sz="1000">
                          <a:effectLst/>
                        </a:rPr>
                        <a:t>Brajesh, P. (2016). Kinship terms of urdu in Mysore and Lucknow varieties: A comparative study. Indian Linguistics, 76(1-2), 115-130</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288497888"/>
                  </a:ext>
                </a:extLst>
              </a:tr>
              <a:tr h="0">
                <a:tc>
                  <a:txBody>
                    <a:bodyPr/>
                    <a:lstStyle/>
                    <a:p>
                      <a:pPr marL="457200" indent="-457200" algn="just">
                        <a:lnSpc>
                          <a:spcPct val="115000"/>
                        </a:lnSpc>
                        <a:spcAft>
                          <a:spcPts val="1000"/>
                        </a:spcAft>
                      </a:pPr>
                      <a:r>
                        <a:rPr lang="en-IN" sz="1000">
                          <a:effectLst/>
                        </a:rPr>
                        <a:t>Brajesh, P. (2017). Is there similar decline in visual and spatial domains of visio-spatial working memory with ageing?. Indian Journal of Gerontology, 31(2), 152-168.</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375946258"/>
                  </a:ext>
                </a:extLst>
              </a:tr>
              <a:tr h="0">
                <a:tc>
                  <a:txBody>
                    <a:bodyPr/>
                    <a:lstStyle/>
                    <a:p>
                      <a:pPr marL="457200" indent="-457200" algn="just">
                        <a:lnSpc>
                          <a:spcPct val="115000"/>
                        </a:lnSpc>
                        <a:spcAft>
                          <a:spcPts val="1000"/>
                        </a:spcAft>
                      </a:pPr>
                      <a:r>
                        <a:rPr lang="en-IN" sz="1000">
                          <a:effectLst/>
                        </a:rPr>
                        <a:t>Brajesh, P. (2018). A relook into language tests in India: An explorative study. Journal of Child Language Acquisition and Development. 6 (2), 74-88.</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8942906"/>
                  </a:ext>
                </a:extLst>
              </a:tr>
              <a:tr h="0">
                <a:tc>
                  <a:txBody>
                    <a:bodyPr/>
                    <a:lstStyle/>
                    <a:p>
                      <a:pPr marL="457200" indent="-457200">
                        <a:lnSpc>
                          <a:spcPct val="115000"/>
                        </a:lnSpc>
                        <a:spcAft>
                          <a:spcPts val="1000"/>
                        </a:spcAft>
                      </a:pPr>
                      <a:r>
                        <a:rPr lang="en-IN" sz="1000">
                          <a:effectLst/>
                        </a:rPr>
                        <a:t>Brajesh, P., &amp; Goswami, S. P. (2015). An adaptation of early reading skills (ERS) in Hindi (ERS-H). Compendium of Research, 1, 43- 52. </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596215996"/>
                  </a:ext>
                </a:extLst>
              </a:tr>
              <a:tr h="0">
                <a:tc>
                  <a:txBody>
                    <a:bodyPr/>
                    <a:lstStyle/>
                    <a:p>
                      <a:pPr marL="457200" indent="-457200" algn="just">
                        <a:lnSpc>
                          <a:spcPct val="115000"/>
                        </a:lnSpc>
                        <a:spcAft>
                          <a:spcPts val="1000"/>
                        </a:spcAft>
                      </a:pPr>
                      <a:r>
                        <a:rPr lang="en-IN" sz="1000">
                          <a:effectLst/>
                        </a:rPr>
                        <a:t>Brajesh, P., &amp; Goswami, S. P. (2018). Gestures and Discourse markers: Communicative Facilitators in Persons with Aphasia. Journal of Indian Speech and Hearing Association (JISHA), 32, 1-5</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1163147606"/>
                  </a:ext>
                </a:extLst>
              </a:tr>
              <a:tr h="0">
                <a:tc>
                  <a:txBody>
                    <a:bodyPr/>
                    <a:lstStyle/>
                    <a:p>
                      <a:pPr marL="457200" indent="-457200">
                        <a:lnSpc>
                          <a:spcPct val="115000"/>
                        </a:lnSpc>
                        <a:spcAft>
                          <a:spcPts val="1000"/>
                        </a:spcAft>
                        <a:tabLst>
                          <a:tab pos="285750" algn="l"/>
                        </a:tabLst>
                      </a:pPr>
                      <a:r>
                        <a:rPr lang="en-US" sz="1000">
                          <a:effectLst/>
                        </a:rPr>
                        <a:t>Brajesh, P., &amp; Shyamala, K. C. (2015). Development of norms for assessment protocol for lexical semantic deficits using componential analysis (PALSD-K). Compendium of Research, 1,53-63.</a:t>
                      </a:r>
                      <a:endParaRPr lang="en-IN" sz="1000">
                        <a:effectLst/>
                        <a:latin typeface="Calibri" panose="020F0502020204030204" pitchFamily="34" charset="0"/>
                        <a:ea typeface="Calibri" panose="020F0502020204030204" pitchFamily="34" charset="0"/>
                        <a:cs typeface="Kartika" panose="02020503030404060203" pitchFamily="18" charset="0"/>
                      </a:endParaRPr>
                    </a:p>
                  </a:txBody>
                  <a:tcPr marL="12312" marR="12312" marT="0" marB="0"/>
                </a:tc>
                <a:extLst>
                  <a:ext uri="{0D108BD9-81ED-4DB2-BD59-A6C34878D82A}">
                    <a16:rowId xmlns:a16="http://schemas.microsoft.com/office/drawing/2014/main" val="4079085557"/>
                  </a:ext>
                </a:extLst>
              </a:tr>
              <a:tr h="0">
                <a:tc>
                  <a:txBody>
                    <a:bodyPr/>
                    <a:lstStyle/>
                    <a:p>
                      <a:pPr marL="457200" indent="-457200" algn="just">
                        <a:lnSpc>
                          <a:spcPct val="115000"/>
                        </a:lnSpc>
                        <a:spcAft>
                          <a:spcPts val="1000"/>
                        </a:spcAft>
                      </a:pPr>
                      <a:r>
                        <a:rPr lang="en-IN" sz="1000">
                          <a:effectLst/>
                        </a:rPr>
                        <a:t>Brajesh, P., Navnit, K. (2014). Acquisition of Size, Colour and Quantitative Adjectives: An Evidential Study of Hindi-Acquiring Children. Indian Linguistics. 75 (1-2). 131-143.</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1292886805"/>
                  </a:ext>
                </a:extLst>
              </a:tr>
              <a:tr h="0">
                <a:tc>
                  <a:txBody>
                    <a:bodyPr/>
                    <a:lstStyle/>
                    <a:p>
                      <a:pPr marL="457200" indent="-457200" algn="just">
                        <a:lnSpc>
                          <a:spcPct val="115000"/>
                        </a:lnSpc>
                        <a:spcAft>
                          <a:spcPts val="1000"/>
                        </a:spcAft>
                      </a:pPr>
                      <a:r>
                        <a:rPr lang="en-IN" sz="1000">
                          <a:effectLst/>
                        </a:rPr>
                        <a:t>Deepak, P., &amp; Goswami, S. P. (2020). Effect of Semantic Cueing for Verbs and its Thematic Role Approach on Priming of Verbs and its Thematic Roles in Persons with Aphasia. Journal of Indian Speech and Hearing Association, 34, 273-283. Doi: 10.4103/jisha.JISHA_6_20</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1271896355"/>
                  </a:ext>
                </a:extLst>
              </a:tr>
              <a:tr h="0">
                <a:tc>
                  <a:txBody>
                    <a:bodyPr/>
                    <a:lstStyle/>
                    <a:p>
                      <a:pPr marL="457200" indent="-457200" algn="just">
                        <a:lnSpc>
                          <a:spcPct val="115000"/>
                        </a:lnSpc>
                        <a:spcAft>
                          <a:spcPts val="1000"/>
                        </a:spcAft>
                      </a:pPr>
                      <a:r>
                        <a:rPr lang="en-IN" sz="1000">
                          <a:effectLst/>
                        </a:rPr>
                        <a:t>Gayathri, K., &amp; Goswami, S. P. (2018). Dysphagia Research in India: A Status Report. Journal of Indian Speech and Hearing. 32 (2), 39-42.</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522553083"/>
                  </a:ext>
                </a:extLst>
              </a:tr>
              <a:tr h="0">
                <a:tc>
                  <a:txBody>
                    <a:bodyPr/>
                    <a:lstStyle/>
                    <a:p>
                      <a:pPr marL="457200" indent="-457200">
                        <a:lnSpc>
                          <a:spcPct val="115000"/>
                        </a:lnSpc>
                        <a:spcAft>
                          <a:spcPts val="1000"/>
                        </a:spcAft>
                      </a:pPr>
                      <a:r>
                        <a:rPr lang="en-IN" sz="1000">
                          <a:effectLst/>
                        </a:rPr>
                        <a:t>Geetha, Y.V., Sangeetha, M., Sundararaju, H., Sahana, V., Akshatha, V., &amp; Liji, A. (2017). Effects of altered auditory and oro-sensory feedback on speech naturalness in persons with and without stuttering.  Journal of All India Institute of Speech and Hearing, 36, 12-19.</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1171358803"/>
                  </a:ext>
                </a:extLst>
              </a:tr>
              <a:tr h="0">
                <a:tc>
                  <a:txBody>
                    <a:bodyPr/>
                    <a:lstStyle/>
                    <a:p>
                      <a:pPr marL="457200" indent="-457200" algn="just">
                        <a:lnSpc>
                          <a:spcPct val="115000"/>
                        </a:lnSpc>
                        <a:spcAft>
                          <a:spcPts val="1000"/>
                        </a:spcAft>
                      </a:pPr>
                      <a:r>
                        <a:rPr lang="en-IN" sz="1000">
                          <a:effectLst/>
                        </a:rPr>
                        <a:t>Geetha, Y.V., Sangeetha, M., Sundararaju, H., Sahana, V., Akshatha, V., &amp; Liji, A. (2017). The Cerebral dominance and laterality preference in adults with persistent developmental.  Journal of All India Institute of Speech and Hearing, </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1337901170"/>
                  </a:ext>
                </a:extLst>
              </a:tr>
              <a:tr h="0">
                <a:tc>
                  <a:txBody>
                    <a:bodyPr/>
                    <a:lstStyle/>
                    <a:p>
                      <a:pPr marL="457200" indent="-457200" algn="just">
                        <a:lnSpc>
                          <a:spcPct val="115000"/>
                        </a:lnSpc>
                        <a:spcAft>
                          <a:spcPts val="1000"/>
                        </a:spcAft>
                      </a:pPr>
                      <a:r>
                        <a:rPr lang="en-IN" sz="1000">
                          <a:effectLst/>
                        </a:rPr>
                        <a:t>Gnanavel, K., Sathish, H. V., Pushpavathi, M. (2015). Comparison of velopharyngeal closure and perceptual speech characterstics in children with Submucous cleft palate : A  cineradiographic study. Journal of All India Institute of Speech and Hearing. 32, 10-17.</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488074705"/>
                  </a:ext>
                </a:extLst>
              </a:tr>
              <a:tr h="0">
                <a:tc>
                  <a:txBody>
                    <a:bodyPr/>
                    <a:lstStyle/>
                    <a:p>
                      <a:pPr marL="457200" indent="-457200" algn="just">
                        <a:lnSpc>
                          <a:spcPct val="115000"/>
                        </a:lnSpc>
                        <a:spcAft>
                          <a:spcPts val="1000"/>
                        </a:spcAft>
                      </a:pPr>
                      <a:r>
                        <a:rPr lang="en-IN" sz="1000">
                          <a:effectLst/>
                        </a:rPr>
                        <a:t>Goswami, S. P. (2015). Functional Communication: Panacea for Persons with Aphasia. Journal of All India Institute of Speech and Hearing. 34 (101-109).</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4191055543"/>
                  </a:ext>
                </a:extLst>
              </a:tr>
              <a:tr h="0">
                <a:tc>
                  <a:txBody>
                    <a:bodyPr/>
                    <a:lstStyle/>
                    <a:p>
                      <a:pPr marL="457200" indent="-457200" algn="just">
                        <a:lnSpc>
                          <a:spcPct val="115000"/>
                        </a:lnSpc>
                        <a:spcAft>
                          <a:spcPts val="1000"/>
                        </a:spcAft>
                      </a:pPr>
                      <a:r>
                        <a:rPr lang="en-IN" sz="1000" dirty="0">
                          <a:effectLst/>
                        </a:rPr>
                        <a:t>Goswami, S. P. (2015). Letter to the editor: </a:t>
                      </a:r>
                      <a:r>
                        <a:rPr lang="en-IN" sz="1000" dirty="0" err="1">
                          <a:effectLst/>
                        </a:rPr>
                        <a:t>Dissability</a:t>
                      </a:r>
                      <a:r>
                        <a:rPr lang="en-IN" sz="1000" dirty="0">
                          <a:effectLst/>
                        </a:rPr>
                        <a:t> Certification Issues &amp; Concerns. Journal of All India Institute of Speech and Hearing. 34 (1-7). </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227514485"/>
                  </a:ext>
                </a:extLst>
              </a:tr>
              <a:tr h="0">
                <a:tc>
                  <a:txBody>
                    <a:bodyPr/>
                    <a:lstStyle/>
                    <a:p>
                      <a:pPr marL="457200" indent="-457200" algn="just">
                        <a:lnSpc>
                          <a:spcPct val="115000"/>
                        </a:lnSpc>
                        <a:spcAft>
                          <a:spcPts val="1000"/>
                        </a:spcAft>
                      </a:pPr>
                      <a:r>
                        <a:rPr lang="en-IN" sz="1000">
                          <a:effectLst/>
                        </a:rPr>
                        <a:t>Goswami, S. P. (2018). Income and Work Satisfaction among Speech and Hearing Professionals in India: Two Sides of the Same Coin. 32 (1), 16-22. </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2982088966"/>
                  </a:ext>
                </a:extLst>
              </a:tr>
              <a:tr h="0">
                <a:tc>
                  <a:txBody>
                    <a:bodyPr/>
                    <a:lstStyle/>
                    <a:p>
                      <a:pPr marL="457200" indent="-457200" algn="just">
                        <a:lnSpc>
                          <a:spcPct val="115000"/>
                        </a:lnSpc>
                        <a:spcAft>
                          <a:spcPts val="1000"/>
                        </a:spcAft>
                      </a:pPr>
                      <a:r>
                        <a:rPr lang="en-IN" sz="1000">
                          <a:effectLst/>
                        </a:rPr>
                        <a:t>Hema, N., &amp; Shyamala, K. C. (2015). Macrolinguistic Analysis of Discourse in TBI: Right Vs Left Hemisphere Injury. Journal of All India Institute of Speech and Hearing. 32, 139-153.</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1642319411"/>
                  </a:ext>
                </a:extLst>
              </a:tr>
              <a:tr h="0">
                <a:tc>
                  <a:txBody>
                    <a:bodyPr/>
                    <a:lstStyle/>
                    <a:p>
                      <a:pPr marL="457200" indent="-457200">
                        <a:lnSpc>
                          <a:spcPct val="115000"/>
                        </a:lnSpc>
                        <a:spcAft>
                          <a:spcPts val="1000"/>
                        </a:spcAft>
                      </a:pPr>
                      <a:r>
                        <a:rPr lang="en-IN" sz="1000">
                          <a:effectLst/>
                        </a:rPr>
                        <a:t>Kuppuraj, S., &amp; Shanbal, J. C. (2015). Profiling children with dyslexia. Indian Journal of Applied Linguistics. 40, 60-65.</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2161383270"/>
                  </a:ext>
                </a:extLst>
              </a:tr>
              <a:tr h="0">
                <a:tc>
                  <a:txBody>
                    <a:bodyPr/>
                    <a:lstStyle/>
                    <a:p>
                      <a:pPr marL="457200" indent="-457200">
                        <a:lnSpc>
                          <a:spcPct val="115000"/>
                        </a:lnSpc>
                        <a:spcAft>
                          <a:spcPts val="1000"/>
                        </a:spcAft>
                      </a:pPr>
                      <a:r>
                        <a:rPr lang="en-IN" sz="1000">
                          <a:effectLst/>
                        </a:rPr>
                        <a:t>Lagishetti, S. K., &amp; Goswami, S. P. (2015). Semantic Categorization in bilinguals: A typicality effect. JAIISH, 33, 92-98.</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2379798083"/>
                  </a:ext>
                </a:extLst>
              </a:tr>
              <a:tr h="0">
                <a:tc>
                  <a:txBody>
                    <a:bodyPr/>
                    <a:lstStyle/>
                    <a:p>
                      <a:pPr marL="457200" indent="-457200" algn="just">
                        <a:lnSpc>
                          <a:spcPct val="115000"/>
                        </a:lnSpc>
                        <a:spcAft>
                          <a:spcPts val="1000"/>
                        </a:spcAft>
                      </a:pPr>
                      <a:r>
                        <a:rPr lang="en-IN" sz="1000">
                          <a:effectLst/>
                        </a:rPr>
                        <a:t>Maria, G. T., Shyamala, K. C. (2015). Expressive Bound Morphemes in Malayalam Speaking Children with Specific Language Impairment. Journal of All India Institute of Speech and Hearing. 32, 131-134.</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875244551"/>
                  </a:ext>
                </a:extLst>
              </a:tr>
              <a:tr h="0">
                <a:tc>
                  <a:txBody>
                    <a:bodyPr/>
                    <a:lstStyle/>
                    <a:p>
                      <a:pPr marL="457200" indent="-457200">
                        <a:lnSpc>
                          <a:spcPct val="115000"/>
                        </a:lnSpc>
                        <a:spcAft>
                          <a:spcPts val="1000"/>
                        </a:spcAft>
                      </a:pPr>
                      <a:r>
                        <a:rPr lang="en-IN" sz="1000">
                          <a:effectLst/>
                        </a:rPr>
                        <a:t>Mythri, Deepashri, S. R., &amp; Pushpavathi, M. (2014). Nasalence in typically developing children and children with hearing impairment. JAIISH, 33, 1-7.</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905047777"/>
                  </a:ext>
                </a:extLst>
              </a:tr>
              <a:tr h="0">
                <a:tc>
                  <a:txBody>
                    <a:bodyPr/>
                    <a:lstStyle/>
                    <a:p>
                      <a:pPr marL="457200" indent="-457200" algn="just">
                        <a:lnSpc>
                          <a:spcPct val="115000"/>
                        </a:lnSpc>
                        <a:spcAft>
                          <a:spcPts val="1000"/>
                        </a:spcAft>
                      </a:pPr>
                      <a:r>
                        <a:rPr lang="en-IN" sz="1000">
                          <a:effectLst/>
                        </a:rPr>
                        <a:t>Navya, A., &amp; Pushpavathi, M. (2015). One third octave analysis : A diagnostic tool to measure nasality in conjunction with nasalance in children with RCLP. Journal of All India Institute of Speech and Hearing. 32, 36-44.</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900481791"/>
                  </a:ext>
                </a:extLst>
              </a:tr>
              <a:tr h="0">
                <a:tc>
                  <a:txBody>
                    <a:bodyPr/>
                    <a:lstStyle/>
                    <a:p>
                      <a:pPr marL="457200" indent="-457200" algn="just">
                        <a:lnSpc>
                          <a:spcPct val="115000"/>
                        </a:lnSpc>
                        <a:spcAft>
                          <a:spcPts val="1000"/>
                        </a:spcAft>
                      </a:pPr>
                      <a:r>
                        <a:rPr lang="en-IN" sz="1000">
                          <a:effectLst/>
                        </a:rPr>
                        <a:t>Prathima, S., Pradeep, K.P., Swapna, N., &amp;SrushtiShabnam. (2015). Feeding and oromotor problems in children with cerebral palsy: A survey report. Journal of All India Institute of Speech and Hearing .36-47.</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2780756340"/>
                  </a:ext>
                </a:extLst>
              </a:tr>
              <a:tr h="0">
                <a:tc>
                  <a:txBody>
                    <a:bodyPr/>
                    <a:lstStyle/>
                    <a:p>
                      <a:pPr marL="457200" indent="-457200" algn="just">
                        <a:lnSpc>
                          <a:spcPct val="115000"/>
                        </a:lnSpc>
                        <a:spcAft>
                          <a:spcPts val="1000"/>
                        </a:spcAft>
                      </a:pPr>
                      <a:r>
                        <a:rPr lang="en-IN" sz="1000">
                          <a:effectLst/>
                        </a:rPr>
                        <a:t>Shilpashree, H. N., &amp;Shyamala, K. C. (2016). Pragmatic skills on language age matched children with Autism and typically developing children. Online Journal Languageinindia, 16 (11), 218-225.</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898151399"/>
                  </a:ext>
                </a:extLst>
              </a:tr>
              <a:tr h="0">
                <a:tc>
                  <a:txBody>
                    <a:bodyPr/>
                    <a:lstStyle/>
                    <a:p>
                      <a:pPr marL="457200" indent="-457200" algn="just">
                        <a:lnSpc>
                          <a:spcPct val="115000"/>
                        </a:lnSpc>
                        <a:spcAft>
                          <a:spcPts val="1000"/>
                        </a:spcAft>
                      </a:pPr>
                      <a:r>
                        <a:rPr lang="en-IN" sz="1000">
                          <a:effectLst/>
                        </a:rPr>
                        <a:t>Shyamala, K. C. (2018). Patterns of Code-mixing in the Speech of Yemeni Arabic – English Speaking Children: A Pilot Study. Language in India, 18 (1), 663-682. </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997818339"/>
                  </a:ext>
                </a:extLst>
              </a:tr>
              <a:tr h="0">
                <a:tc>
                  <a:txBody>
                    <a:bodyPr/>
                    <a:lstStyle/>
                    <a:p>
                      <a:pPr marL="457200" indent="-457200" algn="just">
                        <a:lnSpc>
                          <a:spcPct val="115000"/>
                        </a:lnSpc>
                        <a:spcAft>
                          <a:spcPts val="1000"/>
                        </a:spcAft>
                      </a:pPr>
                      <a:r>
                        <a:rPr lang="en-IN" sz="1000">
                          <a:effectLst/>
                        </a:rPr>
                        <a:t>Shyamala, K. C., &amp; swetha, G. (2015). Comparision of WAB Scores in Telugu Monolinguals and Telugu-Enlgish Bilingual Speakers. Journal of All India Institute of Speech and Hearing. 32, 82-88.</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550836793"/>
                  </a:ext>
                </a:extLst>
              </a:tr>
              <a:tr h="0">
                <a:tc>
                  <a:txBody>
                    <a:bodyPr/>
                    <a:lstStyle/>
                    <a:p>
                      <a:pPr marL="457200" indent="-457200">
                        <a:lnSpc>
                          <a:spcPct val="115000"/>
                        </a:lnSpc>
                        <a:spcAft>
                          <a:spcPts val="1000"/>
                        </a:spcAft>
                      </a:pPr>
                      <a:r>
                        <a:rPr lang="en-IN" sz="1000">
                          <a:effectLst/>
                        </a:rPr>
                        <a:t>Shyamala, K. C., Shivani, T., Gopee, K. (2015). Development of assessment batteries for bilingual Kannada-English and Malayalam-English children with specific language impairment. Compendium of Research, 1, 80-93.</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45088704"/>
                  </a:ext>
                </a:extLst>
              </a:tr>
              <a:tr h="0">
                <a:tc>
                  <a:txBody>
                    <a:bodyPr/>
                    <a:lstStyle/>
                    <a:p>
                      <a:pPr marL="457200" indent="-457200">
                        <a:lnSpc>
                          <a:spcPct val="115000"/>
                        </a:lnSpc>
                        <a:spcAft>
                          <a:spcPts val="1000"/>
                        </a:spcAft>
                        <a:tabLst>
                          <a:tab pos="285750" algn="l"/>
                        </a:tabLst>
                      </a:pPr>
                      <a:r>
                        <a:rPr lang="en-IN" sz="1000">
                          <a:effectLst/>
                        </a:rPr>
                        <a:t>Shyamala, K. C., Shivani, T., Gopee, K. (2015). Lexical organization in Kannada-English and Malayalam-English bilinguals with and without aphasia: An investigation through translation. Compendium of Research, 1,64-79.</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57385305"/>
                  </a:ext>
                </a:extLst>
              </a:tr>
              <a:tr h="0">
                <a:tc>
                  <a:txBody>
                    <a:bodyPr/>
                    <a:lstStyle/>
                    <a:p>
                      <a:pPr marL="457200" indent="-457200">
                        <a:lnSpc>
                          <a:spcPct val="115000"/>
                        </a:lnSpc>
                        <a:spcAft>
                          <a:spcPts val="1000"/>
                        </a:spcAft>
                        <a:tabLst>
                          <a:tab pos="285750" algn="l"/>
                        </a:tabLst>
                      </a:pPr>
                      <a:r>
                        <a:rPr lang="en-US" sz="1000">
                          <a:effectLst/>
                        </a:rPr>
                        <a:t>Shyamala, K. C., Shivani, T., Gopee, K. (2015). Lexical organization in Kannada-English and Malayalam-English bilinguals with and without aphasia: An investigation through translation. Compendium of Research, 1,64-79.</a:t>
                      </a:r>
                      <a:endParaRPr lang="en-IN" sz="1000">
                        <a:effectLst/>
                        <a:latin typeface="Calibri" panose="020F0502020204030204" pitchFamily="34" charset="0"/>
                        <a:ea typeface="Calibri" panose="020F0502020204030204" pitchFamily="34" charset="0"/>
                        <a:cs typeface="Kartika" panose="02020503030404060203" pitchFamily="18" charset="0"/>
                      </a:endParaRPr>
                    </a:p>
                  </a:txBody>
                  <a:tcPr marL="12312" marR="12312" marT="0" marB="0"/>
                </a:tc>
                <a:extLst>
                  <a:ext uri="{0D108BD9-81ED-4DB2-BD59-A6C34878D82A}">
                    <a16:rowId xmlns:a16="http://schemas.microsoft.com/office/drawing/2014/main" val="2899007726"/>
                  </a:ext>
                </a:extLst>
              </a:tr>
              <a:tr h="0">
                <a:tc>
                  <a:txBody>
                    <a:bodyPr/>
                    <a:lstStyle/>
                    <a:p>
                      <a:pPr marL="457200" indent="-457200" algn="just">
                        <a:lnSpc>
                          <a:spcPct val="115000"/>
                        </a:lnSpc>
                        <a:spcAft>
                          <a:spcPts val="1000"/>
                        </a:spcAft>
                      </a:pPr>
                      <a:r>
                        <a:rPr lang="en-IN" sz="1000">
                          <a:effectLst/>
                        </a:rPr>
                        <a:t>Sunil, K.R., Vijetha, S., Gnanavel, K., Shyamala, K. C. (2015). Development of Boston Naming in Test in Telugu: Performance of Typical Individuals and Individuals with Aphasia. . Journal of All India Institute of Speech and Hearing. 32, 100-106.</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1976546765"/>
                  </a:ext>
                </a:extLst>
              </a:tr>
              <a:tr h="0">
                <a:tc>
                  <a:txBody>
                    <a:bodyPr/>
                    <a:lstStyle/>
                    <a:p>
                      <a:pPr marL="457200" indent="-457200" algn="just">
                        <a:lnSpc>
                          <a:spcPct val="115000"/>
                        </a:lnSpc>
                        <a:spcAft>
                          <a:spcPts val="1000"/>
                        </a:spcAft>
                      </a:pPr>
                      <a:r>
                        <a:rPr lang="en-IN" sz="1000">
                          <a:effectLst/>
                        </a:rPr>
                        <a:t>Sunil, K.R., Vijetha, S., Gnanavel, K., Shyamala, K. C. (2015). Development of Boston Naming in Test in Telugu: Performance of Typical Individuals and Individuals with Aphasia. . Journal of All India Institute of Speech and Hearing. 32, 100-106.</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048744652"/>
                  </a:ext>
                </a:extLst>
              </a:tr>
              <a:tr h="0">
                <a:tc>
                  <a:txBody>
                    <a:bodyPr/>
                    <a:lstStyle/>
                    <a:p>
                      <a:pPr marL="457200" indent="-457200">
                        <a:lnSpc>
                          <a:spcPct val="115000"/>
                        </a:lnSpc>
                        <a:spcAft>
                          <a:spcPts val="1000"/>
                        </a:spcAft>
                      </a:pPr>
                      <a:r>
                        <a:rPr lang="en-IN" sz="1000">
                          <a:effectLst/>
                        </a:rPr>
                        <a:t>Swapna N., Prema K.S., Geetha Y.V. &amp; Asha  S.A. (2016). Development and Validation of Digital Tutorial to Facilitate Pre-reading Skill. Journal of All India Institute of Speech and Hearing, 36, 36-47</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129889810"/>
                  </a:ext>
                </a:extLst>
              </a:tr>
              <a:tr h="0">
                <a:tc>
                  <a:txBody>
                    <a:bodyPr/>
                    <a:lstStyle/>
                    <a:p>
                      <a:pPr marL="457200" indent="-457200" algn="just">
                        <a:lnSpc>
                          <a:spcPct val="115000"/>
                        </a:lnSpc>
                        <a:spcAft>
                          <a:spcPts val="1000"/>
                        </a:spcAft>
                      </a:pPr>
                      <a:r>
                        <a:rPr lang="en-IN" sz="1000">
                          <a:effectLst/>
                        </a:rPr>
                        <a:t>Swapna, N., Bincy, R. K., Anju, V. A., Arunraj, K., &amp; Prawin, K. (2020). Diagnostic relevance of primitive reflexes in High Risk Newborns: A systematic review. Journal of Indian Speech and Hearing Association, 34 (1), 24-30.</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2422203667"/>
                  </a:ext>
                </a:extLst>
              </a:tr>
              <a:tr h="0">
                <a:tc>
                  <a:txBody>
                    <a:bodyPr/>
                    <a:lstStyle/>
                    <a:p>
                      <a:pPr marL="457200" indent="-457200" algn="just">
                        <a:lnSpc>
                          <a:spcPct val="115000"/>
                        </a:lnSpc>
                        <a:spcAft>
                          <a:spcPts val="1000"/>
                        </a:spcAft>
                      </a:pPr>
                      <a:r>
                        <a:rPr lang="en-IN" sz="1000">
                          <a:effectLst/>
                        </a:rPr>
                        <a:t>Swapna, N., Prema, K. S., Geetha, Y. V., Asha, S. A. (2017).  Development and Validation of Digital Tutorial to Facilitate Pre-reading Skill. Journal of Journal of All India Institute of Speech and Hearing,  </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2595903633"/>
                  </a:ext>
                </a:extLst>
              </a:tr>
              <a:tr h="0">
                <a:tc>
                  <a:txBody>
                    <a:bodyPr/>
                    <a:lstStyle/>
                    <a:p>
                      <a:pPr marL="457200" indent="-457200" algn="just">
                        <a:lnSpc>
                          <a:spcPct val="115000"/>
                        </a:lnSpc>
                        <a:spcAft>
                          <a:spcPts val="1000"/>
                        </a:spcAft>
                      </a:pPr>
                      <a:r>
                        <a:rPr lang="en-IN" sz="1000" dirty="0" err="1">
                          <a:effectLst/>
                        </a:rPr>
                        <a:t>Swapna.N</a:t>
                      </a:r>
                      <a:r>
                        <a:rPr lang="en-IN" sz="1000" dirty="0">
                          <a:effectLst/>
                        </a:rPr>
                        <a:t>, M. Jayaram, </a:t>
                      </a:r>
                      <a:r>
                        <a:rPr lang="en-IN" sz="1000" dirty="0" err="1">
                          <a:effectLst/>
                        </a:rPr>
                        <a:t>Prema</a:t>
                      </a:r>
                      <a:r>
                        <a:rPr lang="en-IN" sz="1000" dirty="0">
                          <a:effectLst/>
                        </a:rPr>
                        <a:t>, K. S, Y.V. Geetha&amp; Manjula P.V. (2015). Intervention Module to Train Speech and Language Skills for Children from Birth to 6 years. Journal of All India Institute of Speech and Hearing . 34, 134-152</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161273466"/>
                  </a:ext>
                </a:extLst>
              </a:tr>
            </a:tbl>
          </a:graphicData>
        </a:graphic>
      </p:graphicFrame>
      <p:sp>
        <p:nvSpPr>
          <p:cNvPr id="4" name="Arrow: Left 3">
            <a:hlinkClick r:id="rId4" action="ppaction://hlinksldjump"/>
            <a:extLst>
              <a:ext uri="{FF2B5EF4-FFF2-40B4-BE49-F238E27FC236}">
                <a16:creationId xmlns:a16="http://schemas.microsoft.com/office/drawing/2014/main" id="{38ABD7B1-A3A7-44E2-BD69-56AC0A1D2377}"/>
              </a:ext>
            </a:extLst>
          </p:cNvPr>
          <p:cNvSpPr/>
          <p:nvPr/>
        </p:nvSpPr>
        <p:spPr>
          <a:xfrm>
            <a:off x="8146111" y="6489384"/>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10706646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786369" cy="5078313"/>
          </a:xfrm>
          <a:prstGeom prst="rect">
            <a:avLst/>
          </a:prstGeom>
          <a:noFill/>
        </p:spPr>
        <p:txBody>
          <a:bodyPr vert="wordArtVert" wrap="square" rtlCol="0">
            <a:spAutoFit/>
          </a:bodyPr>
          <a:lstStyle/>
          <a:p>
            <a:pPr algn="ctr"/>
            <a:r>
              <a:rPr lang="en-US" b="1" dirty="0"/>
              <a:t>RESEARCH PUBLICATIONS</a:t>
            </a:r>
            <a:endParaRPr lang="en-IN" b="1" dirty="0"/>
          </a:p>
        </p:txBody>
      </p:sp>
      <p:graphicFrame>
        <p:nvGraphicFramePr>
          <p:cNvPr id="3" name="Table 2">
            <a:extLst>
              <a:ext uri="{FF2B5EF4-FFF2-40B4-BE49-F238E27FC236}">
                <a16:creationId xmlns:a16="http://schemas.microsoft.com/office/drawing/2014/main" id="{7ED69720-5DFA-4CE1-A8BB-BA21D2D126A2}"/>
              </a:ext>
            </a:extLst>
          </p:cNvPr>
          <p:cNvGraphicFramePr>
            <a:graphicFrameLocks noGrp="1"/>
          </p:cNvGraphicFramePr>
          <p:nvPr>
            <p:extLst>
              <p:ext uri="{D42A27DB-BD31-4B8C-83A1-F6EECF244321}">
                <p14:modId xmlns:p14="http://schemas.microsoft.com/office/powerpoint/2010/main" val="516047694"/>
              </p:ext>
            </p:extLst>
          </p:nvPr>
        </p:nvGraphicFramePr>
        <p:xfrm>
          <a:off x="1130710" y="184757"/>
          <a:ext cx="7827613" cy="5441823"/>
        </p:xfrm>
        <a:graphic>
          <a:graphicData uri="http://schemas.openxmlformats.org/drawingml/2006/table">
            <a:tbl>
              <a:tblPr firstRow="1" firstCol="1" bandRow="1">
                <a:tableStyleId>{2D5ABB26-0587-4C30-8999-92F81FD0307C}</a:tableStyleId>
              </a:tblPr>
              <a:tblGrid>
                <a:gridCol w="7827613">
                  <a:extLst>
                    <a:ext uri="{9D8B030D-6E8A-4147-A177-3AD203B41FA5}">
                      <a16:colId xmlns:a16="http://schemas.microsoft.com/office/drawing/2014/main" val="10911624"/>
                    </a:ext>
                  </a:extLst>
                </a:gridCol>
              </a:tblGrid>
              <a:tr h="0">
                <a:tc>
                  <a:txBody>
                    <a:bodyPr/>
                    <a:lstStyle/>
                    <a:p>
                      <a:pPr algn="ctr">
                        <a:lnSpc>
                          <a:spcPct val="115000"/>
                        </a:lnSpc>
                        <a:spcAft>
                          <a:spcPts val="1000"/>
                        </a:spcAft>
                      </a:pPr>
                      <a:r>
                        <a:rPr lang="en-IN" sz="1050" b="1" dirty="0">
                          <a:solidFill>
                            <a:schemeClr val="bg1"/>
                          </a:solidFill>
                          <a:effectLst/>
                        </a:rPr>
                        <a:t>NATIONAL</a:t>
                      </a:r>
                      <a:endParaRPr lang="en-IN" sz="105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solidFill>
                      <a:schemeClr val="accent2"/>
                    </a:solidFill>
                  </a:tcPr>
                </a:tc>
                <a:extLst>
                  <a:ext uri="{0D108BD9-81ED-4DB2-BD59-A6C34878D82A}">
                    <a16:rowId xmlns:a16="http://schemas.microsoft.com/office/drawing/2014/main" val="1172354416"/>
                  </a:ext>
                </a:extLst>
              </a:tr>
              <a:tr h="0">
                <a:tc>
                  <a:txBody>
                    <a:bodyPr/>
                    <a:lstStyle/>
                    <a:p>
                      <a:pPr marL="457200" indent="-457200">
                        <a:lnSpc>
                          <a:spcPct val="115000"/>
                        </a:lnSpc>
                        <a:spcAft>
                          <a:spcPts val="1000"/>
                        </a:spcAft>
                      </a:pPr>
                      <a:r>
                        <a:rPr lang="en-IN" sz="1000" dirty="0" err="1">
                          <a:effectLst/>
                        </a:rPr>
                        <a:t>Mythri</a:t>
                      </a:r>
                      <a:r>
                        <a:rPr lang="en-IN" sz="1000" dirty="0">
                          <a:effectLst/>
                        </a:rPr>
                        <a:t>, </a:t>
                      </a:r>
                      <a:r>
                        <a:rPr lang="en-IN" sz="1000" dirty="0" err="1">
                          <a:effectLst/>
                        </a:rPr>
                        <a:t>Deepashri</a:t>
                      </a:r>
                      <a:r>
                        <a:rPr lang="en-IN" sz="1000" dirty="0">
                          <a:effectLst/>
                        </a:rPr>
                        <a:t>, S. R., &amp; </a:t>
                      </a:r>
                      <a:r>
                        <a:rPr lang="en-IN" sz="1000" dirty="0" err="1">
                          <a:effectLst/>
                        </a:rPr>
                        <a:t>Pushpavathi</a:t>
                      </a:r>
                      <a:r>
                        <a:rPr lang="en-IN" sz="1000" dirty="0">
                          <a:effectLst/>
                        </a:rPr>
                        <a:t>, M. (2014). </a:t>
                      </a:r>
                      <a:r>
                        <a:rPr lang="en-IN" sz="1000" dirty="0" err="1">
                          <a:effectLst/>
                        </a:rPr>
                        <a:t>Nasalence</a:t>
                      </a:r>
                      <a:r>
                        <a:rPr lang="en-IN" sz="1000" dirty="0">
                          <a:effectLst/>
                        </a:rPr>
                        <a:t> in typically developing children and children with hearing impairment. JAIISH, 33, 1-7.</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905047777"/>
                  </a:ext>
                </a:extLst>
              </a:tr>
              <a:tr h="0">
                <a:tc>
                  <a:txBody>
                    <a:bodyPr/>
                    <a:lstStyle/>
                    <a:p>
                      <a:pPr marL="457200" indent="-457200" algn="just">
                        <a:lnSpc>
                          <a:spcPct val="115000"/>
                        </a:lnSpc>
                        <a:spcAft>
                          <a:spcPts val="1000"/>
                        </a:spcAft>
                      </a:pPr>
                      <a:r>
                        <a:rPr lang="en-IN" sz="1000">
                          <a:effectLst/>
                        </a:rPr>
                        <a:t>Navya, A., &amp; Pushpavathi, M. (2015). One third octave analysis : A diagnostic tool to measure nasality in conjunction with nasalance in children with RCLP. Journal of All India Institute of Speech and Hearing. 32, 36-44.</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900481791"/>
                  </a:ext>
                </a:extLst>
              </a:tr>
              <a:tr h="0">
                <a:tc>
                  <a:txBody>
                    <a:bodyPr/>
                    <a:lstStyle/>
                    <a:p>
                      <a:pPr marL="457200" indent="-457200" algn="just">
                        <a:lnSpc>
                          <a:spcPct val="115000"/>
                        </a:lnSpc>
                        <a:spcAft>
                          <a:spcPts val="1000"/>
                        </a:spcAft>
                      </a:pPr>
                      <a:r>
                        <a:rPr lang="en-IN" sz="1000">
                          <a:effectLst/>
                        </a:rPr>
                        <a:t>Prathima, S., Pradeep, K.P., Swapna, N., &amp;SrushtiShabnam. (2015). Feeding and oromotor problems in children with cerebral palsy: A survey report. Journal of All India Institute of Speech and Hearing .36-47.</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2780756340"/>
                  </a:ext>
                </a:extLst>
              </a:tr>
              <a:tr h="0">
                <a:tc>
                  <a:txBody>
                    <a:bodyPr/>
                    <a:lstStyle/>
                    <a:p>
                      <a:pPr marL="457200" indent="-457200" algn="just">
                        <a:lnSpc>
                          <a:spcPct val="115000"/>
                        </a:lnSpc>
                        <a:spcAft>
                          <a:spcPts val="1000"/>
                        </a:spcAft>
                      </a:pPr>
                      <a:r>
                        <a:rPr lang="en-IN" sz="1000">
                          <a:effectLst/>
                        </a:rPr>
                        <a:t>Shilpashree, H. N., &amp;Shyamala, K. C. (2016). Pragmatic skills on language age matched children with Autism and typically developing children. Online Journal Languageinindia, 16 (11), 218-225.</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898151399"/>
                  </a:ext>
                </a:extLst>
              </a:tr>
              <a:tr h="0">
                <a:tc>
                  <a:txBody>
                    <a:bodyPr/>
                    <a:lstStyle/>
                    <a:p>
                      <a:pPr marL="457200" indent="-457200" algn="just">
                        <a:lnSpc>
                          <a:spcPct val="115000"/>
                        </a:lnSpc>
                        <a:spcAft>
                          <a:spcPts val="1000"/>
                        </a:spcAft>
                      </a:pPr>
                      <a:r>
                        <a:rPr lang="en-IN" sz="1000">
                          <a:effectLst/>
                        </a:rPr>
                        <a:t>Shyamala, K. C. (2018). Patterns of Code-mixing in the Speech of Yemeni Arabic – English Speaking Children: A Pilot Study. Language in India, 18 (1), 663-682. </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997818339"/>
                  </a:ext>
                </a:extLst>
              </a:tr>
              <a:tr h="0">
                <a:tc>
                  <a:txBody>
                    <a:bodyPr/>
                    <a:lstStyle/>
                    <a:p>
                      <a:pPr marL="457200" indent="-457200" algn="just">
                        <a:lnSpc>
                          <a:spcPct val="115000"/>
                        </a:lnSpc>
                        <a:spcAft>
                          <a:spcPts val="1000"/>
                        </a:spcAft>
                      </a:pPr>
                      <a:r>
                        <a:rPr lang="en-IN" sz="1000">
                          <a:effectLst/>
                        </a:rPr>
                        <a:t>Shyamala, K. C., &amp; swetha, G. (2015). Comparision of WAB Scores in Telugu Monolinguals and Telugu-Enlgish Bilingual Speakers. Journal of All India Institute of Speech and Hearing. 32, 82-88.</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550836793"/>
                  </a:ext>
                </a:extLst>
              </a:tr>
              <a:tr h="0">
                <a:tc>
                  <a:txBody>
                    <a:bodyPr/>
                    <a:lstStyle/>
                    <a:p>
                      <a:pPr marL="457200" indent="-457200">
                        <a:lnSpc>
                          <a:spcPct val="115000"/>
                        </a:lnSpc>
                        <a:spcAft>
                          <a:spcPts val="1000"/>
                        </a:spcAft>
                      </a:pPr>
                      <a:r>
                        <a:rPr lang="en-IN" sz="1000">
                          <a:effectLst/>
                        </a:rPr>
                        <a:t>Shyamala, K. C., Shivani, T., Gopee, K. (2015). Development of assessment batteries for bilingual Kannada-English and Malayalam-English children with specific language impairment. Compendium of Research, 1, 80-93.</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45088704"/>
                  </a:ext>
                </a:extLst>
              </a:tr>
              <a:tr h="0">
                <a:tc>
                  <a:txBody>
                    <a:bodyPr/>
                    <a:lstStyle/>
                    <a:p>
                      <a:pPr marL="457200" indent="-457200">
                        <a:lnSpc>
                          <a:spcPct val="115000"/>
                        </a:lnSpc>
                        <a:spcAft>
                          <a:spcPts val="1000"/>
                        </a:spcAft>
                        <a:tabLst>
                          <a:tab pos="285750" algn="l"/>
                        </a:tabLst>
                      </a:pPr>
                      <a:r>
                        <a:rPr lang="en-IN" sz="1000">
                          <a:effectLst/>
                        </a:rPr>
                        <a:t>Shyamala, K. C., Shivani, T., Gopee, K. (2015). Lexical organization in Kannada-English and Malayalam-English bilinguals with and without aphasia: An investigation through translation. Compendium of Research, 1,64-79.</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57385305"/>
                  </a:ext>
                </a:extLst>
              </a:tr>
              <a:tr h="0">
                <a:tc>
                  <a:txBody>
                    <a:bodyPr/>
                    <a:lstStyle/>
                    <a:p>
                      <a:pPr marL="457200" indent="-457200">
                        <a:lnSpc>
                          <a:spcPct val="115000"/>
                        </a:lnSpc>
                        <a:spcAft>
                          <a:spcPts val="1000"/>
                        </a:spcAft>
                        <a:tabLst>
                          <a:tab pos="285750" algn="l"/>
                        </a:tabLst>
                      </a:pPr>
                      <a:r>
                        <a:rPr lang="en-US" sz="1000">
                          <a:effectLst/>
                        </a:rPr>
                        <a:t>Shyamala, K. C., Shivani, T., Gopee, K. (2015). Lexical organization in Kannada-English and Malayalam-English bilinguals with and without aphasia: An investigation through translation. Compendium of Research, 1,64-79.</a:t>
                      </a:r>
                      <a:endParaRPr lang="en-IN" sz="1000">
                        <a:effectLst/>
                        <a:latin typeface="Calibri" panose="020F0502020204030204" pitchFamily="34" charset="0"/>
                        <a:ea typeface="Calibri" panose="020F0502020204030204" pitchFamily="34" charset="0"/>
                        <a:cs typeface="Kartika" panose="02020503030404060203" pitchFamily="18" charset="0"/>
                      </a:endParaRPr>
                    </a:p>
                  </a:txBody>
                  <a:tcPr marL="12312" marR="12312" marT="0" marB="0"/>
                </a:tc>
                <a:extLst>
                  <a:ext uri="{0D108BD9-81ED-4DB2-BD59-A6C34878D82A}">
                    <a16:rowId xmlns:a16="http://schemas.microsoft.com/office/drawing/2014/main" val="2899007726"/>
                  </a:ext>
                </a:extLst>
              </a:tr>
              <a:tr h="0">
                <a:tc>
                  <a:txBody>
                    <a:bodyPr/>
                    <a:lstStyle/>
                    <a:p>
                      <a:pPr marL="457200" indent="-457200" algn="just">
                        <a:lnSpc>
                          <a:spcPct val="115000"/>
                        </a:lnSpc>
                        <a:spcAft>
                          <a:spcPts val="1000"/>
                        </a:spcAft>
                      </a:pPr>
                      <a:r>
                        <a:rPr lang="en-IN" sz="1000">
                          <a:effectLst/>
                        </a:rPr>
                        <a:t>Sunil, K.R., Vijetha, S., Gnanavel, K., Shyamala, K. C. (2015). Development of Boston Naming in Test in Telugu: Performance of Typical Individuals and Individuals with Aphasia. . Journal of All India Institute of Speech and Hearing. 32, 100-106.</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1976546765"/>
                  </a:ext>
                </a:extLst>
              </a:tr>
              <a:tr h="0">
                <a:tc>
                  <a:txBody>
                    <a:bodyPr/>
                    <a:lstStyle/>
                    <a:p>
                      <a:pPr marL="457200" indent="-457200" algn="just">
                        <a:lnSpc>
                          <a:spcPct val="115000"/>
                        </a:lnSpc>
                        <a:spcAft>
                          <a:spcPts val="1000"/>
                        </a:spcAft>
                      </a:pPr>
                      <a:r>
                        <a:rPr lang="en-IN" sz="1000">
                          <a:effectLst/>
                        </a:rPr>
                        <a:t>Sunil, K.R., Vijetha, S., Gnanavel, K., Shyamala, K. C. (2015). Development of Boston Naming in Test in Telugu: Performance of Typical Individuals and Individuals with Aphasia. . Journal of All India Institute of Speech and Hearing. 32, 100-106.</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048744652"/>
                  </a:ext>
                </a:extLst>
              </a:tr>
              <a:tr h="0">
                <a:tc>
                  <a:txBody>
                    <a:bodyPr/>
                    <a:lstStyle/>
                    <a:p>
                      <a:pPr marL="457200" indent="-457200">
                        <a:lnSpc>
                          <a:spcPct val="115000"/>
                        </a:lnSpc>
                        <a:spcAft>
                          <a:spcPts val="1000"/>
                        </a:spcAft>
                      </a:pPr>
                      <a:r>
                        <a:rPr lang="en-IN" sz="1000">
                          <a:effectLst/>
                        </a:rPr>
                        <a:t>Swapna N., Prema K.S., Geetha Y.V. &amp; Asha  S.A. (2016). Development and Validation of Digital Tutorial to Facilitate Pre-reading Skill. Journal of All India Institute of Speech and Hearing, 36, 36-47</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129889810"/>
                  </a:ext>
                </a:extLst>
              </a:tr>
              <a:tr h="0">
                <a:tc>
                  <a:txBody>
                    <a:bodyPr/>
                    <a:lstStyle/>
                    <a:p>
                      <a:pPr marL="457200" indent="-457200" algn="just">
                        <a:lnSpc>
                          <a:spcPct val="115000"/>
                        </a:lnSpc>
                        <a:spcAft>
                          <a:spcPts val="1000"/>
                        </a:spcAft>
                      </a:pPr>
                      <a:r>
                        <a:rPr lang="en-IN" sz="1000" dirty="0">
                          <a:effectLst/>
                        </a:rPr>
                        <a:t>Swapna, N., </a:t>
                      </a:r>
                      <a:r>
                        <a:rPr lang="en-IN" sz="1000" dirty="0" err="1">
                          <a:effectLst/>
                        </a:rPr>
                        <a:t>Bincy</a:t>
                      </a:r>
                      <a:r>
                        <a:rPr lang="en-IN" sz="1000" dirty="0">
                          <a:effectLst/>
                        </a:rPr>
                        <a:t>, R. K., Anju, V. A., </a:t>
                      </a:r>
                      <a:r>
                        <a:rPr lang="en-IN" sz="1000" dirty="0" err="1">
                          <a:effectLst/>
                        </a:rPr>
                        <a:t>Arunraj</a:t>
                      </a:r>
                      <a:r>
                        <a:rPr lang="en-IN" sz="1000" dirty="0">
                          <a:effectLst/>
                        </a:rPr>
                        <a:t>, K., &amp; </a:t>
                      </a:r>
                      <a:r>
                        <a:rPr lang="en-IN" sz="1000" dirty="0" err="1">
                          <a:effectLst/>
                        </a:rPr>
                        <a:t>Prawin</a:t>
                      </a:r>
                      <a:r>
                        <a:rPr lang="en-IN" sz="1000" dirty="0">
                          <a:effectLst/>
                        </a:rPr>
                        <a:t>, K. (2020). Diagnostic relevance of primitive reflexes in High Risk </a:t>
                      </a:r>
                      <a:r>
                        <a:rPr lang="en-IN" sz="1000" dirty="0" err="1">
                          <a:effectLst/>
                        </a:rPr>
                        <a:t>Newborns</a:t>
                      </a:r>
                      <a:r>
                        <a:rPr lang="en-IN" sz="1000" dirty="0">
                          <a:effectLst/>
                        </a:rPr>
                        <a:t>: A systematic review. Journal of Indian Speech and Hearing Association, 34 (1), 24-30.</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2422203667"/>
                  </a:ext>
                </a:extLst>
              </a:tr>
              <a:tr h="0">
                <a:tc>
                  <a:txBody>
                    <a:bodyPr/>
                    <a:lstStyle/>
                    <a:p>
                      <a:pPr marL="457200" indent="-457200" algn="just">
                        <a:lnSpc>
                          <a:spcPct val="115000"/>
                        </a:lnSpc>
                        <a:spcAft>
                          <a:spcPts val="1000"/>
                        </a:spcAft>
                      </a:pPr>
                      <a:r>
                        <a:rPr lang="en-IN" sz="1000">
                          <a:effectLst/>
                        </a:rPr>
                        <a:t>Swapna, N., Prema, K. S., Geetha, Y. V., Asha, S. A. (2017).  Development and Validation of Digital Tutorial to Facilitate Pre-reading Skill. Journal of Journal of All India Institute of Speech and Hearing,  </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2595903633"/>
                  </a:ext>
                </a:extLst>
              </a:tr>
              <a:tr h="0">
                <a:tc>
                  <a:txBody>
                    <a:bodyPr/>
                    <a:lstStyle/>
                    <a:p>
                      <a:pPr marL="457200" indent="-457200" algn="just">
                        <a:lnSpc>
                          <a:spcPct val="115000"/>
                        </a:lnSpc>
                        <a:spcAft>
                          <a:spcPts val="1000"/>
                        </a:spcAft>
                      </a:pPr>
                      <a:r>
                        <a:rPr lang="en-IN" sz="1000" dirty="0" err="1">
                          <a:effectLst/>
                        </a:rPr>
                        <a:t>Swapna.N</a:t>
                      </a:r>
                      <a:r>
                        <a:rPr lang="en-IN" sz="1000" dirty="0">
                          <a:effectLst/>
                        </a:rPr>
                        <a:t>, M. Jayaram, </a:t>
                      </a:r>
                      <a:r>
                        <a:rPr lang="en-IN" sz="1000" dirty="0" err="1">
                          <a:effectLst/>
                        </a:rPr>
                        <a:t>Prema</a:t>
                      </a:r>
                      <a:r>
                        <a:rPr lang="en-IN" sz="1000" dirty="0">
                          <a:effectLst/>
                        </a:rPr>
                        <a:t>, K. S, Y.V. Geetha&amp; Manjula P.V. (2015). Intervention Module to Train Speech and Language Skills for Children from Birth to 6 years. Journal of All India Institute of Speech and Hearing . 34, 134-152</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12312" marR="12312" marT="0" marB="0"/>
                </a:tc>
                <a:extLst>
                  <a:ext uri="{0D108BD9-81ED-4DB2-BD59-A6C34878D82A}">
                    <a16:rowId xmlns:a16="http://schemas.microsoft.com/office/drawing/2014/main" val="3161273466"/>
                  </a:ext>
                </a:extLst>
              </a:tr>
            </a:tbl>
          </a:graphicData>
        </a:graphic>
      </p:graphicFrame>
      <p:sp>
        <p:nvSpPr>
          <p:cNvPr id="4" name="Arrow: Left 3">
            <a:hlinkClick r:id="rId3" action="ppaction://hlinksldjump"/>
            <a:extLst>
              <a:ext uri="{FF2B5EF4-FFF2-40B4-BE49-F238E27FC236}">
                <a16:creationId xmlns:a16="http://schemas.microsoft.com/office/drawing/2014/main" id="{311BB15C-CC7D-4E76-83A9-82CEFD113868}"/>
              </a:ext>
            </a:extLst>
          </p:cNvPr>
          <p:cNvSpPr/>
          <p:nvPr/>
        </p:nvSpPr>
        <p:spPr>
          <a:xfrm>
            <a:off x="8100392" y="6453336"/>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8683510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786369" cy="5078313"/>
          </a:xfrm>
          <a:prstGeom prst="rect">
            <a:avLst/>
          </a:prstGeom>
          <a:noFill/>
        </p:spPr>
        <p:txBody>
          <a:bodyPr vert="wordArtVert" wrap="square" rtlCol="0">
            <a:spAutoFit/>
          </a:bodyPr>
          <a:lstStyle/>
          <a:p>
            <a:pPr algn="ctr"/>
            <a:r>
              <a:rPr lang="en-US" b="1" dirty="0"/>
              <a:t>RESEARCH PUBLICATIONS</a:t>
            </a:r>
            <a:endParaRPr lang="en-IN" b="1" dirty="0"/>
          </a:p>
        </p:txBody>
      </p:sp>
      <p:graphicFrame>
        <p:nvGraphicFramePr>
          <p:cNvPr id="3" name="Table 2">
            <a:extLst>
              <a:ext uri="{FF2B5EF4-FFF2-40B4-BE49-F238E27FC236}">
                <a16:creationId xmlns:a16="http://schemas.microsoft.com/office/drawing/2014/main" id="{7ED69720-5DFA-4CE1-A8BB-BA21D2D126A2}"/>
              </a:ext>
            </a:extLst>
          </p:cNvPr>
          <p:cNvGraphicFramePr>
            <a:graphicFrameLocks noGrp="1"/>
          </p:cNvGraphicFramePr>
          <p:nvPr>
            <p:extLst>
              <p:ext uri="{D42A27DB-BD31-4B8C-83A1-F6EECF244321}">
                <p14:modId xmlns:p14="http://schemas.microsoft.com/office/powerpoint/2010/main" val="889616038"/>
              </p:ext>
            </p:extLst>
          </p:nvPr>
        </p:nvGraphicFramePr>
        <p:xfrm>
          <a:off x="1130710" y="184757"/>
          <a:ext cx="7827613" cy="17145000"/>
        </p:xfrm>
        <a:graphic>
          <a:graphicData uri="http://schemas.openxmlformats.org/drawingml/2006/table">
            <a:tbl>
              <a:tblPr firstRow="1" firstCol="1" bandRow="1">
                <a:tableStyleId>{2D5ABB26-0587-4C30-8999-92F81FD0307C}</a:tableStyleId>
              </a:tblPr>
              <a:tblGrid>
                <a:gridCol w="7827613">
                  <a:extLst>
                    <a:ext uri="{9D8B030D-6E8A-4147-A177-3AD203B41FA5}">
                      <a16:colId xmlns:a16="http://schemas.microsoft.com/office/drawing/2014/main" val="10911624"/>
                    </a:ext>
                  </a:extLst>
                </a:gridCol>
              </a:tblGrid>
              <a:tr h="0">
                <a:tc>
                  <a:txBody>
                    <a:bodyPr/>
                    <a:lstStyle/>
                    <a:p>
                      <a:pPr algn="ctr">
                        <a:lnSpc>
                          <a:spcPct val="100000"/>
                        </a:lnSpc>
                        <a:spcAft>
                          <a:spcPts val="1000"/>
                        </a:spcAft>
                      </a:pPr>
                      <a:r>
                        <a:rPr lang="en-IN" sz="900" b="1" dirty="0">
                          <a:solidFill>
                            <a:schemeClr val="bg1"/>
                          </a:solidFill>
                          <a:effectLst/>
                          <a:latin typeface="+mj-lt"/>
                        </a:rPr>
                        <a:t>INTERNATIONAL</a:t>
                      </a:r>
                      <a:endParaRPr lang="en-IN" sz="900" b="1" dirty="0">
                        <a:solidFill>
                          <a:schemeClr val="bg1"/>
                        </a:solidFill>
                        <a:effectLst/>
                        <a:latin typeface="+mj-lt"/>
                        <a:ea typeface="Calibri" panose="020F0502020204030204" pitchFamily="34" charset="0"/>
                        <a:cs typeface="Mangal" panose="02040503050203030202" pitchFamily="18" charset="0"/>
                      </a:endParaRPr>
                    </a:p>
                  </a:txBody>
                  <a:tcPr marL="12312" marR="12312" marT="0" marB="0">
                    <a:solidFill>
                      <a:schemeClr val="accent2"/>
                    </a:solidFill>
                  </a:tcPr>
                </a:tc>
                <a:extLst>
                  <a:ext uri="{0D108BD9-81ED-4DB2-BD59-A6C34878D82A}">
                    <a16:rowId xmlns:a16="http://schemas.microsoft.com/office/drawing/2014/main" val="1172354416"/>
                  </a:ext>
                </a:extLst>
              </a:tr>
              <a:tr h="0">
                <a:tc>
                  <a:txBody>
                    <a:bodyPr/>
                    <a:lstStyle/>
                    <a:p>
                      <a:pPr marL="457200" indent="-457200" algn="just">
                        <a:lnSpc>
                          <a:spcPct val="100000"/>
                        </a:lnSpc>
                        <a:spcAft>
                          <a:spcPts val="1000"/>
                        </a:spcAft>
                      </a:pPr>
                      <a:r>
                        <a:rPr lang="en-IN" sz="900" dirty="0" err="1">
                          <a:effectLst/>
                          <a:latin typeface="+mj-lt"/>
                          <a:ea typeface="Calibri" panose="020F0502020204030204" pitchFamily="34" charset="0"/>
                          <a:cs typeface="Mangal" panose="02040503050203030202" pitchFamily="18" charset="0"/>
                        </a:rPr>
                        <a:t>Gnanavel</a:t>
                      </a:r>
                      <a:r>
                        <a:rPr lang="en-IN" sz="900" dirty="0">
                          <a:effectLst/>
                          <a:latin typeface="+mj-lt"/>
                          <a:ea typeface="Calibri" panose="020F0502020204030204" pitchFamily="34" charset="0"/>
                          <a:cs typeface="Mangal" panose="02040503050203030202" pitchFamily="18" charset="0"/>
                        </a:rPr>
                        <a:t>, K., Satish, H. V., &amp; </a:t>
                      </a:r>
                      <a:r>
                        <a:rPr lang="en-IN" sz="900" dirty="0" err="1">
                          <a:effectLst/>
                          <a:latin typeface="+mj-lt"/>
                          <a:ea typeface="Calibri" panose="020F0502020204030204" pitchFamily="34" charset="0"/>
                          <a:cs typeface="Mangal" panose="02040503050203030202" pitchFamily="18" charset="0"/>
                        </a:rPr>
                        <a:t>Pushpavathi</a:t>
                      </a:r>
                      <a:r>
                        <a:rPr lang="en-IN" sz="900" dirty="0">
                          <a:effectLst/>
                          <a:latin typeface="+mj-lt"/>
                          <a:ea typeface="Calibri" panose="020F0502020204030204" pitchFamily="34" charset="0"/>
                          <a:cs typeface="Mangal" panose="02040503050203030202" pitchFamily="18" charset="0"/>
                        </a:rPr>
                        <a:t>, M. (2015). Effect of </a:t>
                      </a:r>
                      <a:r>
                        <a:rPr lang="en-IN" sz="900" dirty="0" err="1">
                          <a:effectLst/>
                          <a:latin typeface="+mj-lt"/>
                          <a:ea typeface="Calibri" panose="020F0502020204030204" pitchFamily="34" charset="0"/>
                          <a:cs typeface="Mangal" panose="02040503050203030202" pitchFamily="18" charset="0"/>
                        </a:rPr>
                        <a:t>furlow</a:t>
                      </a:r>
                      <a:r>
                        <a:rPr lang="en-IN" sz="900" dirty="0">
                          <a:effectLst/>
                          <a:latin typeface="+mj-lt"/>
                          <a:ea typeface="Calibri" panose="020F0502020204030204" pitchFamily="34" charset="0"/>
                          <a:cs typeface="Mangal" panose="02040503050203030202" pitchFamily="18" charset="0"/>
                        </a:rPr>
                        <a:t> double opposing z-</a:t>
                      </a:r>
                      <a:r>
                        <a:rPr lang="en-IN" sz="900" dirty="0" err="1">
                          <a:effectLst/>
                          <a:latin typeface="+mj-lt"/>
                          <a:ea typeface="Calibri" panose="020F0502020204030204" pitchFamily="34" charset="0"/>
                          <a:cs typeface="Mangal" panose="02040503050203030202" pitchFamily="18" charset="0"/>
                        </a:rPr>
                        <a:t>plasty</a:t>
                      </a:r>
                      <a:r>
                        <a:rPr lang="en-IN" sz="900" dirty="0">
                          <a:effectLst/>
                          <a:latin typeface="+mj-lt"/>
                          <a:ea typeface="Calibri" panose="020F0502020204030204" pitchFamily="34" charset="0"/>
                          <a:cs typeface="Mangal" panose="02040503050203030202" pitchFamily="18" charset="0"/>
                        </a:rPr>
                        <a:t> on </a:t>
                      </a:r>
                      <a:r>
                        <a:rPr lang="en-IN" sz="900" dirty="0" err="1">
                          <a:effectLst/>
                          <a:latin typeface="+mj-lt"/>
                          <a:ea typeface="Calibri" panose="020F0502020204030204" pitchFamily="34" charset="0"/>
                          <a:cs typeface="Mangal" panose="02040503050203030202" pitchFamily="18" charset="0"/>
                        </a:rPr>
                        <a:t>nasalance</a:t>
                      </a:r>
                      <a:r>
                        <a:rPr lang="en-IN" sz="900" dirty="0">
                          <a:effectLst/>
                          <a:latin typeface="+mj-lt"/>
                          <a:ea typeface="Calibri" panose="020F0502020204030204" pitchFamily="34" charset="0"/>
                          <a:cs typeface="Mangal" panose="02040503050203030202" pitchFamily="18" charset="0"/>
                        </a:rPr>
                        <a:t> measures in individuals with velopharyngeal dysfunction: a pre-post operative comparison. 30 (1), 30-35.</a:t>
                      </a:r>
                    </a:p>
                  </a:txBody>
                  <a:tcPr marL="68580" marR="68580" marT="0" marB="0"/>
                </a:tc>
                <a:extLst>
                  <a:ext uri="{0D108BD9-81ED-4DB2-BD59-A6C34878D82A}">
                    <a16:rowId xmlns:a16="http://schemas.microsoft.com/office/drawing/2014/main" val="905047777"/>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Goswami, S. P., &amp; Brajesh, P. (2015). Is apparent regression an indicator of linguistic progress? Journal of Child Language Acquisition and Development, 3(3), 169-176.</a:t>
                      </a:r>
                    </a:p>
                  </a:txBody>
                  <a:tcPr marL="68580" marR="68580" marT="0" marB="0"/>
                </a:tc>
                <a:extLst>
                  <a:ext uri="{0D108BD9-81ED-4DB2-BD59-A6C34878D82A}">
                    <a16:rowId xmlns:a16="http://schemas.microsoft.com/office/drawing/2014/main" val="2459912842"/>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Mahesh, B. V., &amp; Manjula, R. (2015). Influence of Secon Language (L2) proficiency on the measure of ‘Spatiotemporal Index’ of Bilabial Utterances in Typical Kannada (L1) English (L2) Bilingual Speakers. Journal of Advances in Linguistics, 6(1). 846-860.</a:t>
                      </a:r>
                    </a:p>
                  </a:txBody>
                  <a:tcPr marL="68580" marR="68580" marT="0" marB="0"/>
                </a:tc>
                <a:extLst>
                  <a:ext uri="{0D108BD9-81ED-4DB2-BD59-A6C34878D82A}">
                    <a16:rowId xmlns:a16="http://schemas.microsoft.com/office/drawing/2014/main" val="2383584773"/>
                  </a:ext>
                </a:extLst>
              </a:tr>
              <a:tr h="0">
                <a:tc>
                  <a:txBody>
                    <a:bodyPr/>
                    <a:lstStyle/>
                    <a:p>
                      <a:pPr marL="457200" indent="-457200">
                        <a:lnSpc>
                          <a:spcPct val="100000"/>
                        </a:lnSpc>
                        <a:spcAft>
                          <a:spcPts val="1000"/>
                        </a:spcAft>
                        <a:tabLst>
                          <a:tab pos="285750" algn="l"/>
                        </a:tabLst>
                      </a:pPr>
                      <a:r>
                        <a:rPr lang="en-IN" sz="900">
                          <a:effectLst/>
                          <a:latin typeface="+mj-lt"/>
                          <a:ea typeface="Calibri" panose="020F0502020204030204" pitchFamily="34" charset="0"/>
                          <a:cs typeface="Mangal" panose="02040503050203030202" pitchFamily="18" charset="0"/>
                        </a:rPr>
                        <a:t>Mili. M. M., &amp; Manjula, R. (2015). Patterns in the Emergence of Hand Actions in Typically Developing Infants. Communica-tion Disorders, Deaf Studies &amp; Hearing Aids, 3(3), Open access doi: </a:t>
                      </a:r>
                      <a:r>
                        <a:rPr lang="en-IN" sz="900" u="sng">
                          <a:solidFill>
                            <a:srgbClr val="0000FF"/>
                          </a:solidFill>
                          <a:effectLst/>
                          <a:latin typeface="+mj-lt"/>
                          <a:ea typeface="Calibri" panose="020F0502020204030204" pitchFamily="34" charset="0"/>
                          <a:cs typeface="Mangal" panose="02040503050203030202" pitchFamily="18" charset="0"/>
                          <a:hlinkClick r:id="rId3" tooltip="Click Here"/>
                        </a:rPr>
                        <a:t>10.4172/2375-4427.1000140</a:t>
                      </a:r>
                      <a:r>
                        <a:rPr lang="en-IN" sz="900">
                          <a:effectLst/>
                          <a:latin typeface="+mj-lt"/>
                          <a:ea typeface="Calibri" panose="020F0502020204030204" pitchFamily="34" charset="0"/>
                          <a:cs typeface="Mangal" panose="02040503050203030202" pitchFamily="18" charset="0"/>
                        </a:rPr>
                        <a:t>.</a:t>
                      </a:r>
                    </a:p>
                  </a:txBody>
                  <a:tcPr marL="68580" marR="68580" marT="0" marB="0"/>
                </a:tc>
                <a:extLst>
                  <a:ext uri="{0D108BD9-81ED-4DB2-BD59-A6C34878D82A}">
                    <a16:rowId xmlns:a16="http://schemas.microsoft.com/office/drawing/2014/main" val="3352533297"/>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Nikhil, J., Rahul, K. N., Gayathri, K., &amp; Manjula, R (2014). Oral and Pharyngeal Transit Time as a Factor of Age, Gender and Consistency of Liquid Bolus.  Journal of Laryngology and Voice, 4 (2), </a:t>
                      </a:r>
                      <a:r>
                        <a:rPr lang="en-IN" sz="900">
                          <a:solidFill>
                            <a:srgbClr val="000000"/>
                          </a:solidFill>
                          <a:effectLst/>
                          <a:latin typeface="+mj-lt"/>
                          <a:ea typeface="Calibri" panose="020F0502020204030204" pitchFamily="34" charset="0"/>
                          <a:cs typeface="Mangal" panose="02040503050203030202" pitchFamily="18" charset="0"/>
                        </a:rPr>
                        <a:t>45-52.</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418302245"/>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Santosha, C. D. (2015). Estimation of the Population Mean Based on Extremes Ranked Set Sampling. American Journal of Mathematics and Statistics, 5 (1). 32-36.</a:t>
                      </a:r>
                    </a:p>
                  </a:txBody>
                  <a:tcPr marL="68580" marR="68580" marT="0" marB="0"/>
                </a:tc>
                <a:extLst>
                  <a:ext uri="{0D108BD9-81ED-4DB2-BD59-A6C34878D82A}">
                    <a16:rowId xmlns:a16="http://schemas.microsoft.com/office/drawing/2014/main" val="2880171448"/>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Santosha, C. D. (2015). </a:t>
                      </a:r>
                      <a:r>
                        <a:rPr lang="en-IN" sz="900">
                          <a:solidFill>
                            <a:srgbClr val="000000"/>
                          </a:solidFill>
                          <a:effectLst/>
                          <a:latin typeface="+mj-lt"/>
                          <a:ea typeface="Calibri" panose="020F0502020204030204" pitchFamily="34" charset="0"/>
                          <a:cs typeface="Mangal" panose="02040503050203030202" pitchFamily="18" charset="0"/>
                        </a:rPr>
                        <a:t>Estimation of the Population Mean Using Paired Ranked Set Sampling. Open journal of Statistics, 5 (2). 97-103.</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4294659173"/>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Shilpa, N., Sandra, S., &amp; Deepa, M.S. (2015). Lexical Decision task for taxonomic and thematic categorization in typically developing Kannada-English speaking bilingual children. International Journal of Disabilities in Human Development. Online Journal.</a:t>
                      </a:r>
                    </a:p>
                  </a:txBody>
                  <a:tcPr marL="68580" marR="68580" marT="0" marB="0"/>
                </a:tc>
                <a:extLst>
                  <a:ext uri="{0D108BD9-81ED-4DB2-BD59-A6C34878D82A}">
                    <a16:rowId xmlns:a16="http://schemas.microsoft.com/office/drawing/2014/main" val="4015604026"/>
                  </a:ext>
                </a:extLst>
              </a:tr>
              <a:tr h="0">
                <a:tc>
                  <a:txBody>
                    <a:bodyPr/>
                    <a:lstStyle/>
                    <a:p>
                      <a:pPr marL="457200" indent="-457200">
                        <a:lnSpc>
                          <a:spcPct val="100000"/>
                        </a:lnSpc>
                        <a:spcAft>
                          <a:spcPts val="1000"/>
                        </a:spcAft>
                        <a:tabLst>
                          <a:tab pos="285750" algn="l"/>
                        </a:tabLst>
                      </a:pPr>
                      <a:r>
                        <a:rPr lang="en-IN" sz="900">
                          <a:effectLst/>
                          <a:latin typeface="+mj-lt"/>
                          <a:ea typeface="Calibri" panose="020F0502020204030204" pitchFamily="34" charset="0"/>
                          <a:cs typeface="Mangal" panose="02040503050203030202" pitchFamily="18" charset="0"/>
                        </a:rPr>
                        <a:t>Shilpashri, S., Shyamala, K. C.(2015). Evaluation of Pragmatic skills in 2-5 years old Kannada speaking children. Language in india, 15 (7), 270-277.</a:t>
                      </a:r>
                    </a:p>
                  </a:txBody>
                  <a:tcPr marL="68580" marR="68580" marT="0" marB="0"/>
                </a:tc>
                <a:extLst>
                  <a:ext uri="{0D108BD9-81ED-4DB2-BD59-A6C34878D82A}">
                    <a16:rowId xmlns:a16="http://schemas.microsoft.com/office/drawing/2014/main" val="3025170215"/>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Shyamala, K.C. &amp; Sunil, K. R. (2015). Sentence Processing in high proficient Kannada- English bilinguals: A reaction time study. International Journal of Multilingualism. 20 (16), 173-182.</a:t>
                      </a:r>
                    </a:p>
                  </a:txBody>
                  <a:tcPr marL="68580" marR="68580" marT="0" marB="0"/>
                </a:tc>
                <a:extLst>
                  <a:ext uri="{0D108BD9-81ED-4DB2-BD59-A6C34878D82A}">
                    <a16:rowId xmlns:a16="http://schemas.microsoft.com/office/drawing/2014/main" val="3711315715"/>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Gayathri, K., Priyasri, S., &amp; Brajesh, P. (2015). Inter-cultural and intra-cultural variations in non-verbal communication: A preliminary Study in Indian context. Journal of Advanced Linguistics Studies. 4 (1-2), Jan-Dec, 87-115.</a:t>
                      </a:r>
                    </a:p>
                  </a:txBody>
                  <a:tcPr marL="68580" marR="68580" marT="0" marB="0"/>
                </a:tc>
                <a:extLst>
                  <a:ext uri="{0D108BD9-81ED-4DB2-BD59-A6C34878D82A}">
                    <a16:rowId xmlns:a16="http://schemas.microsoft.com/office/drawing/2014/main" val="1676718275"/>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Shylaja, K., &amp; Manjula, R. (2016). Assessment of thematic relations in 2-4 years normally developing children. Communication Disorders, Deaf studies &amp; Hearing Aids, 4(1), http: // dx. doi. org/ 10. 4172/2375-4427.1000154</a:t>
                      </a:r>
                    </a:p>
                  </a:txBody>
                  <a:tcPr marL="68580" marR="68580" marT="0" marB="0"/>
                </a:tc>
                <a:extLst>
                  <a:ext uri="{0D108BD9-81ED-4DB2-BD59-A6C34878D82A}">
                    <a16:rowId xmlns:a16="http://schemas.microsoft.com/office/drawing/2014/main" val="3630775924"/>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Gnanavel, K., Satish, H. V., &amp; Pushpavathi, M. (2015). Effect of furlow double opposing z-plasty on nasalance measures in individuals with velopharyngeal dysfunction: a pre-post operative comparison. 30 (1), 30-35.</a:t>
                      </a:r>
                    </a:p>
                  </a:txBody>
                  <a:tcPr marL="68580" marR="68580" marT="0" marB="0"/>
                </a:tc>
                <a:extLst>
                  <a:ext uri="{0D108BD9-81ED-4DB2-BD59-A6C34878D82A}">
                    <a16:rowId xmlns:a16="http://schemas.microsoft.com/office/drawing/2014/main" val="2098514182"/>
                  </a:ext>
                </a:extLst>
              </a:tr>
              <a:tr h="0">
                <a:tc>
                  <a:txBody>
                    <a:bodyPr/>
                    <a:lstStyle/>
                    <a:p>
                      <a:pPr marL="457200" indent="-457200" algn="just">
                        <a:lnSpc>
                          <a:spcPct val="100000"/>
                        </a:lnSpc>
                        <a:spcAft>
                          <a:spcPts val="1000"/>
                        </a:spcAft>
                      </a:pPr>
                      <a:r>
                        <a:rPr lang="en-IN" sz="900" dirty="0">
                          <a:effectLst/>
                          <a:latin typeface="+mj-lt"/>
                          <a:ea typeface="Calibri" panose="020F0502020204030204" pitchFamily="34" charset="0"/>
                          <a:cs typeface="Mangal" panose="02040503050203030202" pitchFamily="18" charset="0"/>
                        </a:rPr>
                        <a:t>Goswami, S. P., &amp; </a:t>
                      </a:r>
                      <a:r>
                        <a:rPr lang="en-IN" sz="900" dirty="0" err="1">
                          <a:effectLst/>
                          <a:latin typeface="+mj-lt"/>
                          <a:ea typeface="Calibri" panose="020F0502020204030204" pitchFamily="34" charset="0"/>
                          <a:cs typeface="Mangal" panose="02040503050203030202" pitchFamily="18" charset="0"/>
                        </a:rPr>
                        <a:t>Brajesh</a:t>
                      </a:r>
                      <a:r>
                        <a:rPr lang="en-IN" sz="900" dirty="0">
                          <a:effectLst/>
                          <a:latin typeface="+mj-lt"/>
                          <a:ea typeface="Calibri" panose="020F0502020204030204" pitchFamily="34" charset="0"/>
                          <a:cs typeface="Mangal" panose="02040503050203030202" pitchFamily="18" charset="0"/>
                        </a:rPr>
                        <a:t>, P. (2015). Is apparent regression an indicator of linguistic progress? Journal of Child Language Acquisition and Development, 3(3), 169-176.</a:t>
                      </a:r>
                    </a:p>
                  </a:txBody>
                  <a:tcPr marL="68580" marR="68580" marT="0" marB="0"/>
                </a:tc>
                <a:extLst>
                  <a:ext uri="{0D108BD9-81ED-4DB2-BD59-A6C34878D82A}">
                    <a16:rowId xmlns:a16="http://schemas.microsoft.com/office/drawing/2014/main" val="75562229"/>
                  </a:ext>
                </a:extLst>
              </a:tr>
              <a:tr h="0">
                <a:tc>
                  <a:txBody>
                    <a:bodyPr/>
                    <a:lstStyle/>
                    <a:p>
                      <a:pPr marL="457200" indent="-457200" algn="just">
                        <a:lnSpc>
                          <a:spcPct val="100000"/>
                        </a:lnSpc>
                        <a:spcAft>
                          <a:spcPts val="1000"/>
                        </a:spcAft>
                      </a:pPr>
                      <a:r>
                        <a:rPr lang="en-IN" sz="900" dirty="0">
                          <a:effectLst/>
                          <a:latin typeface="+mj-lt"/>
                          <a:ea typeface="Calibri" panose="020F0502020204030204" pitchFamily="34" charset="0"/>
                          <a:cs typeface="Mangal" panose="02040503050203030202" pitchFamily="18" charset="0"/>
                        </a:rPr>
                        <a:t>Mahesh, B. V., &amp; Manjula, R. (2015). Influence of </a:t>
                      </a:r>
                      <a:r>
                        <a:rPr lang="en-IN" sz="900" dirty="0" err="1">
                          <a:effectLst/>
                          <a:latin typeface="+mj-lt"/>
                          <a:ea typeface="Calibri" panose="020F0502020204030204" pitchFamily="34" charset="0"/>
                          <a:cs typeface="Mangal" panose="02040503050203030202" pitchFamily="18" charset="0"/>
                        </a:rPr>
                        <a:t>Secon</a:t>
                      </a:r>
                      <a:r>
                        <a:rPr lang="en-IN" sz="900" dirty="0">
                          <a:effectLst/>
                          <a:latin typeface="+mj-lt"/>
                          <a:ea typeface="Calibri" panose="020F0502020204030204" pitchFamily="34" charset="0"/>
                          <a:cs typeface="Mangal" panose="02040503050203030202" pitchFamily="18" charset="0"/>
                        </a:rPr>
                        <a:t> Language (L2) proficiency on the measure of ‘Spatiotemporal Index’ of Bilabial Utterances in Typical Kannada (L1) English (L2) Bilingual Speakers. Journal of Advances in Linguistics, 6(1). 846-860.</a:t>
                      </a:r>
                    </a:p>
                  </a:txBody>
                  <a:tcPr marL="68580" marR="68580" marT="0" marB="0"/>
                </a:tc>
                <a:extLst>
                  <a:ext uri="{0D108BD9-81ED-4DB2-BD59-A6C34878D82A}">
                    <a16:rowId xmlns:a16="http://schemas.microsoft.com/office/drawing/2014/main" val="2890934364"/>
                  </a:ext>
                </a:extLst>
              </a:tr>
              <a:tr h="0">
                <a:tc>
                  <a:txBody>
                    <a:bodyPr/>
                    <a:lstStyle/>
                    <a:p>
                      <a:pPr marL="457200" indent="-457200">
                        <a:lnSpc>
                          <a:spcPct val="100000"/>
                        </a:lnSpc>
                        <a:tabLst>
                          <a:tab pos="285750" algn="l"/>
                        </a:tabLst>
                      </a:pPr>
                      <a:r>
                        <a:rPr lang="en-US" sz="900" dirty="0" err="1">
                          <a:effectLst/>
                          <a:latin typeface="+mj-lt"/>
                          <a:ea typeface="Calibri" panose="020F0502020204030204" pitchFamily="34" charset="0"/>
                          <a:cs typeface="Kartika" panose="02020503030404060203" pitchFamily="18" charset="0"/>
                        </a:rPr>
                        <a:t>Mili</a:t>
                      </a:r>
                      <a:r>
                        <a:rPr lang="en-US" sz="900" dirty="0">
                          <a:effectLst/>
                          <a:latin typeface="+mj-lt"/>
                          <a:ea typeface="Calibri" panose="020F0502020204030204" pitchFamily="34" charset="0"/>
                          <a:cs typeface="Kartika" panose="02020503030404060203" pitchFamily="18" charset="0"/>
                        </a:rPr>
                        <a:t>. M. M., &amp; Manjula, R. (2015). Patterns in the Emergence of Hand Actions in Typically Developing Infants. </a:t>
                      </a:r>
                      <a:r>
                        <a:rPr lang="en-US" sz="900" dirty="0" err="1">
                          <a:effectLst/>
                          <a:latin typeface="+mj-lt"/>
                          <a:ea typeface="Calibri" panose="020F0502020204030204" pitchFamily="34" charset="0"/>
                          <a:cs typeface="Kartika" panose="02020503030404060203" pitchFamily="18" charset="0"/>
                        </a:rPr>
                        <a:t>Communica-tion</a:t>
                      </a:r>
                      <a:r>
                        <a:rPr lang="en-US" sz="900" dirty="0">
                          <a:effectLst/>
                          <a:latin typeface="+mj-lt"/>
                          <a:ea typeface="Calibri" panose="020F0502020204030204" pitchFamily="34" charset="0"/>
                          <a:cs typeface="Kartika" panose="02020503030404060203" pitchFamily="18" charset="0"/>
                        </a:rPr>
                        <a:t> Disorders, Deaf Studies &amp; Hearing Aids, 3(3), Open access </a:t>
                      </a:r>
                      <a:r>
                        <a:rPr lang="en-US" sz="900" dirty="0" err="1">
                          <a:effectLst/>
                          <a:latin typeface="+mj-lt"/>
                          <a:ea typeface="Calibri" panose="020F0502020204030204" pitchFamily="34" charset="0"/>
                          <a:cs typeface="Kartika" panose="02020503030404060203" pitchFamily="18" charset="0"/>
                        </a:rPr>
                        <a:t>doi</a:t>
                      </a:r>
                      <a:r>
                        <a:rPr lang="en-US" sz="900" dirty="0">
                          <a:effectLst/>
                          <a:latin typeface="+mj-lt"/>
                          <a:ea typeface="Calibri" panose="020F0502020204030204" pitchFamily="34" charset="0"/>
                          <a:cs typeface="Kartika" panose="02020503030404060203" pitchFamily="18" charset="0"/>
                        </a:rPr>
                        <a:t>: </a:t>
                      </a:r>
                      <a:r>
                        <a:rPr lang="en-US" sz="900" u="sng" dirty="0">
                          <a:solidFill>
                            <a:srgbClr val="0000FF"/>
                          </a:solidFill>
                          <a:effectLst/>
                          <a:latin typeface="+mj-lt"/>
                          <a:ea typeface="Calibri" panose="020F0502020204030204" pitchFamily="34" charset="0"/>
                          <a:cs typeface="Kartika" panose="02020503030404060203" pitchFamily="18" charset="0"/>
                          <a:hlinkClick r:id="rId3" tooltip="Click Here"/>
                        </a:rPr>
                        <a:t>10.4172/2375-4427.1000140</a:t>
                      </a:r>
                      <a:r>
                        <a:rPr lang="en-US" sz="900" dirty="0">
                          <a:effectLst/>
                          <a:latin typeface="+mj-lt"/>
                          <a:ea typeface="Calibri" panose="020F0502020204030204" pitchFamily="34" charset="0"/>
                          <a:cs typeface="Kartika" panose="02020503030404060203" pitchFamily="18" charset="0"/>
                        </a:rPr>
                        <a:t>.</a:t>
                      </a:r>
                      <a:endParaRPr lang="en-IN" sz="900" dirty="0">
                        <a:effectLst/>
                        <a:latin typeface="+mj-lt"/>
                        <a:ea typeface="Calibri" panose="020F0502020204030204" pitchFamily="34" charset="0"/>
                        <a:cs typeface="Kartika" panose="02020503030404060203" pitchFamily="18" charset="0"/>
                      </a:endParaRPr>
                    </a:p>
                  </a:txBody>
                  <a:tcPr marL="68580" marR="68580" marT="0" marB="0"/>
                </a:tc>
                <a:extLst>
                  <a:ext uri="{0D108BD9-81ED-4DB2-BD59-A6C34878D82A}">
                    <a16:rowId xmlns:a16="http://schemas.microsoft.com/office/drawing/2014/main" val="4186231487"/>
                  </a:ext>
                </a:extLst>
              </a:tr>
              <a:tr h="0">
                <a:tc>
                  <a:txBody>
                    <a:bodyPr/>
                    <a:lstStyle/>
                    <a:p>
                      <a:pPr marL="457200" indent="-457200" algn="just">
                        <a:lnSpc>
                          <a:spcPct val="100000"/>
                        </a:lnSpc>
                        <a:spcAft>
                          <a:spcPts val="1000"/>
                        </a:spcAft>
                      </a:pPr>
                      <a:r>
                        <a:rPr lang="en-IN" sz="900" dirty="0">
                          <a:effectLst/>
                          <a:latin typeface="+mj-lt"/>
                          <a:ea typeface="Calibri" panose="020F0502020204030204" pitchFamily="34" charset="0"/>
                          <a:cs typeface="Mangal" panose="02040503050203030202" pitchFamily="18" charset="0"/>
                        </a:rPr>
                        <a:t>Nikhil, J., Rahul, K. N., Gayathri, K., &amp; Manjula, R (2014). Oral and Pharyngeal Transit Time as a Factor of Age, Gender and Consistency of Liquid Bolus.  Journal of Laryngology and Voice, 4 (2), </a:t>
                      </a:r>
                      <a:r>
                        <a:rPr lang="en-IN" sz="900" dirty="0">
                          <a:solidFill>
                            <a:srgbClr val="000000"/>
                          </a:solidFill>
                          <a:effectLst/>
                          <a:latin typeface="+mj-lt"/>
                          <a:ea typeface="Calibri" panose="020F0502020204030204" pitchFamily="34" charset="0"/>
                          <a:cs typeface="Mangal" panose="02040503050203030202" pitchFamily="18" charset="0"/>
                        </a:rPr>
                        <a:t>45-52. </a:t>
                      </a:r>
                      <a:endParaRPr lang="en-IN" sz="900" dirty="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807129403"/>
                  </a:ext>
                </a:extLst>
              </a:tr>
              <a:tr h="0">
                <a:tc>
                  <a:txBody>
                    <a:bodyPr/>
                    <a:lstStyle/>
                    <a:p>
                      <a:pPr marL="457200" indent="-457200" algn="just">
                        <a:lnSpc>
                          <a:spcPct val="100000"/>
                        </a:lnSpc>
                        <a:spcAft>
                          <a:spcPts val="1000"/>
                        </a:spcAft>
                      </a:pPr>
                      <a:r>
                        <a:rPr lang="en-IN" sz="900" dirty="0" err="1">
                          <a:effectLst/>
                          <a:latin typeface="+mj-lt"/>
                          <a:ea typeface="Calibri" panose="020F0502020204030204" pitchFamily="34" charset="0"/>
                          <a:cs typeface="Mangal" panose="02040503050203030202" pitchFamily="18" charset="0"/>
                        </a:rPr>
                        <a:t>Santosha</a:t>
                      </a:r>
                      <a:r>
                        <a:rPr lang="en-IN" sz="900" dirty="0">
                          <a:effectLst/>
                          <a:latin typeface="+mj-lt"/>
                          <a:ea typeface="Calibri" panose="020F0502020204030204" pitchFamily="34" charset="0"/>
                          <a:cs typeface="Mangal" panose="02040503050203030202" pitchFamily="18" charset="0"/>
                        </a:rPr>
                        <a:t>, C. D. (2015). Estimation of the Population Mean Based on Extremes Ranked Set Sampling. American Journal of Mathematics and Statistics, 5 (1). 32-36. </a:t>
                      </a:r>
                    </a:p>
                  </a:txBody>
                  <a:tcPr marL="68580" marR="68580" marT="0" marB="0"/>
                </a:tc>
                <a:extLst>
                  <a:ext uri="{0D108BD9-81ED-4DB2-BD59-A6C34878D82A}">
                    <a16:rowId xmlns:a16="http://schemas.microsoft.com/office/drawing/2014/main" val="4288137365"/>
                  </a:ext>
                </a:extLst>
              </a:tr>
              <a:tr h="0">
                <a:tc>
                  <a:txBody>
                    <a:bodyPr/>
                    <a:lstStyle/>
                    <a:p>
                      <a:pPr marL="457200" indent="-457200" algn="just">
                        <a:lnSpc>
                          <a:spcPct val="100000"/>
                        </a:lnSpc>
                        <a:spcAft>
                          <a:spcPts val="1000"/>
                        </a:spcAft>
                      </a:pPr>
                      <a:r>
                        <a:rPr lang="en-IN" sz="900" dirty="0" err="1">
                          <a:effectLst/>
                          <a:latin typeface="+mj-lt"/>
                          <a:ea typeface="Calibri" panose="020F0502020204030204" pitchFamily="34" charset="0"/>
                          <a:cs typeface="Mangal" panose="02040503050203030202" pitchFamily="18" charset="0"/>
                        </a:rPr>
                        <a:t>Santosha</a:t>
                      </a:r>
                      <a:r>
                        <a:rPr lang="en-IN" sz="900" dirty="0">
                          <a:effectLst/>
                          <a:latin typeface="+mj-lt"/>
                          <a:ea typeface="Calibri" panose="020F0502020204030204" pitchFamily="34" charset="0"/>
                          <a:cs typeface="Mangal" panose="02040503050203030202" pitchFamily="18" charset="0"/>
                        </a:rPr>
                        <a:t>, C. D. (2015). </a:t>
                      </a:r>
                      <a:r>
                        <a:rPr lang="en-IN" sz="900" dirty="0">
                          <a:solidFill>
                            <a:srgbClr val="000000"/>
                          </a:solidFill>
                          <a:effectLst/>
                          <a:latin typeface="+mj-lt"/>
                          <a:ea typeface="Calibri" panose="020F0502020204030204" pitchFamily="34" charset="0"/>
                          <a:cs typeface="Mangal" panose="02040503050203030202" pitchFamily="18" charset="0"/>
                        </a:rPr>
                        <a:t>Estimation of the Population Mean Using Paired Ranked Set Sampling. Open journal of Statistics, 5 (2). 97-103.</a:t>
                      </a:r>
                      <a:r>
                        <a:rPr lang="en-IN" sz="900" dirty="0">
                          <a:effectLst/>
                          <a:latin typeface="+mj-lt"/>
                          <a:ea typeface="Calibri" panose="020F0502020204030204" pitchFamily="34" charset="0"/>
                          <a:cs typeface="Mangal" panose="02040503050203030202" pitchFamily="18" charset="0"/>
                        </a:rPr>
                        <a:t> </a:t>
                      </a:r>
                    </a:p>
                  </a:txBody>
                  <a:tcPr marL="68580" marR="68580" marT="0" marB="0"/>
                </a:tc>
                <a:extLst>
                  <a:ext uri="{0D108BD9-81ED-4DB2-BD59-A6C34878D82A}">
                    <a16:rowId xmlns:a16="http://schemas.microsoft.com/office/drawing/2014/main" val="4283975697"/>
                  </a:ext>
                </a:extLst>
              </a:tr>
              <a:tr h="0">
                <a:tc>
                  <a:txBody>
                    <a:bodyPr/>
                    <a:lstStyle/>
                    <a:p>
                      <a:pPr marL="457200" indent="-457200" algn="just">
                        <a:lnSpc>
                          <a:spcPct val="100000"/>
                        </a:lnSpc>
                        <a:spcAft>
                          <a:spcPts val="1000"/>
                        </a:spcAft>
                      </a:pPr>
                      <a:r>
                        <a:rPr lang="en-IN" sz="900" dirty="0">
                          <a:effectLst/>
                          <a:latin typeface="+mj-lt"/>
                          <a:ea typeface="Calibri" panose="020F0502020204030204" pitchFamily="34" charset="0"/>
                          <a:cs typeface="Mangal" panose="02040503050203030202" pitchFamily="18" charset="0"/>
                        </a:rPr>
                        <a:t>Shilpa, N., Sandra, S., &amp; Deepa, M.S. (2015). Lexical Decision task for taxonomic and thematic categorization in typically developing Kannada-English speaking bilingual children. International Journal of Disabilities in Human Development. Online Journal. </a:t>
                      </a:r>
                    </a:p>
                  </a:txBody>
                  <a:tcPr marL="68580" marR="68580" marT="0" marB="0"/>
                </a:tc>
                <a:extLst>
                  <a:ext uri="{0D108BD9-81ED-4DB2-BD59-A6C34878D82A}">
                    <a16:rowId xmlns:a16="http://schemas.microsoft.com/office/drawing/2014/main" val="2889689503"/>
                  </a:ext>
                </a:extLst>
              </a:tr>
              <a:tr h="0">
                <a:tc>
                  <a:txBody>
                    <a:bodyPr/>
                    <a:lstStyle/>
                    <a:p>
                      <a:pPr marL="457200" indent="-457200">
                        <a:lnSpc>
                          <a:spcPct val="100000"/>
                        </a:lnSpc>
                        <a:tabLst>
                          <a:tab pos="285750" algn="l"/>
                        </a:tabLst>
                      </a:pPr>
                      <a:r>
                        <a:rPr lang="en-US" sz="900" dirty="0" err="1">
                          <a:effectLst/>
                          <a:latin typeface="+mj-lt"/>
                          <a:ea typeface="Calibri" panose="020F0502020204030204" pitchFamily="34" charset="0"/>
                          <a:cs typeface="Kartika" panose="02020503030404060203" pitchFamily="18" charset="0"/>
                        </a:rPr>
                        <a:t>Shilpashri</a:t>
                      </a:r>
                      <a:r>
                        <a:rPr lang="en-US" sz="900" dirty="0">
                          <a:effectLst/>
                          <a:latin typeface="+mj-lt"/>
                          <a:ea typeface="Calibri" panose="020F0502020204030204" pitchFamily="34" charset="0"/>
                          <a:cs typeface="Kartika" panose="02020503030404060203" pitchFamily="18" charset="0"/>
                        </a:rPr>
                        <a:t>, S., Shyamala, K. C.(2015). Evaluation of Pragmatic skills in 2-5 years old Kannada speaking children. Language in </a:t>
                      </a:r>
                      <a:r>
                        <a:rPr lang="en-US" sz="900" dirty="0" err="1">
                          <a:effectLst/>
                          <a:latin typeface="+mj-lt"/>
                          <a:ea typeface="Calibri" panose="020F0502020204030204" pitchFamily="34" charset="0"/>
                          <a:cs typeface="Kartika" panose="02020503030404060203" pitchFamily="18" charset="0"/>
                        </a:rPr>
                        <a:t>india</a:t>
                      </a:r>
                      <a:r>
                        <a:rPr lang="en-US" sz="900" dirty="0">
                          <a:effectLst/>
                          <a:latin typeface="+mj-lt"/>
                          <a:ea typeface="Calibri" panose="020F0502020204030204" pitchFamily="34" charset="0"/>
                          <a:cs typeface="Kartika" panose="02020503030404060203" pitchFamily="18" charset="0"/>
                        </a:rPr>
                        <a:t>, 15 (7), 270-277.</a:t>
                      </a:r>
                      <a:endParaRPr lang="en-IN" sz="900" dirty="0">
                        <a:effectLst/>
                        <a:latin typeface="+mj-lt"/>
                        <a:ea typeface="Calibri" panose="020F0502020204030204" pitchFamily="34" charset="0"/>
                        <a:cs typeface="Kartika" panose="02020503030404060203" pitchFamily="18" charset="0"/>
                      </a:endParaRPr>
                    </a:p>
                  </a:txBody>
                  <a:tcPr marL="68580" marR="68580" marT="0" marB="0"/>
                </a:tc>
                <a:extLst>
                  <a:ext uri="{0D108BD9-81ED-4DB2-BD59-A6C34878D82A}">
                    <a16:rowId xmlns:a16="http://schemas.microsoft.com/office/drawing/2014/main" val="3646227211"/>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Shyamala, K.C. &amp; Sunil, K. R. (2015). Sentence Processing in high proficient Kannada- English bilinguals: A reaction time study. International Journal of Multilingualism. 20 (16), 173-182.</a:t>
                      </a:r>
                    </a:p>
                  </a:txBody>
                  <a:tcPr marL="68580" marR="68580" marT="0" marB="0"/>
                </a:tc>
                <a:extLst>
                  <a:ext uri="{0D108BD9-81ED-4DB2-BD59-A6C34878D82A}">
                    <a16:rowId xmlns:a16="http://schemas.microsoft.com/office/drawing/2014/main" val="3699192008"/>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Gayathri, K., Priyasri, S., &amp;Brajesh, P. (2015). Inter-cultural and intra-cultural variations in non-verbal communication: A preliminary Study in Indian context. Journal of Advanced Linguistics Studies. 4 (1-2), Jan-Dec, 87-115.</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4013751334"/>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Srushti, S., &amp;Swapna, N. (2016). Relationship between oromotor and feeding skills in children with cerebral palsy. International Journal of Multidisciplinary Research Review. 1(5), 98-103.</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845278833"/>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Shylaja, K., &amp; Manjula, R. (2016). </a:t>
                      </a:r>
                      <a:r>
                        <a:rPr lang="en-IN" sz="900">
                          <a:effectLst/>
                          <a:latin typeface="+mj-lt"/>
                          <a:ea typeface="Calibri" panose="020F0502020204030204" pitchFamily="34" charset="0"/>
                          <a:cs typeface="Mangal" panose="02040503050203030202" pitchFamily="18" charset="0"/>
                        </a:rPr>
                        <a:t>Assessment of thematic relations in 2-4 years normally developing children. Communication Disorders, Deaf studies &amp; Hearing Aids. 4 (1), Open Access – http://dx.doi.org/10.4172/2375-4427.1000154.</a:t>
                      </a:r>
                    </a:p>
                  </a:txBody>
                  <a:tcPr marL="68580" marR="68580" marT="0" marB="0"/>
                </a:tc>
                <a:extLst>
                  <a:ext uri="{0D108BD9-81ED-4DB2-BD59-A6C34878D82A}">
                    <a16:rowId xmlns:a16="http://schemas.microsoft.com/office/drawing/2014/main" val="1927832751"/>
                  </a:ext>
                </a:extLst>
              </a:tr>
              <a:tr h="0">
                <a:tc>
                  <a:txBody>
                    <a:bodyPr/>
                    <a:lstStyle/>
                    <a:p>
                      <a:pPr marL="457200" indent="-457200">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Mili, M., Manjula, R. (2016). </a:t>
                      </a:r>
                      <a:r>
                        <a:rPr lang="en-IN" sz="900">
                          <a:effectLst/>
                          <a:latin typeface="+mj-lt"/>
                          <a:ea typeface="Times New Roman" panose="02020603050405020304" pitchFamily="18" charset="0"/>
                          <a:cs typeface="Mangal" panose="02040503050203030202" pitchFamily="18" charset="0"/>
                        </a:rPr>
                        <a:t>Gaze behaviours in infancy: Rethinking their development as a dynamic system. </a:t>
                      </a:r>
                      <a:r>
                        <a:rPr lang="en-IN" sz="900">
                          <a:effectLst/>
                          <a:latin typeface="+mj-lt"/>
                          <a:ea typeface="Calibri" panose="020F0502020204030204" pitchFamily="34" charset="0"/>
                          <a:cs typeface="Mangal" panose="02040503050203030202" pitchFamily="18" charset="0"/>
                        </a:rPr>
                        <a:t>International Journal of Speech-Language Pathology. Online link: </a:t>
                      </a:r>
                      <a:r>
                        <a:rPr lang="en-IN" sz="900" u="sng">
                          <a:solidFill>
                            <a:srgbClr val="0000FF"/>
                          </a:solidFill>
                          <a:effectLst/>
                          <a:latin typeface="+mj-lt"/>
                          <a:ea typeface="Calibri" panose="020F0502020204030204" pitchFamily="34" charset="0"/>
                          <a:cs typeface="Mangal" panose="02040503050203030202" pitchFamily="18" charset="0"/>
                          <a:hlinkClick r:id="rId4"/>
                        </a:rPr>
                        <a:t>http://dx.doi.org/10.3109/17549507.2016.1143971. P - 1-10</a:t>
                      </a:r>
                      <a:r>
                        <a:rPr lang="en-IN" sz="900">
                          <a:effectLst/>
                          <a:latin typeface="+mj-lt"/>
                          <a:ea typeface="Calibri" panose="020F0502020204030204" pitchFamily="34" charset="0"/>
                          <a:cs typeface="Mangal" panose="02040503050203030202" pitchFamily="18" charset="0"/>
                        </a:rPr>
                        <a:t>. ISSN: 1754-9507 (Print), 1754-9515 (Online).</a:t>
                      </a:r>
                    </a:p>
                  </a:txBody>
                  <a:tcPr marL="68580" marR="68580" marT="0" marB="0"/>
                </a:tc>
                <a:extLst>
                  <a:ext uri="{0D108BD9-81ED-4DB2-BD59-A6C34878D82A}">
                    <a16:rowId xmlns:a16="http://schemas.microsoft.com/office/drawing/2014/main" val="4247909583"/>
                  </a:ext>
                </a:extLst>
              </a:tr>
              <a:tr h="0">
                <a:tc>
                  <a:txBody>
                    <a:bodyPr/>
                    <a:lstStyle/>
                    <a:p>
                      <a:pPr marL="457200" indent="-457200">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Mahesh, B. V. M., &amp; Manjula, R. (2016). </a:t>
                      </a:r>
                      <a:r>
                        <a:rPr lang="en-IN" sz="900">
                          <a:effectLst/>
                          <a:latin typeface="+mj-lt"/>
                          <a:ea typeface="Times New Roman" panose="02020603050405020304" pitchFamily="18" charset="0"/>
                          <a:cs typeface="Mangal" panose="02040503050203030202" pitchFamily="18" charset="0"/>
                        </a:rPr>
                        <a:t>The effects of English (L2) language proficiency on speech motor indices for bisyllabic bilabial word utterances in typical Kannada (L1) – English (L2) bilinguals. </a:t>
                      </a:r>
                      <a:r>
                        <a:rPr lang="en-IN" sz="900">
                          <a:effectLst/>
                          <a:latin typeface="+mj-lt"/>
                          <a:ea typeface="Calibri" panose="020F0502020204030204" pitchFamily="34" charset="0"/>
                          <a:cs typeface="Mangal" panose="02040503050203030202" pitchFamily="18" charset="0"/>
                        </a:rPr>
                        <a:t>International Journal of Speech-Language Pathology. Online link: </a:t>
                      </a:r>
                      <a:r>
                        <a:rPr lang="en-IN" sz="900" u="sng">
                          <a:solidFill>
                            <a:srgbClr val="0000FF"/>
                          </a:solidFill>
                          <a:effectLst/>
                          <a:latin typeface="+mj-lt"/>
                          <a:ea typeface="Calibri" panose="020F0502020204030204" pitchFamily="34" charset="0"/>
                          <a:cs typeface="Mangal" panose="02040503050203030202" pitchFamily="18" charset="0"/>
                          <a:hlinkClick r:id="rId5"/>
                        </a:rPr>
                        <a:t>http://dx.doi.org/10.1080/2050571X.2016.1164977. P - 1-9</a:t>
                      </a:r>
                      <a:r>
                        <a:rPr lang="en-IN" sz="900">
                          <a:effectLst/>
                          <a:latin typeface="+mj-lt"/>
                          <a:ea typeface="Calibri" panose="020F0502020204030204" pitchFamily="34" charset="0"/>
                          <a:cs typeface="Mangal" panose="02040503050203030202" pitchFamily="18" charset="0"/>
                        </a:rPr>
                        <a:t>. Published online on 11/4/2016. ISSN: 2050-571X(Print), 2050-5728 (online).</a:t>
                      </a:r>
                    </a:p>
                  </a:txBody>
                  <a:tcPr marL="68580" marR="68580" marT="0" marB="0"/>
                </a:tc>
                <a:extLst>
                  <a:ext uri="{0D108BD9-81ED-4DB2-BD59-A6C34878D82A}">
                    <a16:rowId xmlns:a16="http://schemas.microsoft.com/office/drawing/2014/main" val="3508206375"/>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Gayathri, K.. (2016). </a:t>
                      </a:r>
                      <a:r>
                        <a:rPr lang="en-IN" sz="900">
                          <a:effectLst/>
                          <a:latin typeface="+mj-lt"/>
                          <a:ea typeface="Times New Roman" panose="02020603050405020304" pitchFamily="18" charset="0"/>
                          <a:cs typeface="Mangal" panose="02040503050203030202" pitchFamily="18" charset="0"/>
                        </a:rPr>
                        <a:t>Assessment of Rate and Consistency in Performance of Diadochokinetic Task in Children and Adults Using an Automated Assessment Protocol: A Preliminary Study. Asian Journal of Multidisciplinary Studies, 4 (8). Open access.</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49434132"/>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Madhu, S. R. B., Amulya. P. R., &amp;Swapna, N. (2016). Narrative Discourse in Persons with Parkinson&amp;#39;s disease. Journal of Speech, Language and Hearing (Online), ISSN: 2050-571X(Print) 2050-5728. Journal homepage: http://www.tandfonline.com/loi/yslh20, article link: http://dx.doi.org/10.1179/2050572815Y.0000000007</a:t>
                      </a:r>
                    </a:p>
                  </a:txBody>
                  <a:tcPr marL="68580" marR="68580" marT="0" marB="0"/>
                </a:tc>
                <a:extLst>
                  <a:ext uri="{0D108BD9-81ED-4DB2-BD59-A6C34878D82A}">
                    <a16:rowId xmlns:a16="http://schemas.microsoft.com/office/drawing/2014/main" val="1826903884"/>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Mahesh B.V.M.,&amp; Manjula R. (2016). Influence of Second Language (L2) Proficiency on the Measure of ‘Spatiotemporal Index’ of Bilabial Utterances in Typical Kannada (L1) English Bilingual Speakers, Journal of Advances in Linguistics, 6 (1), 846-860.</a:t>
                      </a:r>
                    </a:p>
                  </a:txBody>
                  <a:tcPr marL="68580" marR="68580" marT="0" marB="0"/>
                </a:tc>
                <a:extLst>
                  <a:ext uri="{0D108BD9-81ED-4DB2-BD59-A6C34878D82A}">
                    <a16:rowId xmlns:a16="http://schemas.microsoft.com/office/drawing/2014/main" val="1588970048"/>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Brajesh, P., Goswami, S. P., Madhuban, S., &amp;Juhi, K. (2016). Is the Development of Reading Skill Linear?Journal of Advanced Linguistic Studies. VOL. 5 (No. 1-2). 71-97</a:t>
                      </a:r>
                    </a:p>
                  </a:txBody>
                  <a:tcPr marL="68580" marR="68580" marT="0" marB="0"/>
                </a:tc>
                <a:extLst>
                  <a:ext uri="{0D108BD9-81ED-4DB2-BD59-A6C34878D82A}">
                    <a16:rowId xmlns:a16="http://schemas.microsoft.com/office/drawing/2014/main" val="1140917607"/>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Yashaswini, R., &amp; Manjula, R. (2016). Pre-Symbolic and Symbolic Communication Behaviors of Typically Developing Children (1.6 Years) in Dyadic Communication Context Using Adapted Communication Complexity Scale.IOSR Journal of Humanities and Social Science (IOSR-JHSS). 21 (3), 45-62.</a:t>
                      </a:r>
                    </a:p>
                  </a:txBody>
                  <a:tcPr marL="68580" marR="68580" marT="0" marB="0"/>
                </a:tc>
                <a:extLst>
                  <a:ext uri="{0D108BD9-81ED-4DB2-BD59-A6C34878D82A}">
                    <a16:rowId xmlns:a16="http://schemas.microsoft.com/office/drawing/2014/main" val="3786704431"/>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Appas, S., Srushti, S., &amp;Swapna, N. (2016). Pantothenate kinase-associated neurodegeneration (PKAN). A rare clinical entity, 1 (1), Online Journal 90-97.</a:t>
                      </a:r>
                    </a:p>
                  </a:txBody>
                  <a:tcPr marL="68580" marR="68580" marT="0" marB="0"/>
                </a:tc>
                <a:extLst>
                  <a:ext uri="{0D108BD9-81ED-4DB2-BD59-A6C34878D82A}">
                    <a16:rowId xmlns:a16="http://schemas.microsoft.com/office/drawing/2014/main" val="4085011679"/>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Usha, M., Geetha, Y. V., &amp; Darshan, Y. S.(2017). An objective method of differentiating prepubertal female singers and non-singers using singing power ratio using Matlab. Journal of Voice. 31 (2), 157-160.</a:t>
                      </a:r>
                    </a:p>
                  </a:txBody>
                  <a:tcPr marL="68580" marR="68580" marT="0" marB="0"/>
                </a:tc>
                <a:extLst>
                  <a:ext uri="{0D108BD9-81ED-4DB2-BD59-A6C34878D82A}">
                    <a16:rowId xmlns:a16="http://schemas.microsoft.com/office/drawing/2014/main" val="4075627720"/>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Pushpavathi. M , kavya v, Akshataha. (2017). Efficacy of early intervention program for children with cleft lip and palate : A case study. Journal Of Child Language Acquisition and Development , JCLAD, 5 (1).</a:t>
                      </a:r>
                    </a:p>
                  </a:txBody>
                  <a:tcPr marL="68580" marR="68580" marT="0" marB="0"/>
                </a:tc>
                <a:extLst>
                  <a:ext uri="{0D108BD9-81ED-4DB2-BD59-A6C34878D82A}">
                    <a16:rowId xmlns:a16="http://schemas.microsoft.com/office/drawing/2014/main" val="3745217350"/>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Yashomathi, &amp; Manjula, R. (2017). </a:t>
                      </a:r>
                      <a:r>
                        <a:rPr lang="en-IN" sz="900">
                          <a:effectLst/>
                          <a:latin typeface="+mj-lt"/>
                          <a:ea typeface="Times New Roman" panose="02020603050405020304" pitchFamily="18" charset="0"/>
                          <a:cs typeface="Mangal" panose="02040503050203030202" pitchFamily="18" charset="0"/>
                        </a:rPr>
                        <a:t>Expression of proper nouns and pronouns by deaf signers of Indian Sign Language (Mumbai-Delhi dialect). </a:t>
                      </a:r>
                      <a:r>
                        <a:rPr lang="en-IN" sz="900">
                          <a:solidFill>
                            <a:srgbClr val="000000"/>
                          </a:solidFill>
                          <a:effectLst/>
                          <a:latin typeface="+mj-lt"/>
                          <a:ea typeface="Calibri" panose="020F0502020204030204" pitchFamily="34" charset="0"/>
                          <a:cs typeface="Mangal" panose="02040503050203030202" pitchFamily="18" charset="0"/>
                        </a:rPr>
                        <a:t>International Journal of Advanced Research (IJAR).  </a:t>
                      </a:r>
                      <a:r>
                        <a:rPr lang="en-IN" sz="900">
                          <a:effectLst/>
                          <a:latin typeface="+mj-lt"/>
                          <a:ea typeface="Calibri" panose="020F0502020204030204" pitchFamily="34" charset="0"/>
                          <a:cs typeface="Mangal" panose="02040503050203030202" pitchFamily="18" charset="0"/>
                        </a:rPr>
                        <a:t>5 (3). 1413-1427.</a:t>
                      </a:r>
                    </a:p>
                  </a:txBody>
                  <a:tcPr marL="68580" marR="68580" marT="0" marB="0"/>
                </a:tc>
                <a:extLst>
                  <a:ext uri="{0D108BD9-81ED-4DB2-BD59-A6C34878D82A}">
                    <a16:rowId xmlns:a16="http://schemas.microsoft.com/office/drawing/2014/main" val="774620056"/>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Swapna, N. &amp; Niharika, M.K. (2017). Speech, language and swallowing difficulties in a child with AIDS. Acta Oto-Laryngologica Case Reports. 2(1). </a:t>
                      </a:r>
                    </a:p>
                  </a:txBody>
                  <a:tcPr marL="68580" marR="68580" marT="0" marB="0"/>
                </a:tc>
                <a:extLst>
                  <a:ext uri="{0D108BD9-81ED-4DB2-BD59-A6C34878D82A}">
                    <a16:rowId xmlns:a16="http://schemas.microsoft.com/office/drawing/2014/main" val="2759600473"/>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Mohammed Abbasi Mousamaad and Shymala K. Chengappa (2017). Enhancing language Acquisition in Iranian – English context: Instructions as partners. Research highlights.III(3), 122-128.</a:t>
                      </a:r>
                    </a:p>
                  </a:txBody>
                  <a:tcPr marL="68580" marR="68580" marT="0" marB="0"/>
                </a:tc>
                <a:extLst>
                  <a:ext uri="{0D108BD9-81ED-4DB2-BD59-A6C34878D82A}">
                    <a16:rowId xmlns:a16="http://schemas.microsoft.com/office/drawing/2014/main" val="563061318"/>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Mohammed Abbasi Mousamaad and Shymala K. Chengappa (2017). Learning the 2</a:t>
                      </a:r>
                      <a:r>
                        <a:rPr lang="en-IN" sz="900" baseline="30000">
                          <a:effectLst/>
                          <a:latin typeface="+mj-lt"/>
                          <a:ea typeface="Calibri" panose="020F0502020204030204" pitchFamily="34" charset="0"/>
                          <a:cs typeface="Mangal" panose="02040503050203030202" pitchFamily="18" charset="0"/>
                        </a:rPr>
                        <a:t>nd</a:t>
                      </a:r>
                      <a:r>
                        <a:rPr lang="en-IN" sz="900">
                          <a:effectLst/>
                          <a:latin typeface="+mj-lt"/>
                          <a:ea typeface="Calibri" panose="020F0502020204030204" pitchFamily="34" charset="0"/>
                          <a:cs typeface="Mangal" panose="02040503050203030202" pitchFamily="18" charset="0"/>
                        </a:rPr>
                        <a:t> language in Iran. Research highlights, IV (3), 122-128</a:t>
                      </a:r>
                    </a:p>
                  </a:txBody>
                  <a:tcPr marL="68580" marR="68580" marT="0" marB="0"/>
                </a:tc>
                <a:extLst>
                  <a:ext uri="{0D108BD9-81ED-4DB2-BD59-A6C34878D82A}">
                    <a16:rowId xmlns:a16="http://schemas.microsoft.com/office/drawing/2014/main" val="2930042505"/>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Yashomathi, &amp; Manjula, R (2017). Expression of Plurals in Mumbai - Delhi dialect of Indian Sign Language. </a:t>
                      </a:r>
                      <a:r>
                        <a:rPr lang="en-IN" sz="900">
                          <a:solidFill>
                            <a:srgbClr val="000000"/>
                          </a:solidFill>
                          <a:effectLst/>
                          <a:latin typeface="+mj-lt"/>
                          <a:ea typeface="Calibri" panose="020F0502020204030204" pitchFamily="34" charset="0"/>
                          <a:cs typeface="Mangal" panose="02040503050203030202" pitchFamily="18" charset="0"/>
                        </a:rPr>
                        <a:t>International Journal of Mind Brain and Cognition. 7 (1-2), 108-136</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435847734"/>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Manjula, G., Shivakumar, M., &amp; Geetha, Y. V. (2017). Automatic Recognition of Prolongations and Repetitions in Stuttering Speech using ANN. International Journal of Applied Engineering Research, 12 (22), 11976-11980.</a:t>
                      </a:r>
                    </a:p>
                  </a:txBody>
                  <a:tcPr marL="68580" marR="68580" marT="0" marB="0"/>
                </a:tc>
                <a:extLst>
                  <a:ext uri="{0D108BD9-81ED-4DB2-BD59-A6C34878D82A}">
                    <a16:rowId xmlns:a16="http://schemas.microsoft.com/office/drawing/2014/main" val="2927519933"/>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Navya, A., Pushpavathi, M., Preethi, P., &amp; Spruha M.(2017). Voice Perturbations in Repaired Cleft Lip and  palate. Global Journal of otolaryngology. 8 (1).</a:t>
                      </a:r>
                    </a:p>
                  </a:txBody>
                  <a:tcPr marL="68580" marR="68580" marT="0" marB="0"/>
                </a:tc>
                <a:extLst>
                  <a:ext uri="{0D108BD9-81ED-4DB2-BD59-A6C34878D82A}">
                    <a16:rowId xmlns:a16="http://schemas.microsoft.com/office/drawing/2014/main" val="2368419543"/>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Gopi Kishore, P., &amp; Pushpavathi, M. (2017). Outcomes of Eclectic Voice Therapy Program in the Treatment of Hyperfunctional Voice Disorders: A Preliminary Study. Global Journal of otolaryngology, 8 (2).</a:t>
                      </a:r>
                    </a:p>
                  </a:txBody>
                  <a:tcPr marL="68580" marR="68580" marT="0" marB="0"/>
                </a:tc>
                <a:extLst>
                  <a:ext uri="{0D108BD9-81ED-4DB2-BD59-A6C34878D82A}">
                    <a16:rowId xmlns:a16="http://schemas.microsoft.com/office/drawing/2014/main" val="1689025317"/>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Pushpavathi, M., &amp; Navya, A. (2017). Correlation of Perceived Nasality with the Acoustic Measures (One Third Octave Spectral Analysis &amp; Voice Low Tone to High Tone Ratio). Global Journal of Otolaryngology, 8 (3).</a:t>
                      </a:r>
                    </a:p>
                  </a:txBody>
                  <a:tcPr marL="68580" marR="68580" marT="0" marB="0"/>
                </a:tc>
                <a:extLst>
                  <a:ext uri="{0D108BD9-81ED-4DB2-BD59-A6C34878D82A}">
                    <a16:rowId xmlns:a16="http://schemas.microsoft.com/office/drawing/2014/main" val="525890328"/>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Renuka, C., Ajish, K. A., Devi, N., &amp; Swapna, N. (2017). Robotic communicative tool in Speech and Hearing: A review. International Journal Of Innovative Research In Management, Engineering And Technology, 2 (5), 40-43.ISSN (Online): 2456-0448</a:t>
                      </a:r>
                    </a:p>
                  </a:txBody>
                  <a:tcPr marL="68580" marR="68580" marT="0" marB="0"/>
                </a:tc>
                <a:extLst>
                  <a:ext uri="{0D108BD9-81ED-4DB2-BD59-A6C34878D82A}">
                    <a16:rowId xmlns:a16="http://schemas.microsoft.com/office/drawing/2014/main" val="2314807324"/>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Gopikishore, P., &amp; Pushpavathi, M. (2017). Multiparametric assessment of efficacy of voice therapy in management of Hyperfunctional voice disorders. otolaryngology- ENT research, 8 (2).</a:t>
                      </a:r>
                    </a:p>
                  </a:txBody>
                  <a:tcPr marL="68580" marR="68580" marT="0" marB="0"/>
                </a:tc>
                <a:extLst>
                  <a:ext uri="{0D108BD9-81ED-4DB2-BD59-A6C34878D82A}">
                    <a16:rowId xmlns:a16="http://schemas.microsoft.com/office/drawing/2014/main" val="1359279018"/>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Pushpavathi, M., Kavya, V., &amp; Akshatha, V. (2017). Efficacy of focused  stimulation in early language intervention program for toddlers with repaired cleft palate. Global Journal of Otolaryngology, 7.</a:t>
                      </a:r>
                    </a:p>
                  </a:txBody>
                  <a:tcPr marL="68580" marR="68580" marT="0" marB="0"/>
                </a:tc>
                <a:extLst>
                  <a:ext uri="{0D108BD9-81ED-4DB2-BD59-A6C34878D82A}">
                    <a16:rowId xmlns:a16="http://schemas.microsoft.com/office/drawing/2014/main" val="121946768"/>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Pushpavathi, M.,&amp; Deepthi, K. J. (2017). Phonological processes in two Kannada speaking preschool children with repaired cleft lip and palate. Journal of Child Language Acquisition and Development, 5 (3).</a:t>
                      </a:r>
                    </a:p>
                  </a:txBody>
                  <a:tcPr marL="68580" marR="68580" marT="0" marB="0"/>
                </a:tc>
                <a:extLst>
                  <a:ext uri="{0D108BD9-81ED-4DB2-BD59-A6C34878D82A}">
                    <a16:rowId xmlns:a16="http://schemas.microsoft.com/office/drawing/2014/main" val="3416943291"/>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Shyamala, K. C., Hema, N., &amp; Priya, K. P. (2017). Narrative Discourse of Kannada English bilingual individual with Traumatic Brain Injury – A Comparative study. Language in India, 17 (11), 152-173.</a:t>
                      </a:r>
                    </a:p>
                  </a:txBody>
                  <a:tcPr marL="68580" marR="68580" marT="0" marB="0"/>
                </a:tc>
                <a:extLst>
                  <a:ext uri="{0D108BD9-81ED-4DB2-BD59-A6C34878D82A}">
                    <a16:rowId xmlns:a16="http://schemas.microsoft.com/office/drawing/2014/main" val="2318324125"/>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Pushpavathi, M., Kavya, V., &amp; Akshatha, V. (2017). Effectiveness of early intervention on awareness and communication behaviors of toddlers with repaired cleft palate. Journal of cleft lip palate and craniofacial anomalies, 4. S- 88-93.</a:t>
                      </a:r>
                    </a:p>
                  </a:txBody>
                  <a:tcPr marL="68580" marR="68580" marT="0" marB="0"/>
                </a:tc>
                <a:extLst>
                  <a:ext uri="{0D108BD9-81ED-4DB2-BD59-A6C34878D82A}">
                    <a16:rowId xmlns:a16="http://schemas.microsoft.com/office/drawing/2014/main" val="1554248397"/>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Gayathri, K., &amp; Vipin, G. P. G. (2017). Immediate Effect of Alcohol on Voice Tremor Parameters and Speech Motor Control. Journal of Alcohol and Drug Education, 61 (2), 6-11.</a:t>
                      </a:r>
                    </a:p>
                  </a:txBody>
                  <a:tcPr marL="68580" marR="68580" marT="0" marB="0"/>
                </a:tc>
                <a:extLst>
                  <a:ext uri="{0D108BD9-81ED-4DB2-BD59-A6C34878D82A}">
                    <a16:rowId xmlns:a16="http://schemas.microsoft.com/office/drawing/2014/main" val="900481791"/>
                  </a:ext>
                </a:extLst>
              </a:tr>
              <a:tr h="0">
                <a:tc>
                  <a:txBody>
                    <a:bodyPr/>
                    <a:lstStyle/>
                    <a:p>
                      <a:pPr marL="457200" indent="-457200">
                        <a:lnSpc>
                          <a:spcPct val="100000"/>
                        </a:lnSpc>
                        <a:spcAft>
                          <a:spcPts val="1000"/>
                        </a:spcAft>
                      </a:pPr>
                      <a:r>
                        <a:rPr lang="en-IN" sz="900">
                          <a:effectLst/>
                          <a:latin typeface="+mj-lt"/>
                          <a:ea typeface="Calibri" panose="020F0502020204030204" pitchFamily="34" charset="0"/>
                          <a:cs typeface="Mangal" panose="02040503050203030202" pitchFamily="18" charset="0"/>
                        </a:rPr>
                        <a:t>Pushpavathi, M., Navya, A., &amp; Nikitha, K. (2017). Effect of Coarticulation on 1/3 octave spectral amplitude of vowel. Global Journal of otolaryngology, 11 (5), 1-6.</a:t>
                      </a:r>
                    </a:p>
                  </a:txBody>
                  <a:tcPr marL="68580" marR="68580" marT="0" marB="0"/>
                </a:tc>
                <a:extLst>
                  <a:ext uri="{0D108BD9-81ED-4DB2-BD59-A6C34878D82A}">
                    <a16:rowId xmlns:a16="http://schemas.microsoft.com/office/drawing/2014/main" val="2780756340"/>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Geethi, S., &amp; Shyamala, K. C. (2018). </a:t>
                      </a:r>
                      <a:r>
                        <a:rPr lang="en-IN" sz="900">
                          <a:solidFill>
                            <a:srgbClr val="000000"/>
                          </a:solidFill>
                          <a:effectLst/>
                          <a:latin typeface="+mj-lt"/>
                          <a:ea typeface="Calibri" panose="020F0502020204030204" pitchFamily="34" charset="0"/>
                          <a:cs typeface="Mangal" panose="02040503050203030202" pitchFamily="18" charset="0"/>
                        </a:rPr>
                        <a:t>Assessment of Meta-pragmatic awareness – from Theoretical perspectives to clinical practice: The current scenario. Languages in India, 18 (3), 159-169.</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898151399"/>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Geetha, Y. V. (2018). </a:t>
                      </a:r>
                      <a:r>
                        <a:rPr lang="en-IN" sz="900">
                          <a:solidFill>
                            <a:srgbClr val="000000"/>
                          </a:solidFill>
                          <a:effectLst/>
                          <a:latin typeface="+mj-lt"/>
                          <a:ea typeface="Calibri" panose="020F0502020204030204" pitchFamily="34" charset="0"/>
                          <a:cs typeface="Mangal" panose="02040503050203030202" pitchFamily="18" charset="0"/>
                        </a:rPr>
                        <a:t>The effects of altered auditory feedback conditions on the rate of speech of persons with and without stuttering. Disability Rehabilitation Journal.</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997818339"/>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Brajesh, P. (2018). </a:t>
                      </a:r>
                      <a:r>
                        <a:rPr lang="en-IN" sz="900">
                          <a:solidFill>
                            <a:srgbClr val="000000"/>
                          </a:solidFill>
                          <a:effectLst/>
                          <a:latin typeface="+mj-lt"/>
                          <a:ea typeface="Calibri" panose="020F0502020204030204" pitchFamily="34" charset="0"/>
                          <a:cs typeface="Mangal" panose="02040503050203030202" pitchFamily="18" charset="0"/>
                        </a:rPr>
                        <a:t>Influence of native language on non native language’s vowel duration: A study of Nepali and Hindi speakers’ vowel duration. International Journal of Innovative Knowledge Concept. 5 (7), 78-82.</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550836793"/>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Pushpavathi, M.,Ajish, K. A., Mahadeva Prasanna, S. R., &amp; Girish K. S. (2018). </a:t>
                      </a:r>
                      <a:r>
                        <a:rPr lang="en-IN" sz="900">
                          <a:solidFill>
                            <a:srgbClr val="000000"/>
                          </a:solidFill>
                          <a:effectLst/>
                          <a:latin typeface="+mj-lt"/>
                          <a:ea typeface="Calibri" panose="020F0502020204030204" pitchFamily="34" charset="0"/>
                          <a:cs typeface="Mangal" panose="02040503050203030202" pitchFamily="18" charset="0"/>
                        </a:rPr>
                        <a:t>Impact of timing of palatal repair on resonance, understandability and acceptability in children with repaired cleft palate. Global Joural of Otolaryngology, 16.</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45088704"/>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Deepthi K.J, Dr. Pushpavathi M (2018). The effect of vowels on the nasalence values in kannada speaking preschoolers with repaired cleft lip and palate. International Journal of Interdisciplinary research and innovations, 6 (3), 383-388.</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57385305"/>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Mahesh B.V.M., Jayasree, G.K., &amp; Joel, J. (2018). Articulatory Stability of Non-sense Labiodental sequences in Persons with Stuttering. International Journal of Applied Research, 6 (10), 703-710</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899007726"/>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Swapna, N., Prathima, S. A., Navya, A., &amp; Varsha, V. (2018). Hyolaryngeal Measures Of Swallow Using Digital Accelerometry In Children With Cerebral Palsy. International Journal of Innovative Knowledge Concept. 6 (10)</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976546765"/>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Dafiah, P. M. &amp; Swapna, N. (2020). Variations in the amplitude and duration of hyolaryngeal elevation during swallow: Effect of sour and carbonated liquid bolus. Physiology &amp; Behavior, 224, 113028, ISSN 0031-9384, https://doi.org/10.1016/j.physbeh.2020.113028.</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048744652"/>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Goswami, S. P. (2020). </a:t>
                      </a:r>
                      <a:r>
                        <a:rPr lang="en-IN" sz="900">
                          <a:effectLst/>
                          <a:latin typeface="+mj-lt"/>
                          <a:ea typeface="Calibri" panose="020F0502020204030204" pitchFamily="34" charset="0"/>
                          <a:cs typeface="Mangal" panose="02040503050203030202" pitchFamily="18" charset="0"/>
                        </a:rPr>
                        <a:t>Rights of Persons with Disability” Act: A Boon for Persons with Aphasia. Annals of Indian Academy of Neurology. 23 (8), s 51</a:t>
                      </a:r>
                    </a:p>
                  </a:txBody>
                  <a:tcPr marL="68580" marR="68580" marT="0" marB="0"/>
                </a:tc>
                <a:extLst>
                  <a:ext uri="{0D108BD9-81ED-4DB2-BD59-A6C34878D82A}">
                    <a16:rowId xmlns:a16="http://schemas.microsoft.com/office/drawing/2014/main" val="3129889810"/>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Deepak, P., &amp; Goswami, S. P. (2020). </a:t>
                      </a:r>
                      <a:r>
                        <a:rPr lang="en-IN" sz="900">
                          <a:solidFill>
                            <a:srgbClr val="000000"/>
                          </a:solidFill>
                          <a:effectLst/>
                          <a:latin typeface="+mj-lt"/>
                          <a:ea typeface="Calibri" panose="020F0502020204030204" pitchFamily="34" charset="0"/>
                          <a:cs typeface="Mangal" panose="02040503050203030202" pitchFamily="18" charset="0"/>
                        </a:rPr>
                        <a:t>Effectiveness of semantic-based treatment in persons with aphasia. </a:t>
                      </a:r>
                      <a:r>
                        <a:rPr lang="en-IN" sz="900">
                          <a:effectLst/>
                          <a:latin typeface="+mj-lt"/>
                          <a:ea typeface="Calibri" panose="020F0502020204030204" pitchFamily="34" charset="0"/>
                          <a:cs typeface="Mangal" panose="02040503050203030202" pitchFamily="18" charset="0"/>
                        </a:rPr>
                        <a:t>Annals of Indian Academy of Neurology. 23 (8), s 123-129.</a:t>
                      </a:r>
                    </a:p>
                  </a:txBody>
                  <a:tcPr marL="68580" marR="68580" marT="0" marB="0"/>
                </a:tc>
                <a:extLst>
                  <a:ext uri="{0D108BD9-81ED-4DB2-BD59-A6C34878D82A}">
                    <a16:rowId xmlns:a16="http://schemas.microsoft.com/office/drawing/2014/main" val="2422203667"/>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Darshan, H. S., Goswami, S. P. (2020). </a:t>
                      </a:r>
                      <a:r>
                        <a:rPr lang="en-IN" sz="900">
                          <a:solidFill>
                            <a:srgbClr val="000000"/>
                          </a:solidFill>
                          <a:effectLst/>
                          <a:latin typeface="+mj-lt"/>
                          <a:ea typeface="Calibri" panose="020F0502020204030204" pitchFamily="34" charset="0"/>
                          <a:cs typeface="Mangal" panose="02040503050203030202" pitchFamily="18" charset="0"/>
                        </a:rPr>
                        <a:t>Effect of distance between marker agreement dependencies on sentence comprehension in persons with aphasia. </a:t>
                      </a:r>
                      <a:r>
                        <a:rPr lang="en-IN" sz="900">
                          <a:effectLst/>
                          <a:latin typeface="+mj-lt"/>
                          <a:ea typeface="Calibri" panose="020F0502020204030204" pitchFamily="34" charset="0"/>
                          <a:cs typeface="Mangal" panose="02040503050203030202" pitchFamily="18" charset="0"/>
                        </a:rPr>
                        <a:t>Annals of Indian Academy of Neurology. 23 (8), s 149-155. </a:t>
                      </a:r>
                    </a:p>
                  </a:txBody>
                  <a:tcPr marL="68580" marR="68580" marT="0" marB="0"/>
                </a:tc>
                <a:extLst>
                  <a:ext uri="{0D108BD9-81ED-4DB2-BD59-A6C34878D82A}">
                    <a16:rowId xmlns:a16="http://schemas.microsoft.com/office/drawing/2014/main" val="2595903633"/>
                  </a:ext>
                </a:extLst>
              </a:tr>
              <a:tr h="0">
                <a:tc>
                  <a:txBody>
                    <a:bodyPr/>
                    <a:lstStyle/>
                    <a:p>
                      <a:pPr marL="457200" indent="-457200" algn="just">
                        <a:lnSpc>
                          <a:spcPct val="100000"/>
                        </a:lnSpc>
                        <a:spcAft>
                          <a:spcPts val="1000"/>
                        </a:spcAft>
                      </a:pPr>
                      <a:r>
                        <a:rPr lang="en-IN" sz="900" dirty="0" err="1">
                          <a:effectLst/>
                          <a:latin typeface="+mj-lt"/>
                          <a:ea typeface="Calibri" panose="020F0502020204030204" pitchFamily="34" charset="0"/>
                          <a:cs typeface="Mangal" panose="02040503050203030202" pitchFamily="18" charset="0"/>
                        </a:rPr>
                        <a:t>Vineetha</a:t>
                      </a:r>
                      <a:r>
                        <a:rPr lang="en-IN" sz="900" dirty="0">
                          <a:effectLst/>
                          <a:latin typeface="+mj-lt"/>
                          <a:ea typeface="Calibri" panose="020F0502020204030204" pitchFamily="34" charset="0"/>
                          <a:cs typeface="Mangal" panose="02040503050203030202" pitchFamily="18" charset="0"/>
                        </a:rPr>
                        <a:t>, S. P., &amp; Goswami, S. P. (2020). </a:t>
                      </a:r>
                      <a:r>
                        <a:rPr lang="en-IN" sz="900" dirty="0">
                          <a:solidFill>
                            <a:srgbClr val="333333"/>
                          </a:solidFill>
                          <a:effectLst/>
                          <a:latin typeface="+mj-lt"/>
                          <a:ea typeface="Calibri" panose="020F0502020204030204" pitchFamily="34" charset="0"/>
                          <a:cs typeface="Mangal" panose="02040503050203030202" pitchFamily="18" charset="0"/>
                        </a:rPr>
                        <a:t>Comparing verbal and aided single sentence productions in Malayalam-speaking adults with aphasia: a preliminary investigation. Clinical Linguistics &amp; </a:t>
                      </a:r>
                      <a:r>
                        <a:rPr lang="en-IN" sz="900" dirty="0" err="1">
                          <a:solidFill>
                            <a:srgbClr val="333333"/>
                          </a:solidFill>
                          <a:effectLst/>
                          <a:latin typeface="+mj-lt"/>
                          <a:ea typeface="Calibri" panose="020F0502020204030204" pitchFamily="34" charset="0"/>
                          <a:cs typeface="Mangal" panose="02040503050203030202" pitchFamily="18" charset="0"/>
                        </a:rPr>
                        <a:t>Phonetics.Doi</a:t>
                      </a:r>
                      <a:r>
                        <a:rPr lang="en-IN" sz="900" dirty="0">
                          <a:solidFill>
                            <a:srgbClr val="333333"/>
                          </a:solidFill>
                          <a:effectLst/>
                          <a:latin typeface="+mj-lt"/>
                          <a:ea typeface="Calibri" panose="020F0502020204030204" pitchFamily="34" charset="0"/>
                          <a:cs typeface="Mangal" panose="02040503050203030202" pitchFamily="18" charset="0"/>
                        </a:rPr>
                        <a:t>: 10.1080/02699206.2020.1855254</a:t>
                      </a:r>
                      <a:endParaRPr lang="en-IN" sz="900" dirty="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61273466"/>
                  </a:ext>
                </a:extLst>
              </a:tr>
            </a:tbl>
          </a:graphicData>
        </a:graphic>
      </p:graphicFrame>
      <p:sp>
        <p:nvSpPr>
          <p:cNvPr id="4" name="Arrow: Left 3">
            <a:hlinkClick r:id="rId6" action="ppaction://hlinksldjump"/>
            <a:extLst>
              <a:ext uri="{FF2B5EF4-FFF2-40B4-BE49-F238E27FC236}">
                <a16:creationId xmlns:a16="http://schemas.microsoft.com/office/drawing/2014/main" id="{77DE75B5-0A35-466D-8348-FD7FFE3227FE}"/>
              </a:ext>
            </a:extLst>
          </p:cNvPr>
          <p:cNvSpPr/>
          <p:nvPr/>
        </p:nvSpPr>
        <p:spPr>
          <a:xfrm>
            <a:off x="8146111" y="6489384"/>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37081686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786369" cy="5078313"/>
          </a:xfrm>
          <a:prstGeom prst="rect">
            <a:avLst/>
          </a:prstGeom>
          <a:noFill/>
        </p:spPr>
        <p:txBody>
          <a:bodyPr vert="wordArtVert" wrap="square" rtlCol="0">
            <a:spAutoFit/>
          </a:bodyPr>
          <a:lstStyle/>
          <a:p>
            <a:pPr algn="ctr"/>
            <a:r>
              <a:rPr lang="en-US" b="1" dirty="0"/>
              <a:t>RESEARCH PUBLICATIONS</a:t>
            </a:r>
            <a:endParaRPr lang="en-IN" b="1" dirty="0"/>
          </a:p>
        </p:txBody>
      </p:sp>
      <p:graphicFrame>
        <p:nvGraphicFramePr>
          <p:cNvPr id="3" name="Table 2">
            <a:extLst>
              <a:ext uri="{FF2B5EF4-FFF2-40B4-BE49-F238E27FC236}">
                <a16:creationId xmlns:a16="http://schemas.microsoft.com/office/drawing/2014/main" id="{7ED69720-5DFA-4CE1-A8BB-BA21D2D126A2}"/>
              </a:ext>
            </a:extLst>
          </p:cNvPr>
          <p:cNvGraphicFramePr>
            <a:graphicFrameLocks noGrp="1"/>
          </p:cNvGraphicFramePr>
          <p:nvPr>
            <p:extLst>
              <p:ext uri="{D42A27DB-BD31-4B8C-83A1-F6EECF244321}">
                <p14:modId xmlns:p14="http://schemas.microsoft.com/office/powerpoint/2010/main" val="2331408697"/>
              </p:ext>
            </p:extLst>
          </p:nvPr>
        </p:nvGraphicFramePr>
        <p:xfrm>
          <a:off x="1130710" y="164584"/>
          <a:ext cx="7827613" cy="3840480"/>
        </p:xfrm>
        <a:graphic>
          <a:graphicData uri="http://schemas.openxmlformats.org/drawingml/2006/table">
            <a:tbl>
              <a:tblPr firstRow="1" firstCol="1" bandRow="1">
                <a:tableStyleId>{2D5ABB26-0587-4C30-8999-92F81FD0307C}</a:tableStyleId>
              </a:tblPr>
              <a:tblGrid>
                <a:gridCol w="7827613">
                  <a:extLst>
                    <a:ext uri="{9D8B030D-6E8A-4147-A177-3AD203B41FA5}">
                      <a16:colId xmlns:a16="http://schemas.microsoft.com/office/drawing/2014/main" val="10911624"/>
                    </a:ext>
                  </a:extLst>
                </a:gridCol>
              </a:tblGrid>
              <a:tr h="0">
                <a:tc>
                  <a:txBody>
                    <a:bodyPr/>
                    <a:lstStyle/>
                    <a:p>
                      <a:pPr algn="ctr">
                        <a:lnSpc>
                          <a:spcPct val="100000"/>
                        </a:lnSpc>
                        <a:spcAft>
                          <a:spcPts val="1000"/>
                        </a:spcAft>
                      </a:pPr>
                      <a:r>
                        <a:rPr lang="en-IN" sz="900" b="1" dirty="0">
                          <a:solidFill>
                            <a:schemeClr val="bg1"/>
                          </a:solidFill>
                          <a:effectLst/>
                          <a:latin typeface="+mj-lt"/>
                        </a:rPr>
                        <a:t>INTERNATIONAL</a:t>
                      </a:r>
                      <a:endParaRPr lang="en-IN" sz="900" b="1" dirty="0">
                        <a:solidFill>
                          <a:schemeClr val="bg1"/>
                        </a:solidFill>
                        <a:effectLst/>
                        <a:latin typeface="+mj-lt"/>
                        <a:ea typeface="Calibri" panose="020F0502020204030204" pitchFamily="34" charset="0"/>
                        <a:cs typeface="Mangal" panose="02040503050203030202" pitchFamily="18" charset="0"/>
                      </a:endParaRPr>
                    </a:p>
                  </a:txBody>
                  <a:tcPr marL="12312" marR="12312" marT="0" marB="0">
                    <a:solidFill>
                      <a:schemeClr val="accent2"/>
                    </a:solidFill>
                  </a:tcPr>
                </a:tc>
                <a:extLst>
                  <a:ext uri="{0D108BD9-81ED-4DB2-BD59-A6C34878D82A}">
                    <a16:rowId xmlns:a16="http://schemas.microsoft.com/office/drawing/2014/main" val="1172354416"/>
                  </a:ext>
                </a:extLst>
              </a:tr>
              <a:tr h="0">
                <a:tc>
                  <a:txBody>
                    <a:bodyPr/>
                    <a:lstStyle/>
                    <a:p>
                      <a:pPr marL="457200" indent="-457200">
                        <a:lnSpc>
                          <a:spcPct val="100000"/>
                        </a:lnSpc>
                        <a:spcAft>
                          <a:spcPts val="1000"/>
                        </a:spcAft>
                      </a:pPr>
                      <a:r>
                        <a:rPr lang="en-IN" sz="900" dirty="0">
                          <a:effectLst/>
                          <a:latin typeface="+mj-lt"/>
                          <a:ea typeface="Calibri" panose="020F0502020204030204" pitchFamily="34" charset="0"/>
                          <a:cs typeface="Mangal" panose="02040503050203030202" pitchFamily="18" charset="0"/>
                        </a:rPr>
                        <a:t>Gayathri, K., &amp; Vipin, G. P. G. (2017). Immediate Effect of Alcohol on Voice Tremor Parameters and Speech Motor Control. Journal of Alcohol and Drug Education, 61 (2), 6-11.</a:t>
                      </a:r>
                    </a:p>
                  </a:txBody>
                  <a:tcPr marL="68580" marR="68580" marT="0" marB="0"/>
                </a:tc>
                <a:extLst>
                  <a:ext uri="{0D108BD9-81ED-4DB2-BD59-A6C34878D82A}">
                    <a16:rowId xmlns:a16="http://schemas.microsoft.com/office/drawing/2014/main" val="900481791"/>
                  </a:ext>
                </a:extLst>
              </a:tr>
              <a:tr h="0">
                <a:tc>
                  <a:txBody>
                    <a:bodyPr/>
                    <a:lstStyle/>
                    <a:p>
                      <a:pPr marL="457200" indent="-457200">
                        <a:lnSpc>
                          <a:spcPct val="100000"/>
                        </a:lnSpc>
                        <a:spcAft>
                          <a:spcPts val="1000"/>
                        </a:spcAft>
                      </a:pPr>
                      <a:r>
                        <a:rPr lang="en-IN" sz="900" dirty="0" err="1">
                          <a:effectLst/>
                          <a:latin typeface="+mj-lt"/>
                          <a:ea typeface="Calibri" panose="020F0502020204030204" pitchFamily="34" charset="0"/>
                          <a:cs typeface="Mangal" panose="02040503050203030202" pitchFamily="18" charset="0"/>
                        </a:rPr>
                        <a:t>Pushpavathi</a:t>
                      </a:r>
                      <a:r>
                        <a:rPr lang="en-IN" sz="900" dirty="0">
                          <a:effectLst/>
                          <a:latin typeface="+mj-lt"/>
                          <a:ea typeface="Calibri" panose="020F0502020204030204" pitchFamily="34" charset="0"/>
                          <a:cs typeface="Mangal" panose="02040503050203030202" pitchFamily="18" charset="0"/>
                        </a:rPr>
                        <a:t>, M., </a:t>
                      </a:r>
                      <a:r>
                        <a:rPr lang="en-IN" sz="900" dirty="0" err="1">
                          <a:effectLst/>
                          <a:latin typeface="+mj-lt"/>
                          <a:ea typeface="Calibri" panose="020F0502020204030204" pitchFamily="34" charset="0"/>
                          <a:cs typeface="Mangal" panose="02040503050203030202" pitchFamily="18" charset="0"/>
                        </a:rPr>
                        <a:t>Navya</a:t>
                      </a:r>
                      <a:r>
                        <a:rPr lang="en-IN" sz="900" dirty="0">
                          <a:effectLst/>
                          <a:latin typeface="+mj-lt"/>
                          <a:ea typeface="Calibri" panose="020F0502020204030204" pitchFamily="34" charset="0"/>
                          <a:cs typeface="Mangal" panose="02040503050203030202" pitchFamily="18" charset="0"/>
                        </a:rPr>
                        <a:t>, A., &amp; </a:t>
                      </a:r>
                      <a:r>
                        <a:rPr lang="en-IN" sz="900" dirty="0" err="1">
                          <a:effectLst/>
                          <a:latin typeface="+mj-lt"/>
                          <a:ea typeface="Calibri" panose="020F0502020204030204" pitchFamily="34" charset="0"/>
                          <a:cs typeface="Mangal" panose="02040503050203030202" pitchFamily="18" charset="0"/>
                        </a:rPr>
                        <a:t>Nikitha</a:t>
                      </a:r>
                      <a:r>
                        <a:rPr lang="en-IN" sz="900" dirty="0">
                          <a:effectLst/>
                          <a:latin typeface="+mj-lt"/>
                          <a:ea typeface="Calibri" panose="020F0502020204030204" pitchFamily="34" charset="0"/>
                          <a:cs typeface="Mangal" panose="02040503050203030202" pitchFamily="18" charset="0"/>
                        </a:rPr>
                        <a:t>, K. (2017). Effect of Coarticulation on 1/3 octave spectral amplitude of vowel. Global Journal of otolaryngology, 11 (5), 1-6.</a:t>
                      </a:r>
                    </a:p>
                  </a:txBody>
                  <a:tcPr marL="68580" marR="68580" marT="0" marB="0"/>
                </a:tc>
                <a:extLst>
                  <a:ext uri="{0D108BD9-81ED-4DB2-BD59-A6C34878D82A}">
                    <a16:rowId xmlns:a16="http://schemas.microsoft.com/office/drawing/2014/main" val="2780756340"/>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Geethi, S., &amp; Shyamala, K. C. (2018). </a:t>
                      </a:r>
                      <a:r>
                        <a:rPr lang="en-IN" sz="900">
                          <a:solidFill>
                            <a:srgbClr val="000000"/>
                          </a:solidFill>
                          <a:effectLst/>
                          <a:latin typeface="+mj-lt"/>
                          <a:ea typeface="Calibri" panose="020F0502020204030204" pitchFamily="34" charset="0"/>
                          <a:cs typeface="Mangal" panose="02040503050203030202" pitchFamily="18" charset="0"/>
                        </a:rPr>
                        <a:t>Assessment of Meta-pragmatic awareness – from Theoretical perspectives to clinical practice: The current scenario. Languages in India, 18 (3), 159-169.</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898151399"/>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Geetha, Y. V. (2018). </a:t>
                      </a:r>
                      <a:r>
                        <a:rPr lang="en-IN" sz="900">
                          <a:solidFill>
                            <a:srgbClr val="000000"/>
                          </a:solidFill>
                          <a:effectLst/>
                          <a:latin typeface="+mj-lt"/>
                          <a:ea typeface="Calibri" panose="020F0502020204030204" pitchFamily="34" charset="0"/>
                          <a:cs typeface="Mangal" panose="02040503050203030202" pitchFamily="18" charset="0"/>
                        </a:rPr>
                        <a:t>The effects of altered auditory feedback conditions on the rate of speech of persons with and without stuttering. Disability Rehabilitation Journal.</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997818339"/>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Brajesh, P. (2018). </a:t>
                      </a:r>
                      <a:r>
                        <a:rPr lang="en-IN" sz="900">
                          <a:solidFill>
                            <a:srgbClr val="000000"/>
                          </a:solidFill>
                          <a:effectLst/>
                          <a:latin typeface="+mj-lt"/>
                          <a:ea typeface="Calibri" panose="020F0502020204030204" pitchFamily="34" charset="0"/>
                          <a:cs typeface="Mangal" panose="02040503050203030202" pitchFamily="18" charset="0"/>
                        </a:rPr>
                        <a:t>Influence of native language on non native language’s vowel duration: A study of Nepali and Hindi speakers’ vowel duration. International Journal of Innovative Knowledge Concept. 5 (7), 78-82.</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550836793"/>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Pushpavathi, M.,Ajish, K. A., Mahadeva Prasanna, S. R., &amp; Girish K. S. (2018). </a:t>
                      </a:r>
                      <a:r>
                        <a:rPr lang="en-IN" sz="900">
                          <a:solidFill>
                            <a:srgbClr val="000000"/>
                          </a:solidFill>
                          <a:effectLst/>
                          <a:latin typeface="+mj-lt"/>
                          <a:ea typeface="Calibri" panose="020F0502020204030204" pitchFamily="34" charset="0"/>
                          <a:cs typeface="Mangal" panose="02040503050203030202" pitchFamily="18" charset="0"/>
                        </a:rPr>
                        <a:t>Impact of timing of palatal repair on resonance, understandability and acceptability in children with repaired cleft palate. Global Joural of Otolaryngology, 16.</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45088704"/>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Deepthi K.J, Dr. Pushpavathi M (2018). The effect of vowels on the nasalence values in kannada speaking preschoolers with repaired cleft lip and palate. International Journal of Interdisciplinary research and innovations, 6 (3), 383-388.</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57385305"/>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Mahesh B.V.M., Jayasree, G.K., &amp; Joel, J. (2018). Articulatory Stability of Non-sense Labiodental sequences in Persons with Stuttering. International Journal of Applied Research, 6 (10), 703-710</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899007726"/>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Swapna, N., Prathima, S. A., Navya, A., &amp; Varsha, V. (2018). Hyolaryngeal Measures Of Swallow Using Digital Accelerometry In Children With Cerebral Palsy. International Journal of Innovative Knowledge Concept. 6 (10)</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976546765"/>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Dafiah, P. M. &amp; Swapna, N. (2020). Variations in the amplitude and duration of hyolaryngeal elevation during swallow: Effect of sour and carbonated liquid bolus. Physiology &amp; Behavior, 224, 113028, ISSN 0031-9384, https://doi.org/10.1016/j.physbeh.2020.113028.</a:t>
                      </a:r>
                      <a:endParaRPr lang="en-IN" sz="90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048744652"/>
                  </a:ext>
                </a:extLst>
              </a:tr>
              <a:tr h="0">
                <a:tc>
                  <a:txBody>
                    <a:bodyPr/>
                    <a:lstStyle/>
                    <a:p>
                      <a:pPr marL="457200" indent="-457200" algn="just">
                        <a:lnSpc>
                          <a:spcPct val="100000"/>
                        </a:lnSpc>
                        <a:spcAft>
                          <a:spcPts val="1000"/>
                        </a:spcAft>
                      </a:pPr>
                      <a:r>
                        <a:rPr lang="en-IN" sz="900">
                          <a:solidFill>
                            <a:srgbClr val="000000"/>
                          </a:solidFill>
                          <a:effectLst/>
                          <a:latin typeface="+mj-lt"/>
                          <a:ea typeface="Calibri" panose="020F0502020204030204" pitchFamily="34" charset="0"/>
                          <a:cs typeface="Mangal" panose="02040503050203030202" pitchFamily="18" charset="0"/>
                        </a:rPr>
                        <a:t>Goswami, S. P. (2020). </a:t>
                      </a:r>
                      <a:r>
                        <a:rPr lang="en-IN" sz="900">
                          <a:effectLst/>
                          <a:latin typeface="+mj-lt"/>
                          <a:ea typeface="Calibri" panose="020F0502020204030204" pitchFamily="34" charset="0"/>
                          <a:cs typeface="Mangal" panose="02040503050203030202" pitchFamily="18" charset="0"/>
                        </a:rPr>
                        <a:t>Rights of Persons with Disability” Act: A Boon for Persons with Aphasia. Annals of Indian Academy of Neurology. 23 (8), s 51</a:t>
                      </a:r>
                    </a:p>
                  </a:txBody>
                  <a:tcPr marL="68580" marR="68580" marT="0" marB="0"/>
                </a:tc>
                <a:extLst>
                  <a:ext uri="{0D108BD9-81ED-4DB2-BD59-A6C34878D82A}">
                    <a16:rowId xmlns:a16="http://schemas.microsoft.com/office/drawing/2014/main" val="3129889810"/>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Deepak, P., &amp; Goswami, S. P. (2020). </a:t>
                      </a:r>
                      <a:r>
                        <a:rPr lang="en-IN" sz="900">
                          <a:solidFill>
                            <a:srgbClr val="000000"/>
                          </a:solidFill>
                          <a:effectLst/>
                          <a:latin typeface="+mj-lt"/>
                          <a:ea typeface="Calibri" panose="020F0502020204030204" pitchFamily="34" charset="0"/>
                          <a:cs typeface="Mangal" panose="02040503050203030202" pitchFamily="18" charset="0"/>
                        </a:rPr>
                        <a:t>Effectiveness of semantic-based treatment in persons with aphasia. </a:t>
                      </a:r>
                      <a:r>
                        <a:rPr lang="en-IN" sz="900">
                          <a:effectLst/>
                          <a:latin typeface="+mj-lt"/>
                          <a:ea typeface="Calibri" panose="020F0502020204030204" pitchFamily="34" charset="0"/>
                          <a:cs typeface="Mangal" panose="02040503050203030202" pitchFamily="18" charset="0"/>
                        </a:rPr>
                        <a:t>Annals of Indian Academy of Neurology. 23 (8), s 123-129.</a:t>
                      </a:r>
                    </a:p>
                  </a:txBody>
                  <a:tcPr marL="68580" marR="68580" marT="0" marB="0"/>
                </a:tc>
                <a:extLst>
                  <a:ext uri="{0D108BD9-81ED-4DB2-BD59-A6C34878D82A}">
                    <a16:rowId xmlns:a16="http://schemas.microsoft.com/office/drawing/2014/main" val="2422203667"/>
                  </a:ext>
                </a:extLst>
              </a:tr>
              <a:tr h="0">
                <a:tc>
                  <a:txBody>
                    <a:bodyPr/>
                    <a:lstStyle/>
                    <a:p>
                      <a:pPr marL="457200" indent="-457200" algn="just">
                        <a:lnSpc>
                          <a:spcPct val="100000"/>
                        </a:lnSpc>
                        <a:spcAft>
                          <a:spcPts val="1000"/>
                        </a:spcAft>
                      </a:pPr>
                      <a:r>
                        <a:rPr lang="en-IN" sz="900">
                          <a:effectLst/>
                          <a:latin typeface="+mj-lt"/>
                          <a:ea typeface="Calibri" panose="020F0502020204030204" pitchFamily="34" charset="0"/>
                          <a:cs typeface="Mangal" panose="02040503050203030202" pitchFamily="18" charset="0"/>
                        </a:rPr>
                        <a:t>Darshan, H. S., Goswami, S. P. (2020). </a:t>
                      </a:r>
                      <a:r>
                        <a:rPr lang="en-IN" sz="900">
                          <a:solidFill>
                            <a:srgbClr val="000000"/>
                          </a:solidFill>
                          <a:effectLst/>
                          <a:latin typeface="+mj-lt"/>
                          <a:ea typeface="Calibri" panose="020F0502020204030204" pitchFamily="34" charset="0"/>
                          <a:cs typeface="Mangal" panose="02040503050203030202" pitchFamily="18" charset="0"/>
                        </a:rPr>
                        <a:t>Effect of distance between marker agreement dependencies on sentence comprehension in persons with aphasia. </a:t>
                      </a:r>
                      <a:r>
                        <a:rPr lang="en-IN" sz="900">
                          <a:effectLst/>
                          <a:latin typeface="+mj-lt"/>
                          <a:ea typeface="Calibri" panose="020F0502020204030204" pitchFamily="34" charset="0"/>
                          <a:cs typeface="Mangal" panose="02040503050203030202" pitchFamily="18" charset="0"/>
                        </a:rPr>
                        <a:t>Annals of Indian Academy of Neurology. 23 (8), s 149-155. </a:t>
                      </a:r>
                    </a:p>
                  </a:txBody>
                  <a:tcPr marL="68580" marR="68580" marT="0" marB="0"/>
                </a:tc>
                <a:extLst>
                  <a:ext uri="{0D108BD9-81ED-4DB2-BD59-A6C34878D82A}">
                    <a16:rowId xmlns:a16="http://schemas.microsoft.com/office/drawing/2014/main" val="2595903633"/>
                  </a:ext>
                </a:extLst>
              </a:tr>
              <a:tr h="0">
                <a:tc>
                  <a:txBody>
                    <a:bodyPr/>
                    <a:lstStyle/>
                    <a:p>
                      <a:pPr marL="457200" indent="-457200" algn="just">
                        <a:lnSpc>
                          <a:spcPct val="100000"/>
                        </a:lnSpc>
                        <a:spcAft>
                          <a:spcPts val="1000"/>
                        </a:spcAft>
                      </a:pPr>
                      <a:r>
                        <a:rPr lang="en-IN" sz="900" dirty="0" err="1">
                          <a:effectLst/>
                          <a:latin typeface="+mj-lt"/>
                          <a:ea typeface="Calibri" panose="020F0502020204030204" pitchFamily="34" charset="0"/>
                          <a:cs typeface="Mangal" panose="02040503050203030202" pitchFamily="18" charset="0"/>
                        </a:rPr>
                        <a:t>Vineetha</a:t>
                      </a:r>
                      <a:r>
                        <a:rPr lang="en-IN" sz="900" dirty="0">
                          <a:effectLst/>
                          <a:latin typeface="+mj-lt"/>
                          <a:ea typeface="Calibri" panose="020F0502020204030204" pitchFamily="34" charset="0"/>
                          <a:cs typeface="Mangal" panose="02040503050203030202" pitchFamily="18" charset="0"/>
                        </a:rPr>
                        <a:t>, S. P., &amp; Goswami, S. P. (2020). </a:t>
                      </a:r>
                      <a:r>
                        <a:rPr lang="en-IN" sz="900" dirty="0">
                          <a:solidFill>
                            <a:srgbClr val="333333"/>
                          </a:solidFill>
                          <a:effectLst/>
                          <a:latin typeface="+mj-lt"/>
                          <a:ea typeface="Calibri" panose="020F0502020204030204" pitchFamily="34" charset="0"/>
                          <a:cs typeface="Mangal" panose="02040503050203030202" pitchFamily="18" charset="0"/>
                        </a:rPr>
                        <a:t>Comparing verbal and aided single sentence productions in Malayalam-speaking adults with aphasia: a preliminary investigation. Clinical Linguistics &amp; </a:t>
                      </a:r>
                      <a:r>
                        <a:rPr lang="en-IN" sz="900" dirty="0" err="1">
                          <a:solidFill>
                            <a:srgbClr val="333333"/>
                          </a:solidFill>
                          <a:effectLst/>
                          <a:latin typeface="+mj-lt"/>
                          <a:ea typeface="Calibri" panose="020F0502020204030204" pitchFamily="34" charset="0"/>
                          <a:cs typeface="Mangal" panose="02040503050203030202" pitchFamily="18" charset="0"/>
                        </a:rPr>
                        <a:t>Phonetics.Doi</a:t>
                      </a:r>
                      <a:r>
                        <a:rPr lang="en-IN" sz="900" dirty="0">
                          <a:solidFill>
                            <a:srgbClr val="333333"/>
                          </a:solidFill>
                          <a:effectLst/>
                          <a:latin typeface="+mj-lt"/>
                          <a:ea typeface="Calibri" panose="020F0502020204030204" pitchFamily="34" charset="0"/>
                          <a:cs typeface="Mangal" panose="02040503050203030202" pitchFamily="18" charset="0"/>
                        </a:rPr>
                        <a:t>: 10.1080/02699206.2020.1855254</a:t>
                      </a:r>
                      <a:endParaRPr lang="en-IN" sz="900" dirty="0">
                        <a:effectLst/>
                        <a:latin typeface="+mj-lt"/>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61273466"/>
                  </a:ext>
                </a:extLst>
              </a:tr>
            </a:tbl>
          </a:graphicData>
        </a:graphic>
      </p:graphicFrame>
      <p:sp>
        <p:nvSpPr>
          <p:cNvPr id="4" name="Arrow: Left 3">
            <a:hlinkClick r:id="rId3" action="ppaction://hlinksldjump"/>
            <a:extLst>
              <a:ext uri="{FF2B5EF4-FFF2-40B4-BE49-F238E27FC236}">
                <a16:creationId xmlns:a16="http://schemas.microsoft.com/office/drawing/2014/main" id="{C8944AD8-2E75-4EDA-B97F-B208BD1DA143}"/>
              </a:ext>
            </a:extLst>
          </p:cNvPr>
          <p:cNvSpPr/>
          <p:nvPr/>
        </p:nvSpPr>
        <p:spPr>
          <a:xfrm>
            <a:off x="8146111" y="6453336"/>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3391081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786369" cy="5078313"/>
          </a:xfrm>
          <a:prstGeom prst="rect">
            <a:avLst/>
          </a:prstGeom>
          <a:noFill/>
        </p:spPr>
        <p:txBody>
          <a:bodyPr vert="wordArtVert" wrap="square" rtlCol="0">
            <a:spAutoFit/>
          </a:bodyPr>
          <a:lstStyle/>
          <a:p>
            <a:pPr algn="ctr"/>
            <a:r>
              <a:rPr lang="en-US" b="1" dirty="0"/>
              <a:t>RESEARCH PRESENTATIONS</a:t>
            </a:r>
            <a:endParaRPr lang="en-IN" b="1" dirty="0"/>
          </a:p>
        </p:txBody>
      </p:sp>
      <p:graphicFrame>
        <p:nvGraphicFramePr>
          <p:cNvPr id="3" name="Table 2">
            <a:extLst>
              <a:ext uri="{FF2B5EF4-FFF2-40B4-BE49-F238E27FC236}">
                <a16:creationId xmlns:a16="http://schemas.microsoft.com/office/drawing/2014/main" id="{7ED69720-5DFA-4CE1-A8BB-BA21D2D126A2}"/>
              </a:ext>
            </a:extLst>
          </p:cNvPr>
          <p:cNvGraphicFramePr>
            <a:graphicFrameLocks noGrp="1"/>
          </p:cNvGraphicFramePr>
          <p:nvPr>
            <p:extLst>
              <p:ext uri="{D42A27DB-BD31-4B8C-83A1-F6EECF244321}">
                <p14:modId xmlns:p14="http://schemas.microsoft.com/office/powerpoint/2010/main" val="265928146"/>
              </p:ext>
            </p:extLst>
          </p:nvPr>
        </p:nvGraphicFramePr>
        <p:xfrm>
          <a:off x="972046" y="116632"/>
          <a:ext cx="8171954" cy="28814654"/>
        </p:xfrm>
        <a:graphic>
          <a:graphicData uri="http://schemas.openxmlformats.org/drawingml/2006/table">
            <a:tbl>
              <a:tblPr firstRow="1" firstCol="1" bandRow="1">
                <a:tableStyleId>{2D5ABB26-0587-4C30-8999-92F81FD0307C}</a:tableStyleId>
              </a:tblPr>
              <a:tblGrid>
                <a:gridCol w="8171954">
                  <a:extLst>
                    <a:ext uri="{9D8B030D-6E8A-4147-A177-3AD203B41FA5}">
                      <a16:colId xmlns:a16="http://schemas.microsoft.com/office/drawing/2014/main" val="2202284567"/>
                    </a:ext>
                  </a:extLst>
                </a:gridCol>
              </a:tblGrid>
              <a:tr h="137160">
                <a:tc>
                  <a:txBody>
                    <a:bodyPr/>
                    <a:lstStyle/>
                    <a:p>
                      <a:pPr algn="ctr">
                        <a:lnSpc>
                          <a:spcPct val="100000"/>
                        </a:lnSpc>
                        <a:spcAft>
                          <a:spcPts val="1000"/>
                        </a:spcAft>
                      </a:pPr>
                      <a:r>
                        <a:rPr lang="en-US" sz="900" b="1" dirty="0">
                          <a:solidFill>
                            <a:schemeClr val="bg1"/>
                          </a:solidFill>
                          <a:effectLst/>
                          <a:latin typeface="+mj-lt"/>
                          <a:ea typeface="Calibri" panose="020F0502020204030204" pitchFamily="34" charset="0"/>
                          <a:cs typeface="Mangal" panose="02040503050203030202" pitchFamily="18" charset="0"/>
                        </a:rPr>
                        <a:t>NATIONAL PRESENTATIONS</a:t>
                      </a:r>
                      <a:endParaRPr lang="en-IN" sz="900" b="1" dirty="0">
                        <a:solidFill>
                          <a:schemeClr val="bg1"/>
                        </a:solidFill>
                        <a:effectLst/>
                        <a:latin typeface="+mj-lt"/>
                        <a:ea typeface="Calibri" panose="020F0502020204030204" pitchFamily="34" charset="0"/>
                        <a:cs typeface="Mangal" panose="02040503050203030202" pitchFamily="18" charset="0"/>
                      </a:endParaRPr>
                    </a:p>
                  </a:txBody>
                  <a:tcPr marL="12312" marR="12312" marT="0" marB="0">
                    <a:solidFill>
                      <a:schemeClr val="accent2"/>
                    </a:solidFill>
                  </a:tcPr>
                </a:tc>
                <a:extLst>
                  <a:ext uri="{0D108BD9-81ED-4DB2-BD59-A6C34878D82A}">
                    <a16:rowId xmlns:a16="http://schemas.microsoft.com/office/drawing/2014/main" val="1172354416"/>
                  </a:ext>
                </a:extLst>
              </a:tr>
              <a:tr h="407099">
                <a:tc>
                  <a:txBody>
                    <a:bodyPr/>
                    <a:lstStyle/>
                    <a:p>
                      <a:pPr marL="284480" indent="-284480" algn="just">
                        <a:lnSpc>
                          <a:spcPct val="115000"/>
                        </a:lnSpc>
                        <a:spcAft>
                          <a:spcPts val="1000"/>
                        </a:spcAft>
                      </a:pPr>
                      <a:r>
                        <a:rPr lang="en-US" sz="1200" dirty="0" err="1">
                          <a:effectLst/>
                          <a:latin typeface="Arial" panose="020B0604020202020204" pitchFamily="34" charset="0"/>
                          <a:ea typeface="Calibri" panose="020F0502020204030204" pitchFamily="34" charset="0"/>
                          <a:cs typeface="Mangal" panose="02040503050203030202" pitchFamily="18" charset="0"/>
                        </a:rPr>
                        <a:t>Appas</a:t>
                      </a:r>
                      <a:r>
                        <a:rPr lang="en-US" sz="1200" dirty="0">
                          <a:effectLst/>
                          <a:latin typeface="Arial" panose="020B0604020202020204" pitchFamily="34" charset="0"/>
                          <a:ea typeface="Calibri" panose="020F0502020204030204" pitchFamily="34" charset="0"/>
                          <a:cs typeface="Mangal" panose="02040503050203030202" pitchFamily="18" charset="0"/>
                        </a:rPr>
                        <a:t>, S., </a:t>
                      </a:r>
                      <a:r>
                        <a:rPr lang="en-US" sz="1200" dirty="0" err="1">
                          <a:effectLst/>
                          <a:latin typeface="Arial" panose="020B0604020202020204" pitchFamily="34" charset="0"/>
                          <a:ea typeface="Calibri" panose="020F0502020204030204" pitchFamily="34" charset="0"/>
                          <a:cs typeface="Mangal" panose="02040503050203030202" pitchFamily="18" charset="0"/>
                        </a:rPr>
                        <a:t>Srushti</a:t>
                      </a:r>
                      <a:r>
                        <a:rPr lang="en-US" sz="1200" dirty="0">
                          <a:effectLst/>
                          <a:latin typeface="Arial" panose="020B0604020202020204" pitchFamily="34" charset="0"/>
                          <a:ea typeface="Calibri" panose="020F0502020204030204" pitchFamily="34" charset="0"/>
                          <a:cs typeface="Mangal" panose="02040503050203030202" pitchFamily="18" charset="0"/>
                        </a:rPr>
                        <a:t>, S., Swapna, N. (2015).</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a:t>
                      </a:r>
                      <a:r>
                        <a:rPr lang="en-IN" sz="1200" dirty="0">
                          <a:effectLst/>
                          <a:latin typeface="Arial" panose="020B0604020202020204" pitchFamily="34" charset="0"/>
                          <a:ea typeface="Calibri" panose="020F0502020204030204" pitchFamily="34" charset="0"/>
                          <a:cs typeface="Mangal" panose="02040503050203030202" pitchFamily="18" charset="0"/>
                        </a:rPr>
                        <a:t>Pantothenate Kinase Associated Neurodegeneration (PKAN) - A rare case study. </a:t>
                      </a:r>
                      <a:r>
                        <a:rPr lang="en-US" sz="1200" dirty="0">
                          <a:effectLst/>
                          <a:latin typeface="Arial" panose="020B0604020202020204" pitchFamily="34" charset="0"/>
                          <a:ea typeface="Calibri" panose="020F0502020204030204" pitchFamily="34" charset="0"/>
                          <a:cs typeface="Mangal" panose="02040503050203030202" pitchFamily="18" charset="0"/>
                        </a:rPr>
                        <a:t>Paper presented in Laryngology and Voice Association, Kolkata, 21-23 August 2015.</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83216443"/>
                  </a:ext>
                </a:extLst>
              </a:tr>
              <a:tr h="617411">
                <a:tc>
                  <a:txBody>
                    <a:bodyPr/>
                    <a:lstStyle/>
                    <a:p>
                      <a:pPr marL="284480" indent="-284480" algn="just">
                        <a:lnSpc>
                          <a:spcPct val="115000"/>
                        </a:lnSpc>
                        <a:spcAft>
                          <a:spcPts val="1000"/>
                        </a:spcAft>
                      </a:pPr>
                      <a:r>
                        <a:rPr lang="en-US" sz="1200">
                          <a:effectLst/>
                          <a:latin typeface="Arial" panose="020B0604020202020204" pitchFamily="34" charset="0"/>
                          <a:ea typeface="Calibri" panose="020F0502020204030204" pitchFamily="34" charset="0"/>
                          <a:cs typeface="Mangal" panose="02040503050203030202" pitchFamily="18" charset="0"/>
                        </a:rPr>
                        <a:t>Deepa, M. S., &amp; Pushpavathi, M. (2015). Cognitive Linguistics abilities in Preschool children with and without Cleft Lip and Palate: An exploratory study. Paper presented in the 14</a:t>
                      </a:r>
                      <a:r>
                        <a:rPr lang="en-US" sz="1200" baseline="30000">
                          <a:effectLst/>
                          <a:latin typeface="Arial" panose="020B0604020202020204" pitchFamily="34" charset="0"/>
                          <a:ea typeface="Calibri" panose="020F0502020204030204" pitchFamily="34" charset="0"/>
                          <a:cs typeface="Mangal" panose="02040503050203030202" pitchFamily="18" charset="0"/>
                        </a:rPr>
                        <a:t>th</a:t>
                      </a:r>
                      <a:r>
                        <a:rPr lang="en-US" sz="1200">
                          <a:effectLst/>
                          <a:latin typeface="Arial" panose="020B0604020202020204" pitchFamily="34" charset="0"/>
                          <a:ea typeface="Calibri" panose="020F0502020204030204" pitchFamily="34" charset="0"/>
                          <a:cs typeface="Mangal" panose="02040503050203030202" pitchFamily="18" charset="0"/>
                        </a:rPr>
                        <a:t> Annual conference of Indian Society of Cleft Lip, Palate and Craniofacial Anomalies. Goa, 1-3 May 2015.</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070293237"/>
                  </a:ext>
                </a:extLst>
              </a:tr>
              <a:tr h="617411">
                <a:tc>
                  <a:txBody>
                    <a:bodyPr/>
                    <a:lstStyle/>
                    <a:p>
                      <a:pPr marL="284480" indent="-284480" algn="just">
                        <a:lnSpc>
                          <a:spcPct val="115000"/>
                        </a:lnSpc>
                        <a:spcAft>
                          <a:spcPts val="1000"/>
                        </a:spcAft>
                      </a:pPr>
                      <a:r>
                        <a:rPr lang="en-US" sz="1200">
                          <a:effectLst/>
                          <a:latin typeface="Arial" panose="020B0604020202020204" pitchFamily="34" charset="0"/>
                          <a:ea typeface="Calibri" panose="020F0502020204030204" pitchFamily="34" charset="0"/>
                          <a:cs typeface="Mangal" panose="02040503050203030202" pitchFamily="18" charset="0"/>
                        </a:rPr>
                        <a:t>Pushpavathi, M. (2015). Correlation of one third octave spectral analysis and voice low to high tone ratio with perceived nasality in children with cleft lip and palate. Paper presented in the 14</a:t>
                      </a:r>
                      <a:r>
                        <a:rPr lang="en-US" sz="1200" baseline="30000">
                          <a:effectLst/>
                          <a:latin typeface="Arial" panose="020B0604020202020204" pitchFamily="34" charset="0"/>
                          <a:ea typeface="Calibri" panose="020F0502020204030204" pitchFamily="34" charset="0"/>
                          <a:cs typeface="Mangal" panose="02040503050203030202" pitchFamily="18" charset="0"/>
                        </a:rPr>
                        <a:t>th</a:t>
                      </a:r>
                      <a:r>
                        <a:rPr lang="en-US" sz="1200">
                          <a:effectLst/>
                          <a:latin typeface="Arial" panose="020B0604020202020204" pitchFamily="34" charset="0"/>
                          <a:ea typeface="Calibri" panose="020F0502020204030204" pitchFamily="34" charset="0"/>
                          <a:cs typeface="Mangal" panose="02040503050203030202" pitchFamily="18" charset="0"/>
                        </a:rPr>
                        <a:t> Annual conference of Indian Society of Cleft Lip, Palate and Craniofacial Anomalies. Goa, 1-3 May 2015.</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4274197886"/>
                  </a:ext>
                </a:extLst>
              </a:tr>
              <a:tr h="617411">
                <a:tc>
                  <a:txBody>
                    <a:bodyPr/>
                    <a:lstStyle/>
                    <a:p>
                      <a:pPr marL="284480" indent="-284480" algn="just">
                        <a:lnSpc>
                          <a:spcPct val="115000"/>
                        </a:lnSpc>
                        <a:spcAft>
                          <a:spcPts val="1000"/>
                        </a:spcAft>
                      </a:pPr>
                      <a:r>
                        <a:rPr lang="en-US" sz="1200">
                          <a:effectLst/>
                          <a:latin typeface="Arial" panose="020B0604020202020204" pitchFamily="34" charset="0"/>
                          <a:ea typeface="Calibri" panose="020F0502020204030204" pitchFamily="34" charset="0"/>
                          <a:cs typeface="Mangal" panose="02040503050203030202" pitchFamily="18" charset="0"/>
                        </a:rPr>
                        <a:t>Pushpavathi, M. (2015). Effect of surgery on articulation in individuals with VPD : Pre and Post operative comparison. Paper presented in the 14</a:t>
                      </a:r>
                      <a:r>
                        <a:rPr lang="en-US" sz="1200" baseline="30000">
                          <a:effectLst/>
                          <a:latin typeface="Arial" panose="020B0604020202020204" pitchFamily="34" charset="0"/>
                          <a:ea typeface="Calibri" panose="020F0502020204030204" pitchFamily="34" charset="0"/>
                          <a:cs typeface="Mangal" panose="02040503050203030202" pitchFamily="18" charset="0"/>
                        </a:rPr>
                        <a:t>th</a:t>
                      </a:r>
                      <a:r>
                        <a:rPr lang="en-US" sz="1200">
                          <a:effectLst/>
                          <a:latin typeface="Arial" panose="020B0604020202020204" pitchFamily="34" charset="0"/>
                          <a:ea typeface="Calibri" panose="020F0502020204030204" pitchFamily="34" charset="0"/>
                          <a:cs typeface="Mangal" panose="02040503050203030202" pitchFamily="18" charset="0"/>
                        </a:rPr>
                        <a:t> Annual conference of Indian Society of Cleft Lip, Palate and Craniofacial Anomalies. Goa, 1-3 May 2015.</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202896893"/>
                  </a:ext>
                </a:extLst>
              </a:tr>
              <a:tr h="407099">
                <a:tc>
                  <a:txBody>
                    <a:bodyPr/>
                    <a:lstStyle/>
                    <a:p>
                      <a:pPr marL="284480" indent="-284480" algn="just">
                        <a:lnSpc>
                          <a:spcPct val="115000"/>
                        </a:lnSpc>
                        <a:spcAft>
                          <a:spcPts val="1000"/>
                        </a:spcAft>
                      </a:pPr>
                      <a:r>
                        <a:rPr lang="en-US" sz="1200">
                          <a:effectLst/>
                          <a:latin typeface="Arial" panose="020B0604020202020204" pitchFamily="34" charset="0"/>
                          <a:ea typeface="Calibri" panose="020F0502020204030204" pitchFamily="34" charset="0"/>
                          <a:cs typeface="Mangal" panose="02040503050203030202" pitchFamily="18" charset="0"/>
                        </a:rPr>
                        <a:t>Pushpavathi, M. (2015). Rehabilitation after head and neck cancer. Paper presented in the International workshop on  communication rehabilitation  after head and neck cancer . Mumbai, 8-9 May 2015.</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922739726"/>
                  </a:ext>
                </a:extLst>
              </a:tr>
              <a:tr h="407099">
                <a:tc>
                  <a:txBody>
                    <a:bodyPr/>
                    <a:lstStyle/>
                    <a:p>
                      <a:pPr marL="284480" indent="-284480" algn="just">
                        <a:lnSpc>
                          <a:spcPct val="115000"/>
                        </a:lnSpc>
                        <a:spcAft>
                          <a:spcPts val="1000"/>
                        </a:spcAft>
                      </a:pPr>
                      <a:r>
                        <a:rPr lang="en-US" sz="1200">
                          <a:effectLst/>
                          <a:latin typeface="Arial" panose="020B0604020202020204" pitchFamily="34" charset="0"/>
                          <a:ea typeface="Calibri" panose="020F0502020204030204" pitchFamily="34" charset="0"/>
                          <a:cs typeface="Mangal" panose="02040503050203030202" pitchFamily="18" charset="0"/>
                        </a:rPr>
                        <a:t>Pushpavathi, M., Deepa, M. S. (2015). Assessment of  speech and   language. Paper presented in the National Workshop on rehabilitation of children with cleft lip and palate. Mysore, 30-31 April 2015.</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719978662"/>
                  </a:ext>
                </a:extLst>
              </a:tr>
              <a:tr h="617411">
                <a:tc>
                  <a:txBody>
                    <a:bodyPr/>
                    <a:lstStyle/>
                    <a:p>
                      <a:pPr marL="284480" indent="-284480" algn="just">
                        <a:lnSpc>
                          <a:spcPct val="115000"/>
                        </a:lnSpc>
                        <a:spcAft>
                          <a:spcPts val="1000"/>
                        </a:spcAft>
                      </a:pPr>
                      <a:r>
                        <a:rPr lang="en-US" sz="1200">
                          <a:effectLst/>
                          <a:latin typeface="Arial" panose="020B0604020202020204" pitchFamily="34" charset="0"/>
                          <a:ea typeface="Calibri" panose="020F0502020204030204" pitchFamily="34" charset="0"/>
                          <a:cs typeface="Mangal" panose="02040503050203030202" pitchFamily="18" charset="0"/>
                        </a:rPr>
                        <a:t>Pushpavathi, M., Deepa, M. S. (2015). Speech and language disorders  in persons with Cleft lip and palate. Paper presented in the National Workshop on rehabilitation of children with cleft lip and palate. Mysore, 30-31 April 2015.</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69674845"/>
                  </a:ext>
                </a:extLst>
              </a:tr>
              <a:tr h="617411">
                <a:tc>
                  <a:txBody>
                    <a:bodyPr/>
                    <a:lstStyle/>
                    <a:p>
                      <a:pPr marL="284480" indent="-284480" algn="just">
                        <a:lnSpc>
                          <a:spcPct val="115000"/>
                        </a:lnSpc>
                        <a:spcAft>
                          <a:spcPts val="1000"/>
                        </a:spcAft>
                      </a:pPr>
                      <a:r>
                        <a:rPr lang="en-US" sz="1200">
                          <a:effectLst/>
                          <a:latin typeface="Arial" panose="020B0604020202020204" pitchFamily="34" charset="0"/>
                          <a:ea typeface="Calibri" panose="020F0502020204030204" pitchFamily="34" charset="0"/>
                          <a:cs typeface="Mangal" panose="02040503050203030202" pitchFamily="18" charset="0"/>
                        </a:rPr>
                        <a:t>Pushpavathi, M., Deepa, M. S. (2015). Speech and language therapy for children with cleft lip and palate. Paper presented in the National Workshop on rehabilitation of children with cleft lip and palate. Mysore, 30-31 April 2015.</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414260058"/>
                  </a:ext>
                </a:extLst>
              </a:tr>
              <a:tr h="617411">
                <a:tc>
                  <a:txBody>
                    <a:bodyPr/>
                    <a:lstStyle/>
                    <a:p>
                      <a:pPr marL="284480" indent="-284480" algn="just">
                        <a:lnSpc>
                          <a:spcPct val="115000"/>
                        </a:lnSpc>
                        <a:spcAft>
                          <a:spcPts val="1000"/>
                        </a:spcAft>
                      </a:pPr>
                      <a:r>
                        <a:rPr lang="en-US" sz="1200">
                          <a:effectLst/>
                          <a:latin typeface="Arial" panose="020B0604020202020204" pitchFamily="34" charset="0"/>
                          <a:ea typeface="Calibri" panose="020F0502020204030204" pitchFamily="34" charset="0"/>
                          <a:cs typeface="Mangal" panose="02040503050203030202" pitchFamily="18" charset="0"/>
                        </a:rPr>
                        <a:t>Pushpavathi, M., Deepa, M. S., &amp; Shilpa, N. (2015). Relationship between vocabulary and semantic characteristics in Preschool children with and without Cleft Lip and Palate. Paper presented in the 14</a:t>
                      </a:r>
                      <a:r>
                        <a:rPr lang="en-US" sz="1200" baseline="30000">
                          <a:effectLst/>
                          <a:latin typeface="Arial" panose="020B0604020202020204" pitchFamily="34" charset="0"/>
                          <a:ea typeface="Calibri" panose="020F0502020204030204" pitchFamily="34" charset="0"/>
                          <a:cs typeface="Mangal" panose="02040503050203030202" pitchFamily="18" charset="0"/>
                        </a:rPr>
                        <a:t>th</a:t>
                      </a:r>
                      <a:r>
                        <a:rPr lang="en-US" sz="1200">
                          <a:effectLst/>
                          <a:latin typeface="Arial" panose="020B0604020202020204" pitchFamily="34" charset="0"/>
                          <a:ea typeface="Calibri" panose="020F0502020204030204" pitchFamily="34" charset="0"/>
                          <a:cs typeface="Mangal" panose="02040503050203030202" pitchFamily="18" charset="0"/>
                        </a:rPr>
                        <a:t> Annual conference of Indian Society of Cleft Lip, Palate and Craniofacial Anomalies. Goa, 1-3 May 2015.</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188197501"/>
                  </a:ext>
                </a:extLst>
              </a:tr>
              <a:tr h="407099">
                <a:tc>
                  <a:txBody>
                    <a:bodyPr/>
                    <a:lstStyle/>
                    <a:p>
                      <a:pPr marL="284480" indent="-284480" algn="just">
                        <a:lnSpc>
                          <a:spcPct val="115000"/>
                        </a:lnSpc>
                        <a:spcAft>
                          <a:spcPts val="1000"/>
                        </a:spcAft>
                        <a:tabLst>
                          <a:tab pos="285750" algn="l"/>
                        </a:tabLst>
                      </a:pPr>
                      <a:r>
                        <a:rPr lang="en-US" sz="1200">
                          <a:effectLst/>
                          <a:latin typeface="Arial" panose="020B0604020202020204" pitchFamily="34" charset="0"/>
                          <a:ea typeface="Calibri" panose="020F0502020204030204" pitchFamily="34" charset="0"/>
                          <a:cs typeface="Mangal" panose="02040503050203030202" pitchFamily="18" charset="0"/>
                        </a:rPr>
                        <a:t>Shrusti, S., &amp; Swapna, N. (2015). Feeding and oromotor skills in children with Autism Spectrum Disorders. Paper presented in Laryngology and Voice Association, Kolkata, 21-23 August 2015.</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086403538"/>
                  </a:ext>
                </a:extLst>
              </a:tr>
              <a:tr h="407099">
                <a:tc>
                  <a:txBody>
                    <a:bodyPr/>
                    <a:lstStyle/>
                    <a:p>
                      <a:pPr marL="284480" indent="-284480" algn="just">
                        <a:lnSpc>
                          <a:spcPct val="115000"/>
                        </a:lnSpc>
                        <a:spcAft>
                          <a:spcPts val="1000"/>
                        </a:spcAft>
                      </a:pPr>
                      <a:r>
                        <a:rPr lang="en-US" sz="1200">
                          <a:effectLst/>
                          <a:latin typeface="Arial" panose="020B0604020202020204" pitchFamily="34" charset="0"/>
                          <a:ea typeface="Calibri" panose="020F0502020204030204" pitchFamily="34" charset="0"/>
                          <a:cs typeface="Mangal" panose="02040503050203030202" pitchFamily="18" charset="0"/>
                        </a:rPr>
                        <a:t>Shrusti, S., &amp; Swapna, N. (2015). Feeding and Oro-motor Skills in Children with Cerebral Palsy. Paper presented in XI Phonocon, Nagpur,  13 February 2015.</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4002818707"/>
                  </a:ext>
                </a:extLst>
              </a:tr>
              <a:tr h="407099">
                <a:tc>
                  <a:txBody>
                    <a:bodyPr/>
                    <a:lstStyle/>
                    <a:p>
                      <a:pPr marL="284480" indent="-284480" algn="just">
                        <a:lnSpc>
                          <a:spcPct val="115000"/>
                        </a:lnSpc>
                        <a:spcAft>
                          <a:spcPts val="1000"/>
                        </a:spcAft>
                        <a:tabLst>
                          <a:tab pos="285750" algn="l"/>
                        </a:tabLst>
                      </a:pPr>
                      <a:r>
                        <a:rPr lang="en-US" sz="1200">
                          <a:effectLst/>
                          <a:latin typeface="Arial" panose="020B0604020202020204" pitchFamily="34" charset="0"/>
                          <a:ea typeface="Calibri" panose="020F0502020204030204" pitchFamily="34" charset="0"/>
                          <a:cs typeface="Mangal" panose="02040503050203030202" pitchFamily="18" charset="0"/>
                        </a:rPr>
                        <a:t>Sneha, G., &amp;Swapna, N. (2015). Fluency profile in Kannada speaking individuals with Down syndrome. Paper presented in ISHA-TN, Kanyakumari, 2-4 October 2015.</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884236889"/>
                  </a:ext>
                </a:extLst>
              </a:tr>
              <a:tr h="407099">
                <a:tc>
                  <a:txBody>
                    <a:bodyPr/>
                    <a:lstStyle/>
                    <a:p>
                      <a:pPr marL="284480" indent="-284480" algn="just">
                        <a:lnSpc>
                          <a:spcPct val="115000"/>
                        </a:lnSpc>
                        <a:spcAft>
                          <a:spcPts val="1000"/>
                        </a:spcAft>
                        <a:tabLst>
                          <a:tab pos="285750" algn="l"/>
                        </a:tabLst>
                      </a:pPr>
                      <a:r>
                        <a:rPr lang="en-US" sz="1200">
                          <a:effectLst/>
                          <a:latin typeface="Arial" panose="020B0604020202020204" pitchFamily="34" charset="0"/>
                          <a:ea typeface="Calibri" panose="020F0502020204030204" pitchFamily="34" charset="0"/>
                          <a:cs typeface="Mangal" panose="02040503050203030202" pitchFamily="18" charset="0"/>
                        </a:rPr>
                        <a:t>Shyamala, K. C. (2017).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Speech language and communication difficulties in ASD. </a:t>
                      </a:r>
                      <a:r>
                        <a:rPr lang="en-IN" sz="1200">
                          <a:effectLst/>
                          <a:latin typeface="Arial" panose="020B0604020202020204" pitchFamily="34" charset="0"/>
                          <a:ea typeface="Calibri" panose="020F0502020204030204" pitchFamily="34" charset="0"/>
                          <a:cs typeface="Mangal" panose="02040503050203030202" pitchFamily="18" charset="0"/>
                        </a:rPr>
                        <a:t>Seminar on therapeutic intervention in Autism Spectrum. </a:t>
                      </a:r>
                      <a:r>
                        <a:rPr lang="en-US" sz="1200">
                          <a:effectLst/>
                          <a:latin typeface="Arial" panose="020B0604020202020204" pitchFamily="34" charset="0"/>
                          <a:ea typeface="Calibri" panose="020F0502020204030204" pitchFamily="34" charset="0"/>
                          <a:cs typeface="Mangal" panose="02040503050203030202" pitchFamily="18" charset="0"/>
                        </a:rPr>
                        <a:t>PDDNIPPD, New Delhi.29-30 March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109091306"/>
                  </a:ext>
                </a:extLst>
              </a:tr>
              <a:tr h="407099">
                <a:tc>
                  <a:txBody>
                    <a:bodyPr/>
                    <a:lstStyle/>
                    <a:p>
                      <a:pPr marL="284480" indent="-284480" algn="just">
                        <a:lnSpc>
                          <a:spcPct val="115000"/>
                        </a:lnSpc>
                        <a:spcAft>
                          <a:spcPts val="1000"/>
                        </a:spcAft>
                        <a:tabLst>
                          <a:tab pos="285750" algn="l"/>
                        </a:tabLst>
                      </a:pPr>
                      <a:r>
                        <a:rPr lang="en-US" sz="1200">
                          <a:effectLst/>
                          <a:latin typeface="Arial" panose="020B0604020202020204" pitchFamily="34" charset="0"/>
                          <a:ea typeface="Calibri" panose="020F0502020204030204" pitchFamily="34" charset="0"/>
                          <a:cs typeface="Mangal" panose="02040503050203030202" pitchFamily="18" charset="0"/>
                        </a:rPr>
                        <a:t>Shyamala, K. C. (2017).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 Assessment and management in ASD: An SLP perspective. </a:t>
                      </a:r>
                      <a:r>
                        <a:rPr lang="en-IN" sz="1200">
                          <a:effectLst/>
                          <a:latin typeface="Arial" panose="020B0604020202020204" pitchFamily="34" charset="0"/>
                          <a:ea typeface="Calibri" panose="020F0502020204030204" pitchFamily="34" charset="0"/>
                          <a:cs typeface="Mangal" panose="02040503050203030202" pitchFamily="18" charset="0"/>
                        </a:rPr>
                        <a:t>Seminar on therapeutic intervention in Autism Spectrum. </a:t>
                      </a:r>
                      <a:r>
                        <a:rPr lang="en-US" sz="1200">
                          <a:effectLst/>
                          <a:latin typeface="Arial" panose="020B0604020202020204" pitchFamily="34" charset="0"/>
                          <a:ea typeface="Calibri" panose="020F0502020204030204" pitchFamily="34" charset="0"/>
                          <a:cs typeface="Mangal" panose="02040503050203030202" pitchFamily="18" charset="0"/>
                        </a:rPr>
                        <a:t>PDDNIPPD, New Delhi.29-30 March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415246298"/>
                  </a:ext>
                </a:extLst>
              </a:tr>
              <a:tr h="407099">
                <a:tc>
                  <a:txBody>
                    <a:bodyPr/>
                    <a:lstStyle/>
                    <a:p>
                      <a:pPr marL="284480" indent="-284480" algn="just">
                        <a:lnSpc>
                          <a:spcPct val="115000"/>
                        </a:lnSpc>
                        <a:spcAft>
                          <a:spcPts val="1000"/>
                        </a:spcAft>
                        <a:tabLst>
                          <a:tab pos="285750" algn="l"/>
                        </a:tabLst>
                      </a:pPr>
                      <a:r>
                        <a:rPr lang="en-US" sz="1200">
                          <a:effectLst/>
                          <a:latin typeface="Arial" panose="020B0604020202020204" pitchFamily="34" charset="0"/>
                          <a:ea typeface="Calibri" panose="020F0502020204030204" pitchFamily="34" charset="0"/>
                          <a:cs typeface="Mangal" panose="02040503050203030202" pitchFamily="18" charset="0"/>
                        </a:rPr>
                        <a:t>Goswami, S. P. (2017).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Income and work satisfaction: two sides of the same coin. Paper presented in ISHACON. 06-08 January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466073761"/>
                  </a:ext>
                </a:extLst>
              </a:tr>
              <a:tr h="407099">
                <a:tc>
                  <a:txBody>
                    <a:bodyPr/>
                    <a:lstStyle/>
                    <a:p>
                      <a:pPr marL="284480" indent="-284480" algn="just">
                        <a:lnSpc>
                          <a:spcPct val="115000"/>
                        </a:lnSpc>
                        <a:spcAft>
                          <a:spcPts val="1000"/>
                        </a:spcAft>
                        <a:tabLst>
                          <a:tab pos="285750" algn="l"/>
                        </a:tabLst>
                      </a:pPr>
                      <a:r>
                        <a:rPr lang="en-US" sz="1200">
                          <a:effectLst/>
                          <a:latin typeface="Arial" panose="020B0604020202020204" pitchFamily="34" charset="0"/>
                          <a:ea typeface="Calibri" panose="020F0502020204030204" pitchFamily="34" charset="0"/>
                          <a:cs typeface="Mangal" panose="02040503050203030202" pitchFamily="18" charset="0"/>
                        </a:rPr>
                        <a:t>Jayashree, C. S. (2017). Atypycalities in auditory processing: Unravelling the language deficits in children with Autism Spectrum Disorders.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in ISHACON. 06-08 January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566651933"/>
                  </a:ext>
                </a:extLst>
              </a:tr>
              <a:tr h="407099">
                <a:tc>
                  <a:txBody>
                    <a:bodyPr/>
                    <a:lstStyle/>
                    <a:p>
                      <a:pPr marL="284480" indent="-284480" algn="just">
                        <a:lnSpc>
                          <a:spcPct val="115000"/>
                        </a:lnSpc>
                        <a:spcAft>
                          <a:spcPts val="1000"/>
                        </a:spcAft>
                        <a:tabLst>
                          <a:tab pos="285750" algn="l"/>
                        </a:tabLst>
                      </a:pPr>
                      <a:r>
                        <a:rPr lang="en-US" sz="1200">
                          <a:effectLst/>
                          <a:latin typeface="Arial" panose="020B0604020202020204" pitchFamily="34" charset="0"/>
                          <a:ea typeface="Calibri" panose="020F0502020204030204" pitchFamily="34" charset="0"/>
                          <a:cs typeface="Mangal" panose="02040503050203030202" pitchFamily="18" charset="0"/>
                        </a:rPr>
                        <a:t>Swati, G., Prajwak, K. E., &amp; Swapna, N. (2017). Acoustic Vowel Space in Children and Adults with Stuttering.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in ISHACON. 06-08 January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569167733"/>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Shyamala, K. C. (2017).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Speech language and communication difficulties in ASD.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the Seminar on therapeutic intervention in Autism spectrum, organized by PDDNIPPD, New Delhi, 29th-30th March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804141337"/>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Shyamala, K. C. (2017).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Assessment and management in ASD: An SLP perspective</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the Seminar on therapeutic intervention in Autism spectrum, organized by PDDNIPPD, New Delhi, 29th-30th March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426771317"/>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Gayathri, K., &amp; Swapna, N. (2017).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Eclectic approach for behavioural management of dysphagia: A case report.</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the 17th National conference of the Foundation for Head and Neck Oncology, organized by Head and Neck Team at the Tata Memorial Hospital in Mumbai, 15th-16th September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856175498"/>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Pushpavathi, M. (2017).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Impact of timing of surgery on the development of speech in toddlers with repaired cleft lip and palate.</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at the National Symposium of Acoustics, organized by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Aligarh Muslim university, 28</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 30</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October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242509272"/>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Pushpavathi, M. (2017).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Perceptual Judgments of Resonance, Understandability and Acceptability in Children with Repaired Cleft Palate across Words and Sentences</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at the National Symposium of Acoustics, organized by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Aligarh Muslim university, 28</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 30</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October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6400196"/>
                  </a:ext>
                </a:extLst>
              </a:tr>
              <a:tr h="827723">
                <a:tc>
                  <a:txBody>
                    <a:bodyPr/>
                    <a:lstStyle/>
                    <a:p>
                      <a:pPr marL="284480" indent="-284480" algn="just">
                        <a:lnSpc>
                          <a:spcPct val="115000"/>
                        </a:lnSpc>
                        <a:spcAft>
                          <a:spcPts val="1000"/>
                        </a:spcAft>
                        <a:tabLst>
                          <a:tab pos="285750" algn="l"/>
                        </a:tabLst>
                      </a:pP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Bhargav, D. S., Sreedevi. N., Swapna, N., &amp; Srinivas, K. (2017).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Exome sequencing for Cerebral Palsy: Opening windows for differential diagnosis</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Oral and Poster presented at NextGen Genomics, Biology, Bioinformatics and Technologies (NGBT) 2017, organised by Scigenome Research Foundation (SGRF), India, 02 – 04 October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666225901"/>
                  </a:ext>
                </a:extLst>
              </a:tr>
              <a:tr h="617411">
                <a:tc>
                  <a:txBody>
                    <a:bodyPr/>
                    <a:lstStyle/>
                    <a:p>
                      <a:pPr marL="284480" indent="-284480" algn="just">
                        <a:lnSpc>
                          <a:spcPct val="115000"/>
                        </a:lnSpc>
                        <a:spcAft>
                          <a:spcPts val="1000"/>
                        </a:spcAft>
                        <a:tabLst>
                          <a:tab pos="285750" algn="l"/>
                        </a:tabLst>
                      </a:pP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Gayathri, K., Brajesh, P., Bharathi, M. V., &amp; Shilpa, N.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Acquisition of Reading Related Skills in Typically Developing Malayalam Speaking Children.</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Oral Paper presented at the 50</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ISHACON, organized by Indian Speech and Hearing Association-Mysuru Chapter, 05-07 January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626543275"/>
                  </a:ext>
                </a:extLst>
              </a:tr>
              <a:tr h="617411">
                <a:tc>
                  <a:txBody>
                    <a:bodyPr/>
                    <a:lstStyle/>
                    <a:p>
                      <a:pPr marL="284480" indent="-284480" algn="just">
                        <a:lnSpc>
                          <a:spcPct val="115000"/>
                        </a:lnSpc>
                        <a:spcAft>
                          <a:spcPts val="1000"/>
                        </a:spcAft>
                        <a:tabLst>
                          <a:tab pos="285750" algn="l"/>
                        </a:tabLst>
                      </a:pP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Gayathri, K., Brajesh, P., Bharathi, M. V., &amp; Shilpa, N.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Development of syllable –grapheme and grapheme-syllable correspondence in young Malayalam speaking children</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Oral Paper presented at the 50</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ISHACON, organized by Indian Speech and Hearing Association-Mysuru Chapter, 05-07 January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762273687"/>
                  </a:ext>
                </a:extLst>
              </a:tr>
              <a:tr h="617411">
                <a:tc>
                  <a:txBody>
                    <a:bodyPr/>
                    <a:lstStyle/>
                    <a:p>
                      <a:pPr marL="284480" indent="-284480" algn="just">
                        <a:lnSpc>
                          <a:spcPct val="115000"/>
                        </a:lnSpc>
                        <a:spcAft>
                          <a:spcPts val="1000"/>
                        </a:spcAft>
                        <a:tabLst>
                          <a:tab pos="285750" algn="l"/>
                        </a:tabLst>
                      </a:pP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Aparna, S., &amp; Pushpavathi, M.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Velopharyngeal closure and resonance in children following early cleft palate repair:  Outcome measurement.</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the 50</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ISHACON, organized by Indian Speech and Hearing Association-Mysuru Chapter, 05-07 January 2018</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377690623"/>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Pushpavathi, M., Kavya, V., &amp; Akshatha, V.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Role of early intervention for children with repaired cleft</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the 50</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ISHACON, organized by Indian Speech and Hearing Association-Mysuru Chapter, 05-07 January 2018</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842829658"/>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Gopikishore, P.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Pharmacological and Therapeutic management of Vocal Fold Ectasia: A Case Study.</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NIVAT-2018 organized by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Nitte Institute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of Speech and Hearing, Mangaluru from 22-24 February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196799638"/>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Gopikishore, P.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Videostroboscopic Analysis of Glottic and Supraglottic Characteristics in Sulcus Vocalis</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NIVAT-2018 organized by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Nitte Institute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of Speech and Hearing, Mangaluru from 22-24 February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944305236"/>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Gopikishore, P.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Efficacy of Vocal Function Exercises on the Voice of Future Speech Language Pathologists: A Pilot Study</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NIVAT-2018 organized by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Nitte Institute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of Speech and Hearing, Mangaluru from 22-24 February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368501988"/>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Pushpavathi, M. (2018).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I</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mpact of Timing of Palatal Repair on </a:t>
                      </a:r>
                      <a:r>
                        <a:rPr lang="en-GB"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Resonance, Understandability and Acceptability in Children with Repaired Cleft Lip and Palate.</a:t>
                      </a:r>
                      <a:r>
                        <a:rPr lang="en-GB" sz="1200">
                          <a:solidFill>
                            <a:srgbClr val="000000"/>
                          </a:solidFill>
                          <a:effectLst/>
                          <a:latin typeface="Arial" panose="020B0604020202020204" pitchFamily="34" charset="0"/>
                          <a:ea typeface="Calibri" panose="020F0502020204030204" pitchFamily="34" charset="0"/>
                          <a:cs typeface="Mangal" panose="02040503050203030202" pitchFamily="18" charset="0"/>
                        </a:rPr>
                        <a:t>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at IndoCleft Conference 2018, Kolkata from 24-25 March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4166345774"/>
                  </a:ext>
                </a:extLst>
              </a:tr>
              <a:tr h="617411">
                <a:tc>
                  <a:txBody>
                    <a:bodyPr/>
                    <a:lstStyle/>
                    <a:p>
                      <a:pPr marL="228600" indent="-284480" algn="just">
                        <a:lnSpc>
                          <a:spcPct val="115000"/>
                        </a:lnSpc>
                        <a:spcAft>
                          <a:spcPts val="1000"/>
                        </a:spcAft>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Alfiya Khaleel P, Ameera Banu, Gopika Vinod, N. Swapna, Navya, Prathima</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(2019). </a:t>
                      </a:r>
                      <a:r>
                        <a:rPr lang="en-US" sz="1200">
                          <a:effectLst/>
                          <a:latin typeface="Arial" panose="020B0604020202020204" pitchFamily="34" charset="0"/>
                          <a:ea typeface="Times New Roman" panose="02020603050405020304" pitchFamily="18" charset="0"/>
                          <a:cs typeface="Times New Roman" panose="02020603050405020304" pitchFamily="18" charset="0"/>
                        </a:rPr>
                        <a:t>Effect of Thermal Tactile Gustatory Stimulation on Feeding, Oromotor Aspects, and Drooling in a Child with Cerebral Palsy- A Case Study. Poster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15327161"/>
                  </a:ext>
                </a:extLst>
              </a:tr>
              <a:tr h="827723">
                <a:tc>
                  <a:txBody>
                    <a:bodyPr/>
                    <a:lstStyle/>
                    <a:p>
                      <a:pPr marL="228600" indent="-284480" algn="just">
                        <a:lnSpc>
                          <a:spcPct val="115000"/>
                        </a:lnSpc>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Anne, M. A., &amp; Swapna, N. (2018). </a:t>
                      </a:r>
                      <a:r>
                        <a:rPr lang="en-US" sz="1200">
                          <a:effectLst/>
                          <a:latin typeface="Arial" panose="020B0604020202020204" pitchFamily="34" charset="0"/>
                          <a:ea typeface="Times New Roman" panose="02020603050405020304" pitchFamily="18" charset="0"/>
                          <a:cs typeface="Times New Roman" panose="02020603050405020304" pitchFamily="18" charset="0"/>
                        </a:rPr>
                        <a:t>Relationship between motor functioning, eating and drinking ability and communication ability in adolescents with cerebral palsy. </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Paper presented at </a:t>
                      </a:r>
                      <a:r>
                        <a:rPr lang="en-US" sz="1200">
                          <a:effectLst/>
                          <a:latin typeface="Arial" panose="020B0604020202020204" pitchFamily="34" charset="0"/>
                          <a:ea typeface="Times New Roman" panose="02020603050405020304" pitchFamily="18" charset="0"/>
                          <a:cs typeface="Times New Roman" panose="02020603050405020304" pitchFamily="18" charset="0"/>
                        </a:rPr>
                        <a:t>Indian Academy of Cerebral Palsy – XIII National conference IACPCON 2018</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Calcutta, 23- 25 November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43186950"/>
                  </a:ext>
                </a:extLst>
              </a:tr>
              <a:tr h="617411">
                <a:tc>
                  <a:txBody>
                    <a:bodyPr/>
                    <a:lstStyle/>
                    <a:p>
                      <a:pPr marL="228600" indent="-284480" algn="just">
                        <a:lnSpc>
                          <a:spcPct val="115000"/>
                        </a:lnSpc>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Aparna, A, &amp; Pushpavathi, M. (2019). Language and Cognitive Linguistic skills in children with repaired cleft lip and palate. Oral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Bengaluru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80756340"/>
                  </a:ext>
                </a:extLst>
              </a:tr>
              <a:tr h="827723">
                <a:tc>
                  <a:txBody>
                    <a:bodyPr/>
                    <a:lstStyle/>
                    <a:p>
                      <a:pPr marL="228600" indent="-284480" algn="just">
                        <a:lnSpc>
                          <a:spcPct val="115000"/>
                        </a:lnSpc>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Aswathy, Hibasherin, Haripriya, Gopika, Dr. Swapna.N</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(2019). </a:t>
                      </a:r>
                      <a:r>
                        <a:rPr lang="en-US" sz="1200">
                          <a:effectLst/>
                          <a:latin typeface="Arial" panose="020B0604020202020204" pitchFamily="34" charset="0"/>
                          <a:ea typeface="Times New Roman" panose="02020603050405020304" pitchFamily="18" charset="0"/>
                          <a:cs typeface="Times New Roman" panose="02020603050405020304" pitchFamily="18" charset="0"/>
                        </a:rPr>
                        <a:t>Parental Experiences and Awareness of Feeding Problems in their Infants with Intellectual Disability. Poster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98151399"/>
                  </a:ext>
                </a:extLst>
              </a:tr>
              <a:tr h="617411">
                <a:tc>
                  <a:txBody>
                    <a:bodyPr/>
                    <a:lstStyle/>
                    <a:p>
                      <a:pPr marL="228600" indent="-284480" algn="just">
                        <a:lnSpc>
                          <a:spcPct val="115000"/>
                        </a:lnSpc>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Gayathri, K., Goswami, S. P. (2019). </a:t>
                      </a:r>
                      <a:r>
                        <a:rPr lang="en-US" sz="1200">
                          <a:effectLst/>
                          <a:latin typeface="Arial" panose="020B0604020202020204" pitchFamily="34" charset="0"/>
                          <a:ea typeface="Times New Roman" panose="02020603050405020304" pitchFamily="18" charset="0"/>
                          <a:cs typeface="Times New Roman" panose="02020603050405020304" pitchFamily="18" charset="0"/>
                        </a:rPr>
                        <a:t>Chin-Down Position and Bolus Volume: Complimenting or Complicating. Oral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7818339"/>
                  </a:ext>
                </a:extLst>
              </a:tr>
              <a:tr h="617411">
                <a:tc>
                  <a:txBody>
                    <a:bodyPr/>
                    <a:lstStyle/>
                    <a:p>
                      <a:pPr marL="228600" indent="-284480" algn="just">
                        <a:lnSpc>
                          <a:spcPct val="115000"/>
                        </a:lnSpc>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Gayathri, K., Goswami, S. P. (2019). </a:t>
                      </a:r>
                      <a:r>
                        <a:rPr lang="en-US" sz="1200">
                          <a:effectLst/>
                          <a:latin typeface="Arial" panose="020B0604020202020204" pitchFamily="34" charset="0"/>
                          <a:ea typeface="Times New Roman" panose="02020603050405020304" pitchFamily="18" charset="0"/>
                          <a:cs typeface="Times New Roman" panose="02020603050405020304" pitchFamily="18" charset="0"/>
                        </a:rPr>
                        <a:t>Temporal Sequencing of Swallowing Events in Persons with Persistent Dysphagia Post stroke. Oral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50836793"/>
                  </a:ext>
                </a:extLst>
              </a:tr>
              <a:tr h="617411">
                <a:tc>
                  <a:txBody>
                    <a:bodyPr/>
                    <a:lstStyle/>
                    <a:p>
                      <a:pPr marL="228600" indent="-284480" algn="just">
                        <a:lnSpc>
                          <a:spcPct val="115000"/>
                        </a:lnSpc>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Manju, M. P., &amp; Goswami, S. P. (2019). Acquisition of Novel Words via Fast Mapping And explicit Epilepsy. Oral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Bengaluru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088704"/>
                  </a:ext>
                </a:extLst>
              </a:tr>
              <a:tr h="827723">
                <a:tc>
                  <a:txBody>
                    <a:bodyPr/>
                    <a:lstStyle/>
                    <a:p>
                      <a:pPr marL="22860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Shanbal, J.C. (2019).  Dysgraphia - Definition, Signs and symptoms , Nature. </a:t>
                      </a:r>
                      <a:r>
                        <a:rPr lang="en-US"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 Days’ National program on Assessment and Management of Children with Learning Disabilities. Centre for Academic Leadership &amp; Education Management (CALEM) ,</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Department of Education (DoE), Panjab University, Chandigrh on 11</a:t>
                      </a:r>
                      <a:r>
                        <a:rPr lang="en-US" sz="12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December 2019</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7385305"/>
                  </a:ext>
                </a:extLst>
              </a:tr>
              <a:tr h="1038035">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Levels of written language disorders- handwriting, visual-motor difficulties, motor memory, spelling, usage [language] and organization.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Department of Education (DoE), Panjab University, Chandigarh on 11</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899007726"/>
                  </a:ext>
                </a:extLst>
              </a:tr>
              <a:tr h="827723">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Assessment of written language disorders- formal and informal.</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Department of Education (DoE), Panjab University, Chandigarh on 11</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976546765"/>
                  </a:ext>
                </a:extLst>
              </a:tr>
              <a:tr h="1038035">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Areas of remediation with specific strategies- handwriting,  grammar, writing frameworks, story maps, graphic organizers, rubrics for frequent checks.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Department of Education (DoE), Panjab University, Chandigarh on 12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048744652"/>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Dafiah (2020). Effect of Carbonation on mesures of hyolaryngeal elevation of swallow.Poster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29889810"/>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Animesh, Barman. Mekhala. Kavya, VSwapna, N. (2020). Assessment of auditory neural coding in children with specific language impairement. Poster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422203667"/>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&amp; Tallal, S. (2020). Effect of Age, bulb position and visual feedback on lip strength and endurance in typically developing Indian children. Oral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15</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595903633"/>
                  </a:ext>
                </a:extLst>
              </a:tr>
              <a:tr h="827723">
                <a:tc>
                  <a:txBody>
                    <a:bodyPr/>
                    <a:lstStyle/>
                    <a:p>
                      <a:pPr marL="284480" indent="-284480" algn="just">
                        <a:lnSpc>
                          <a:spcPct val="115000"/>
                        </a:lnSpc>
                        <a:spcAft>
                          <a:spcPts val="1000"/>
                        </a:spcAft>
                      </a:pP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Kavya, V.,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Mekhala</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V. G., &amp;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Animesh</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B. (2020). Effect of neurological integration on the linguistic patterns of typical and impaired language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lerners</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Poster paper presented at 52</a:t>
                      </a:r>
                      <a:r>
                        <a:rPr lang="en-US" sz="1200"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61273466"/>
                  </a:ext>
                </a:extLst>
              </a:tr>
            </a:tbl>
          </a:graphicData>
        </a:graphic>
      </p:graphicFrame>
      <p:sp>
        <p:nvSpPr>
          <p:cNvPr id="4" name="Arrow: Left 3">
            <a:hlinkClick r:id="rId3" action="ppaction://hlinksldjump"/>
            <a:extLst>
              <a:ext uri="{FF2B5EF4-FFF2-40B4-BE49-F238E27FC236}">
                <a16:creationId xmlns:a16="http://schemas.microsoft.com/office/drawing/2014/main" id="{71363750-8F91-4672-AFC1-6E56013AC3AB}"/>
              </a:ext>
            </a:extLst>
          </p:cNvPr>
          <p:cNvSpPr/>
          <p:nvPr/>
        </p:nvSpPr>
        <p:spPr>
          <a:xfrm>
            <a:off x="8146111" y="6489384"/>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22526590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786369" cy="5078313"/>
          </a:xfrm>
          <a:prstGeom prst="rect">
            <a:avLst/>
          </a:prstGeom>
          <a:noFill/>
        </p:spPr>
        <p:txBody>
          <a:bodyPr vert="wordArtVert" wrap="square" rtlCol="0">
            <a:spAutoFit/>
          </a:bodyPr>
          <a:lstStyle/>
          <a:p>
            <a:pPr algn="ctr"/>
            <a:r>
              <a:rPr lang="en-US" b="1" dirty="0"/>
              <a:t>RESEARCH PRESENTATIONS</a:t>
            </a:r>
            <a:endParaRPr lang="en-IN" b="1" dirty="0"/>
          </a:p>
        </p:txBody>
      </p:sp>
      <p:graphicFrame>
        <p:nvGraphicFramePr>
          <p:cNvPr id="3" name="Table 2">
            <a:extLst>
              <a:ext uri="{FF2B5EF4-FFF2-40B4-BE49-F238E27FC236}">
                <a16:creationId xmlns:a16="http://schemas.microsoft.com/office/drawing/2014/main" id="{7ED69720-5DFA-4CE1-A8BB-BA21D2D126A2}"/>
              </a:ext>
            </a:extLst>
          </p:cNvPr>
          <p:cNvGraphicFramePr>
            <a:graphicFrameLocks noGrp="1"/>
          </p:cNvGraphicFramePr>
          <p:nvPr/>
        </p:nvGraphicFramePr>
        <p:xfrm>
          <a:off x="899592" y="-27384"/>
          <a:ext cx="8244408" cy="21507834"/>
        </p:xfrm>
        <a:graphic>
          <a:graphicData uri="http://schemas.openxmlformats.org/drawingml/2006/table">
            <a:tbl>
              <a:tblPr firstRow="1" firstCol="1" bandRow="1">
                <a:tableStyleId>{2D5ABB26-0587-4C30-8999-92F81FD0307C}</a:tableStyleId>
              </a:tblPr>
              <a:tblGrid>
                <a:gridCol w="8244408">
                  <a:extLst>
                    <a:ext uri="{9D8B030D-6E8A-4147-A177-3AD203B41FA5}">
                      <a16:colId xmlns:a16="http://schemas.microsoft.com/office/drawing/2014/main" val="2202284567"/>
                    </a:ext>
                  </a:extLst>
                </a:gridCol>
              </a:tblGrid>
              <a:tr h="137160">
                <a:tc>
                  <a:txBody>
                    <a:bodyPr/>
                    <a:lstStyle/>
                    <a:p>
                      <a:pPr algn="ctr">
                        <a:lnSpc>
                          <a:spcPct val="100000"/>
                        </a:lnSpc>
                        <a:spcAft>
                          <a:spcPts val="1000"/>
                        </a:spcAft>
                      </a:pPr>
                      <a:r>
                        <a:rPr lang="en-US" sz="900" b="1" dirty="0">
                          <a:solidFill>
                            <a:schemeClr val="bg1"/>
                          </a:solidFill>
                          <a:effectLst/>
                          <a:latin typeface="+mj-lt"/>
                          <a:ea typeface="Calibri" panose="020F0502020204030204" pitchFamily="34" charset="0"/>
                          <a:cs typeface="Mangal" panose="02040503050203030202" pitchFamily="18" charset="0"/>
                        </a:rPr>
                        <a:t>NATIONAL PRESENTATIONS</a:t>
                      </a:r>
                      <a:endParaRPr lang="en-IN" sz="900" b="1" dirty="0">
                        <a:solidFill>
                          <a:schemeClr val="bg1"/>
                        </a:solidFill>
                        <a:effectLst/>
                        <a:latin typeface="+mj-lt"/>
                        <a:ea typeface="Calibri" panose="020F0502020204030204" pitchFamily="34" charset="0"/>
                        <a:cs typeface="Mangal" panose="02040503050203030202" pitchFamily="18" charset="0"/>
                      </a:endParaRPr>
                    </a:p>
                  </a:txBody>
                  <a:tcPr marL="12312" marR="12312" marT="0" marB="0">
                    <a:solidFill>
                      <a:schemeClr val="accent2"/>
                    </a:solidFill>
                  </a:tcPr>
                </a:tc>
                <a:extLst>
                  <a:ext uri="{0D108BD9-81ED-4DB2-BD59-A6C34878D82A}">
                    <a16:rowId xmlns:a16="http://schemas.microsoft.com/office/drawing/2014/main" val="1172354416"/>
                  </a:ext>
                </a:extLst>
              </a:tr>
              <a:tr h="407099">
                <a:tc>
                  <a:txBody>
                    <a:bodyPr/>
                    <a:lstStyle/>
                    <a:p>
                      <a:pPr marL="284480" indent="-284480" algn="just">
                        <a:lnSpc>
                          <a:spcPct val="115000"/>
                        </a:lnSpc>
                        <a:spcAft>
                          <a:spcPts val="1000"/>
                        </a:spcAft>
                        <a:tabLst>
                          <a:tab pos="285750" algn="l"/>
                        </a:tabLst>
                      </a:pPr>
                      <a:r>
                        <a:rPr lang="en-US" sz="1200" dirty="0">
                          <a:effectLst/>
                          <a:latin typeface="Arial" panose="020B0604020202020204" pitchFamily="34" charset="0"/>
                          <a:ea typeface="Calibri" panose="020F0502020204030204" pitchFamily="34" charset="0"/>
                          <a:cs typeface="Mangal" panose="02040503050203030202" pitchFamily="18" charset="0"/>
                        </a:rPr>
                        <a:t>Shyamala, K. C. (2017). </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S Assessment and management in ASD: An SLP perspective. </a:t>
                      </a:r>
                      <a:r>
                        <a:rPr lang="en-IN" sz="1200" dirty="0">
                          <a:effectLst/>
                          <a:latin typeface="Arial" panose="020B0604020202020204" pitchFamily="34" charset="0"/>
                          <a:ea typeface="Calibri" panose="020F0502020204030204" pitchFamily="34" charset="0"/>
                          <a:cs typeface="Mangal" panose="02040503050203030202" pitchFamily="18" charset="0"/>
                        </a:rPr>
                        <a:t>Seminar on therapeutic intervention in Autism Spectrum. </a:t>
                      </a:r>
                      <a:r>
                        <a:rPr lang="en-US" sz="1200" dirty="0">
                          <a:effectLst/>
                          <a:latin typeface="Arial" panose="020B0604020202020204" pitchFamily="34" charset="0"/>
                          <a:ea typeface="Calibri" panose="020F0502020204030204" pitchFamily="34" charset="0"/>
                          <a:cs typeface="Mangal" panose="02040503050203030202" pitchFamily="18" charset="0"/>
                        </a:rPr>
                        <a:t>PDDNIPPD, New Delhi.29-30 March 2017</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415246298"/>
                  </a:ext>
                </a:extLst>
              </a:tr>
              <a:tr h="407099">
                <a:tc>
                  <a:txBody>
                    <a:bodyPr/>
                    <a:lstStyle/>
                    <a:p>
                      <a:pPr marL="284480" indent="-284480" algn="just">
                        <a:lnSpc>
                          <a:spcPct val="115000"/>
                        </a:lnSpc>
                        <a:spcAft>
                          <a:spcPts val="1000"/>
                        </a:spcAft>
                        <a:tabLst>
                          <a:tab pos="285750" algn="l"/>
                        </a:tabLst>
                      </a:pPr>
                      <a:r>
                        <a:rPr lang="en-US" sz="1200">
                          <a:effectLst/>
                          <a:latin typeface="Arial" panose="020B0604020202020204" pitchFamily="34" charset="0"/>
                          <a:ea typeface="Calibri" panose="020F0502020204030204" pitchFamily="34" charset="0"/>
                          <a:cs typeface="Mangal" panose="02040503050203030202" pitchFamily="18" charset="0"/>
                        </a:rPr>
                        <a:t>Goswami, S. P. (2017).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Income and work satisfaction: two sides of the same coin. Paper presented in ISHACON. 06-08 January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466073761"/>
                  </a:ext>
                </a:extLst>
              </a:tr>
              <a:tr h="407099">
                <a:tc>
                  <a:txBody>
                    <a:bodyPr/>
                    <a:lstStyle/>
                    <a:p>
                      <a:pPr marL="284480" indent="-284480" algn="just">
                        <a:lnSpc>
                          <a:spcPct val="115000"/>
                        </a:lnSpc>
                        <a:spcAft>
                          <a:spcPts val="1000"/>
                        </a:spcAft>
                        <a:tabLst>
                          <a:tab pos="285750" algn="l"/>
                        </a:tabLst>
                      </a:pPr>
                      <a:r>
                        <a:rPr lang="en-US" sz="1200">
                          <a:effectLst/>
                          <a:latin typeface="Arial" panose="020B0604020202020204" pitchFamily="34" charset="0"/>
                          <a:ea typeface="Calibri" panose="020F0502020204030204" pitchFamily="34" charset="0"/>
                          <a:cs typeface="Mangal" panose="02040503050203030202" pitchFamily="18" charset="0"/>
                        </a:rPr>
                        <a:t>Jayashree, C. S. (2017). Atypycalities in auditory processing: Unravelling the language deficits in children with Autism Spectrum Disorders.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in ISHACON. 06-08 January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566651933"/>
                  </a:ext>
                </a:extLst>
              </a:tr>
              <a:tr h="407099">
                <a:tc>
                  <a:txBody>
                    <a:bodyPr/>
                    <a:lstStyle/>
                    <a:p>
                      <a:pPr marL="284480" indent="-284480" algn="just">
                        <a:lnSpc>
                          <a:spcPct val="115000"/>
                        </a:lnSpc>
                        <a:spcAft>
                          <a:spcPts val="1000"/>
                        </a:spcAft>
                        <a:tabLst>
                          <a:tab pos="285750" algn="l"/>
                        </a:tabLst>
                      </a:pPr>
                      <a:r>
                        <a:rPr lang="en-US" sz="1200">
                          <a:effectLst/>
                          <a:latin typeface="Arial" panose="020B0604020202020204" pitchFamily="34" charset="0"/>
                          <a:ea typeface="Calibri" panose="020F0502020204030204" pitchFamily="34" charset="0"/>
                          <a:cs typeface="Mangal" panose="02040503050203030202" pitchFamily="18" charset="0"/>
                        </a:rPr>
                        <a:t>Swati, G., Prajwak, K. E., &amp; Swapna, N. (2017). Acoustic Vowel Space in Children and Adults with Stuttering.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in ISHACON. 06-08 January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569167733"/>
                  </a:ext>
                </a:extLst>
              </a:tr>
              <a:tr h="178660">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Shyamala, K. C. (2017).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Speech language and communication difficulties in ASD.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the Seminar on therapeutic intervention in Autism spectrum, organized by PDDNIPPD, New Delhi, 29th-30th March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804141337"/>
                  </a:ext>
                </a:extLst>
              </a:tr>
              <a:tr h="13160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Shyamala, K. C. (2017).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Assessment and management in ASD: An SLP perspective</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the Seminar on therapeutic intervention in Autism spectrum, organized by PDDNIPPD, New Delhi, 29th-30th March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426771317"/>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Gayathri, K., &amp; Swapna, N. (2017).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Eclectic approach for behavioural management of dysphagia: A case report.</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the 17th National conference of the Foundation for Head and Neck Oncology, organized by Head and Neck Team at the Tata Memorial Hospital in Mumbai, 15th-16th September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856175498"/>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Pushpavathi, M. (2017).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Impact of timing of surgery on the development of speech in toddlers with repaired cleft lip and palate.</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at the National Symposium of Acoustics, organized by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Aligarh Muslim university, 28</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 30</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October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242509272"/>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Pushpavathi, M. (2017).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Perceptual Judgments of Resonance, Understandability and Acceptability in Children with Repaired Cleft Palate across Words and Sentences</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at the National Symposium of Acoustics, organized by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Aligarh Muslim university, 28</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 30</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October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6400196"/>
                  </a:ext>
                </a:extLst>
              </a:tr>
              <a:tr h="248533">
                <a:tc>
                  <a:txBody>
                    <a:bodyPr/>
                    <a:lstStyle/>
                    <a:p>
                      <a:pPr marL="284480" indent="-284480" algn="just">
                        <a:lnSpc>
                          <a:spcPct val="115000"/>
                        </a:lnSpc>
                        <a:spcAft>
                          <a:spcPts val="1000"/>
                        </a:spcAft>
                        <a:tabLst>
                          <a:tab pos="285750" algn="l"/>
                        </a:tabLst>
                      </a:pP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Bhargav, D. S., Sreedevi. N., Swapna, N., &amp; Srinivas, K. (2017).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Exome sequencing for Cerebral Palsy: Opening windows for differential diagnosis</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Oral and Poster presented at NextGen Genomics, Biology, Bioinformatics and Technologies (NGBT) 2017, organised by Scigenome Research Foundation (SGRF), India, 02 – 04 October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666225901"/>
                  </a:ext>
                </a:extLst>
              </a:tr>
              <a:tr h="617411">
                <a:tc>
                  <a:txBody>
                    <a:bodyPr/>
                    <a:lstStyle/>
                    <a:p>
                      <a:pPr marL="284480" indent="-284480" algn="just">
                        <a:lnSpc>
                          <a:spcPct val="115000"/>
                        </a:lnSpc>
                        <a:spcAft>
                          <a:spcPts val="1000"/>
                        </a:spcAft>
                        <a:tabLst>
                          <a:tab pos="285750" algn="l"/>
                        </a:tabLst>
                      </a:pP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Gayathri, K., Brajesh, P., Bharathi, M. V., &amp; Shilpa, N.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Acquisition of Reading Related Skills in Typically Developing Malayalam Speaking Children.</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Oral Paper presented at the 50</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ISHACON, organized by Indian Speech and Hearing Association-Mysuru Chapter, 05-07 January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626543275"/>
                  </a:ext>
                </a:extLst>
              </a:tr>
              <a:tr h="617411">
                <a:tc>
                  <a:txBody>
                    <a:bodyPr/>
                    <a:lstStyle/>
                    <a:p>
                      <a:pPr marL="284480" indent="-284480" algn="just">
                        <a:lnSpc>
                          <a:spcPct val="115000"/>
                        </a:lnSpc>
                        <a:spcAft>
                          <a:spcPts val="1000"/>
                        </a:spcAft>
                        <a:tabLst>
                          <a:tab pos="285750" algn="l"/>
                        </a:tabLst>
                      </a:pP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Gayathri, K., Brajesh, P., Bharathi, M. V., &amp; Shilpa, N.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Development of syllable –grapheme and grapheme-syllable correspondence in young Malayalam speaking children</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Oral Paper presented at the 50</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ISHACON, organized by Indian Speech and Hearing Association-Mysuru Chapter, 05-07 January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762273687"/>
                  </a:ext>
                </a:extLst>
              </a:tr>
              <a:tr h="617411">
                <a:tc>
                  <a:txBody>
                    <a:bodyPr/>
                    <a:lstStyle/>
                    <a:p>
                      <a:pPr marL="284480" indent="-284480" algn="just">
                        <a:lnSpc>
                          <a:spcPct val="115000"/>
                        </a:lnSpc>
                        <a:spcAft>
                          <a:spcPts val="1000"/>
                        </a:spcAft>
                        <a:tabLst>
                          <a:tab pos="285750" algn="l"/>
                        </a:tabLst>
                      </a:pPr>
                      <a:r>
                        <a:rPr lang="en-IN"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Aparna, S., &amp; </a:t>
                      </a:r>
                      <a:r>
                        <a:rPr lang="en-IN"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Pushpavathi</a:t>
                      </a:r>
                      <a:r>
                        <a:rPr lang="en-IN"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M. (2018). </a:t>
                      </a:r>
                      <a:r>
                        <a:rPr lang="en-IN" sz="1200" i="1" dirty="0">
                          <a:solidFill>
                            <a:srgbClr val="000000"/>
                          </a:solidFill>
                          <a:effectLst/>
                          <a:latin typeface="Arial" panose="020B0604020202020204" pitchFamily="34" charset="0"/>
                          <a:ea typeface="Calibri" panose="020F0502020204030204" pitchFamily="34" charset="0"/>
                          <a:cs typeface="Mangal" panose="02040503050203030202" pitchFamily="18" charset="0"/>
                        </a:rPr>
                        <a:t>Velopharyngeal closure and resonance in children following early cleft palate repair:  Outcome measurement.</a:t>
                      </a:r>
                      <a:r>
                        <a:rPr lang="en-IN"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the 50</a:t>
                      </a:r>
                      <a:r>
                        <a:rPr lang="en-IN" sz="1200"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ISHACON, organized by Indian Speech and Hearing Association-Mysuru Chapter, 05-07 January 2018</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377690623"/>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Pushpavathi, M., Kavya, V., &amp; Akshatha, V.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Role of early intervention for children with repaired cleft</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the 50</a:t>
                      </a:r>
                      <a:r>
                        <a:rPr lang="en-IN"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ISHACON, organized by Indian Speech and Hearing Association-Mysuru Chapter, 05-07 January 2018</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842829658"/>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Gopikishore, P.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Pharmacological and Therapeutic management of Vocal Fold Ectasia: A Case Study.</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NIVAT-2018 organized by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Nitte Institute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of Speech and Hearing, Mangaluru from 22-24 February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196799638"/>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Gopikishore, P.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Videostroboscopic Analysis of Glottic and Supraglottic Characteristics in Sulcus Vocalis</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NIVAT-2018 organized by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Nitte Institute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of Speech and Hearing, Mangaluru from 22-24 February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944305236"/>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Gopikishore, P.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Efficacy of Vocal Function Exercises on the Voice of Future Speech Language Pathologists: A Pilot Study</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NIVAT-2018 organized by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Nitte Institute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of Speech and Hearing, Mangaluru from 22-24 February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368501988"/>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Pushpavathi, M. (2018).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I</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mpact of Timing of Palatal Repair on </a:t>
                      </a:r>
                      <a:r>
                        <a:rPr lang="en-GB"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Resonance, Understandability and Acceptability in Children with Repaired Cleft Lip and Palate.</a:t>
                      </a:r>
                      <a:r>
                        <a:rPr lang="en-GB" sz="1200">
                          <a:solidFill>
                            <a:srgbClr val="000000"/>
                          </a:solidFill>
                          <a:effectLst/>
                          <a:latin typeface="Arial" panose="020B0604020202020204" pitchFamily="34" charset="0"/>
                          <a:ea typeface="Calibri" panose="020F0502020204030204" pitchFamily="34" charset="0"/>
                          <a:cs typeface="Mangal" panose="02040503050203030202" pitchFamily="18" charset="0"/>
                        </a:rPr>
                        <a:t>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at IndoCleft Conference 2018, Kolkata from 24-25 March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4166345774"/>
                  </a:ext>
                </a:extLst>
              </a:tr>
              <a:tr h="617411">
                <a:tc>
                  <a:txBody>
                    <a:bodyPr/>
                    <a:lstStyle/>
                    <a:p>
                      <a:pPr marL="228600" indent="-284480" algn="just">
                        <a:lnSpc>
                          <a:spcPct val="115000"/>
                        </a:lnSpc>
                        <a:spcAft>
                          <a:spcPts val="1000"/>
                        </a:spcAft>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Alfiya Khaleel P, Ameera Banu, Gopika Vinod, N. Swapna, Navya, Prathima</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(2019). </a:t>
                      </a:r>
                      <a:r>
                        <a:rPr lang="en-US" sz="1200">
                          <a:effectLst/>
                          <a:latin typeface="Arial" panose="020B0604020202020204" pitchFamily="34" charset="0"/>
                          <a:ea typeface="Times New Roman" panose="02020603050405020304" pitchFamily="18" charset="0"/>
                          <a:cs typeface="Times New Roman" panose="02020603050405020304" pitchFamily="18" charset="0"/>
                        </a:rPr>
                        <a:t>Effect of Thermal Tactile Gustatory Stimulation on Feeding, Oromotor Aspects, and Drooling in a Child with Cerebral Palsy- A Case Study. Poster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15327161"/>
                  </a:ext>
                </a:extLst>
              </a:tr>
              <a:tr h="827723">
                <a:tc>
                  <a:txBody>
                    <a:bodyPr/>
                    <a:lstStyle/>
                    <a:p>
                      <a:pPr marL="228600" indent="-284480" algn="just">
                        <a:lnSpc>
                          <a:spcPct val="115000"/>
                        </a:lnSpc>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Anne, M. A., &amp; Swapna, N. (2018). </a:t>
                      </a:r>
                      <a:r>
                        <a:rPr lang="en-US" sz="1200">
                          <a:effectLst/>
                          <a:latin typeface="Arial" panose="020B0604020202020204" pitchFamily="34" charset="0"/>
                          <a:ea typeface="Times New Roman" panose="02020603050405020304" pitchFamily="18" charset="0"/>
                          <a:cs typeface="Times New Roman" panose="02020603050405020304" pitchFamily="18" charset="0"/>
                        </a:rPr>
                        <a:t>Relationship between motor functioning, eating and drinking ability and communication ability in adolescents with cerebral palsy. </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Paper presented at </a:t>
                      </a:r>
                      <a:r>
                        <a:rPr lang="en-US" sz="1200">
                          <a:effectLst/>
                          <a:latin typeface="Arial" panose="020B0604020202020204" pitchFamily="34" charset="0"/>
                          <a:ea typeface="Times New Roman" panose="02020603050405020304" pitchFamily="18" charset="0"/>
                          <a:cs typeface="Times New Roman" panose="02020603050405020304" pitchFamily="18" charset="0"/>
                        </a:rPr>
                        <a:t>Indian Academy of Cerebral Palsy – XIII National conference IACPCON 2018</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Calcutta, 23- 25 November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43186950"/>
                  </a:ext>
                </a:extLst>
              </a:tr>
              <a:tr h="617411">
                <a:tc>
                  <a:txBody>
                    <a:bodyPr/>
                    <a:lstStyle/>
                    <a:p>
                      <a:pPr marL="228600" indent="-284480" algn="just">
                        <a:lnSpc>
                          <a:spcPct val="115000"/>
                        </a:lnSpc>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Aparna, A, &amp; Pushpavathi, M. (2019). Language and Cognitive Linguistic skills in children with repaired cleft lip and palate. Oral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Bengaluru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80756340"/>
                  </a:ext>
                </a:extLst>
              </a:tr>
              <a:tr h="827723">
                <a:tc>
                  <a:txBody>
                    <a:bodyPr/>
                    <a:lstStyle/>
                    <a:p>
                      <a:pPr marL="228600" indent="-284480" algn="just">
                        <a:lnSpc>
                          <a:spcPct val="115000"/>
                        </a:lnSpc>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Aswathy, Hibasherin, Haripriya, Gopika, Dr. Swapna.N</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(2019). </a:t>
                      </a:r>
                      <a:r>
                        <a:rPr lang="en-US" sz="1200">
                          <a:effectLst/>
                          <a:latin typeface="Arial" panose="020B0604020202020204" pitchFamily="34" charset="0"/>
                          <a:ea typeface="Times New Roman" panose="02020603050405020304" pitchFamily="18" charset="0"/>
                          <a:cs typeface="Times New Roman" panose="02020603050405020304" pitchFamily="18" charset="0"/>
                        </a:rPr>
                        <a:t>Parental Experiences and Awareness of Feeding Problems in their Infants with Intellectual Disability. Poster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98151399"/>
                  </a:ext>
                </a:extLst>
              </a:tr>
              <a:tr h="617411">
                <a:tc>
                  <a:txBody>
                    <a:bodyPr/>
                    <a:lstStyle/>
                    <a:p>
                      <a:pPr marL="228600" indent="-284480" algn="just">
                        <a:lnSpc>
                          <a:spcPct val="115000"/>
                        </a:lnSpc>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Gayathri, K., Goswami, S. P. (2019). </a:t>
                      </a:r>
                      <a:r>
                        <a:rPr lang="en-US" sz="1200">
                          <a:effectLst/>
                          <a:latin typeface="Arial" panose="020B0604020202020204" pitchFamily="34" charset="0"/>
                          <a:ea typeface="Times New Roman" panose="02020603050405020304" pitchFamily="18" charset="0"/>
                          <a:cs typeface="Times New Roman" panose="02020603050405020304" pitchFamily="18" charset="0"/>
                        </a:rPr>
                        <a:t>Chin-Down Position and Bolus Volume: Complimenting or Complicating. Oral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7818339"/>
                  </a:ext>
                </a:extLst>
              </a:tr>
              <a:tr h="617411">
                <a:tc>
                  <a:txBody>
                    <a:bodyPr/>
                    <a:lstStyle/>
                    <a:p>
                      <a:pPr marL="228600" indent="-284480" algn="just">
                        <a:lnSpc>
                          <a:spcPct val="115000"/>
                        </a:lnSpc>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Gayathri, K., Goswami, S. P. (2019). </a:t>
                      </a:r>
                      <a:r>
                        <a:rPr lang="en-US" sz="1200">
                          <a:effectLst/>
                          <a:latin typeface="Arial" panose="020B0604020202020204" pitchFamily="34" charset="0"/>
                          <a:ea typeface="Times New Roman" panose="02020603050405020304" pitchFamily="18" charset="0"/>
                          <a:cs typeface="Times New Roman" panose="02020603050405020304" pitchFamily="18" charset="0"/>
                        </a:rPr>
                        <a:t>Temporal Sequencing of Swallowing Events in Persons with Persistent Dysphagia Post stroke. Oral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50836793"/>
                  </a:ext>
                </a:extLst>
              </a:tr>
              <a:tr h="617411">
                <a:tc>
                  <a:txBody>
                    <a:bodyPr/>
                    <a:lstStyle/>
                    <a:p>
                      <a:pPr marL="228600" indent="-284480" algn="just">
                        <a:lnSpc>
                          <a:spcPct val="115000"/>
                        </a:lnSpc>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Manju, M. P., &amp; Goswami, S. P. (2019). Acquisition of Novel Words via Fast Mapping And explicit Epilepsy. Oral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Bengaluru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088704"/>
                  </a:ext>
                </a:extLst>
              </a:tr>
              <a:tr h="827723">
                <a:tc>
                  <a:txBody>
                    <a:bodyPr/>
                    <a:lstStyle/>
                    <a:p>
                      <a:pPr marL="22860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Shanbal, J.C. (2019).  Dysgraphia - Definition, Signs and symptoms , Nature. </a:t>
                      </a:r>
                      <a:r>
                        <a:rPr lang="en-US"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 Days’ National program on Assessment and Management of Children with Learning Disabilities. Centre for Academic Leadership &amp; Education Management (CALEM) ,</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Department of Education (DoE), Panjab University, Chandigrh on 11</a:t>
                      </a:r>
                      <a:r>
                        <a:rPr lang="en-US" sz="12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December 2019</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7385305"/>
                  </a:ext>
                </a:extLst>
              </a:tr>
              <a:tr h="1038035">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Levels of written language disorders- handwriting, visual-motor difficulties, motor memory, spelling, usage [language] and organization.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Department of Education (DoE), Panjab University, Chandigarh on 11</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899007726"/>
                  </a:ext>
                </a:extLst>
              </a:tr>
              <a:tr h="827723">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Assessment of written language disorders- formal and informal.</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Department of Education (DoE), Panjab University, Chandigarh on 11</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976546765"/>
                  </a:ext>
                </a:extLst>
              </a:tr>
              <a:tr h="1038035">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Areas of remediation with specific strategies- handwriting,  grammar, writing frameworks, story maps, graphic organizers, rubrics for frequent checks.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Department of Education (DoE), Panjab University, Chandigarh on 12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048744652"/>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Dafiah (2020). Effect of Carbonation on mesures of hyolaryngeal elevation of swallow.Poster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29889810"/>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Animesh, Barman. Mekhala. Kavya, VSwapna, N. (2020). Assessment of auditory neural coding in children with specific language impairement. Poster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422203667"/>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&amp; Tallal, S. (2020). Effect of Age, bulb position and visual feedback on lip strength and endurance in typically developing Indian children. Oral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15</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595903633"/>
                  </a:ext>
                </a:extLst>
              </a:tr>
              <a:tr h="827723">
                <a:tc>
                  <a:txBody>
                    <a:bodyPr/>
                    <a:lstStyle/>
                    <a:p>
                      <a:pPr marL="284480" indent="-284480" algn="just">
                        <a:lnSpc>
                          <a:spcPct val="115000"/>
                        </a:lnSpc>
                        <a:spcAft>
                          <a:spcPts val="1000"/>
                        </a:spcAft>
                      </a:pP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Kavya, V.,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Mekhala</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V. G., &amp;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Animesh</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B. (2020). Effect of neurological integration on the linguistic patterns of typical and impaired language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lerners</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Poster paper presented at 52</a:t>
                      </a:r>
                      <a:r>
                        <a:rPr lang="en-US" sz="1200"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61273466"/>
                  </a:ext>
                </a:extLst>
              </a:tr>
            </a:tbl>
          </a:graphicData>
        </a:graphic>
      </p:graphicFrame>
      <p:sp>
        <p:nvSpPr>
          <p:cNvPr id="4" name="Arrow: Left 3">
            <a:hlinkClick r:id="rId3" action="ppaction://hlinksldjump"/>
            <a:extLst>
              <a:ext uri="{FF2B5EF4-FFF2-40B4-BE49-F238E27FC236}">
                <a16:creationId xmlns:a16="http://schemas.microsoft.com/office/drawing/2014/main" id="{FFF0084D-7996-4DDE-B15F-B795F3E8A950}"/>
              </a:ext>
            </a:extLst>
          </p:cNvPr>
          <p:cNvSpPr/>
          <p:nvPr/>
        </p:nvSpPr>
        <p:spPr>
          <a:xfrm>
            <a:off x="8146111" y="6489384"/>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2301537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786369" cy="5078313"/>
          </a:xfrm>
          <a:prstGeom prst="rect">
            <a:avLst/>
          </a:prstGeom>
          <a:noFill/>
        </p:spPr>
        <p:txBody>
          <a:bodyPr vert="wordArtVert" wrap="square" rtlCol="0">
            <a:spAutoFit/>
          </a:bodyPr>
          <a:lstStyle/>
          <a:p>
            <a:pPr algn="ctr"/>
            <a:r>
              <a:rPr lang="en-US" b="1" dirty="0"/>
              <a:t>RESEARCH PRESENTATIONS</a:t>
            </a:r>
            <a:endParaRPr lang="en-IN" b="1" dirty="0"/>
          </a:p>
        </p:txBody>
      </p:sp>
      <p:graphicFrame>
        <p:nvGraphicFramePr>
          <p:cNvPr id="3" name="Table 2">
            <a:extLst>
              <a:ext uri="{FF2B5EF4-FFF2-40B4-BE49-F238E27FC236}">
                <a16:creationId xmlns:a16="http://schemas.microsoft.com/office/drawing/2014/main" id="{7ED69720-5DFA-4CE1-A8BB-BA21D2D126A2}"/>
              </a:ext>
            </a:extLst>
          </p:cNvPr>
          <p:cNvGraphicFramePr>
            <a:graphicFrameLocks noGrp="1"/>
          </p:cNvGraphicFramePr>
          <p:nvPr>
            <p:extLst>
              <p:ext uri="{D42A27DB-BD31-4B8C-83A1-F6EECF244321}">
                <p14:modId xmlns:p14="http://schemas.microsoft.com/office/powerpoint/2010/main" val="3289916891"/>
              </p:ext>
            </p:extLst>
          </p:nvPr>
        </p:nvGraphicFramePr>
        <p:xfrm>
          <a:off x="1115616" y="116632"/>
          <a:ext cx="8067302" cy="13332716"/>
        </p:xfrm>
        <a:graphic>
          <a:graphicData uri="http://schemas.openxmlformats.org/drawingml/2006/table">
            <a:tbl>
              <a:tblPr firstRow="1" firstCol="1" bandRow="1">
                <a:tableStyleId>{2D5ABB26-0587-4C30-8999-92F81FD0307C}</a:tableStyleId>
              </a:tblPr>
              <a:tblGrid>
                <a:gridCol w="8067302">
                  <a:extLst>
                    <a:ext uri="{9D8B030D-6E8A-4147-A177-3AD203B41FA5}">
                      <a16:colId xmlns:a16="http://schemas.microsoft.com/office/drawing/2014/main" val="2202284567"/>
                    </a:ext>
                  </a:extLst>
                </a:gridCol>
              </a:tblGrid>
              <a:tr h="137160">
                <a:tc>
                  <a:txBody>
                    <a:bodyPr/>
                    <a:lstStyle/>
                    <a:p>
                      <a:pPr algn="ctr">
                        <a:lnSpc>
                          <a:spcPct val="100000"/>
                        </a:lnSpc>
                        <a:spcAft>
                          <a:spcPts val="1000"/>
                        </a:spcAft>
                      </a:pPr>
                      <a:r>
                        <a:rPr lang="en-US" sz="900" b="1" dirty="0">
                          <a:solidFill>
                            <a:schemeClr val="bg1"/>
                          </a:solidFill>
                          <a:effectLst/>
                          <a:latin typeface="+mj-lt"/>
                          <a:ea typeface="Calibri" panose="020F0502020204030204" pitchFamily="34" charset="0"/>
                          <a:cs typeface="Mangal" panose="02040503050203030202" pitchFamily="18" charset="0"/>
                        </a:rPr>
                        <a:t>NATIONAL PRESENTATIONS</a:t>
                      </a:r>
                      <a:endParaRPr lang="en-IN" sz="900" b="1" dirty="0">
                        <a:solidFill>
                          <a:schemeClr val="bg1"/>
                        </a:solidFill>
                        <a:effectLst/>
                        <a:latin typeface="+mj-lt"/>
                        <a:ea typeface="Calibri" panose="020F0502020204030204" pitchFamily="34" charset="0"/>
                        <a:cs typeface="Mangal" panose="02040503050203030202" pitchFamily="18" charset="0"/>
                      </a:endParaRPr>
                    </a:p>
                  </a:txBody>
                  <a:tcPr marL="12312" marR="12312" marT="0" marB="0">
                    <a:solidFill>
                      <a:schemeClr val="accent2"/>
                    </a:solidFill>
                  </a:tcPr>
                </a:tc>
                <a:extLst>
                  <a:ext uri="{0D108BD9-81ED-4DB2-BD59-A6C34878D82A}">
                    <a16:rowId xmlns:a16="http://schemas.microsoft.com/office/drawing/2014/main" val="1172354416"/>
                  </a:ext>
                </a:extLst>
              </a:tr>
              <a:tr h="617411">
                <a:tc>
                  <a:txBody>
                    <a:bodyPr/>
                    <a:lstStyle/>
                    <a:p>
                      <a:pPr marL="284480" indent="-284480" algn="just">
                        <a:lnSpc>
                          <a:spcPct val="115000"/>
                        </a:lnSpc>
                        <a:spcAft>
                          <a:spcPts val="1000"/>
                        </a:spcAft>
                        <a:tabLst>
                          <a:tab pos="285750" algn="l"/>
                        </a:tabLst>
                      </a:pP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Pushpavathi</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M., Kavya, V., &amp;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Akshatha</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V. (2018). </a:t>
                      </a:r>
                      <a:r>
                        <a:rPr lang="en-IN" sz="1200" i="1" dirty="0">
                          <a:solidFill>
                            <a:srgbClr val="000000"/>
                          </a:solidFill>
                          <a:effectLst/>
                          <a:latin typeface="Arial" panose="020B0604020202020204" pitchFamily="34" charset="0"/>
                          <a:ea typeface="Calibri" panose="020F0502020204030204" pitchFamily="34" charset="0"/>
                          <a:cs typeface="Mangal" panose="02040503050203030202" pitchFamily="18" charset="0"/>
                        </a:rPr>
                        <a:t>Role of early intervention for children with repaired cleft</a:t>
                      </a:r>
                      <a:r>
                        <a:rPr lang="en-IN"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the 50</a:t>
                      </a:r>
                      <a:r>
                        <a:rPr lang="en-IN" sz="1200"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IN"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ISHACON, organized by Indian Speech and Hearing Association-Mysuru Chapter, 05-07 January 2018</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842829658"/>
                  </a:ext>
                </a:extLst>
              </a:tr>
              <a:tr h="181533">
                <a:tc>
                  <a:txBody>
                    <a:bodyPr/>
                    <a:lstStyle/>
                    <a:p>
                      <a:pPr marL="284480" indent="-284480" algn="just">
                        <a:lnSpc>
                          <a:spcPct val="115000"/>
                        </a:lnSpc>
                        <a:spcAft>
                          <a:spcPts val="1000"/>
                        </a:spcAft>
                        <a:tabLst>
                          <a:tab pos="285750" algn="l"/>
                        </a:tabLst>
                      </a:pP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Gopikishore</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P. (2018). </a:t>
                      </a:r>
                      <a:r>
                        <a:rPr lang="en-IN" sz="1200" i="1" dirty="0">
                          <a:solidFill>
                            <a:srgbClr val="000000"/>
                          </a:solidFill>
                          <a:effectLst/>
                          <a:latin typeface="Arial" panose="020B0604020202020204" pitchFamily="34" charset="0"/>
                          <a:ea typeface="Calibri" panose="020F0502020204030204" pitchFamily="34" charset="0"/>
                          <a:cs typeface="Mangal" panose="02040503050203030202" pitchFamily="18" charset="0"/>
                        </a:rPr>
                        <a:t>Pharmacological and Therapeutic management of Vocal Fold Ectasia: A Case Study.</a:t>
                      </a:r>
                      <a:r>
                        <a:rPr lang="en-IN"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NIVAT-2018 organized by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Nitte</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Institute </a:t>
                      </a:r>
                      <a:r>
                        <a:rPr lang="en-IN"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of Speech and Hearing, </a:t>
                      </a:r>
                      <a:r>
                        <a:rPr lang="en-IN"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Mangaluru</a:t>
                      </a:r>
                      <a:r>
                        <a:rPr lang="en-IN"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from 22-24 February 2018</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196799638"/>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Gopikishore, P.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Videostroboscopic Analysis of Glottic and Supraglottic Characteristics in Sulcus Vocalis</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NIVAT-2018 organized by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Nitte Institute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of Speech and Hearing, Mangaluru from 22-24 February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944305236"/>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Gopikishore, P. (2018). </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Efficacy of Vocal Function Exercises on the Voice of Future Speech Language Pathologists: A Pilot Study</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Paper presented at NIVAT-2018 organized by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Nitte Institute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 of Speech and Hearing, Mangaluru from 22-24 February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368501988"/>
                  </a:ext>
                </a:extLst>
              </a:tr>
              <a:tr h="617411">
                <a:tc>
                  <a:txBody>
                    <a:bodyPr/>
                    <a:lstStyle/>
                    <a:p>
                      <a:pPr marL="284480" indent="-284480" algn="just">
                        <a:lnSpc>
                          <a:spcPct val="115000"/>
                        </a:lnSpc>
                        <a:spcAft>
                          <a:spcPts val="1000"/>
                        </a:spcAft>
                        <a:tabLst>
                          <a:tab pos="285750" algn="l"/>
                        </a:tabLs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Pushpavathi, M. (2018).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I</a:t>
                      </a:r>
                      <a:r>
                        <a:rPr lang="en-IN"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mpact of Timing of Palatal Repair on </a:t>
                      </a:r>
                      <a:r>
                        <a:rPr lang="en-GB"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Resonance, Understandability and Acceptability in Children with Repaired Cleft Lip and Palate.</a:t>
                      </a:r>
                      <a:r>
                        <a:rPr lang="en-GB" sz="1200">
                          <a:solidFill>
                            <a:srgbClr val="000000"/>
                          </a:solidFill>
                          <a:effectLst/>
                          <a:latin typeface="Arial" panose="020B0604020202020204" pitchFamily="34" charset="0"/>
                          <a:ea typeface="Calibri" panose="020F0502020204030204" pitchFamily="34" charset="0"/>
                          <a:cs typeface="Mangal" panose="02040503050203030202" pitchFamily="18" charset="0"/>
                        </a:rPr>
                        <a:t> </a:t>
                      </a:r>
                      <a:r>
                        <a:rPr lang="en-IN" sz="120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at IndoCleft Conference 2018, Kolkata from 24-25 March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4166345774"/>
                  </a:ext>
                </a:extLst>
              </a:tr>
              <a:tr h="617411">
                <a:tc>
                  <a:txBody>
                    <a:bodyPr/>
                    <a:lstStyle/>
                    <a:p>
                      <a:pPr marL="228600" indent="-284480" algn="just">
                        <a:lnSpc>
                          <a:spcPct val="115000"/>
                        </a:lnSpc>
                        <a:spcAft>
                          <a:spcPts val="1000"/>
                        </a:spcAft>
                        <a:tabLst>
                          <a:tab pos="285750" algn="l"/>
                        </a:tabLst>
                      </a:pPr>
                      <a:r>
                        <a:rPr lang="en-US" sz="1200">
                          <a:effectLst/>
                          <a:latin typeface="Arial" panose="020B0604020202020204" pitchFamily="34" charset="0"/>
                          <a:ea typeface="Times New Roman" panose="02020603050405020304" pitchFamily="18" charset="0"/>
                          <a:cs typeface="Times New Roman" panose="02020603050405020304" pitchFamily="18" charset="0"/>
                        </a:rPr>
                        <a:t>Alfiya Khaleel P, Ameera Banu, Gopika Vinod, N. Swapna, Navya, Prathima</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(2019). </a:t>
                      </a:r>
                      <a:r>
                        <a:rPr lang="en-US" sz="1200">
                          <a:effectLst/>
                          <a:latin typeface="Arial" panose="020B0604020202020204" pitchFamily="34" charset="0"/>
                          <a:ea typeface="Times New Roman" panose="02020603050405020304" pitchFamily="18" charset="0"/>
                          <a:cs typeface="Times New Roman" panose="02020603050405020304" pitchFamily="18" charset="0"/>
                        </a:rPr>
                        <a:t>Effect of Thermal Tactile Gustatory Stimulation on Feeding, Oromotor Aspects, and Drooling in a Child with Cerebral Palsy- A Case Study. Poster presentation at the 51</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st</a:t>
                      </a:r>
                      <a:r>
                        <a:rPr lang="en-US" sz="120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15327161"/>
                  </a:ext>
                </a:extLst>
              </a:tr>
              <a:tr h="329126">
                <a:tc>
                  <a:txBody>
                    <a:bodyPr/>
                    <a:lstStyle/>
                    <a:p>
                      <a:pPr marL="228600" indent="-284480" algn="just">
                        <a:lnSpc>
                          <a:spcPct val="115000"/>
                        </a:lnSpc>
                        <a:tabLst>
                          <a:tab pos="285750" algn="l"/>
                        </a:tabLs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Anne, M. A., &amp; Swapna, N. (2018).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Relationship between motor functioning, eating and drinking ability and communication ability in adolescents with cerebral palsy.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Paper presented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Indian Academy of Cerebral Palsy – XIII National conference IACPCON 2018</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Calcutta, 23- 25 November 2018.</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43186950"/>
                  </a:ext>
                </a:extLst>
              </a:tr>
              <a:tr h="215771">
                <a:tc>
                  <a:txBody>
                    <a:bodyPr/>
                    <a:lstStyle/>
                    <a:p>
                      <a:pPr marL="228600" indent="-284480" algn="just">
                        <a:lnSpc>
                          <a:spcPct val="115000"/>
                        </a:lnSpc>
                        <a:tabLst>
                          <a:tab pos="28575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Aparna, A, &amp; </a:t>
                      </a:r>
                      <a:r>
                        <a:rPr lang="en-US" sz="1200" dirty="0" err="1">
                          <a:effectLst/>
                          <a:latin typeface="Arial" panose="020B0604020202020204" pitchFamily="34" charset="0"/>
                          <a:ea typeface="Times New Roman" panose="02020603050405020304" pitchFamily="18" charset="0"/>
                          <a:cs typeface="Times New Roman" panose="02020603050405020304" pitchFamily="18" charset="0"/>
                        </a:rPr>
                        <a:t>Pushpavathi</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M. (2019). Language and Cognitive Linguistic skills in children with repaired cleft lip and palate. Oral presentation at the 51</a:t>
                      </a:r>
                      <a:r>
                        <a:rPr lang="en-US" sz="1200" baseline="30000" dirty="0">
                          <a:effectLst/>
                          <a:latin typeface="Arial" panose="020B0604020202020204" pitchFamily="34" charset="0"/>
                          <a:ea typeface="Times New Roman" panose="02020603050405020304" pitchFamily="18" charset="0"/>
                          <a:cs typeface="Times New Roman" panose="02020603050405020304" pitchFamily="18" charset="0"/>
                        </a:rPr>
                        <a:t>st</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ISHACON, Bengaluru </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80756340"/>
                  </a:ext>
                </a:extLst>
              </a:tr>
              <a:tr h="96704">
                <a:tc>
                  <a:txBody>
                    <a:bodyPr/>
                    <a:lstStyle/>
                    <a:p>
                      <a:pPr marL="228600" indent="-284480" algn="just">
                        <a:lnSpc>
                          <a:spcPct val="115000"/>
                        </a:lnSpc>
                        <a:tabLst>
                          <a:tab pos="285750" algn="l"/>
                        </a:tabLst>
                      </a:pPr>
                      <a:r>
                        <a:rPr lang="en-US" sz="1200" dirty="0" err="1">
                          <a:effectLst/>
                          <a:latin typeface="Arial" panose="020B0604020202020204" pitchFamily="34" charset="0"/>
                          <a:ea typeface="Times New Roman" panose="02020603050405020304" pitchFamily="18" charset="0"/>
                          <a:cs typeface="Times New Roman" panose="02020603050405020304" pitchFamily="18" charset="0"/>
                        </a:rPr>
                        <a:t>Aswathy</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err="1">
                          <a:effectLst/>
                          <a:latin typeface="Arial" panose="020B0604020202020204" pitchFamily="34" charset="0"/>
                          <a:ea typeface="Times New Roman" panose="02020603050405020304" pitchFamily="18" charset="0"/>
                          <a:cs typeface="Times New Roman" panose="02020603050405020304" pitchFamily="18" charset="0"/>
                        </a:rPr>
                        <a:t>Hibasherin</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err="1">
                          <a:effectLst/>
                          <a:latin typeface="Arial" panose="020B0604020202020204" pitchFamily="34" charset="0"/>
                          <a:ea typeface="Times New Roman" panose="02020603050405020304" pitchFamily="18" charset="0"/>
                          <a:cs typeface="Times New Roman" panose="02020603050405020304" pitchFamily="18" charset="0"/>
                        </a:rPr>
                        <a:t>Haripriya</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err="1">
                          <a:effectLst/>
                          <a:latin typeface="Arial" panose="020B0604020202020204" pitchFamily="34" charset="0"/>
                          <a:ea typeface="Times New Roman" panose="02020603050405020304" pitchFamily="18" charset="0"/>
                          <a:cs typeface="Times New Roman" panose="02020603050405020304" pitchFamily="18" charset="0"/>
                        </a:rPr>
                        <a:t>Gopika</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Dr. </a:t>
                      </a:r>
                      <a:r>
                        <a:rPr lang="en-US" sz="1200" dirty="0" err="1">
                          <a:effectLst/>
                          <a:latin typeface="Arial" panose="020B0604020202020204" pitchFamily="34" charset="0"/>
                          <a:ea typeface="Times New Roman" panose="02020603050405020304" pitchFamily="18" charset="0"/>
                          <a:cs typeface="Times New Roman" panose="02020603050405020304" pitchFamily="18" charset="0"/>
                        </a:rPr>
                        <a:t>Swapna.N</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(2019).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Parental Experiences and Awareness of Feeding Problems in their Infants with Intellectual Disability. Poster presentation at the 51</a:t>
                      </a:r>
                      <a:r>
                        <a:rPr lang="en-US" sz="1200" baseline="30000" dirty="0">
                          <a:effectLst/>
                          <a:latin typeface="Arial" panose="020B0604020202020204" pitchFamily="34" charset="0"/>
                          <a:ea typeface="Times New Roman" panose="02020603050405020304" pitchFamily="18" charset="0"/>
                          <a:cs typeface="Times New Roman" panose="02020603050405020304" pitchFamily="18" charset="0"/>
                        </a:rPr>
                        <a:t>st</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98151399"/>
                  </a:ext>
                </a:extLst>
              </a:tr>
              <a:tr h="271381">
                <a:tc>
                  <a:txBody>
                    <a:bodyPr/>
                    <a:lstStyle/>
                    <a:p>
                      <a:pPr marL="228600" indent="-284480" algn="just">
                        <a:lnSpc>
                          <a:spcPct val="115000"/>
                        </a:lnSpc>
                        <a:tabLst>
                          <a:tab pos="285750" algn="l"/>
                        </a:tabLs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Gayathri, K., Goswami, S. P. (2019).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Chin-Down Position and Bolus Volume: Complimenting or Complicating. Oral Presentation at the 51</a:t>
                      </a:r>
                      <a:r>
                        <a:rPr lang="en-US" sz="1200" baseline="30000" dirty="0">
                          <a:effectLst/>
                          <a:latin typeface="Arial" panose="020B0604020202020204" pitchFamily="34" charset="0"/>
                          <a:ea typeface="Times New Roman" panose="02020603050405020304" pitchFamily="18" charset="0"/>
                          <a:cs typeface="Times New Roman" panose="02020603050405020304" pitchFamily="18" charset="0"/>
                        </a:rPr>
                        <a:t>st</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7818339"/>
                  </a:ext>
                </a:extLst>
              </a:tr>
              <a:tr h="296330">
                <a:tc>
                  <a:txBody>
                    <a:bodyPr/>
                    <a:lstStyle/>
                    <a:p>
                      <a:pPr marL="228600" indent="-284480" algn="just">
                        <a:lnSpc>
                          <a:spcPct val="115000"/>
                        </a:lnSpc>
                        <a:tabLst>
                          <a:tab pos="285750" algn="l"/>
                        </a:tabLs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Gayathri, K., Goswami, S. P. (2019).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Temporal Sequencing of Swallowing Events in Persons with Persistent Dysphagia Post stroke. Oral Presentation at the 51</a:t>
                      </a:r>
                      <a:r>
                        <a:rPr lang="en-US" sz="1200" baseline="30000" dirty="0">
                          <a:effectLst/>
                          <a:latin typeface="Arial" panose="020B0604020202020204" pitchFamily="34" charset="0"/>
                          <a:ea typeface="Times New Roman" panose="02020603050405020304" pitchFamily="18" charset="0"/>
                          <a:cs typeface="Times New Roman" panose="02020603050405020304" pitchFamily="18" charset="0"/>
                        </a:rPr>
                        <a:t>st</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ISHACON held in Bengaluru from 08-10 February 2019.</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50836793"/>
                  </a:ext>
                </a:extLst>
              </a:tr>
              <a:tr h="321279">
                <a:tc>
                  <a:txBody>
                    <a:bodyPr/>
                    <a:lstStyle/>
                    <a:p>
                      <a:pPr marL="228600" indent="-284480" algn="just">
                        <a:lnSpc>
                          <a:spcPct val="115000"/>
                        </a:lnSpc>
                        <a:tabLst>
                          <a:tab pos="28575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Manju, M. P., &amp; Goswami, S. P. (2019). Acquisition of Novel Words via Fast Mapping And explicit Epilepsy. Oral presentation at the 51</a:t>
                      </a:r>
                      <a:r>
                        <a:rPr lang="en-US" sz="1200" baseline="30000" dirty="0">
                          <a:effectLst/>
                          <a:latin typeface="Arial" panose="020B0604020202020204" pitchFamily="34" charset="0"/>
                          <a:ea typeface="Times New Roman" panose="02020603050405020304" pitchFamily="18" charset="0"/>
                          <a:cs typeface="Times New Roman" panose="02020603050405020304" pitchFamily="18" charset="0"/>
                        </a:rPr>
                        <a:t>st</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ISHACON, Bengaluru </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088704"/>
                  </a:ext>
                </a:extLst>
              </a:tr>
              <a:tr h="827723">
                <a:tc>
                  <a:txBody>
                    <a:bodyPr/>
                    <a:lstStyle/>
                    <a:p>
                      <a:pPr marL="228600" indent="-284480" algn="just">
                        <a:lnSpc>
                          <a:spcPct val="115000"/>
                        </a:lnSpc>
                        <a:spcAft>
                          <a:spcPts val="1000"/>
                        </a:spcAft>
                        <a:tabLst>
                          <a:tab pos="285750" algn="l"/>
                        </a:tabLst>
                      </a:pPr>
                      <a:r>
                        <a:rPr lang="en-US" sz="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Shanbal</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J.C. (2019).  Dysgraphia - Definition, Signs and symptoms , Nature. </a:t>
                      </a:r>
                      <a:r>
                        <a:rPr lang="en-US" sz="1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 Days’ National program on Assessment and Management of Children with Learning Disabilities. Centre for Academic Leadership &amp; Education Management (CALEM)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Department of Education (DoE), Panjab University, </a:t>
                      </a:r>
                      <a:r>
                        <a:rPr lang="en-US" sz="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Chandigrh</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on 11</a:t>
                      </a:r>
                      <a:r>
                        <a:rPr lang="en-US" sz="12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December 2019</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7385305"/>
                  </a:ext>
                </a:extLst>
              </a:tr>
              <a:tr h="1038035">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Levels of written language disorders- handwriting, visual-motor difficulties, motor memory, spelling, usage [language] and organization.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Department of Education (DoE), Panjab University, Chandigarh on 11</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899007726"/>
                  </a:ext>
                </a:extLst>
              </a:tr>
              <a:tr h="827723">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Assessment of written language disorders- formal and informal.</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Department of Education (DoE), Panjab University, Chandigarh on 11</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976546765"/>
                  </a:ext>
                </a:extLst>
              </a:tr>
              <a:tr h="1038035">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Areas of remediation with specific strategies- handwriting,  grammar, writing frameworks, story maps, graphic organizers, rubrics for frequent checks.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Department of Education (DoE), Panjab University, Chandigarh on 12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048744652"/>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Dafiah (2020). Effect of Carbonation on mesures of hyolaryngeal elevation of swallow.Poster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29889810"/>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Animesh, Barman. Mekhala. Kavya, VSwapna, N. (2020). Assessment of auditory neural coding in children with specific language impairement. Poster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422203667"/>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&amp; Tallal, S. (2020). Effect of Age, bulb position and visual feedback on lip strength and endurance in typically developing Indian children. Oral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15</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595903633"/>
                  </a:ext>
                </a:extLst>
              </a:tr>
              <a:tr h="827723">
                <a:tc>
                  <a:txBody>
                    <a:bodyPr/>
                    <a:lstStyle/>
                    <a:p>
                      <a:pPr marL="284480" indent="-284480" algn="just">
                        <a:lnSpc>
                          <a:spcPct val="115000"/>
                        </a:lnSpc>
                        <a:spcAft>
                          <a:spcPts val="1000"/>
                        </a:spcAft>
                      </a:pP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Kavya, V.,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Mekhala</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V. G., &amp;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Animesh</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B. (2020). Effect of neurological integration on the linguistic patterns of typical and impaired language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lerners</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Poster paper presented at 52</a:t>
                      </a:r>
                      <a:r>
                        <a:rPr lang="en-US" sz="1200"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61273466"/>
                  </a:ext>
                </a:extLst>
              </a:tr>
            </a:tbl>
          </a:graphicData>
        </a:graphic>
      </p:graphicFrame>
      <p:sp>
        <p:nvSpPr>
          <p:cNvPr id="4" name="Arrow: Left 3">
            <a:hlinkClick r:id="rId3" action="ppaction://hlinksldjump"/>
            <a:extLst>
              <a:ext uri="{FF2B5EF4-FFF2-40B4-BE49-F238E27FC236}">
                <a16:creationId xmlns:a16="http://schemas.microsoft.com/office/drawing/2014/main" id="{34084BF0-BE29-41DC-AA55-A818C31E393A}"/>
              </a:ext>
            </a:extLst>
          </p:cNvPr>
          <p:cNvSpPr/>
          <p:nvPr/>
        </p:nvSpPr>
        <p:spPr>
          <a:xfrm>
            <a:off x="8146111" y="6489384"/>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38260341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786369" cy="5078313"/>
          </a:xfrm>
          <a:prstGeom prst="rect">
            <a:avLst/>
          </a:prstGeom>
          <a:noFill/>
        </p:spPr>
        <p:txBody>
          <a:bodyPr vert="wordArtVert" wrap="square" rtlCol="0">
            <a:spAutoFit/>
          </a:bodyPr>
          <a:lstStyle/>
          <a:p>
            <a:pPr algn="ctr"/>
            <a:r>
              <a:rPr lang="en-US" b="1" dirty="0"/>
              <a:t>RESEARCH PRESENTATIONS</a:t>
            </a:r>
            <a:endParaRPr lang="en-IN" b="1" dirty="0"/>
          </a:p>
        </p:txBody>
      </p:sp>
      <p:graphicFrame>
        <p:nvGraphicFramePr>
          <p:cNvPr id="3" name="Table 2">
            <a:extLst>
              <a:ext uri="{FF2B5EF4-FFF2-40B4-BE49-F238E27FC236}">
                <a16:creationId xmlns:a16="http://schemas.microsoft.com/office/drawing/2014/main" id="{7ED69720-5DFA-4CE1-A8BB-BA21D2D126A2}"/>
              </a:ext>
            </a:extLst>
          </p:cNvPr>
          <p:cNvGraphicFramePr>
            <a:graphicFrameLocks noGrp="1"/>
          </p:cNvGraphicFramePr>
          <p:nvPr>
            <p:extLst>
              <p:ext uri="{D42A27DB-BD31-4B8C-83A1-F6EECF244321}">
                <p14:modId xmlns:p14="http://schemas.microsoft.com/office/powerpoint/2010/main" val="434442572"/>
              </p:ext>
            </p:extLst>
          </p:nvPr>
        </p:nvGraphicFramePr>
        <p:xfrm>
          <a:off x="1115616" y="116632"/>
          <a:ext cx="8067302" cy="6072736"/>
        </p:xfrm>
        <a:graphic>
          <a:graphicData uri="http://schemas.openxmlformats.org/drawingml/2006/table">
            <a:tbl>
              <a:tblPr firstRow="1" firstCol="1" bandRow="1">
                <a:tableStyleId>{2D5ABB26-0587-4C30-8999-92F81FD0307C}</a:tableStyleId>
              </a:tblPr>
              <a:tblGrid>
                <a:gridCol w="8067302">
                  <a:extLst>
                    <a:ext uri="{9D8B030D-6E8A-4147-A177-3AD203B41FA5}">
                      <a16:colId xmlns:a16="http://schemas.microsoft.com/office/drawing/2014/main" val="2202284567"/>
                    </a:ext>
                  </a:extLst>
                </a:gridCol>
              </a:tblGrid>
              <a:tr h="137160">
                <a:tc>
                  <a:txBody>
                    <a:bodyPr/>
                    <a:lstStyle/>
                    <a:p>
                      <a:pPr algn="ctr">
                        <a:lnSpc>
                          <a:spcPct val="100000"/>
                        </a:lnSpc>
                        <a:spcAft>
                          <a:spcPts val="1000"/>
                        </a:spcAft>
                      </a:pPr>
                      <a:r>
                        <a:rPr lang="en-US" sz="900" b="1" dirty="0">
                          <a:solidFill>
                            <a:schemeClr val="bg1"/>
                          </a:solidFill>
                          <a:effectLst/>
                          <a:latin typeface="+mj-lt"/>
                          <a:ea typeface="Calibri" panose="020F0502020204030204" pitchFamily="34" charset="0"/>
                          <a:cs typeface="Mangal" panose="02040503050203030202" pitchFamily="18" charset="0"/>
                        </a:rPr>
                        <a:t>NATIONAL PRESENTATIONS</a:t>
                      </a:r>
                      <a:endParaRPr lang="en-IN" sz="900" b="1" dirty="0">
                        <a:solidFill>
                          <a:schemeClr val="bg1"/>
                        </a:solidFill>
                        <a:effectLst/>
                        <a:latin typeface="+mj-lt"/>
                        <a:ea typeface="Calibri" panose="020F0502020204030204" pitchFamily="34" charset="0"/>
                        <a:cs typeface="Mangal" panose="02040503050203030202" pitchFamily="18" charset="0"/>
                      </a:endParaRPr>
                    </a:p>
                  </a:txBody>
                  <a:tcPr marL="12312" marR="12312" marT="0" marB="0">
                    <a:solidFill>
                      <a:schemeClr val="accent2"/>
                    </a:solidFill>
                  </a:tcPr>
                </a:tc>
                <a:extLst>
                  <a:ext uri="{0D108BD9-81ED-4DB2-BD59-A6C34878D82A}">
                    <a16:rowId xmlns:a16="http://schemas.microsoft.com/office/drawing/2014/main" val="1172354416"/>
                  </a:ext>
                </a:extLst>
              </a:tr>
              <a:tr h="510912">
                <a:tc>
                  <a:txBody>
                    <a:bodyPr/>
                    <a:lstStyle/>
                    <a:p>
                      <a:pPr marL="228600" indent="-284480" algn="just">
                        <a:lnSpc>
                          <a:spcPct val="115000"/>
                        </a:lnSpc>
                        <a:spcAft>
                          <a:spcPts val="1000"/>
                        </a:spcAft>
                        <a:tabLst>
                          <a:tab pos="285750" algn="l"/>
                        </a:tabLst>
                      </a:pPr>
                      <a:r>
                        <a:rPr lang="en-US" sz="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Shanbal</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J.C. (2019).  Dysgraphia - Definition, Signs and symptoms , Nature. </a:t>
                      </a:r>
                      <a:r>
                        <a:rPr lang="en-US" sz="1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 Days’ National program on Assessment and Management of Children with Learning Disabilities. Centre for Academic Leadership &amp; Education Management (CALEM)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Department of Education (DoE), Panjab University, </a:t>
                      </a:r>
                      <a:r>
                        <a:rPr lang="en-US" sz="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Chandigrh</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on 11</a:t>
                      </a:r>
                      <a:r>
                        <a:rPr lang="en-US" sz="12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December 2019</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7385305"/>
                  </a:ext>
                </a:extLst>
              </a:tr>
              <a:tr h="901613">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Levels of written language disorders- handwriting, visual-motor difficulties, motor memory, spelling, usage [language] and organization.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Department of Education (DoE), Panjab University, Chandigarh on 11</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899007726"/>
                  </a:ext>
                </a:extLst>
              </a:tr>
              <a:tr h="827723">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Assessment of written language disorders- formal and informal.</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Department of Education (DoE), Panjab University, Chandigarh on 11</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976546765"/>
                  </a:ext>
                </a:extLst>
              </a:tr>
              <a:tr h="684445">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Shanbal, J.C. (2019). Areas of remediation with specific strategies- handwriting,  grammar, writing frameworks, story maps, graphic organizers, rubrics for frequent checks. </a:t>
                      </a:r>
                      <a:r>
                        <a:rPr lang="en-US" sz="1200" i="1">
                          <a:solidFill>
                            <a:srgbClr val="000000"/>
                          </a:solidFill>
                          <a:effectLst/>
                          <a:latin typeface="Arial" panose="020B0604020202020204" pitchFamily="34" charset="0"/>
                          <a:ea typeface="Calibri" panose="020F0502020204030204" pitchFamily="34" charset="0"/>
                          <a:cs typeface="Mangal" panose="02040503050203030202" pitchFamily="18" charset="0"/>
                        </a:rPr>
                        <a:t>21 Days’ National program on Assessment and Management of Children with Learning Disabilities. Centre for Academic Leadership &amp; Education Management (CALEM), </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Department of Education (DoE), Panjab University, Chandigarh on 12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December 2019.</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048744652"/>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Dafiah (2020). Effect of Carbonation on mesures of hyolaryngeal elevation of swallow.Poster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29889810"/>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Animesh, Barman. Mekhala. Kavya, VSwapna, N. (2020). Assessment of auditory neural coding in children with specific language impairement. Poster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422203667"/>
                  </a:ext>
                </a:extLst>
              </a:tr>
              <a:tr h="617411">
                <a:tc>
                  <a:txBody>
                    <a:bodyPr/>
                    <a:lstStyle/>
                    <a:p>
                      <a:pPr marL="284480" indent="-284480" algn="just">
                        <a:lnSpc>
                          <a:spcPct val="115000"/>
                        </a:lnSpc>
                        <a:spcAft>
                          <a:spcPts val="1000"/>
                        </a:spcAft>
                      </a:pP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&amp; Tallal, S. (2020). Effect of Age, bulb position and visual feedback on lip strength and endurance in typically developing Indian children. Oral paper presented at 52</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15</a:t>
                      </a:r>
                      <a:r>
                        <a:rPr lang="en-US" sz="1200" baseline="3000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595903633"/>
                  </a:ext>
                </a:extLst>
              </a:tr>
              <a:tr h="827723">
                <a:tc>
                  <a:txBody>
                    <a:bodyPr/>
                    <a:lstStyle/>
                    <a:p>
                      <a:pPr marL="284480" indent="-284480" algn="just">
                        <a:lnSpc>
                          <a:spcPct val="115000"/>
                        </a:lnSpc>
                        <a:spcAft>
                          <a:spcPts val="1000"/>
                        </a:spcAft>
                      </a:pP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Swapna, N., Kavya, V.,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Mekhala</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V. G., &amp;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Animesh</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B. (2020). Effect of neurological integration on the linguistic patterns of typical and impaired language </a:t>
                      </a: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lerners</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Poster paper presented at 52</a:t>
                      </a:r>
                      <a:r>
                        <a:rPr lang="en-US" sz="1200"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nd</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Annual Conference of Indian Speech, Language and Hearing Association (ISHACON), at PGIMER, Chandigarh, on 14</a:t>
                      </a:r>
                      <a:r>
                        <a:rPr lang="en-US" sz="1200"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February 2020</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61273466"/>
                  </a:ext>
                </a:extLst>
              </a:tr>
            </a:tbl>
          </a:graphicData>
        </a:graphic>
      </p:graphicFrame>
      <p:sp>
        <p:nvSpPr>
          <p:cNvPr id="4" name="Arrow: Left 3">
            <a:hlinkClick r:id="rId3" action="ppaction://hlinksldjump"/>
            <a:extLst>
              <a:ext uri="{FF2B5EF4-FFF2-40B4-BE49-F238E27FC236}">
                <a16:creationId xmlns:a16="http://schemas.microsoft.com/office/drawing/2014/main" id="{6B24F9E7-3A58-4893-B821-D5777A41FCDB}"/>
              </a:ext>
            </a:extLst>
          </p:cNvPr>
          <p:cNvSpPr/>
          <p:nvPr/>
        </p:nvSpPr>
        <p:spPr>
          <a:xfrm>
            <a:off x="8146111" y="6489384"/>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23895697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786369" cy="5078313"/>
          </a:xfrm>
          <a:prstGeom prst="rect">
            <a:avLst/>
          </a:prstGeom>
          <a:noFill/>
        </p:spPr>
        <p:txBody>
          <a:bodyPr vert="wordArtVert" wrap="square" rtlCol="0">
            <a:spAutoFit/>
          </a:bodyPr>
          <a:lstStyle/>
          <a:p>
            <a:pPr algn="ctr"/>
            <a:r>
              <a:rPr lang="en-US" b="1" dirty="0"/>
              <a:t>RESEARCH PRESENTATIONS</a:t>
            </a:r>
            <a:endParaRPr lang="en-IN" b="1" dirty="0"/>
          </a:p>
        </p:txBody>
      </p:sp>
      <p:graphicFrame>
        <p:nvGraphicFramePr>
          <p:cNvPr id="3" name="Table 2">
            <a:extLst>
              <a:ext uri="{FF2B5EF4-FFF2-40B4-BE49-F238E27FC236}">
                <a16:creationId xmlns:a16="http://schemas.microsoft.com/office/drawing/2014/main" id="{7ED69720-5DFA-4CE1-A8BB-BA21D2D126A2}"/>
              </a:ext>
            </a:extLst>
          </p:cNvPr>
          <p:cNvGraphicFramePr>
            <a:graphicFrameLocks noGrp="1"/>
          </p:cNvGraphicFramePr>
          <p:nvPr>
            <p:extLst>
              <p:ext uri="{D42A27DB-BD31-4B8C-83A1-F6EECF244321}">
                <p14:modId xmlns:p14="http://schemas.microsoft.com/office/powerpoint/2010/main" val="2754664939"/>
              </p:ext>
            </p:extLst>
          </p:nvPr>
        </p:nvGraphicFramePr>
        <p:xfrm>
          <a:off x="1115616" y="116632"/>
          <a:ext cx="8067302" cy="14212155"/>
        </p:xfrm>
        <a:graphic>
          <a:graphicData uri="http://schemas.openxmlformats.org/drawingml/2006/table">
            <a:tbl>
              <a:tblPr firstRow="1" firstCol="1" bandRow="1">
                <a:tableStyleId>{2D5ABB26-0587-4C30-8999-92F81FD0307C}</a:tableStyleId>
              </a:tblPr>
              <a:tblGrid>
                <a:gridCol w="8067302">
                  <a:extLst>
                    <a:ext uri="{9D8B030D-6E8A-4147-A177-3AD203B41FA5}">
                      <a16:colId xmlns:a16="http://schemas.microsoft.com/office/drawing/2014/main" val="2202284567"/>
                    </a:ext>
                  </a:extLst>
                </a:gridCol>
              </a:tblGrid>
              <a:tr h="137160">
                <a:tc>
                  <a:txBody>
                    <a:bodyPr/>
                    <a:lstStyle/>
                    <a:p>
                      <a:pPr indent="-457200" algn="ctr">
                        <a:lnSpc>
                          <a:spcPct val="100000"/>
                        </a:lnSpc>
                        <a:spcAft>
                          <a:spcPts val="0"/>
                        </a:spcAft>
                      </a:pPr>
                      <a:r>
                        <a:rPr lang="en-US" sz="900" b="1" dirty="0">
                          <a:solidFill>
                            <a:schemeClr val="bg1"/>
                          </a:solidFill>
                          <a:effectLst/>
                          <a:latin typeface="+mj-lt"/>
                          <a:ea typeface="Calibri" panose="020F0502020204030204" pitchFamily="34" charset="0"/>
                          <a:cs typeface="Mangal" panose="02040503050203030202" pitchFamily="18" charset="0"/>
                        </a:rPr>
                        <a:t>INTERNATIONAL PRESENTATIONS</a:t>
                      </a:r>
                      <a:endParaRPr lang="en-IN" sz="900" b="1" dirty="0">
                        <a:solidFill>
                          <a:schemeClr val="bg1"/>
                        </a:solidFill>
                        <a:effectLst/>
                        <a:latin typeface="+mj-lt"/>
                        <a:ea typeface="Calibri" panose="020F0502020204030204" pitchFamily="34" charset="0"/>
                        <a:cs typeface="Mangal" panose="02040503050203030202" pitchFamily="18" charset="0"/>
                      </a:endParaRPr>
                    </a:p>
                  </a:txBody>
                  <a:tcPr marL="12312" marR="12312" marT="0" marB="0">
                    <a:solidFill>
                      <a:schemeClr val="accent2"/>
                    </a:solidFill>
                  </a:tcPr>
                </a:tc>
                <a:extLst>
                  <a:ext uri="{0D108BD9-81ED-4DB2-BD59-A6C34878D82A}">
                    <a16:rowId xmlns:a16="http://schemas.microsoft.com/office/drawing/2014/main" val="1172354416"/>
                  </a:ext>
                </a:extLst>
              </a:tr>
              <a:tr h="510912">
                <a:tc>
                  <a:txBody>
                    <a:bodyPr/>
                    <a:lstStyle/>
                    <a:p>
                      <a:pPr marL="457200" indent="-457200" algn="l">
                        <a:lnSpc>
                          <a:spcPct val="115000"/>
                        </a:lnSpc>
                        <a:spcAft>
                          <a:spcPts val="0"/>
                        </a:spcAft>
                      </a:pPr>
                      <a:r>
                        <a:rPr lang="en-US" sz="1200" dirty="0" err="1">
                          <a:effectLst/>
                          <a:latin typeface="Arial" panose="020B0604020202020204" pitchFamily="34" charset="0"/>
                          <a:ea typeface="Calibri" panose="020F0502020204030204" pitchFamily="34" charset="0"/>
                          <a:cs typeface="Mangal" panose="02040503050203030202" pitchFamily="18" charset="0"/>
                        </a:rPr>
                        <a:t>Darshini</a:t>
                      </a:r>
                      <a:r>
                        <a:rPr lang="en-US" sz="1200" dirty="0">
                          <a:effectLst/>
                          <a:latin typeface="Arial" panose="020B0604020202020204" pitchFamily="34" charset="0"/>
                          <a:ea typeface="Calibri" panose="020F0502020204030204" pitchFamily="34" charset="0"/>
                          <a:cs typeface="Mangal" panose="02040503050203030202" pitchFamily="18" charset="0"/>
                        </a:rPr>
                        <a:t>, K. J., Swapna, N. (2015). Phonological encoding in persons with stuttering- Does a deficit exist in this vista? Paper presented in FRSM, IIT Kharagpur, 23 November 2015.</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57385305"/>
                  </a:ext>
                </a:extLst>
              </a:tr>
              <a:tr h="510912">
                <a:tc>
                  <a:txBody>
                    <a:bodyPr/>
                    <a:lstStyle/>
                    <a:p>
                      <a:pPr marL="457200" indent="-457200" algn="l">
                        <a:lnSpc>
                          <a:spcPct val="115000"/>
                        </a:lnSpc>
                        <a:spcAft>
                          <a:spcPts val="0"/>
                        </a:spcAft>
                      </a:pPr>
                      <a:r>
                        <a:rPr lang="en-US" sz="1200">
                          <a:effectLst/>
                          <a:latin typeface="Arial" panose="020B0604020202020204" pitchFamily="34" charset="0"/>
                          <a:ea typeface="Calibri" panose="020F0502020204030204" pitchFamily="34" charset="0"/>
                          <a:cs typeface="Mangal" panose="02040503050203030202" pitchFamily="18" charset="0"/>
                        </a:rPr>
                        <a:t>Swapna, N., Prajwal, K. E., &amp; Swati, G. (2016). Acoustic vowel space in persons with stuttering-A preliminary investigation. Paper presented at the International Symposium on acoustics for Engineering applications NSA -2016. KIIT campus, Gurgaon, 17-19 November 2016.</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918593223"/>
                  </a:ext>
                </a:extLst>
              </a:tr>
              <a:tr h="510912">
                <a:tc>
                  <a:txBody>
                    <a:bodyPr/>
                    <a:lstStyle/>
                    <a:p>
                      <a:pPr marL="457200" indent="-457200" algn="l">
                        <a:lnSpc>
                          <a:spcPct val="115000"/>
                        </a:lnSpc>
                        <a:spcAft>
                          <a:spcPts val="0"/>
                        </a:spcAft>
                      </a:pPr>
                      <a:r>
                        <a:rPr lang="en-US" sz="1200">
                          <a:effectLst/>
                          <a:latin typeface="Arial" panose="020B0604020202020204" pitchFamily="34" charset="0"/>
                          <a:ea typeface="Calibri" panose="020F0502020204030204" pitchFamily="34" charset="0"/>
                          <a:cs typeface="Mangal" panose="02040503050203030202" pitchFamily="18" charset="0"/>
                        </a:rPr>
                        <a:t>Shanbal, J. C. (2016). An Innovative computerized screening tool for infant cry analysis in the detection of Communication disorders - A Pilot study. Paper presented at the India International Science Fest (IISF) 2016. IISF, New Delhi, 8-11 Dec 2016.</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545096225"/>
                  </a:ext>
                </a:extLst>
              </a:tr>
              <a:tr h="510912">
                <a:tc>
                  <a:txBody>
                    <a:bodyPr/>
                    <a:lstStyle/>
                    <a:p>
                      <a:pPr marL="457200" indent="-457200" algn="l">
                        <a:lnSpc>
                          <a:spcPct val="115000"/>
                        </a:lnSpc>
                        <a:spcAft>
                          <a:spcPts val="0"/>
                        </a:spcAft>
                      </a:pPr>
                      <a:r>
                        <a:rPr lang="en-US" sz="1200">
                          <a:effectLst/>
                          <a:latin typeface="Arial" panose="020B0604020202020204" pitchFamily="34" charset="0"/>
                          <a:ea typeface="Calibri" panose="020F0502020204030204" pitchFamily="34" charset="0"/>
                          <a:cs typeface="Mangal" panose="02040503050203030202" pitchFamily="18" charset="0"/>
                        </a:rPr>
                        <a:t>Pushpavathi, M. (2017). Contributing Factors for Expressive Language Delay in Toddlers with Repaired Cleft Lip and Palate: </a:t>
                      </a:r>
                      <a:br>
                        <a:rPr lang="en-US" sz="1200">
                          <a:effectLst/>
                          <a:latin typeface="Arial" panose="020B0604020202020204" pitchFamily="34" charset="0"/>
                          <a:ea typeface="Calibri" panose="020F0502020204030204" pitchFamily="34" charset="0"/>
                          <a:cs typeface="Mangal" panose="02040503050203030202" pitchFamily="18" charset="0"/>
                        </a:rPr>
                      </a:br>
                      <a:r>
                        <a:rPr lang="en-US" sz="1200">
                          <a:effectLst/>
                          <a:latin typeface="Arial" panose="020B0604020202020204" pitchFamily="34" charset="0"/>
                          <a:ea typeface="Calibri" panose="020F0502020204030204" pitchFamily="34" charset="0"/>
                          <a:cs typeface="Mangal" panose="02040503050203030202" pitchFamily="18" charset="0"/>
                        </a:rPr>
                        <a:t>An Explorative Study. Paper presented at the International conference cleft 2017, 9</a:t>
                      </a:r>
                      <a:r>
                        <a:rPr lang="en-US" sz="1200" baseline="30000">
                          <a:effectLst/>
                          <a:latin typeface="Arial" panose="020B0604020202020204" pitchFamily="34" charset="0"/>
                          <a:ea typeface="Calibri" panose="020F0502020204030204" pitchFamily="34" charset="0"/>
                          <a:cs typeface="Mangal" panose="02040503050203030202" pitchFamily="18" charset="0"/>
                        </a:rPr>
                        <a:t>th</a:t>
                      </a:r>
                      <a:r>
                        <a:rPr lang="en-US" sz="1200">
                          <a:effectLst/>
                          <a:latin typeface="Arial" panose="020B0604020202020204" pitchFamily="34" charset="0"/>
                          <a:ea typeface="Calibri" panose="020F0502020204030204" pitchFamily="34" charset="0"/>
                          <a:cs typeface="Mangal" panose="02040503050203030202" pitchFamily="18" charset="0"/>
                        </a:rPr>
                        <a:t> Feb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502416465"/>
                  </a:ext>
                </a:extLst>
              </a:tr>
              <a:tr h="510912">
                <a:tc>
                  <a:txBody>
                    <a:bodyPr/>
                    <a:lstStyle/>
                    <a:p>
                      <a:pPr marL="457200" indent="-457200" algn="l">
                        <a:lnSpc>
                          <a:spcPct val="115000"/>
                        </a:lnSpc>
                        <a:spcAft>
                          <a:spcPts val="0"/>
                        </a:spcAft>
                      </a:pPr>
                      <a:r>
                        <a:rPr lang="en-US" sz="1200">
                          <a:effectLst/>
                          <a:latin typeface="Arial" panose="020B0604020202020204" pitchFamily="34" charset="0"/>
                          <a:ea typeface="Calibri" panose="020F0502020204030204" pitchFamily="34" charset="0"/>
                          <a:cs typeface="Mangal" panose="02040503050203030202" pitchFamily="18" charset="0"/>
                        </a:rPr>
                        <a:t>Pushpavathi, M. (2017). Maternal Speech Stimulation in Early Intervention Program for Toddlers with Repaired Cleft Palate. Paper presented at the International conference cleft 2017, 9</a:t>
                      </a:r>
                      <a:r>
                        <a:rPr lang="en-US" sz="1200" baseline="30000">
                          <a:effectLst/>
                          <a:latin typeface="Arial" panose="020B0604020202020204" pitchFamily="34" charset="0"/>
                          <a:ea typeface="Calibri" panose="020F0502020204030204" pitchFamily="34" charset="0"/>
                          <a:cs typeface="Mangal" panose="02040503050203030202" pitchFamily="18" charset="0"/>
                        </a:rPr>
                        <a:t>th</a:t>
                      </a:r>
                      <a:r>
                        <a:rPr lang="en-US" sz="1200">
                          <a:effectLst/>
                          <a:latin typeface="Arial" panose="020B0604020202020204" pitchFamily="34" charset="0"/>
                          <a:ea typeface="Calibri" panose="020F0502020204030204" pitchFamily="34" charset="0"/>
                          <a:cs typeface="Mangal" panose="02040503050203030202" pitchFamily="18" charset="0"/>
                        </a:rPr>
                        <a:t> Feb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589157411"/>
                  </a:ext>
                </a:extLst>
              </a:tr>
              <a:tr h="510912">
                <a:tc>
                  <a:txBody>
                    <a:bodyPr/>
                    <a:lstStyle/>
                    <a:p>
                      <a:pPr marL="457200" indent="-457200" algn="l">
                        <a:lnSpc>
                          <a:spcPct val="115000"/>
                        </a:lnSpc>
                        <a:spcAft>
                          <a:spcPts val="0"/>
                        </a:spcAft>
                      </a:pPr>
                      <a:r>
                        <a:rPr lang="en-US" sz="1200">
                          <a:effectLst/>
                          <a:latin typeface="Arial" panose="020B0604020202020204" pitchFamily="34" charset="0"/>
                          <a:ea typeface="Calibri" panose="020F0502020204030204" pitchFamily="34" charset="0"/>
                          <a:cs typeface="Mangal" panose="02040503050203030202" pitchFamily="18" charset="0"/>
                        </a:rPr>
                        <a:t>Pushpavathi, M. (2016). Cooccurrence of cleft palate in piere robin syndrome and associated challenges. Paper presented at the 10th World Cleft Lip, Palate and Craniofacial Congress-2016, Chennai, 28 Oct 2016</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770702276"/>
                  </a:ext>
                </a:extLst>
              </a:tr>
              <a:tr h="510912">
                <a:tc>
                  <a:txBody>
                    <a:bodyPr/>
                    <a:lstStyle/>
                    <a:p>
                      <a:pPr marL="457200" indent="-457200" algn="l">
                        <a:lnSpc>
                          <a:spcPct val="115000"/>
                        </a:lnSpc>
                        <a:spcAft>
                          <a:spcPts val="0"/>
                        </a:spcAft>
                      </a:pPr>
                      <a:r>
                        <a:rPr lang="en-US" sz="1200">
                          <a:effectLst/>
                          <a:latin typeface="Arial" panose="020B0604020202020204" pitchFamily="34" charset="0"/>
                          <a:ea typeface="Calibri" panose="020F0502020204030204" pitchFamily="34" charset="0"/>
                          <a:cs typeface="Mangal" panose="02040503050203030202" pitchFamily="18" charset="0"/>
                        </a:rPr>
                        <a:t>Renuka. C., Ajish, K. A. , Devi, N., &amp; Swapna, N. (2017). </a:t>
                      </a:r>
                      <a:r>
                        <a:rPr lang="en-US" sz="1200" i="1">
                          <a:effectLst/>
                          <a:latin typeface="Arial" panose="020B0604020202020204" pitchFamily="34" charset="0"/>
                          <a:ea typeface="Calibri" panose="020F0502020204030204" pitchFamily="34" charset="0"/>
                          <a:cs typeface="Mangal" panose="02040503050203030202" pitchFamily="18" charset="0"/>
                        </a:rPr>
                        <a:t>Robotic Communicative Tool in speech and hearing: a review. </a:t>
                      </a:r>
                      <a:r>
                        <a:rPr lang="en-US" sz="1200">
                          <a:effectLst/>
                          <a:latin typeface="Arial" panose="020B0604020202020204" pitchFamily="34" charset="0"/>
                          <a:ea typeface="Calibri" panose="020F0502020204030204" pitchFamily="34" charset="0"/>
                          <a:cs typeface="Mangal" panose="02040503050203030202" pitchFamily="18" charset="0"/>
                        </a:rPr>
                        <a:t>Paper presented at the</a:t>
                      </a:r>
                      <a:r>
                        <a:rPr lang="en-US" sz="1200" i="1">
                          <a:effectLst/>
                          <a:latin typeface="Arial" panose="020B0604020202020204" pitchFamily="34" charset="0"/>
                          <a:ea typeface="Calibri" panose="020F0502020204030204" pitchFamily="34" charset="0"/>
                          <a:cs typeface="Mangal" panose="02040503050203030202" pitchFamily="18" charset="0"/>
                        </a:rPr>
                        <a:t> </a:t>
                      </a:r>
                      <a:r>
                        <a:rPr lang="en-US" sz="1200">
                          <a:effectLst/>
                          <a:latin typeface="Arial" panose="020B0604020202020204" pitchFamily="34" charset="0"/>
                          <a:ea typeface="Calibri" panose="020F0502020204030204" pitchFamily="34" charset="0"/>
                          <a:cs typeface="Mangal" panose="02040503050203030202" pitchFamily="18" charset="0"/>
                        </a:rPr>
                        <a:t>International conference on Innovative Research in Engineering and Technology (ICIRET-2017) organized by Institute for Engineering and Technical Research, Mysuru on 11</a:t>
                      </a:r>
                      <a:r>
                        <a:rPr lang="en-US" sz="1200" baseline="30000">
                          <a:effectLst/>
                          <a:latin typeface="Arial" panose="020B0604020202020204" pitchFamily="34" charset="0"/>
                          <a:ea typeface="Calibri" panose="020F0502020204030204" pitchFamily="34" charset="0"/>
                          <a:cs typeface="Mangal" panose="02040503050203030202" pitchFamily="18" charset="0"/>
                        </a:rPr>
                        <a:t>th</a:t>
                      </a:r>
                      <a:r>
                        <a:rPr lang="en-US" sz="1200">
                          <a:effectLst/>
                          <a:latin typeface="Arial" panose="020B0604020202020204" pitchFamily="34" charset="0"/>
                          <a:ea typeface="Calibri" panose="020F0502020204030204" pitchFamily="34" charset="0"/>
                          <a:cs typeface="Mangal" panose="02040503050203030202" pitchFamily="18" charset="0"/>
                        </a:rPr>
                        <a:t> June 2017</a:t>
                      </a:r>
                      <a:r>
                        <a:rPr lang="en-US" sz="1200" b="1" i="1">
                          <a:effectLst/>
                          <a:latin typeface="Arial" panose="020B0604020202020204" pitchFamily="34" charset="0"/>
                          <a:ea typeface="Calibri" panose="020F0502020204030204" pitchFamily="34" charset="0"/>
                          <a:cs typeface="Mangal" panose="02040503050203030202" pitchFamily="18" charset="0"/>
                        </a:rPr>
                        <a:t>.</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999721040"/>
                  </a:ext>
                </a:extLst>
              </a:tr>
              <a:tr h="510912">
                <a:tc>
                  <a:txBody>
                    <a:bodyPr/>
                    <a:lstStyle/>
                    <a:p>
                      <a:pPr marL="457200" indent="-457200" algn="l">
                        <a:lnSpc>
                          <a:spcPct val="115000"/>
                        </a:lnSpc>
                        <a:spcAft>
                          <a:spcPts val="0"/>
                        </a:spcAft>
                      </a:pPr>
                      <a:r>
                        <a:rPr lang="en-US" sz="1200">
                          <a:effectLst/>
                          <a:latin typeface="Arial" panose="020B0604020202020204" pitchFamily="34" charset="0"/>
                          <a:ea typeface="Calibri" panose="020F0502020204030204" pitchFamily="34" charset="0"/>
                          <a:cs typeface="Mangal" panose="02040503050203030202" pitchFamily="18" charset="0"/>
                        </a:rPr>
                        <a:t>Nikitha, M., Shishira, K., Vikram, C. M., Pushpavathi, M., &amp; Prasanna, S. R. M. (2017). </a:t>
                      </a:r>
                      <a:r>
                        <a:rPr lang="en-US" sz="1200" i="1">
                          <a:effectLst/>
                          <a:latin typeface="Arial" panose="020B0604020202020204" pitchFamily="34" charset="0"/>
                          <a:ea typeface="Calibri" panose="020F0502020204030204" pitchFamily="34" charset="0"/>
                          <a:cs typeface="Mangal" panose="02040503050203030202" pitchFamily="18" charset="0"/>
                        </a:rPr>
                        <a:t>Hypernasality severity analysis in cleft palate speech using vowel space area. </a:t>
                      </a:r>
                      <a:r>
                        <a:rPr lang="en-US" sz="1200">
                          <a:effectLst/>
                          <a:latin typeface="Arial" panose="020B0604020202020204" pitchFamily="34" charset="0"/>
                          <a:ea typeface="Calibri" panose="020F0502020204030204" pitchFamily="34" charset="0"/>
                          <a:cs typeface="Mangal" panose="02040503050203030202" pitchFamily="18" charset="0"/>
                        </a:rPr>
                        <a:t>Paper presented at the</a:t>
                      </a:r>
                      <a:r>
                        <a:rPr lang="en-US" sz="1200" i="1">
                          <a:effectLst/>
                          <a:latin typeface="Arial" panose="020B0604020202020204" pitchFamily="34" charset="0"/>
                          <a:ea typeface="Calibri" panose="020F0502020204030204" pitchFamily="34" charset="0"/>
                          <a:cs typeface="Mangal" panose="02040503050203030202" pitchFamily="18" charset="0"/>
                        </a:rPr>
                        <a:t> </a:t>
                      </a:r>
                      <a:r>
                        <a:rPr lang="en-US" sz="1200">
                          <a:effectLst/>
                          <a:latin typeface="Arial" panose="020B0604020202020204" pitchFamily="34" charset="0"/>
                          <a:ea typeface="Calibri" panose="020F0502020204030204" pitchFamily="34" charset="0"/>
                          <a:cs typeface="Mangal" panose="02040503050203030202" pitchFamily="18" charset="0"/>
                        </a:rPr>
                        <a:t>InterSpeech Conference, Sweden on 22</a:t>
                      </a:r>
                      <a:r>
                        <a:rPr lang="en-US" sz="1200" baseline="30000">
                          <a:effectLst/>
                          <a:latin typeface="Arial" panose="020B0604020202020204" pitchFamily="34" charset="0"/>
                          <a:ea typeface="Calibri" panose="020F0502020204030204" pitchFamily="34" charset="0"/>
                          <a:cs typeface="Mangal" panose="02040503050203030202" pitchFamily="18" charset="0"/>
                        </a:rPr>
                        <a:t>nd</a:t>
                      </a:r>
                      <a:r>
                        <a:rPr lang="en-US" sz="1200">
                          <a:effectLst/>
                          <a:latin typeface="Arial" panose="020B0604020202020204" pitchFamily="34" charset="0"/>
                          <a:ea typeface="Calibri" panose="020F0502020204030204" pitchFamily="34" charset="0"/>
                          <a:cs typeface="Mangal" panose="02040503050203030202" pitchFamily="18" charset="0"/>
                        </a:rPr>
                        <a:t> August 2017</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089784960"/>
                  </a:ext>
                </a:extLst>
              </a:tr>
              <a:tr h="510912">
                <a:tc>
                  <a:txBody>
                    <a:bodyPr/>
                    <a:lstStyle/>
                    <a:p>
                      <a:pPr marL="457200" indent="-457200" algn="l">
                        <a:lnSpc>
                          <a:spcPct val="115000"/>
                        </a:lnSpc>
                        <a:spcAft>
                          <a:spcPts val="0"/>
                        </a:spcAft>
                      </a:pPr>
                      <a:r>
                        <a:rPr lang="en-US" sz="1200">
                          <a:effectLst/>
                          <a:latin typeface="Arial" panose="020B0604020202020204" pitchFamily="34" charset="0"/>
                          <a:ea typeface="Calibri" panose="020F0502020204030204" pitchFamily="34" charset="0"/>
                          <a:cs typeface="Mangal" panose="02040503050203030202" pitchFamily="18" charset="0"/>
                        </a:rPr>
                        <a:t>Jayashree, C. S.(2018). </a:t>
                      </a:r>
                      <a:r>
                        <a:rPr lang="en-IN" sz="1200" i="1">
                          <a:effectLst/>
                          <a:latin typeface="Arial" panose="020B0604020202020204" pitchFamily="34" charset="0"/>
                          <a:ea typeface="Calibri" panose="020F0502020204030204" pitchFamily="34" charset="0"/>
                          <a:cs typeface="Mangal" panose="02040503050203030202" pitchFamily="18" charset="0"/>
                        </a:rPr>
                        <a:t>Auditory sensory issues in Children with Autism Spectrum Disorders: Challenging Exclusionary factors</a:t>
                      </a:r>
                      <a:r>
                        <a:rPr lang="en-IN" sz="1200">
                          <a:effectLst/>
                          <a:latin typeface="Arial" panose="020B0604020202020204" pitchFamily="34" charset="0"/>
                          <a:ea typeface="Calibri" panose="020F0502020204030204" pitchFamily="34" charset="0"/>
                          <a:cs typeface="Mangal" panose="02040503050203030202" pitchFamily="18" charset="0"/>
                        </a:rPr>
                        <a:t>. Paper presented at the International Conference on Challenging Exclusion, organized by  NIEPMD at SRMU, Chennai from 30</a:t>
                      </a:r>
                      <a:r>
                        <a:rPr lang="en-IN" sz="1200" baseline="30000">
                          <a:effectLst/>
                          <a:latin typeface="Arial" panose="020B0604020202020204" pitchFamily="34" charset="0"/>
                          <a:ea typeface="Calibri" panose="020F0502020204030204" pitchFamily="34" charset="0"/>
                          <a:cs typeface="Mangal" panose="02040503050203030202" pitchFamily="18" charset="0"/>
                        </a:rPr>
                        <a:t>th</a:t>
                      </a:r>
                      <a:r>
                        <a:rPr lang="en-IN" sz="1200">
                          <a:effectLst/>
                          <a:latin typeface="Arial" panose="020B0604020202020204" pitchFamily="34" charset="0"/>
                          <a:ea typeface="Calibri" panose="020F0502020204030204" pitchFamily="34" charset="0"/>
                          <a:cs typeface="Mangal" panose="02040503050203030202" pitchFamily="18" charset="0"/>
                        </a:rPr>
                        <a:t> January to 02 February 2018.</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080651663"/>
                  </a:ext>
                </a:extLst>
              </a:tr>
              <a:tr h="510912">
                <a:tc>
                  <a:txBody>
                    <a:bodyPr/>
                    <a:lstStyle/>
                    <a:p>
                      <a:pPr marL="457200"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Jayashree, C. S.(2018). </a:t>
                      </a:r>
                      <a:r>
                        <a:rPr lang="en-US" sz="1200" i="1">
                          <a:effectLst/>
                          <a:latin typeface="Arial" panose="020B0604020202020204" pitchFamily="34" charset="0"/>
                          <a:ea typeface="Times New Roman" panose="02020603050405020304" pitchFamily="18" charset="0"/>
                          <a:cs typeface="Times New Roman" panose="02020603050405020304" pitchFamily="18" charset="0"/>
                        </a:rPr>
                        <a:t>Challenging Exclusive Education: Potential Pointers for Early Identification of Children with Learning Disability</a:t>
                      </a:r>
                      <a:r>
                        <a:rPr lang="en-IN" sz="1200" i="1">
                          <a:effectLst/>
                          <a:latin typeface="Arial" panose="020B0604020202020204" pitchFamily="34" charset="0"/>
                          <a:ea typeface="Times New Roman" panose="02020603050405020304" pitchFamily="18" charset="0"/>
                          <a:cs typeface="Times New Roman" panose="02020603050405020304" pitchFamily="18" charset="0"/>
                        </a:rPr>
                        <a:t>.</a:t>
                      </a:r>
                      <a:r>
                        <a:rPr lang="en-IN" sz="1200">
                          <a:effectLst/>
                          <a:latin typeface="Arial" panose="020B0604020202020204" pitchFamily="34" charset="0"/>
                          <a:ea typeface="Times New Roman" panose="02020603050405020304" pitchFamily="18" charset="0"/>
                          <a:cs typeface="Times New Roman" panose="02020603050405020304" pitchFamily="18" charset="0"/>
                        </a:rPr>
                        <a:t> Paper presented at the International Conference on Challenging Exclusion, organized by  NIEPMD at SRMU, Chennai from 30</a:t>
                      </a:r>
                      <a:r>
                        <a:rPr lang="en-IN" sz="1200" baseline="30000">
                          <a:effectLst/>
                          <a:latin typeface="Arial" panose="020B0604020202020204" pitchFamily="34" charset="0"/>
                          <a:ea typeface="Times New Roman" panose="02020603050405020304" pitchFamily="18" charset="0"/>
                          <a:cs typeface="Times New Roman" panose="02020603050405020304" pitchFamily="18" charset="0"/>
                        </a:rPr>
                        <a:t>th</a:t>
                      </a:r>
                      <a:r>
                        <a:rPr lang="en-IN" sz="1200">
                          <a:effectLst/>
                          <a:latin typeface="Arial" panose="020B0604020202020204" pitchFamily="34" charset="0"/>
                          <a:ea typeface="Times New Roman" panose="02020603050405020304" pitchFamily="18" charset="0"/>
                          <a:cs typeface="Times New Roman" panose="02020603050405020304" pitchFamily="18" charset="0"/>
                        </a:rPr>
                        <a:t> January to 02 February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878583"/>
                  </a:ext>
                </a:extLst>
              </a:tr>
              <a:tr h="510912">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Prasanna, S. R., &amp; Dandapat, S. (2018). </a:t>
                      </a:r>
                      <a:r>
                        <a:rPr lang="en-US"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Sinusoidal model based features for analysis of hypernasality severity.</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Paper presented at WSPD, AIISH, Mysuru 8September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2965073"/>
                  </a:ext>
                </a:extLst>
              </a:tr>
              <a:tr h="510912">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Anju, B. T., &amp; Swapna, N. (2018). </a:t>
                      </a:r>
                      <a:r>
                        <a:rPr lang="en-US"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Insights into the speech intelligibility and naturalness of persons with PD in relation to their speech usage.</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Paper presented at International workshop on speech processing for voice, speech and hearing disorders 9September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25122800"/>
                  </a:ext>
                </a:extLst>
              </a:tr>
              <a:tr h="510912">
                <a:tc>
                  <a:txBody>
                    <a:bodyPr/>
                    <a:lstStyle/>
                    <a:p>
                      <a:pPr marL="221615" indent="-457200" algn="l">
                        <a:lnSpc>
                          <a:spcPct val="115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Brajesh, P. (2018). </a:t>
                      </a:r>
                      <a:r>
                        <a:rPr lang="en-US" sz="1200" i="1">
                          <a:effectLst/>
                          <a:latin typeface="Arial" panose="020B0604020202020204" pitchFamily="34" charset="0"/>
                          <a:ea typeface="Times New Roman" panose="02020603050405020304" pitchFamily="18" charset="0"/>
                          <a:cs typeface="Times New Roman" panose="02020603050405020304" pitchFamily="18" charset="0"/>
                        </a:rPr>
                        <a:t>Lexical fast mapping competency in children with Specific language impairment.</a:t>
                      </a:r>
                      <a:r>
                        <a:rPr lang="en-US" sz="1200">
                          <a:effectLst/>
                          <a:latin typeface="Arial" panose="020B060402020202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Paper presented at 40</a:t>
                      </a:r>
                      <a:r>
                        <a:rPr lang="en-US" sz="12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International Conference of Linguistic Society of India (ICOLSI-40), 5 December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22012337"/>
                  </a:ext>
                </a:extLst>
              </a:tr>
              <a:tr h="510912">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Gayathri, K.,  Manju, M.,  Goswami, SP., Radhika, S., Sylaja, Muralidharan, &amp; Kesavadas, c (2018). </a:t>
                      </a:r>
                      <a:r>
                        <a:rPr lang="en-US" sz="1200" i="1">
                          <a:effectLst/>
                          <a:latin typeface="Arial" panose="020B0604020202020204" pitchFamily="34" charset="0"/>
                          <a:ea typeface="Times New Roman" panose="02020603050405020304" pitchFamily="18" charset="0"/>
                          <a:cs typeface="Times New Roman" panose="02020603050405020304" pitchFamily="18" charset="0"/>
                        </a:rPr>
                        <a:t>Swallowing Physiology Across Bolus Consistencies In Persistent Post Stroke Dysphagia.</a:t>
                      </a:r>
                      <a:r>
                        <a:rPr lang="en-US" sz="1200">
                          <a:effectLst/>
                          <a:latin typeface="Arial" panose="020B060402020202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Paper presented at </a:t>
                      </a:r>
                      <a:r>
                        <a:rPr lang="en-US" sz="1200">
                          <a:effectLst/>
                          <a:latin typeface="Arial" panose="020B0604020202020204" pitchFamily="34" charset="0"/>
                          <a:ea typeface="Times New Roman" panose="02020603050405020304" pitchFamily="18" charset="0"/>
                          <a:cs typeface="Times New Roman" panose="02020603050405020304" pitchFamily="18" charset="0"/>
                        </a:rPr>
                        <a:t>International Conference on the Essentials of Stroke Care</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 November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80611308"/>
                  </a:ext>
                </a:extLst>
              </a:tr>
              <a:tr h="510912">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Gayathri, K., &amp; Goswami, S. P. (2019). Respiratory (de)coupling in Healthy Swallows: Head Position effect. Oral Presentation at the Annual Conference of Dysphagia Research Society, 06-09 March 2019, San Diego, USA</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19377957"/>
                  </a:ext>
                </a:extLst>
              </a:tr>
              <a:tr h="901613">
                <a:tc>
                  <a:txBody>
                    <a:bodyPr/>
                    <a:lstStyle/>
                    <a:p>
                      <a:pPr marL="221615" indent="-457200" algn="l">
                        <a:lnSpc>
                          <a:spcPct val="115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Mahesh, B. V. M., Jayashree, K., Joel, J. (2018). </a:t>
                      </a:r>
                      <a:r>
                        <a:rPr lang="en-US" sz="1200" i="1">
                          <a:effectLst/>
                          <a:latin typeface="Arial" panose="020B0604020202020204" pitchFamily="34" charset="0"/>
                          <a:ea typeface="Times New Roman" panose="02020603050405020304" pitchFamily="18" charset="0"/>
                          <a:cs typeface="Times New Roman" panose="02020603050405020304" pitchFamily="18" charset="0"/>
                        </a:rPr>
                        <a:t>Articulatory stability for voiced and unvoiced labiodental sequences: A revisit to the discoordination hypothesis in persons with stuttering</a:t>
                      </a:r>
                      <a:r>
                        <a:rPr lang="en-US" sz="1200">
                          <a:effectLst/>
                          <a:latin typeface="Arial" panose="020B060402020202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Paper presented at </a:t>
                      </a:r>
                      <a:r>
                        <a:rPr lang="en-US" sz="1200">
                          <a:effectLst/>
                          <a:latin typeface="Arial" panose="020B0604020202020204" pitchFamily="34" charset="0"/>
                          <a:ea typeface="Times New Roman" panose="02020603050405020304" pitchFamily="18" charset="0"/>
                          <a:cs typeface="Times New Roman" panose="02020603050405020304" pitchFamily="18" charset="0"/>
                        </a:rPr>
                        <a:t>13</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th</a:t>
                      </a:r>
                      <a:r>
                        <a:rPr lang="en-US" sz="1200">
                          <a:effectLst/>
                          <a:latin typeface="Arial" panose="020B0604020202020204" pitchFamily="34" charset="0"/>
                          <a:ea typeface="Times New Roman" panose="02020603050405020304" pitchFamily="18" charset="0"/>
                          <a:cs typeface="Times New Roman" panose="02020603050405020304" pitchFamily="18" charset="0"/>
                        </a:rPr>
                        <a:t> western pacific conference (WESPAC)</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14 November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9007726"/>
                  </a:ext>
                </a:extLst>
              </a:tr>
              <a:tr h="827723">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Pushpavathi, M. (2018). </a:t>
                      </a:r>
                      <a:r>
                        <a:rPr lang="en-US"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 insight into the characteristics of Speech of Persons with Cleft Lip and Palate</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Paper presented at WSPD, AIISH, Mysuru 8September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6546765"/>
                  </a:ext>
                </a:extLst>
              </a:tr>
              <a:tr h="684445">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Pushpavathi, M., Ajish, K. A., Girish, K. S., Mahadeva Prasanna, S. R., &amp; Dandapat, S. (2018). </a:t>
                      </a:r>
                      <a:r>
                        <a:rPr lang="en-US"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Relative contribution of hypernasality, consonant production errors, and voice disorders on the intelligibility of cleft lip and palate speech.</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Paper presented at WSPD, AIISH, Mysuru 8September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48744652"/>
                  </a:ext>
                </a:extLst>
              </a:tr>
              <a:tr h="617411">
                <a:tc>
                  <a:txBody>
                    <a:bodyPr/>
                    <a:lstStyle/>
                    <a:p>
                      <a:pPr marL="221615" indent="-457200" algn="l">
                        <a:lnSpc>
                          <a:spcPct val="115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Shanbal, J.C. (2018) Auditory Sensory issues in children with Autism spectrum Disorders. 3</a:t>
                      </a:r>
                      <a:r>
                        <a:rPr lang="en-US" sz="12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rd</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international conference on “Challenging Exclusion” ICCE , Chennai.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9889810"/>
                  </a:ext>
                </a:extLst>
              </a:tr>
              <a:tr h="617411">
                <a:tc>
                  <a:txBody>
                    <a:bodyPr/>
                    <a:lstStyle/>
                    <a:p>
                      <a:pPr marL="221615" indent="-457200" algn="l">
                        <a:lnSpc>
                          <a:spcPct val="115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Shanbal, J.C. (2018). Challenging Exclusive education: Potential pointers for early identification of children with Learning disability. 3</a:t>
                      </a:r>
                      <a:r>
                        <a:rPr lang="en-US" sz="12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rd</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international conference on “Challenging Exclusion” ICCE , Chennai.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22203667"/>
                  </a:ext>
                </a:extLst>
              </a:tr>
              <a:tr h="617411">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Vikram, C. M., Pushpavathi, M., Ajish, K. A., Girish, K. S.,&amp; Mahadeva Prasanna, S. R. (2018). </a:t>
                      </a:r>
                      <a:r>
                        <a:rPr lang="en-US"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Spectro-Temporal Analysis of Stop Consonant Production Errors in Children with Cleft Lip and Palate.</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Paper presented at WSPD, AIISH, Mysuru 8September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95903633"/>
                  </a:ext>
                </a:extLst>
              </a:tr>
              <a:tr h="827723">
                <a:tc>
                  <a:txBody>
                    <a:bodyPr/>
                    <a:lstStyle/>
                    <a:p>
                      <a:pPr marL="284480" indent="-457200" algn="l">
                        <a:lnSpc>
                          <a:spcPct val="115000"/>
                        </a:lnSpc>
                        <a:spcAft>
                          <a:spcPts val="0"/>
                        </a:spcAft>
                      </a:pP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Thallal</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S., &amp; Swapna, N. (2019). Quantification of strength and endurance of lip and tongue in children with cerebral palsy. </a:t>
                      </a:r>
                      <a:r>
                        <a:rPr lang="en-US" sz="1200" i="1" dirty="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at 24</a:t>
                      </a:r>
                      <a:r>
                        <a:rPr lang="en-US" sz="1200" i="1"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i="1" dirty="0">
                          <a:solidFill>
                            <a:srgbClr val="000000"/>
                          </a:solidFill>
                          <a:effectLst/>
                          <a:latin typeface="Arial" panose="020B0604020202020204" pitchFamily="34" charset="0"/>
                          <a:ea typeface="Calibri" panose="020F0502020204030204" pitchFamily="34" charset="0"/>
                          <a:cs typeface="Mangal" panose="02040503050203030202" pitchFamily="18" charset="0"/>
                        </a:rPr>
                        <a:t> International symposium on Frontiers of Research in Speech and Music.</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6-7 July 2019.</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p>
                      <a:pPr marL="221615" indent="-457200" algn="l">
                        <a:lnSpc>
                          <a:spcPct val="115000"/>
                        </a:lnSpc>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1273466"/>
                  </a:ext>
                </a:extLst>
              </a:tr>
            </a:tbl>
          </a:graphicData>
        </a:graphic>
      </p:graphicFrame>
      <p:sp>
        <p:nvSpPr>
          <p:cNvPr id="4" name="Arrow: Left 3">
            <a:hlinkClick r:id="rId3" action="ppaction://hlinksldjump"/>
            <a:extLst>
              <a:ext uri="{FF2B5EF4-FFF2-40B4-BE49-F238E27FC236}">
                <a16:creationId xmlns:a16="http://schemas.microsoft.com/office/drawing/2014/main" id="{C27F4426-4AD4-4A1F-9CB0-6845CB7B6E64}"/>
              </a:ext>
            </a:extLst>
          </p:cNvPr>
          <p:cNvSpPr/>
          <p:nvPr/>
        </p:nvSpPr>
        <p:spPr>
          <a:xfrm>
            <a:off x="8146111" y="6489384"/>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15571964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786369" cy="5078313"/>
          </a:xfrm>
          <a:prstGeom prst="rect">
            <a:avLst/>
          </a:prstGeom>
          <a:noFill/>
        </p:spPr>
        <p:txBody>
          <a:bodyPr vert="wordArtVert" wrap="square" rtlCol="0">
            <a:spAutoFit/>
          </a:bodyPr>
          <a:lstStyle/>
          <a:p>
            <a:pPr algn="ctr"/>
            <a:r>
              <a:rPr lang="en-US" b="1" dirty="0"/>
              <a:t>RESEARCH PRESENTATIONS</a:t>
            </a:r>
            <a:endParaRPr lang="en-IN" b="1" dirty="0"/>
          </a:p>
        </p:txBody>
      </p:sp>
      <p:graphicFrame>
        <p:nvGraphicFramePr>
          <p:cNvPr id="3" name="Table 2">
            <a:extLst>
              <a:ext uri="{FF2B5EF4-FFF2-40B4-BE49-F238E27FC236}">
                <a16:creationId xmlns:a16="http://schemas.microsoft.com/office/drawing/2014/main" id="{7ED69720-5DFA-4CE1-A8BB-BA21D2D126A2}"/>
              </a:ext>
            </a:extLst>
          </p:cNvPr>
          <p:cNvGraphicFramePr>
            <a:graphicFrameLocks noGrp="1"/>
          </p:cNvGraphicFramePr>
          <p:nvPr>
            <p:extLst>
              <p:ext uri="{D42A27DB-BD31-4B8C-83A1-F6EECF244321}">
                <p14:modId xmlns:p14="http://schemas.microsoft.com/office/powerpoint/2010/main" val="4262570708"/>
              </p:ext>
            </p:extLst>
          </p:nvPr>
        </p:nvGraphicFramePr>
        <p:xfrm>
          <a:off x="1115616" y="116632"/>
          <a:ext cx="8067302" cy="6289717"/>
        </p:xfrm>
        <a:graphic>
          <a:graphicData uri="http://schemas.openxmlformats.org/drawingml/2006/table">
            <a:tbl>
              <a:tblPr firstRow="1" firstCol="1" bandRow="1">
                <a:tableStyleId>{2D5ABB26-0587-4C30-8999-92F81FD0307C}</a:tableStyleId>
              </a:tblPr>
              <a:tblGrid>
                <a:gridCol w="8067302">
                  <a:extLst>
                    <a:ext uri="{9D8B030D-6E8A-4147-A177-3AD203B41FA5}">
                      <a16:colId xmlns:a16="http://schemas.microsoft.com/office/drawing/2014/main" val="2202284567"/>
                    </a:ext>
                  </a:extLst>
                </a:gridCol>
              </a:tblGrid>
              <a:tr h="137160">
                <a:tc>
                  <a:txBody>
                    <a:bodyPr/>
                    <a:lstStyle/>
                    <a:p>
                      <a:pPr indent="-457200" algn="ctr">
                        <a:lnSpc>
                          <a:spcPct val="100000"/>
                        </a:lnSpc>
                        <a:spcAft>
                          <a:spcPts val="0"/>
                        </a:spcAft>
                      </a:pPr>
                      <a:r>
                        <a:rPr lang="en-US" sz="900" b="1" dirty="0">
                          <a:solidFill>
                            <a:schemeClr val="bg1"/>
                          </a:solidFill>
                          <a:effectLst/>
                          <a:latin typeface="+mj-lt"/>
                          <a:ea typeface="Calibri" panose="020F0502020204030204" pitchFamily="34" charset="0"/>
                          <a:cs typeface="Mangal" panose="02040503050203030202" pitchFamily="18" charset="0"/>
                        </a:rPr>
                        <a:t>INTERNATIONAL PRESENTATIONS</a:t>
                      </a:r>
                      <a:endParaRPr lang="en-IN" sz="900" b="1" dirty="0">
                        <a:solidFill>
                          <a:schemeClr val="bg1"/>
                        </a:solidFill>
                        <a:effectLst/>
                        <a:latin typeface="+mj-lt"/>
                        <a:ea typeface="Calibri" panose="020F0502020204030204" pitchFamily="34" charset="0"/>
                        <a:cs typeface="Mangal" panose="02040503050203030202" pitchFamily="18" charset="0"/>
                      </a:endParaRPr>
                    </a:p>
                  </a:txBody>
                  <a:tcPr marL="12312" marR="12312" marT="0" marB="0">
                    <a:solidFill>
                      <a:schemeClr val="accent2"/>
                    </a:solidFill>
                  </a:tcPr>
                </a:tc>
                <a:extLst>
                  <a:ext uri="{0D108BD9-81ED-4DB2-BD59-A6C34878D82A}">
                    <a16:rowId xmlns:a16="http://schemas.microsoft.com/office/drawing/2014/main" val="1172354416"/>
                  </a:ext>
                </a:extLst>
              </a:tr>
              <a:tr h="510912">
                <a:tc>
                  <a:txBody>
                    <a:bodyPr/>
                    <a:lstStyle/>
                    <a:p>
                      <a:pPr marL="221615" indent="-457200" algn="l">
                        <a:lnSpc>
                          <a:spcPct val="115000"/>
                        </a:lnSpc>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Anju, B. T., &amp; Swapna, N. (2018). </a:t>
                      </a:r>
                      <a:r>
                        <a:rPr lang="en-US" sz="1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Insights into the speech intelligibility and naturalness of persons with PD in relation to their speech usage.</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Paper presented at International workshop on speech processing for voice, speech and hearing disorders 9September 2018.</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25122800"/>
                  </a:ext>
                </a:extLst>
              </a:tr>
              <a:tr h="37517">
                <a:tc>
                  <a:txBody>
                    <a:bodyPr/>
                    <a:lstStyle/>
                    <a:p>
                      <a:pPr marL="221615" indent="-457200" algn="l">
                        <a:lnSpc>
                          <a:spcPct val="115000"/>
                        </a:lnSpc>
                        <a:spcAft>
                          <a:spcPts val="0"/>
                        </a:spcAft>
                      </a:pPr>
                      <a:r>
                        <a:rPr lang="en-US" sz="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Brajesh</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 (2018). </a:t>
                      </a:r>
                      <a:r>
                        <a:rPr lang="en-US" sz="1200" i="1" dirty="0">
                          <a:effectLst/>
                          <a:latin typeface="Arial" panose="020B0604020202020204" pitchFamily="34" charset="0"/>
                          <a:ea typeface="Times New Roman" panose="02020603050405020304" pitchFamily="18" charset="0"/>
                          <a:cs typeface="Times New Roman" panose="02020603050405020304" pitchFamily="18" charset="0"/>
                        </a:rPr>
                        <a:t>Lexical fast mapping competency in children with Specific language impairment.</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Paper presented at 40</a:t>
                      </a:r>
                      <a:r>
                        <a:rPr lang="en-US" sz="12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International Conference of Linguistic Society of India (ICOLSI-40), 5 December 2018.</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22012337"/>
                  </a:ext>
                </a:extLst>
              </a:tr>
              <a:tr h="510912">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Gayathri, K.,  Manju, M.,  Goswami, SP., Radhika, S., Sylaja, Muralidharan, &amp; Kesavadas, c (2018). </a:t>
                      </a:r>
                      <a:r>
                        <a:rPr lang="en-US" sz="1200" i="1">
                          <a:effectLst/>
                          <a:latin typeface="Arial" panose="020B0604020202020204" pitchFamily="34" charset="0"/>
                          <a:ea typeface="Times New Roman" panose="02020603050405020304" pitchFamily="18" charset="0"/>
                          <a:cs typeface="Times New Roman" panose="02020603050405020304" pitchFamily="18" charset="0"/>
                        </a:rPr>
                        <a:t>Swallowing Physiology Across Bolus Consistencies In Persistent Post Stroke Dysphagia.</a:t>
                      </a:r>
                      <a:r>
                        <a:rPr lang="en-US" sz="1200">
                          <a:effectLst/>
                          <a:latin typeface="Arial" panose="020B060402020202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Paper presented at </a:t>
                      </a:r>
                      <a:r>
                        <a:rPr lang="en-US" sz="1200">
                          <a:effectLst/>
                          <a:latin typeface="Arial" panose="020B0604020202020204" pitchFamily="34" charset="0"/>
                          <a:ea typeface="Times New Roman" panose="02020603050405020304" pitchFamily="18" charset="0"/>
                          <a:cs typeface="Times New Roman" panose="02020603050405020304" pitchFamily="18" charset="0"/>
                        </a:rPr>
                        <a:t>International Conference on the Essentials of Stroke Care</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 November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80611308"/>
                  </a:ext>
                </a:extLst>
              </a:tr>
              <a:tr h="0">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Gayathri, K., &amp; Goswami, S. P. (2019). Respiratory (de)coupling in Healthy Swallows: Head Position effect. Oral Presentation at the Annual Conference of Dysphagia Research Society, 06-09 March 2019, San Diego, USA</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19377957"/>
                  </a:ext>
                </a:extLst>
              </a:tr>
              <a:tr h="46068">
                <a:tc>
                  <a:txBody>
                    <a:bodyPr/>
                    <a:lstStyle/>
                    <a:p>
                      <a:pPr marL="221615" indent="-457200" algn="l">
                        <a:lnSpc>
                          <a:spcPct val="115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Mahesh, B. V. M., Jayashree, K., Joel, J. (2018). </a:t>
                      </a:r>
                      <a:r>
                        <a:rPr lang="en-US" sz="1200" i="1">
                          <a:effectLst/>
                          <a:latin typeface="Arial" panose="020B0604020202020204" pitchFamily="34" charset="0"/>
                          <a:ea typeface="Times New Roman" panose="02020603050405020304" pitchFamily="18" charset="0"/>
                          <a:cs typeface="Times New Roman" panose="02020603050405020304" pitchFamily="18" charset="0"/>
                        </a:rPr>
                        <a:t>Articulatory stability for voiced and unvoiced labiodental sequences: A revisit to the discoordination hypothesis in persons with stuttering</a:t>
                      </a:r>
                      <a:r>
                        <a:rPr lang="en-US" sz="1200">
                          <a:effectLst/>
                          <a:latin typeface="Arial" panose="020B060402020202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Paper presented at </a:t>
                      </a:r>
                      <a:r>
                        <a:rPr lang="en-US" sz="1200">
                          <a:effectLst/>
                          <a:latin typeface="Arial" panose="020B0604020202020204" pitchFamily="34" charset="0"/>
                          <a:ea typeface="Times New Roman" panose="02020603050405020304" pitchFamily="18" charset="0"/>
                          <a:cs typeface="Times New Roman" panose="02020603050405020304" pitchFamily="18" charset="0"/>
                        </a:rPr>
                        <a:t>13</a:t>
                      </a:r>
                      <a:r>
                        <a:rPr lang="en-US" sz="1200" baseline="30000">
                          <a:effectLst/>
                          <a:latin typeface="Arial" panose="020B0604020202020204" pitchFamily="34" charset="0"/>
                          <a:ea typeface="Times New Roman" panose="02020603050405020304" pitchFamily="18" charset="0"/>
                          <a:cs typeface="Times New Roman" panose="02020603050405020304" pitchFamily="18" charset="0"/>
                        </a:rPr>
                        <a:t>th</a:t>
                      </a:r>
                      <a:r>
                        <a:rPr lang="en-US" sz="1200">
                          <a:effectLst/>
                          <a:latin typeface="Arial" panose="020B0604020202020204" pitchFamily="34" charset="0"/>
                          <a:ea typeface="Times New Roman" panose="02020603050405020304" pitchFamily="18" charset="0"/>
                          <a:cs typeface="Times New Roman" panose="02020603050405020304" pitchFamily="18" charset="0"/>
                        </a:rPr>
                        <a:t> western pacific conference (WESPAC)</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14 November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9007726"/>
                  </a:ext>
                </a:extLst>
              </a:tr>
              <a:tr h="0">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Pushpavathi, M. (2018). </a:t>
                      </a:r>
                      <a:r>
                        <a:rPr lang="en-US"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 insight into the characteristics of Speech of Persons with Cleft Lip and Palate</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Paper presented at WSPD, AIISH, Mysuru 8September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6546765"/>
                  </a:ext>
                </a:extLst>
              </a:tr>
              <a:tr h="684445">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Pushpavathi, M., Ajish, K. A., Girish, K. S., Mahadeva Prasanna, S. R., &amp; Dandapat, S. (2018). </a:t>
                      </a:r>
                      <a:r>
                        <a:rPr lang="en-US"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Relative contribution of hypernasality, consonant production errors, and voice disorders on the intelligibility of cleft lip and palate speech.</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Paper presented at WSPD, AIISH, Mysuru 8September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48744652"/>
                  </a:ext>
                </a:extLst>
              </a:tr>
              <a:tr h="209321">
                <a:tc>
                  <a:txBody>
                    <a:bodyPr/>
                    <a:lstStyle/>
                    <a:p>
                      <a:pPr marL="221615" indent="-457200" algn="l">
                        <a:lnSpc>
                          <a:spcPct val="115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Shanbal, J.C. (2018) Auditory Sensory issues in children with Autism spectrum Disorders. 3</a:t>
                      </a:r>
                      <a:r>
                        <a:rPr lang="en-US" sz="12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rd</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international conference on “Challenging Exclusion” ICCE , Chennai.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9889810"/>
                  </a:ext>
                </a:extLst>
              </a:tr>
              <a:tr h="0">
                <a:tc>
                  <a:txBody>
                    <a:bodyPr/>
                    <a:lstStyle/>
                    <a:p>
                      <a:pPr marL="221615" indent="-457200" algn="l">
                        <a:lnSpc>
                          <a:spcPct val="115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Shanbal, J.C. (2018). Challenging Exclusive education: Potential pointers for early identification of children with Learning disability. 3</a:t>
                      </a:r>
                      <a:r>
                        <a:rPr lang="en-US" sz="12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rd</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international conference on “Challenging Exclusion” ICCE , Chennai. </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22203667"/>
                  </a:ext>
                </a:extLst>
              </a:tr>
              <a:tr h="617411">
                <a:tc>
                  <a:txBody>
                    <a:bodyPr/>
                    <a:lstStyle/>
                    <a:p>
                      <a:pPr marL="221615" indent="-457200" algn="l">
                        <a:lnSpc>
                          <a:spcPct val="115000"/>
                        </a:lnSpc>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Vikram, C. M., Pushpavathi, M., Ajish, K. A., Girish, K. S.,&amp; Mahadeva Prasanna, S. R. (2018). </a:t>
                      </a:r>
                      <a:r>
                        <a:rPr lang="en-US"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Spectro-Temporal Analysis of Stop Consonant Production Errors in Children with Cleft Lip and Palate.</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Paper presented at WSPD, AIISH, Mysuru 8September 2018.</a:t>
                      </a:r>
                      <a:endParaRPr lang="en-IN"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95903633"/>
                  </a:ext>
                </a:extLst>
              </a:tr>
              <a:tr h="827723">
                <a:tc>
                  <a:txBody>
                    <a:bodyPr/>
                    <a:lstStyle/>
                    <a:p>
                      <a:pPr marL="284480" indent="-457200" algn="l">
                        <a:lnSpc>
                          <a:spcPct val="115000"/>
                        </a:lnSpc>
                        <a:spcAft>
                          <a:spcPts val="0"/>
                        </a:spcAft>
                      </a:pPr>
                      <a:r>
                        <a:rPr lang="en-US" sz="12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Thallal</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S., &amp; Swapna, N. (2019). Quantification of strength and endurance of lip and tongue in children with cerebral palsy. </a:t>
                      </a:r>
                      <a:r>
                        <a:rPr lang="en-US" sz="1200" i="1" dirty="0">
                          <a:solidFill>
                            <a:srgbClr val="000000"/>
                          </a:solidFill>
                          <a:effectLst/>
                          <a:latin typeface="Arial" panose="020B0604020202020204" pitchFamily="34" charset="0"/>
                          <a:ea typeface="Calibri" panose="020F0502020204030204" pitchFamily="34" charset="0"/>
                          <a:cs typeface="Mangal" panose="02040503050203030202" pitchFamily="18" charset="0"/>
                        </a:rPr>
                        <a:t>Paper presented at 24</a:t>
                      </a:r>
                      <a:r>
                        <a:rPr lang="en-US" sz="1200" i="1" baseline="30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th</a:t>
                      </a:r>
                      <a:r>
                        <a:rPr lang="en-US" sz="1200" i="1" dirty="0">
                          <a:solidFill>
                            <a:srgbClr val="000000"/>
                          </a:solidFill>
                          <a:effectLst/>
                          <a:latin typeface="Arial" panose="020B0604020202020204" pitchFamily="34" charset="0"/>
                          <a:ea typeface="Calibri" panose="020F0502020204030204" pitchFamily="34" charset="0"/>
                          <a:cs typeface="Mangal" panose="02040503050203030202" pitchFamily="18" charset="0"/>
                        </a:rPr>
                        <a:t> International symposium on Frontiers of Research in Speech and Music.</a:t>
                      </a:r>
                      <a:r>
                        <a:rPr lang="en-US" sz="12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6-7 July 2019.</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p>
                      <a:pPr marL="221615" indent="-457200" algn="l">
                        <a:lnSpc>
                          <a:spcPct val="115000"/>
                        </a:lnSpc>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1273466"/>
                  </a:ext>
                </a:extLst>
              </a:tr>
            </a:tbl>
          </a:graphicData>
        </a:graphic>
      </p:graphicFrame>
      <p:sp>
        <p:nvSpPr>
          <p:cNvPr id="4" name="Arrow: Left 3">
            <a:hlinkClick r:id="rId3" action="ppaction://hlinksldjump"/>
            <a:extLst>
              <a:ext uri="{FF2B5EF4-FFF2-40B4-BE49-F238E27FC236}">
                <a16:creationId xmlns:a16="http://schemas.microsoft.com/office/drawing/2014/main" id="{99C49FF6-5D3E-433B-892E-9D544FB93FAB}"/>
              </a:ext>
            </a:extLst>
          </p:cNvPr>
          <p:cNvSpPr/>
          <p:nvPr/>
        </p:nvSpPr>
        <p:spPr>
          <a:xfrm>
            <a:off x="8146111" y="6489384"/>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37914114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71866" y="2500306"/>
            <a:ext cx="10930014" cy="10025118"/>
            <a:chOff x="1714500" y="619120"/>
            <a:chExt cx="5715000" cy="5619759"/>
          </a:xfrm>
        </p:grpSpPr>
        <p:grpSp>
          <p:nvGrpSpPr>
            <p:cNvPr id="17" name="Group 20"/>
            <p:cNvGrpSpPr/>
            <p:nvPr/>
          </p:nvGrpSpPr>
          <p:grpSpPr>
            <a:xfrm>
              <a:off x="3086099" y="619120"/>
              <a:ext cx="2971799" cy="2667019"/>
              <a:chOff x="2514599" y="47620"/>
              <a:chExt cx="2971799" cy="2667019"/>
            </a:xfrm>
            <a:scene3d>
              <a:camera prst="orthographicFront"/>
              <a:lightRig rig="flat" dir="t"/>
            </a:scene3d>
          </p:grpSpPr>
          <p:sp>
            <p:nvSpPr>
              <p:cNvPr id="35" name="Isosceles Triangle 34"/>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6"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3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18" name="Group 21"/>
            <p:cNvGrpSpPr/>
            <p:nvPr/>
          </p:nvGrpSpPr>
          <p:grpSpPr>
            <a:xfrm>
              <a:off x="1714500" y="3381379"/>
              <a:ext cx="2857500" cy="2857500"/>
              <a:chOff x="1143000" y="2809879"/>
              <a:chExt cx="2857500" cy="2857500"/>
            </a:xfrm>
            <a:scene3d>
              <a:camera prst="orthographicFront"/>
              <a:lightRig rig="flat" dir="t"/>
            </a:scene3d>
          </p:grpSpPr>
          <p:sp>
            <p:nvSpPr>
              <p:cNvPr id="33" name="Isosceles Triangle 32"/>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4"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3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19" name="Group 22"/>
            <p:cNvGrpSpPr/>
            <p:nvPr/>
          </p:nvGrpSpPr>
          <p:grpSpPr>
            <a:xfrm>
              <a:off x="3143250" y="3314714"/>
              <a:ext cx="2857500" cy="2857500"/>
              <a:chOff x="2571750" y="2743214"/>
              <a:chExt cx="2857500" cy="2857500"/>
            </a:xfrm>
            <a:scene3d>
              <a:camera prst="orthographicFront"/>
              <a:lightRig rig="flat" dir="t"/>
            </a:scene3d>
          </p:grpSpPr>
          <p:sp>
            <p:nvSpPr>
              <p:cNvPr id="23" name="Isosceles Triangle 22"/>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4"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3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20" name="Group 23"/>
            <p:cNvGrpSpPr/>
            <p:nvPr/>
          </p:nvGrpSpPr>
          <p:grpSpPr>
            <a:xfrm>
              <a:off x="4572000" y="3381379"/>
              <a:ext cx="2857500" cy="2857500"/>
              <a:chOff x="4000500" y="2809879"/>
              <a:chExt cx="2857500" cy="2857500"/>
            </a:xfrm>
            <a:scene3d>
              <a:camera prst="orthographicFront"/>
              <a:lightRig rig="flat" dir="t"/>
            </a:scene3d>
          </p:grpSpPr>
          <p:sp>
            <p:nvSpPr>
              <p:cNvPr id="21" name="Isosceles Triangle 20"/>
              <p:cNvSpPr/>
              <p:nvPr/>
            </p:nvSpPr>
            <p:spPr>
              <a:xfrm>
                <a:off x="4000500" y="2809879"/>
                <a:ext cx="2857500" cy="2857500"/>
              </a:xfrm>
              <a:prstGeom prst="triangle">
                <a:avLst/>
              </a:prstGeom>
              <a:gradFill rotWithShape="1">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2" name="Isosceles Triangle 10"/>
              <p:cNvSpPr/>
              <p:nvPr/>
            </p:nvSpPr>
            <p:spPr>
              <a:xfrm>
                <a:off x="47148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3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grpSp>
      <p:graphicFrame>
        <p:nvGraphicFramePr>
          <p:cNvPr id="16" name="Diagram 15"/>
          <p:cNvGraphicFramePr/>
          <p:nvPr>
            <p:extLst>
              <p:ext uri="{D42A27DB-BD31-4B8C-83A1-F6EECF244321}">
                <p14:modId xmlns:p14="http://schemas.microsoft.com/office/powerpoint/2010/main" val="472774079"/>
              </p:ext>
            </p:extLst>
          </p:nvPr>
        </p:nvGraphicFramePr>
        <p:xfrm>
          <a:off x="1190620" y="0"/>
          <a:ext cx="7953380" cy="585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1087221" cy="5078313"/>
          </a:xfrm>
          <a:prstGeom prst="rect">
            <a:avLst/>
          </a:prstGeom>
          <a:noFill/>
        </p:spPr>
        <p:txBody>
          <a:bodyPr vert="wordArtVert" wrap="square" rtlCol="0">
            <a:spAutoFit/>
          </a:bodyPr>
          <a:lstStyle/>
          <a:p>
            <a:pPr algn="ctr"/>
            <a:r>
              <a:rPr lang="en-US" b="1" dirty="0"/>
              <a:t>RESEARCH PROJECTS: EXTRAMURAL</a:t>
            </a:r>
            <a:endParaRPr lang="en-IN" b="1" dirty="0"/>
          </a:p>
        </p:txBody>
      </p:sp>
      <p:graphicFrame>
        <p:nvGraphicFramePr>
          <p:cNvPr id="2" name="Table 1">
            <a:extLst>
              <a:ext uri="{FF2B5EF4-FFF2-40B4-BE49-F238E27FC236}">
                <a16:creationId xmlns:a16="http://schemas.microsoft.com/office/drawing/2014/main" id="{17B04CCB-A819-4E18-853E-4F00F3CC30E5}"/>
              </a:ext>
            </a:extLst>
          </p:cNvPr>
          <p:cNvGraphicFramePr>
            <a:graphicFrameLocks noGrp="1"/>
          </p:cNvGraphicFramePr>
          <p:nvPr>
            <p:extLst>
              <p:ext uri="{D42A27DB-BD31-4B8C-83A1-F6EECF244321}">
                <p14:modId xmlns:p14="http://schemas.microsoft.com/office/powerpoint/2010/main" val="3173507758"/>
              </p:ext>
            </p:extLst>
          </p:nvPr>
        </p:nvGraphicFramePr>
        <p:xfrm>
          <a:off x="1331640" y="15304"/>
          <a:ext cx="7659960" cy="6794978"/>
        </p:xfrm>
        <a:graphic>
          <a:graphicData uri="http://schemas.openxmlformats.org/drawingml/2006/table">
            <a:tbl>
              <a:tblPr firstRow="1" firstCol="1" bandRow="1">
                <a:tableStyleId>{69012ECD-51FC-41F1-AA8D-1B2483CD663E}</a:tableStyleId>
              </a:tblPr>
              <a:tblGrid>
                <a:gridCol w="2680644">
                  <a:extLst>
                    <a:ext uri="{9D8B030D-6E8A-4147-A177-3AD203B41FA5}">
                      <a16:colId xmlns:a16="http://schemas.microsoft.com/office/drawing/2014/main" val="862342071"/>
                    </a:ext>
                  </a:extLst>
                </a:gridCol>
                <a:gridCol w="1659772">
                  <a:extLst>
                    <a:ext uri="{9D8B030D-6E8A-4147-A177-3AD203B41FA5}">
                      <a16:colId xmlns:a16="http://schemas.microsoft.com/office/drawing/2014/main" val="1714168617"/>
                    </a:ext>
                  </a:extLst>
                </a:gridCol>
                <a:gridCol w="1659772">
                  <a:extLst>
                    <a:ext uri="{9D8B030D-6E8A-4147-A177-3AD203B41FA5}">
                      <a16:colId xmlns:a16="http://schemas.microsoft.com/office/drawing/2014/main" val="3964611479"/>
                    </a:ext>
                  </a:extLst>
                </a:gridCol>
                <a:gridCol w="1659772">
                  <a:extLst>
                    <a:ext uri="{9D8B030D-6E8A-4147-A177-3AD203B41FA5}">
                      <a16:colId xmlns:a16="http://schemas.microsoft.com/office/drawing/2014/main" val="2835072464"/>
                    </a:ext>
                  </a:extLst>
                </a:gridCol>
              </a:tblGrid>
              <a:tr h="149016">
                <a:tc>
                  <a:txBody>
                    <a:bodyPr/>
                    <a:lstStyle/>
                    <a:p>
                      <a:pPr marL="457200" algn="ctr">
                        <a:lnSpc>
                          <a:spcPct val="115000"/>
                        </a:lnSpc>
                      </a:pPr>
                      <a:r>
                        <a:rPr lang="en-US" sz="900" dirty="0">
                          <a:effectLst/>
                        </a:rPr>
                        <a:t>Title</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gn="ctr">
                        <a:lnSpc>
                          <a:spcPct val="115000"/>
                        </a:lnSpc>
                      </a:pPr>
                      <a:r>
                        <a:rPr lang="en-US" sz="900">
                          <a:effectLst/>
                        </a:rPr>
                        <a:t>Investigators</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gn="ctr">
                        <a:lnSpc>
                          <a:spcPct val="115000"/>
                        </a:lnSpc>
                      </a:pPr>
                      <a:r>
                        <a:rPr lang="en-US" sz="900">
                          <a:effectLst/>
                        </a:rPr>
                        <a:t>Funding Source</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gn="ctr">
                        <a:lnSpc>
                          <a:spcPct val="115000"/>
                        </a:lnSpc>
                        <a:spcAft>
                          <a:spcPts val="1000"/>
                        </a:spcAft>
                      </a:pPr>
                      <a:r>
                        <a:rPr lang="en-US" sz="900">
                          <a:effectLst/>
                        </a:rPr>
                        <a:t>Grant Amount</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3732755749"/>
                  </a:ext>
                </a:extLst>
              </a:tr>
              <a:tr h="474859">
                <a:tc>
                  <a:txBody>
                    <a:bodyPr/>
                    <a:lstStyle/>
                    <a:p>
                      <a:pPr marL="0" indent="0">
                        <a:lnSpc>
                          <a:spcPct val="115000"/>
                        </a:lnSpc>
                        <a:spcAft>
                          <a:spcPts val="1000"/>
                        </a:spcAft>
                      </a:pPr>
                      <a:r>
                        <a:rPr lang="en-US" sz="900" b="0" dirty="0">
                          <a:effectLst/>
                        </a:rPr>
                        <a:t>Association of psychosocial and communicative </a:t>
                      </a:r>
                      <a:r>
                        <a:rPr lang="en-US" sz="900" b="0" dirty="0" err="1">
                          <a:effectLst/>
                        </a:rPr>
                        <a:t>behaviour</a:t>
                      </a:r>
                      <a:r>
                        <a:rPr lang="en-US" sz="900" b="0" dirty="0">
                          <a:effectLst/>
                        </a:rPr>
                        <a:t> related to genes in children with ASD in an Indian population</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algn="just">
                        <a:lnSpc>
                          <a:spcPct val="115000"/>
                        </a:lnSpc>
                        <a:spcAft>
                          <a:spcPts val="1000"/>
                        </a:spcAft>
                      </a:pPr>
                      <a:r>
                        <a:rPr lang="en-IN" sz="900">
                          <a:effectLst/>
                        </a:rPr>
                        <a:t>Dr. Shyamala. K.C</a:t>
                      </a:r>
                      <a:endParaRPr lang="en-IN" sz="900">
                        <a:effectLst/>
                        <a:latin typeface="+mj-lt"/>
                        <a:ea typeface="Calibri" panose="020F0502020204030204" pitchFamily="34" charset="0"/>
                        <a:cs typeface="Mangal" panose="02040503050203030202" pitchFamily="18" charset="0"/>
                      </a:endParaRPr>
                    </a:p>
                  </a:txBody>
                  <a:tcPr marL="9149" marR="9149" marT="0" marB="0"/>
                </a:tc>
                <a:tc>
                  <a:txBody>
                    <a:bodyPr/>
                    <a:lstStyle/>
                    <a:p>
                      <a:pPr marL="0" indent="0">
                        <a:lnSpc>
                          <a:spcPct val="115000"/>
                        </a:lnSpc>
                      </a:pPr>
                      <a:r>
                        <a:rPr lang="en-US" sz="900" dirty="0">
                          <a:effectLst/>
                        </a:rPr>
                        <a:t>Indian Council of Medical Research (ICMR).</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nSpc>
                          <a:spcPct val="115000"/>
                        </a:lnSpc>
                        <a:spcAft>
                          <a:spcPts val="1000"/>
                        </a:spcAft>
                      </a:pPr>
                      <a:r>
                        <a:rPr lang="en-US" sz="900" dirty="0">
                          <a:effectLst/>
                        </a:rPr>
                        <a:t>8,01,134</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180511989"/>
                  </a:ext>
                </a:extLst>
              </a:tr>
              <a:tr h="311938">
                <a:tc>
                  <a:txBody>
                    <a:bodyPr/>
                    <a:lstStyle/>
                    <a:p>
                      <a:pPr marL="0" indent="0">
                        <a:lnSpc>
                          <a:spcPct val="115000"/>
                        </a:lnSpc>
                        <a:spcAft>
                          <a:spcPts val="1000"/>
                        </a:spcAft>
                      </a:pPr>
                      <a:r>
                        <a:rPr lang="en-US" sz="900" b="0" dirty="0">
                          <a:effectLst/>
                        </a:rPr>
                        <a:t>Cognitive Linguistic abilities in children with cleft lip and palate: An exploratory study</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algn="just">
                        <a:lnSpc>
                          <a:spcPct val="115000"/>
                        </a:lnSpc>
                        <a:spcAft>
                          <a:spcPts val="1000"/>
                        </a:spcAft>
                      </a:pPr>
                      <a:r>
                        <a:rPr lang="en-IN" sz="900">
                          <a:effectLst/>
                        </a:rPr>
                        <a:t>Dr. M. Pushpavathi &amp; Dr. M. S. Deepa</a:t>
                      </a:r>
                      <a:endParaRPr lang="en-IN" sz="900">
                        <a:effectLst/>
                        <a:latin typeface="+mj-lt"/>
                        <a:ea typeface="Calibri" panose="020F0502020204030204" pitchFamily="34" charset="0"/>
                        <a:cs typeface="Mangal" panose="02040503050203030202" pitchFamily="18" charset="0"/>
                      </a:endParaRPr>
                    </a:p>
                  </a:txBody>
                  <a:tcPr marL="9149" marR="9149" marT="0" marB="0"/>
                </a:tc>
                <a:tc>
                  <a:txBody>
                    <a:bodyPr/>
                    <a:lstStyle/>
                    <a:p>
                      <a:pPr marL="0" indent="0">
                        <a:lnSpc>
                          <a:spcPct val="115000"/>
                        </a:lnSpc>
                      </a:pPr>
                      <a:r>
                        <a:rPr lang="en-US" sz="900" dirty="0">
                          <a:effectLst/>
                        </a:rPr>
                        <a:t>Department of Science and Technology (DST)</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nSpc>
                          <a:spcPct val="115000"/>
                        </a:lnSpc>
                        <a:spcAft>
                          <a:spcPts val="1000"/>
                        </a:spcAft>
                      </a:pPr>
                      <a:r>
                        <a:rPr lang="en-US" sz="900">
                          <a:effectLst/>
                        </a:rPr>
                        <a:t>808680</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3447928467"/>
                  </a:ext>
                </a:extLst>
              </a:tr>
              <a:tr h="637780">
                <a:tc>
                  <a:txBody>
                    <a:bodyPr/>
                    <a:lstStyle/>
                    <a:p>
                      <a:pPr marL="0" indent="0">
                        <a:lnSpc>
                          <a:spcPct val="115000"/>
                        </a:lnSpc>
                        <a:spcAft>
                          <a:spcPts val="1000"/>
                        </a:spcAft>
                      </a:pPr>
                      <a:r>
                        <a:rPr lang="en-US" sz="900" b="0" dirty="0">
                          <a:effectLst/>
                        </a:rPr>
                        <a:t>Cognitive Stimulation Therapy (CST) for dementia: International implementation in Brazil, India and Tanzania (CST-International)</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indent="4445" algn="just">
                        <a:lnSpc>
                          <a:spcPct val="115000"/>
                        </a:lnSpc>
                        <a:spcAft>
                          <a:spcPts val="1000"/>
                        </a:spcAft>
                      </a:pPr>
                      <a:r>
                        <a:rPr lang="en-IN" sz="900" dirty="0" err="1">
                          <a:effectLst/>
                        </a:rPr>
                        <a:t>Dr.</a:t>
                      </a:r>
                      <a:r>
                        <a:rPr lang="en-IN" sz="900" dirty="0">
                          <a:effectLst/>
                        </a:rPr>
                        <a:t> Mina Chandra, </a:t>
                      </a:r>
                      <a:r>
                        <a:rPr lang="en-IN" sz="900" dirty="0" err="1">
                          <a:effectLst/>
                        </a:rPr>
                        <a:t>Dr.</a:t>
                      </a:r>
                      <a:r>
                        <a:rPr lang="en-IN" sz="900" dirty="0">
                          <a:effectLst/>
                        </a:rPr>
                        <a:t> </a:t>
                      </a:r>
                      <a:r>
                        <a:rPr lang="en-IN" sz="900" dirty="0" err="1">
                          <a:effectLst/>
                        </a:rPr>
                        <a:t>Smita</a:t>
                      </a:r>
                      <a:r>
                        <a:rPr lang="en-IN" sz="900" dirty="0">
                          <a:effectLst/>
                        </a:rPr>
                        <a:t> Deshpande, </a:t>
                      </a:r>
                      <a:r>
                        <a:rPr lang="en-IN" sz="900" dirty="0" err="1">
                          <a:effectLst/>
                        </a:rPr>
                        <a:t>Dr.</a:t>
                      </a:r>
                      <a:r>
                        <a:rPr lang="en-IN" sz="900" dirty="0">
                          <a:effectLst/>
                        </a:rPr>
                        <a:t> Sridhar </a:t>
                      </a:r>
                      <a:r>
                        <a:rPr lang="en-IN" sz="900" dirty="0" err="1">
                          <a:effectLst/>
                        </a:rPr>
                        <a:t>Vaitheswaran</a:t>
                      </a:r>
                      <a:r>
                        <a:rPr lang="en-IN" sz="900" dirty="0">
                          <a:effectLst/>
                        </a:rPr>
                        <a:t>, </a:t>
                      </a:r>
                      <a:r>
                        <a:rPr lang="en-IN" sz="900" dirty="0" err="1">
                          <a:effectLst/>
                        </a:rPr>
                        <a:t>Dr.</a:t>
                      </a:r>
                      <a:r>
                        <a:rPr lang="en-IN" sz="900" dirty="0">
                          <a:effectLst/>
                        </a:rPr>
                        <a:t> Murali Krishna &amp; </a:t>
                      </a:r>
                      <a:r>
                        <a:rPr lang="en-IN" sz="900" dirty="0" err="1">
                          <a:effectLst/>
                        </a:rPr>
                        <a:t>Dr.</a:t>
                      </a:r>
                      <a:r>
                        <a:rPr lang="en-IN" sz="900" dirty="0">
                          <a:effectLst/>
                        </a:rPr>
                        <a:t> S P Goswami</a:t>
                      </a:r>
                      <a:endParaRPr lang="en-IN" sz="900" dirty="0">
                        <a:effectLst/>
                        <a:latin typeface="+mj-lt"/>
                        <a:ea typeface="Calibri" panose="020F0502020204030204" pitchFamily="34" charset="0"/>
                        <a:cs typeface="Mangal" panose="02040503050203030202" pitchFamily="18" charset="0"/>
                      </a:endParaRPr>
                    </a:p>
                  </a:txBody>
                  <a:tcPr marL="9149" marR="9149" marT="0" marB="0"/>
                </a:tc>
                <a:tc>
                  <a:txBody>
                    <a:bodyPr/>
                    <a:lstStyle/>
                    <a:p>
                      <a:pPr marL="0" indent="0">
                        <a:lnSpc>
                          <a:spcPct val="115000"/>
                        </a:lnSpc>
                        <a:spcAft>
                          <a:spcPts val="1000"/>
                        </a:spcAft>
                      </a:pPr>
                      <a:r>
                        <a:rPr lang="en-US" sz="900" dirty="0">
                          <a:effectLst/>
                        </a:rPr>
                        <a:t>Global Allowance for Chronic Disease (GACD) &amp; ICMR, New Delhi Research Fund</a:t>
                      </a:r>
                      <a:endParaRPr lang="en-IN" sz="900" dirty="0">
                        <a:effectLst/>
                      </a:endParaRPr>
                    </a:p>
                  </a:txBody>
                  <a:tcPr marL="9149" marR="9149" marT="0" marB="0"/>
                </a:tc>
                <a:tc>
                  <a:txBody>
                    <a:bodyPr/>
                    <a:lstStyle/>
                    <a:p>
                      <a:pPr marL="457200">
                        <a:lnSpc>
                          <a:spcPct val="115000"/>
                        </a:lnSpc>
                        <a:spcAft>
                          <a:spcPts val="1000"/>
                        </a:spcAft>
                      </a:pPr>
                      <a:r>
                        <a:rPr lang="en-US" sz="900">
                          <a:effectLst/>
                        </a:rPr>
                        <a:t>Yet to be released</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836352611"/>
                  </a:ext>
                </a:extLst>
              </a:tr>
              <a:tr h="474859">
                <a:tc>
                  <a:txBody>
                    <a:bodyPr/>
                    <a:lstStyle/>
                    <a:p>
                      <a:pPr marL="0" indent="0">
                        <a:lnSpc>
                          <a:spcPct val="115000"/>
                        </a:lnSpc>
                        <a:spcAft>
                          <a:spcPts val="1000"/>
                        </a:spcAft>
                      </a:pPr>
                      <a:r>
                        <a:rPr lang="en-US" sz="900" b="0" dirty="0">
                          <a:effectLst/>
                        </a:rPr>
                        <a:t>Development and standardization of High Risk Register in ASD children</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algn="just">
                        <a:lnSpc>
                          <a:spcPct val="115000"/>
                        </a:lnSpc>
                        <a:spcAft>
                          <a:spcPts val="1000"/>
                        </a:spcAft>
                      </a:pPr>
                      <a:r>
                        <a:rPr lang="en-IN" sz="900">
                          <a:effectLst/>
                        </a:rPr>
                        <a:t>Dr. Shyamala. K.C</a:t>
                      </a:r>
                      <a:endParaRPr lang="en-IN" sz="900">
                        <a:effectLst/>
                        <a:latin typeface="+mj-lt"/>
                        <a:ea typeface="Calibri" panose="020F0502020204030204" pitchFamily="34" charset="0"/>
                        <a:cs typeface="Mangal" panose="02040503050203030202" pitchFamily="18" charset="0"/>
                      </a:endParaRPr>
                    </a:p>
                  </a:txBody>
                  <a:tcPr marL="9149" marR="9149" marT="0" marB="0"/>
                </a:tc>
                <a:tc>
                  <a:txBody>
                    <a:bodyPr/>
                    <a:lstStyle/>
                    <a:p>
                      <a:pPr marL="0" indent="0">
                        <a:lnSpc>
                          <a:spcPct val="115000"/>
                        </a:lnSpc>
                      </a:pPr>
                      <a:r>
                        <a:rPr lang="en-US" sz="900" dirty="0">
                          <a:effectLst/>
                        </a:rPr>
                        <a:t>Indian Council of Medical Research (ICMR).</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nSpc>
                          <a:spcPct val="115000"/>
                        </a:lnSpc>
                        <a:spcAft>
                          <a:spcPts val="1000"/>
                        </a:spcAft>
                      </a:pPr>
                      <a:r>
                        <a:rPr lang="en-US" sz="900">
                          <a:effectLst/>
                        </a:rPr>
                        <a:t>6,32,232</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3793563003"/>
                  </a:ext>
                </a:extLst>
              </a:tr>
              <a:tr h="474859">
                <a:tc>
                  <a:txBody>
                    <a:bodyPr/>
                    <a:lstStyle/>
                    <a:p>
                      <a:pPr marL="0" indent="0">
                        <a:lnSpc>
                          <a:spcPct val="115000"/>
                        </a:lnSpc>
                        <a:spcAft>
                          <a:spcPts val="1000"/>
                        </a:spcAft>
                      </a:pPr>
                      <a:r>
                        <a:rPr lang="en-US" sz="900" b="0" dirty="0">
                          <a:effectLst/>
                        </a:rPr>
                        <a:t>Development of battery for Cognitive Communication in Kannada (BCC-K)</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algn="just">
                        <a:lnSpc>
                          <a:spcPct val="115000"/>
                        </a:lnSpc>
                        <a:spcAft>
                          <a:spcPts val="1000"/>
                        </a:spcAft>
                      </a:pPr>
                      <a:r>
                        <a:rPr lang="en-IN" sz="900">
                          <a:effectLst/>
                        </a:rPr>
                        <a:t>Dr. S. P. Goswami, Dr. Julie. A. Hengst, Dr. Murali Krishna &amp; Mr. Varun Uthappa, A. G.</a:t>
                      </a:r>
                      <a:endParaRPr lang="en-IN" sz="900">
                        <a:effectLst/>
                        <a:latin typeface="+mj-lt"/>
                        <a:ea typeface="Calibri" panose="020F0502020204030204" pitchFamily="34" charset="0"/>
                        <a:cs typeface="Mangal" panose="02040503050203030202" pitchFamily="18" charset="0"/>
                      </a:endParaRPr>
                    </a:p>
                  </a:txBody>
                  <a:tcPr marL="9149" marR="9149" marT="0" marB="0"/>
                </a:tc>
                <a:tc>
                  <a:txBody>
                    <a:bodyPr/>
                    <a:lstStyle/>
                    <a:p>
                      <a:pPr marL="0" indent="0">
                        <a:lnSpc>
                          <a:spcPct val="115000"/>
                        </a:lnSpc>
                      </a:pPr>
                      <a:r>
                        <a:rPr lang="en-US" sz="900" dirty="0">
                          <a:effectLst/>
                        </a:rPr>
                        <a:t>Indian Council of Medical Research</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nSpc>
                          <a:spcPct val="115000"/>
                        </a:lnSpc>
                        <a:spcAft>
                          <a:spcPts val="1000"/>
                        </a:spcAft>
                      </a:pPr>
                      <a:r>
                        <a:rPr lang="en-US" sz="900">
                          <a:effectLst/>
                        </a:rPr>
                        <a:t>25,62,608</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1252990103"/>
                  </a:ext>
                </a:extLst>
              </a:tr>
              <a:tr h="474859">
                <a:tc>
                  <a:txBody>
                    <a:bodyPr/>
                    <a:lstStyle/>
                    <a:p>
                      <a:pPr marL="0" indent="0">
                        <a:lnSpc>
                          <a:spcPct val="115000"/>
                        </a:lnSpc>
                        <a:spcAft>
                          <a:spcPts val="1000"/>
                        </a:spcAft>
                      </a:pPr>
                      <a:r>
                        <a:rPr lang="en-US" sz="900" b="0" dirty="0">
                          <a:effectLst/>
                        </a:rPr>
                        <a:t>Development of Manual for adult non-fluent and fluent aphasia therapy in- Hindi, English, Tamil, Malayalam Telugu and Marathi</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algn="just">
                        <a:lnSpc>
                          <a:spcPct val="115000"/>
                        </a:lnSpc>
                        <a:spcAft>
                          <a:spcPts val="1000"/>
                        </a:spcAft>
                      </a:pPr>
                      <a:r>
                        <a:rPr lang="en-IN" sz="900">
                          <a:effectLst/>
                        </a:rPr>
                        <a:t>Dr. S.P. Goswami &amp; Mrs. Preethi T Thomas</a:t>
                      </a:r>
                      <a:endParaRPr lang="en-IN" sz="900">
                        <a:effectLst/>
                        <a:latin typeface="+mj-lt"/>
                        <a:ea typeface="Calibri" panose="020F0502020204030204" pitchFamily="34" charset="0"/>
                        <a:cs typeface="Mangal" panose="02040503050203030202" pitchFamily="18" charset="0"/>
                      </a:endParaRPr>
                    </a:p>
                  </a:txBody>
                  <a:tcPr marL="9149" marR="9149" marT="0" marB="0"/>
                </a:tc>
                <a:tc>
                  <a:txBody>
                    <a:bodyPr/>
                    <a:lstStyle/>
                    <a:p>
                      <a:pPr marL="0" indent="0">
                        <a:lnSpc>
                          <a:spcPct val="115000"/>
                        </a:lnSpc>
                      </a:pPr>
                      <a:r>
                        <a:rPr lang="en-US" sz="900" dirty="0">
                          <a:effectLst/>
                        </a:rPr>
                        <a:t>Department of Science and Technology (DST)</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nSpc>
                          <a:spcPct val="115000"/>
                        </a:lnSpc>
                        <a:spcAft>
                          <a:spcPts val="1000"/>
                        </a:spcAft>
                      </a:pPr>
                      <a:r>
                        <a:rPr lang="en-US" sz="900">
                          <a:effectLst/>
                        </a:rPr>
                        <a:t>15,43,600</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3413828089"/>
                  </a:ext>
                </a:extLst>
              </a:tr>
              <a:tr h="311938">
                <a:tc>
                  <a:txBody>
                    <a:bodyPr/>
                    <a:lstStyle/>
                    <a:p>
                      <a:pPr marL="0" indent="0">
                        <a:lnSpc>
                          <a:spcPct val="115000"/>
                        </a:lnSpc>
                        <a:spcAft>
                          <a:spcPts val="1000"/>
                        </a:spcAft>
                      </a:pPr>
                      <a:r>
                        <a:rPr lang="en-IN" sz="900" b="0" dirty="0">
                          <a:effectLst/>
                        </a:rPr>
                        <a:t>Efficacy of Early Language Intervention for Children with Cleft Palate</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indent="4445" algn="just">
                        <a:lnSpc>
                          <a:spcPct val="115000"/>
                        </a:lnSpc>
                        <a:spcAft>
                          <a:spcPts val="1000"/>
                        </a:spcAft>
                      </a:pPr>
                      <a:r>
                        <a:rPr lang="en-IN" sz="900" dirty="0" err="1">
                          <a:effectLst/>
                        </a:rPr>
                        <a:t>Dr.</a:t>
                      </a:r>
                      <a:r>
                        <a:rPr lang="en-IN" sz="900" dirty="0">
                          <a:effectLst/>
                        </a:rPr>
                        <a:t> M. </a:t>
                      </a:r>
                      <a:r>
                        <a:rPr lang="en-IN" sz="900" dirty="0" err="1">
                          <a:effectLst/>
                        </a:rPr>
                        <a:t>Pushpavathi</a:t>
                      </a:r>
                      <a:endParaRPr lang="en-IN" sz="900" dirty="0">
                        <a:effectLst/>
                        <a:latin typeface="+mj-lt"/>
                        <a:ea typeface="Calibri" panose="020F0502020204030204" pitchFamily="34" charset="0"/>
                        <a:cs typeface="Mangal" panose="02040503050203030202" pitchFamily="18" charset="0"/>
                      </a:endParaRPr>
                    </a:p>
                  </a:txBody>
                  <a:tcPr marL="9149" marR="9149" marT="0" marB="0"/>
                </a:tc>
                <a:tc>
                  <a:txBody>
                    <a:bodyPr/>
                    <a:lstStyle/>
                    <a:p>
                      <a:pPr>
                        <a:lnSpc>
                          <a:spcPct val="115000"/>
                        </a:lnSpc>
                        <a:spcAft>
                          <a:spcPts val="1000"/>
                        </a:spcAft>
                      </a:pPr>
                      <a:r>
                        <a:rPr lang="en-IN" sz="900" dirty="0">
                          <a:effectLst/>
                        </a:rPr>
                        <a:t>Department of Science and Technology (DST)</a:t>
                      </a:r>
                    </a:p>
                  </a:txBody>
                  <a:tcPr marL="9149" marR="9149" marT="0" marB="0"/>
                </a:tc>
                <a:tc>
                  <a:txBody>
                    <a:bodyPr/>
                    <a:lstStyle/>
                    <a:p>
                      <a:pPr marL="457200">
                        <a:lnSpc>
                          <a:spcPct val="115000"/>
                        </a:lnSpc>
                        <a:spcAft>
                          <a:spcPts val="1000"/>
                        </a:spcAft>
                      </a:pPr>
                      <a:r>
                        <a:rPr lang="en-IN" sz="900">
                          <a:effectLst/>
                        </a:rPr>
                        <a:t>43,20,896</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1458119283"/>
                  </a:ext>
                </a:extLst>
              </a:tr>
              <a:tr h="474859">
                <a:tc>
                  <a:txBody>
                    <a:bodyPr/>
                    <a:lstStyle/>
                    <a:p>
                      <a:pPr marL="0" indent="0">
                        <a:lnSpc>
                          <a:spcPct val="115000"/>
                        </a:lnSpc>
                        <a:spcAft>
                          <a:spcPts val="1000"/>
                        </a:spcAft>
                      </a:pPr>
                      <a:r>
                        <a:rPr lang="en-US" sz="900" b="0" dirty="0">
                          <a:effectLst/>
                        </a:rPr>
                        <a:t>Elucidation and Validation of the burden of DNA Variations in Autism Spectrum Disorders to assess the impact on the genetic pathways</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algn="just">
                        <a:lnSpc>
                          <a:spcPct val="115000"/>
                        </a:lnSpc>
                        <a:spcAft>
                          <a:spcPts val="1000"/>
                        </a:spcAft>
                      </a:pPr>
                      <a:r>
                        <a:rPr lang="en-IN" sz="900">
                          <a:effectLst/>
                        </a:rPr>
                        <a:t>Dr. Ramachandra Rao, Dr. P. Prakash &amp; Dr. K. C. Shyamala</a:t>
                      </a:r>
                      <a:endParaRPr lang="en-IN" sz="900">
                        <a:effectLst/>
                        <a:latin typeface="+mj-lt"/>
                        <a:ea typeface="Calibri" panose="020F0502020204030204" pitchFamily="34" charset="0"/>
                        <a:cs typeface="Mangal" panose="02040503050203030202" pitchFamily="18" charset="0"/>
                      </a:endParaRPr>
                    </a:p>
                  </a:txBody>
                  <a:tcPr marL="9149" marR="9149" marT="0" marB="0"/>
                </a:tc>
                <a:tc>
                  <a:txBody>
                    <a:bodyPr/>
                    <a:lstStyle/>
                    <a:p>
                      <a:pPr marL="0" indent="0">
                        <a:lnSpc>
                          <a:spcPct val="115000"/>
                        </a:lnSpc>
                      </a:pPr>
                      <a:r>
                        <a:rPr lang="en-US" sz="900" dirty="0">
                          <a:effectLst/>
                        </a:rPr>
                        <a:t>UGC</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nSpc>
                          <a:spcPct val="115000"/>
                        </a:lnSpc>
                        <a:spcAft>
                          <a:spcPts val="1000"/>
                        </a:spcAft>
                      </a:pPr>
                      <a:r>
                        <a:rPr lang="en-US" sz="900" dirty="0">
                          <a:effectLst/>
                        </a:rPr>
                        <a:t>1576000</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2921936243"/>
                  </a:ext>
                </a:extLst>
              </a:tr>
              <a:tr h="800700">
                <a:tc>
                  <a:txBody>
                    <a:bodyPr/>
                    <a:lstStyle/>
                    <a:p>
                      <a:pPr marL="0" indent="0">
                        <a:lnSpc>
                          <a:spcPct val="115000"/>
                        </a:lnSpc>
                        <a:spcAft>
                          <a:spcPts val="1000"/>
                        </a:spcAft>
                      </a:pPr>
                      <a:r>
                        <a:rPr lang="en-US" sz="900" b="0" dirty="0">
                          <a:effectLst/>
                        </a:rPr>
                        <a:t>Improving diagnosis and access to health care services for persons with dementia using android based applications by community health workers.</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indent="4445" algn="just">
                        <a:lnSpc>
                          <a:spcPct val="115000"/>
                        </a:lnSpc>
                        <a:spcAft>
                          <a:spcPts val="1000"/>
                        </a:spcAft>
                      </a:pPr>
                      <a:r>
                        <a:rPr lang="en-IN" sz="900">
                          <a:effectLst/>
                        </a:rPr>
                        <a:t>Dr. Mina Chandra, Dr. Smita N Deshpande, Dr. Murali Krishnan, Dr. S.P.Goswami, Dr. K S Shaji, Dr. Charan Singh, &amp; Dr. Bhagyashree Raghavan</a:t>
                      </a:r>
                      <a:endParaRPr lang="en-IN" sz="900">
                        <a:effectLst/>
                        <a:latin typeface="+mj-lt"/>
                        <a:ea typeface="Calibri" panose="020F0502020204030204" pitchFamily="34" charset="0"/>
                        <a:cs typeface="Mangal" panose="02040503050203030202" pitchFamily="18" charset="0"/>
                      </a:endParaRPr>
                    </a:p>
                  </a:txBody>
                  <a:tcPr marL="9149" marR="9149" marT="0" marB="0"/>
                </a:tc>
                <a:tc>
                  <a:txBody>
                    <a:bodyPr/>
                    <a:lstStyle/>
                    <a:p>
                      <a:pPr marL="0" indent="0">
                        <a:lnSpc>
                          <a:spcPct val="115000"/>
                        </a:lnSpc>
                      </a:pPr>
                      <a:r>
                        <a:rPr lang="en-US" sz="900" dirty="0">
                          <a:effectLst/>
                        </a:rPr>
                        <a:t>Department of Science &amp; Technology</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nSpc>
                          <a:spcPct val="115000"/>
                        </a:lnSpc>
                        <a:spcAft>
                          <a:spcPts val="1000"/>
                        </a:spcAft>
                      </a:pPr>
                      <a:r>
                        <a:rPr lang="en-US" sz="900">
                          <a:effectLst/>
                        </a:rPr>
                        <a:t>1,04,90,610 (Sanctioned, Yet to be initiated)</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714590168"/>
                  </a:ext>
                </a:extLst>
              </a:tr>
              <a:tr h="474859">
                <a:tc>
                  <a:txBody>
                    <a:bodyPr/>
                    <a:lstStyle/>
                    <a:p>
                      <a:pPr marL="0" indent="0">
                        <a:lnSpc>
                          <a:spcPct val="115000"/>
                        </a:lnSpc>
                        <a:spcAft>
                          <a:spcPts val="1000"/>
                        </a:spcAft>
                      </a:pPr>
                      <a:r>
                        <a:rPr lang="en-US" sz="900" b="0" dirty="0">
                          <a:effectLst/>
                        </a:rPr>
                        <a:t>Reading-related Eye movements in semi-syllabic and alphabetic orthographies</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algn="just">
                        <a:lnSpc>
                          <a:spcPct val="115000"/>
                        </a:lnSpc>
                        <a:spcAft>
                          <a:spcPts val="1000"/>
                        </a:spcAft>
                      </a:pPr>
                      <a:r>
                        <a:rPr lang="en-IN" sz="900">
                          <a:effectLst/>
                        </a:rPr>
                        <a:t>Mr. Gopee Krishnan, Ms. Shivani Tiwari, Dr. Rajashekar. B &amp; Dr. Shyamala. K.C.</a:t>
                      </a:r>
                      <a:endParaRPr lang="en-IN" sz="900">
                        <a:effectLst/>
                        <a:latin typeface="+mj-lt"/>
                        <a:ea typeface="Calibri" panose="020F0502020204030204" pitchFamily="34" charset="0"/>
                        <a:cs typeface="Mangal" panose="02040503050203030202" pitchFamily="18" charset="0"/>
                      </a:endParaRPr>
                    </a:p>
                  </a:txBody>
                  <a:tcPr marL="9149" marR="9149" marT="0" marB="0"/>
                </a:tc>
                <a:tc>
                  <a:txBody>
                    <a:bodyPr/>
                    <a:lstStyle/>
                    <a:p>
                      <a:pPr marL="0" indent="0">
                        <a:lnSpc>
                          <a:spcPct val="115000"/>
                        </a:lnSpc>
                      </a:pPr>
                      <a:r>
                        <a:rPr lang="en-US" sz="900" dirty="0">
                          <a:effectLst/>
                        </a:rPr>
                        <a:t>Department of Science and Technology (DST), New Delhi.</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nSpc>
                          <a:spcPct val="115000"/>
                        </a:lnSpc>
                        <a:spcAft>
                          <a:spcPts val="1000"/>
                        </a:spcAft>
                      </a:pPr>
                      <a:r>
                        <a:rPr lang="en-US" sz="900">
                          <a:effectLst/>
                        </a:rPr>
                        <a:t>46,17,200</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789965810"/>
                  </a:ext>
                </a:extLst>
              </a:tr>
              <a:tr h="474859">
                <a:tc>
                  <a:txBody>
                    <a:bodyPr/>
                    <a:lstStyle/>
                    <a:p>
                      <a:pPr marL="0" indent="0">
                        <a:lnSpc>
                          <a:spcPct val="115000"/>
                        </a:lnSpc>
                        <a:spcAft>
                          <a:spcPts val="1000"/>
                        </a:spcAft>
                      </a:pPr>
                      <a:r>
                        <a:rPr lang="en-US" sz="900" b="0" dirty="0">
                          <a:effectLst/>
                        </a:rPr>
                        <a:t>Simple reaction time and p300 measures as potential indicators of cognitive linguistic processing</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algn="just">
                        <a:lnSpc>
                          <a:spcPct val="115000"/>
                        </a:lnSpc>
                        <a:spcAft>
                          <a:spcPts val="1000"/>
                        </a:spcAft>
                      </a:pPr>
                      <a:r>
                        <a:rPr lang="en-IN" sz="900">
                          <a:effectLst/>
                        </a:rPr>
                        <a:t>Dr. R. Manjula, &amp; Dr. P. Manjula</a:t>
                      </a:r>
                      <a:endParaRPr lang="en-IN" sz="900">
                        <a:effectLst/>
                        <a:latin typeface="+mj-lt"/>
                        <a:ea typeface="Calibri" panose="020F0502020204030204" pitchFamily="34" charset="0"/>
                        <a:cs typeface="Mangal" panose="02040503050203030202" pitchFamily="18" charset="0"/>
                      </a:endParaRPr>
                    </a:p>
                  </a:txBody>
                  <a:tcPr marL="9149" marR="9149" marT="0" marB="0"/>
                </a:tc>
                <a:tc>
                  <a:txBody>
                    <a:bodyPr/>
                    <a:lstStyle/>
                    <a:p>
                      <a:pPr marL="0" indent="0">
                        <a:lnSpc>
                          <a:spcPct val="115000"/>
                        </a:lnSpc>
                      </a:pPr>
                      <a:r>
                        <a:rPr lang="en-US" sz="900" dirty="0">
                          <a:effectLst/>
                        </a:rPr>
                        <a:t>Department of Science and Technology (DST)</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nSpc>
                          <a:spcPct val="115000"/>
                        </a:lnSpc>
                        <a:spcAft>
                          <a:spcPts val="1000"/>
                        </a:spcAft>
                      </a:pPr>
                      <a:r>
                        <a:rPr lang="en-US" sz="900">
                          <a:effectLst/>
                        </a:rPr>
                        <a:t>6,00,380</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1668712378"/>
                  </a:ext>
                </a:extLst>
              </a:tr>
              <a:tr h="474859">
                <a:tc>
                  <a:txBody>
                    <a:bodyPr/>
                    <a:lstStyle/>
                    <a:p>
                      <a:pPr marL="0" indent="0">
                        <a:lnSpc>
                          <a:spcPct val="115000"/>
                        </a:lnSpc>
                        <a:spcAft>
                          <a:spcPts val="1000"/>
                        </a:spcAft>
                      </a:pPr>
                      <a:r>
                        <a:rPr lang="en-US" sz="900" b="0" dirty="0">
                          <a:effectLst/>
                        </a:rPr>
                        <a:t>The central </a:t>
                      </a:r>
                      <a:r>
                        <a:rPr lang="en-US" sz="900" b="0" dirty="0" err="1">
                          <a:effectLst/>
                        </a:rPr>
                        <a:t>alexias</a:t>
                      </a:r>
                      <a:r>
                        <a:rPr lang="en-US" sz="900" b="0" dirty="0">
                          <a:effectLst/>
                        </a:rPr>
                        <a:t> and </a:t>
                      </a:r>
                      <a:r>
                        <a:rPr lang="en-US" sz="900" b="0" dirty="0" err="1">
                          <a:effectLst/>
                        </a:rPr>
                        <a:t>agraphias</a:t>
                      </a:r>
                      <a:r>
                        <a:rPr lang="en-US" sz="900" b="0" dirty="0">
                          <a:effectLst/>
                        </a:rPr>
                        <a:t> in semi-syllabic orthography (Co-PI).</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algn="just">
                        <a:lnSpc>
                          <a:spcPct val="115000"/>
                        </a:lnSpc>
                        <a:spcAft>
                          <a:spcPts val="1000"/>
                        </a:spcAft>
                      </a:pPr>
                      <a:r>
                        <a:rPr lang="en-IN" sz="900">
                          <a:effectLst/>
                        </a:rPr>
                        <a:t>Mr. Gopee Krishnan, Ms. Shivani Tiwari,   Dr. Rajashekar. B &amp; Dr. Shyamala. K.C.</a:t>
                      </a:r>
                      <a:endParaRPr lang="en-IN" sz="900">
                        <a:effectLst/>
                        <a:latin typeface="+mj-lt"/>
                        <a:ea typeface="Calibri" panose="020F0502020204030204" pitchFamily="34" charset="0"/>
                        <a:cs typeface="Mangal" panose="02040503050203030202" pitchFamily="18" charset="0"/>
                      </a:endParaRPr>
                    </a:p>
                  </a:txBody>
                  <a:tcPr marL="9149" marR="9149" marT="0" marB="0"/>
                </a:tc>
                <a:tc>
                  <a:txBody>
                    <a:bodyPr/>
                    <a:lstStyle/>
                    <a:p>
                      <a:pPr marL="0" indent="0">
                        <a:lnSpc>
                          <a:spcPct val="115000"/>
                        </a:lnSpc>
                      </a:pPr>
                      <a:r>
                        <a:rPr lang="en-US" sz="900" dirty="0">
                          <a:effectLst/>
                        </a:rPr>
                        <a:t>Department of Science and Technology (DST)</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nSpc>
                          <a:spcPct val="115000"/>
                        </a:lnSpc>
                        <a:spcAft>
                          <a:spcPts val="1000"/>
                        </a:spcAft>
                      </a:pPr>
                      <a:r>
                        <a:rPr lang="en-US" sz="900">
                          <a:effectLst/>
                        </a:rPr>
                        <a:t>27,00,000</a:t>
                      </a:r>
                      <a:endParaRPr lang="en-IN" sz="90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3651219679"/>
                  </a:ext>
                </a:extLst>
              </a:tr>
              <a:tr h="768956">
                <a:tc>
                  <a:txBody>
                    <a:bodyPr/>
                    <a:lstStyle/>
                    <a:p>
                      <a:pPr marL="0" indent="0">
                        <a:lnSpc>
                          <a:spcPct val="115000"/>
                        </a:lnSpc>
                        <a:spcAft>
                          <a:spcPts val="1000"/>
                        </a:spcAft>
                      </a:pPr>
                      <a:r>
                        <a:rPr lang="en-IN" sz="900" b="0" dirty="0">
                          <a:effectLst/>
                        </a:rPr>
                        <a:t>Tracing the evidence of phonological dyslexia in semi-syllabic orthography</a:t>
                      </a:r>
                      <a:endParaRPr lang="en-IN" sz="900" b="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indent="4445" algn="just">
                        <a:lnSpc>
                          <a:spcPct val="115000"/>
                        </a:lnSpc>
                        <a:spcAft>
                          <a:spcPts val="1000"/>
                        </a:spcAft>
                      </a:pPr>
                      <a:r>
                        <a:rPr lang="en-IN" sz="900" dirty="0" err="1">
                          <a:effectLst/>
                        </a:rPr>
                        <a:t>Dr.</a:t>
                      </a:r>
                      <a:r>
                        <a:rPr lang="en-IN" sz="900" dirty="0">
                          <a:effectLst/>
                        </a:rPr>
                        <a:t> B. </a:t>
                      </a:r>
                      <a:r>
                        <a:rPr lang="en-IN" sz="900" dirty="0" err="1">
                          <a:effectLst/>
                        </a:rPr>
                        <a:t>Rajashekhar</a:t>
                      </a:r>
                      <a:r>
                        <a:rPr lang="en-IN" sz="900" dirty="0">
                          <a:effectLst/>
                        </a:rPr>
                        <a:t>, </a:t>
                      </a:r>
                      <a:r>
                        <a:rPr lang="en-IN" sz="900" dirty="0" err="1">
                          <a:effectLst/>
                        </a:rPr>
                        <a:t>Dr.</a:t>
                      </a:r>
                      <a:r>
                        <a:rPr lang="en-IN" sz="900" dirty="0">
                          <a:effectLst/>
                        </a:rPr>
                        <a:t> </a:t>
                      </a:r>
                      <a:r>
                        <a:rPr lang="en-IN" sz="900" dirty="0" err="1">
                          <a:effectLst/>
                        </a:rPr>
                        <a:t>Gopee</a:t>
                      </a:r>
                      <a:r>
                        <a:rPr lang="en-IN" sz="900" dirty="0">
                          <a:effectLst/>
                        </a:rPr>
                        <a:t> Krishnan, </a:t>
                      </a:r>
                      <a:r>
                        <a:rPr lang="en-IN" sz="900" dirty="0" err="1">
                          <a:effectLst/>
                        </a:rPr>
                        <a:t>Dr.</a:t>
                      </a:r>
                      <a:r>
                        <a:rPr lang="en-IN" sz="900" dirty="0">
                          <a:effectLst/>
                        </a:rPr>
                        <a:t> Shyamala, K. C., &amp; </a:t>
                      </a:r>
                      <a:r>
                        <a:rPr lang="en-IN" sz="900" dirty="0" err="1">
                          <a:effectLst/>
                        </a:rPr>
                        <a:t>Dr.</a:t>
                      </a:r>
                      <a:r>
                        <a:rPr lang="en-IN" sz="900" dirty="0">
                          <a:effectLst/>
                        </a:rPr>
                        <a:t> Shivani </a:t>
                      </a:r>
                      <a:r>
                        <a:rPr lang="en-IN" sz="900" dirty="0" err="1">
                          <a:effectLst/>
                        </a:rPr>
                        <a:t>Tiwar</a:t>
                      </a:r>
                      <a:r>
                        <a:rPr lang="en-IN" sz="900" dirty="0" err="1">
                          <a:effectLst/>
                          <a:latin typeface="+mj-lt"/>
                          <a:cs typeface="Mangal" panose="02040503050203030202" pitchFamily="18" charset="0"/>
                        </a:rPr>
                        <a:t>I</a:t>
                      </a:r>
                      <a:endParaRPr lang="en-IN" sz="900" dirty="0">
                        <a:effectLst/>
                      </a:endParaRPr>
                    </a:p>
                  </a:txBody>
                  <a:tcPr marL="9149" marR="9149" marT="0" marB="0"/>
                </a:tc>
                <a:tc>
                  <a:txBody>
                    <a:bodyPr/>
                    <a:lstStyle/>
                    <a:p>
                      <a:pPr marL="0" indent="0">
                        <a:lnSpc>
                          <a:spcPct val="115000"/>
                        </a:lnSpc>
                      </a:pPr>
                      <a:r>
                        <a:rPr lang="en-IN" sz="900" dirty="0">
                          <a:effectLst/>
                        </a:rPr>
                        <a:t>Department of Science and Technology (DST)</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nSpc>
                          <a:spcPct val="115000"/>
                        </a:lnSpc>
                        <a:spcAft>
                          <a:spcPts val="1000"/>
                        </a:spcAft>
                      </a:pPr>
                      <a:r>
                        <a:rPr lang="en-IN" sz="900" dirty="0">
                          <a:effectLst/>
                        </a:rPr>
                        <a:t>25,45,000</a:t>
                      </a:r>
                      <a:endParaRPr lang="en-IN" sz="900" dirty="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3838228695"/>
                  </a:ext>
                </a:extLst>
              </a:tr>
            </a:tbl>
          </a:graphicData>
        </a:graphic>
      </p:graphicFrame>
      <p:sp>
        <p:nvSpPr>
          <p:cNvPr id="4" name="Arrow: Left 3">
            <a:hlinkClick r:id="rId3" action="ppaction://hlinksldjump"/>
            <a:extLst>
              <a:ext uri="{FF2B5EF4-FFF2-40B4-BE49-F238E27FC236}">
                <a16:creationId xmlns:a16="http://schemas.microsoft.com/office/drawing/2014/main" id="{F4F40C1F-62C2-4536-9F99-1C62466E0EE6}"/>
              </a:ext>
            </a:extLst>
          </p:cNvPr>
          <p:cNvSpPr/>
          <p:nvPr/>
        </p:nvSpPr>
        <p:spPr>
          <a:xfrm>
            <a:off x="8181607" y="6491910"/>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29093607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1087221" cy="5078313"/>
          </a:xfrm>
          <a:prstGeom prst="rect">
            <a:avLst/>
          </a:prstGeom>
          <a:noFill/>
        </p:spPr>
        <p:txBody>
          <a:bodyPr vert="wordArtVert" wrap="square" rtlCol="0">
            <a:spAutoFit/>
          </a:bodyPr>
          <a:lstStyle/>
          <a:p>
            <a:pPr algn="ctr"/>
            <a:r>
              <a:rPr lang="en-US" b="1" dirty="0"/>
              <a:t>RESEARCH PROJECTS:</a:t>
            </a:r>
          </a:p>
          <a:p>
            <a:pPr algn="ctr"/>
            <a:r>
              <a:rPr lang="en-US" b="1" dirty="0"/>
              <a:t>INTRAMURAL</a:t>
            </a:r>
            <a:endParaRPr lang="en-IN" b="1" dirty="0"/>
          </a:p>
        </p:txBody>
      </p:sp>
      <p:graphicFrame>
        <p:nvGraphicFramePr>
          <p:cNvPr id="2" name="Table 1">
            <a:extLst>
              <a:ext uri="{FF2B5EF4-FFF2-40B4-BE49-F238E27FC236}">
                <a16:creationId xmlns:a16="http://schemas.microsoft.com/office/drawing/2014/main" id="{17B04CCB-A819-4E18-853E-4F00F3CC30E5}"/>
              </a:ext>
            </a:extLst>
          </p:cNvPr>
          <p:cNvGraphicFramePr>
            <a:graphicFrameLocks noGrp="1"/>
          </p:cNvGraphicFramePr>
          <p:nvPr>
            <p:extLst>
              <p:ext uri="{D42A27DB-BD31-4B8C-83A1-F6EECF244321}">
                <p14:modId xmlns:p14="http://schemas.microsoft.com/office/powerpoint/2010/main" val="988873446"/>
              </p:ext>
            </p:extLst>
          </p:nvPr>
        </p:nvGraphicFramePr>
        <p:xfrm>
          <a:off x="1272898" y="116632"/>
          <a:ext cx="7871102" cy="6400800"/>
        </p:xfrm>
        <a:graphic>
          <a:graphicData uri="http://schemas.openxmlformats.org/drawingml/2006/table">
            <a:tbl>
              <a:tblPr firstRow="1" firstCol="1" bandRow="1">
                <a:tableStyleId>{69012ECD-51FC-41F1-AA8D-1B2483CD663E}</a:tableStyleId>
              </a:tblPr>
              <a:tblGrid>
                <a:gridCol w="4163198">
                  <a:extLst>
                    <a:ext uri="{9D8B030D-6E8A-4147-A177-3AD203B41FA5}">
                      <a16:colId xmlns:a16="http://schemas.microsoft.com/office/drawing/2014/main" val="862342071"/>
                    </a:ext>
                  </a:extLst>
                </a:gridCol>
                <a:gridCol w="2448272">
                  <a:extLst>
                    <a:ext uri="{9D8B030D-6E8A-4147-A177-3AD203B41FA5}">
                      <a16:colId xmlns:a16="http://schemas.microsoft.com/office/drawing/2014/main" val="1714168617"/>
                    </a:ext>
                  </a:extLst>
                </a:gridCol>
                <a:gridCol w="1259632">
                  <a:extLst>
                    <a:ext uri="{9D8B030D-6E8A-4147-A177-3AD203B41FA5}">
                      <a16:colId xmlns:a16="http://schemas.microsoft.com/office/drawing/2014/main" val="3964611479"/>
                    </a:ext>
                  </a:extLst>
                </a:gridCol>
              </a:tblGrid>
              <a:tr h="0">
                <a:tc>
                  <a:txBody>
                    <a:bodyPr/>
                    <a:lstStyle/>
                    <a:p>
                      <a:pPr marL="457200" algn="ctr">
                        <a:lnSpc>
                          <a:spcPct val="100000"/>
                        </a:lnSpc>
                      </a:pPr>
                      <a:r>
                        <a:rPr lang="en-US" sz="1000" dirty="0">
                          <a:effectLst/>
                        </a:rPr>
                        <a:t>Title</a:t>
                      </a:r>
                      <a:endParaRPr lang="en-IN" sz="1000" dirty="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457200" algn="ctr">
                        <a:lnSpc>
                          <a:spcPct val="100000"/>
                        </a:lnSpc>
                      </a:pPr>
                      <a:r>
                        <a:rPr lang="en-US" sz="1000">
                          <a:effectLst/>
                        </a:rPr>
                        <a:t>Investigators</a:t>
                      </a:r>
                      <a:endParaRPr lang="en-IN" sz="1000">
                        <a:effectLst/>
                        <a:latin typeface="+mj-lt"/>
                        <a:ea typeface="Times New Roman" panose="02020603050405020304" pitchFamily="18" charset="0"/>
                        <a:cs typeface="Times New Roman" panose="02020603050405020304" pitchFamily="18" charset="0"/>
                      </a:endParaRPr>
                    </a:p>
                  </a:txBody>
                  <a:tcPr marL="9149" marR="9149" marT="0" marB="0"/>
                </a:tc>
                <a:tc>
                  <a:txBody>
                    <a:bodyPr/>
                    <a:lstStyle/>
                    <a:p>
                      <a:pPr marL="0" indent="0" algn="ctr">
                        <a:lnSpc>
                          <a:spcPct val="100000"/>
                        </a:lnSpc>
                      </a:pPr>
                      <a:r>
                        <a:rPr lang="en-US" sz="1000" dirty="0">
                          <a:effectLst/>
                        </a:rPr>
                        <a:t>Grant amount</a:t>
                      </a:r>
                      <a:endParaRPr lang="en-IN" sz="1000" dirty="0">
                        <a:effectLst/>
                        <a:latin typeface="+mj-lt"/>
                        <a:ea typeface="Times New Roman" panose="02020603050405020304" pitchFamily="18" charset="0"/>
                        <a:cs typeface="Times New Roman" panose="02020603050405020304" pitchFamily="18" charset="0"/>
                      </a:endParaRPr>
                    </a:p>
                  </a:txBody>
                  <a:tcPr marL="9149" marR="9149" marT="0" marB="0"/>
                </a:tc>
                <a:extLst>
                  <a:ext uri="{0D108BD9-81ED-4DB2-BD59-A6C34878D82A}">
                    <a16:rowId xmlns:a16="http://schemas.microsoft.com/office/drawing/2014/main" val="3732755749"/>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Development of an objective tool for Aphasia Assessment through </a:t>
                      </a:r>
                      <a:r>
                        <a:rPr lang="en-US" sz="1000" dirty="0" err="1">
                          <a:effectLst/>
                          <a:latin typeface="Arial" panose="020B0604020202020204" pitchFamily="34" charset="0"/>
                          <a:ea typeface="Times New Roman" panose="02020603050405020304" pitchFamily="18" charset="0"/>
                          <a:cs typeface="Times New Roman" panose="02020603050405020304" pitchFamily="18" charset="0"/>
                        </a:rPr>
                        <a:t>Artifical</a:t>
                      </a:r>
                      <a:r>
                        <a:rPr lang="en-US" sz="1000" dirty="0">
                          <a:effectLst/>
                          <a:latin typeface="Arial" panose="020B0604020202020204" pitchFamily="34" charset="0"/>
                          <a:ea typeface="Times New Roman" panose="02020603050405020304" pitchFamily="18" charset="0"/>
                          <a:cs typeface="Times New Roman" panose="02020603050405020304" pitchFamily="18" charset="0"/>
                        </a:rPr>
                        <a:t> Neural Networks</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a:effectLst/>
                          <a:latin typeface="Arial" panose="020B0604020202020204" pitchFamily="34" charset="0"/>
                          <a:ea typeface="Calibri" panose="020F0502020204030204" pitchFamily="34" charset="0"/>
                          <a:cs typeface="Mangal" panose="02040503050203030202" pitchFamily="18" charset="0"/>
                        </a:rPr>
                        <a:t>Dr. S. P. Goswami</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4,93,000.00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0511989"/>
                  </a:ext>
                </a:extLst>
              </a:tr>
              <a:tr h="0">
                <a:tc>
                  <a:txBody>
                    <a:bodyPr/>
                    <a:lstStyle/>
                    <a:p>
                      <a:pPr marL="0" indent="0">
                        <a:lnSpc>
                          <a:spcPct val="100000"/>
                        </a:lnSpc>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Cognitive Linguistic Intervention Program for Children at Risk for Learning Disability</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nSpc>
                          <a:spcPct val="100000"/>
                        </a:lnSpc>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Dr. Jayashree C </a:t>
                      </a:r>
                      <a:r>
                        <a:rPr lang="en-US" sz="1000" dirty="0" err="1">
                          <a:effectLst/>
                          <a:latin typeface="Arial" panose="020B0604020202020204" pitchFamily="34" charset="0"/>
                          <a:ea typeface="Times New Roman" panose="02020603050405020304" pitchFamily="18" charset="0"/>
                          <a:cs typeface="Times New Roman" panose="02020603050405020304" pitchFamily="18" charset="0"/>
                        </a:rPr>
                        <a:t>Shanbal</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5,06,000.00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35695569"/>
                  </a:ext>
                </a:extLst>
              </a:tr>
              <a:tr h="0">
                <a:tc>
                  <a:txBody>
                    <a:bodyPr/>
                    <a:lstStyle/>
                    <a:p>
                      <a:pPr marL="0" indent="0">
                        <a:lnSpc>
                          <a:spcPct val="100000"/>
                        </a:lnSpc>
                        <a:spcAft>
                          <a:spcPts val="100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Descriptive study on the </a:t>
                      </a: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Videofluroscopic</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Measures of Neurogenic Dysphagia in Patients with Stroke and Motor Neuron Disease</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Dr.</a:t>
                      </a:r>
                      <a:r>
                        <a:rPr lang="en-IN" sz="1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S. P. Goswami, Ms. Gayathri Krishnan, Ms. Manju Mohan, </a:t>
                      </a:r>
                      <a:r>
                        <a:rPr lang="en-IN" sz="10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Dr.</a:t>
                      </a:r>
                      <a:r>
                        <a:rPr lang="en-IN" sz="1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a:t>
                      </a:r>
                      <a:r>
                        <a:rPr lang="en-IN" sz="10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Muralidharan</a:t>
                      </a:r>
                      <a:r>
                        <a:rPr lang="en-IN" sz="1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Nair, &amp; </a:t>
                      </a:r>
                      <a:r>
                        <a:rPr lang="en-IN" sz="10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Dr.</a:t>
                      </a:r>
                      <a:r>
                        <a:rPr lang="en-IN" sz="10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a:t>
                      </a:r>
                      <a:r>
                        <a:rPr lang="en-IN" sz="10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Sylaja</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95250" indent="0">
                        <a:lnSpc>
                          <a:spcPct val="100000"/>
                        </a:lnSpc>
                        <a:spcAft>
                          <a:spcPts val="100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4,93,000.00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5936512"/>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Automatic quantification of the glottal area in the stroboscopic videos using deep neural network</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a:effectLst/>
                          <a:latin typeface="Arial" panose="020B0604020202020204" pitchFamily="34" charset="0"/>
                          <a:ea typeface="Calibri" panose="020F0502020204030204" pitchFamily="34" charset="0"/>
                          <a:cs typeface="Mangal" panose="02040503050203030202" pitchFamily="18" charset="0"/>
                        </a:rPr>
                        <a:t>Dr. Pebbili Gopikishore, Dr. Prasanta Kumar Ghosh, Mr. Rahul Krishnamurthy</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9525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9,86,000.00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8223474"/>
                  </a:ext>
                </a:extLst>
              </a:tr>
              <a:tr h="0">
                <a:tc>
                  <a:txBody>
                    <a:bodyPr/>
                    <a:lstStyle/>
                    <a:p>
                      <a:pPr marL="0" indent="0">
                        <a:lnSpc>
                          <a:spcPct val="100000"/>
                        </a:lnSpc>
                        <a:spcAft>
                          <a:spcPts val="1000"/>
                        </a:spcAft>
                        <a:tabLst>
                          <a:tab pos="0" algn="l"/>
                        </a:tabLs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Cognitive Linguistic Intervention Program for Children at Risk for Learning Disability</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a:effectLst/>
                          <a:latin typeface="Arial" panose="020B0604020202020204" pitchFamily="34" charset="0"/>
                          <a:ea typeface="Calibri" panose="020F0502020204030204" pitchFamily="34" charset="0"/>
                          <a:cs typeface="Mangal" panose="02040503050203030202" pitchFamily="18" charset="0"/>
                        </a:rPr>
                        <a:t>Dr. Jayashree C Shanbal</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5,06,000.00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9903574"/>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Development and Standardization of an Oral Sensorimotor Evaluation Protocol for Children (OSEP-C)</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a:effectLst/>
                          <a:latin typeface="Arial" panose="020B0604020202020204" pitchFamily="34" charset="0"/>
                          <a:ea typeface="Calibri" panose="020F0502020204030204" pitchFamily="34" charset="0"/>
                          <a:cs typeface="Mangal" panose="02040503050203030202" pitchFamily="18" charset="0"/>
                        </a:rPr>
                        <a:t>Dr. N. Swapna</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4,33,000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739962"/>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Development of an objective tool for Aphasia Assessment through Artificial Neural Networks</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a:effectLst/>
                          <a:latin typeface="Arial" panose="020B0604020202020204" pitchFamily="34" charset="0"/>
                          <a:ea typeface="Calibri" panose="020F0502020204030204" pitchFamily="34" charset="0"/>
                          <a:cs typeface="Mangal" panose="02040503050203030202" pitchFamily="18" charset="0"/>
                        </a:rPr>
                        <a:t>Dr. S. P. Goswami</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4,93,000.00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9371815"/>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Effect of combined tactile, thermal, and gustatory stimulation on feeding and swallowing in children with cerebral palsy</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a:effectLst/>
                          <a:latin typeface="Arial" panose="020B0604020202020204" pitchFamily="34" charset="0"/>
                          <a:ea typeface="Calibri" panose="020F0502020204030204" pitchFamily="34" charset="0"/>
                          <a:cs typeface="Mangal" panose="02040503050203030202" pitchFamily="18" charset="0"/>
                        </a:rPr>
                        <a:t>Dr. Swapna, N., &amp; Ms. Prathima</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4,93,000.00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7928467"/>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Field Testing of ‘Constant Therapy’ in Hindi and Kannada.</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a:effectLst/>
                          <a:latin typeface="Arial" panose="020B0604020202020204" pitchFamily="34" charset="0"/>
                          <a:ea typeface="Calibri" panose="020F0502020204030204" pitchFamily="34" charset="0"/>
                          <a:cs typeface="Mangal" panose="02040503050203030202" pitchFamily="18" charset="0"/>
                        </a:rPr>
                        <a:t>Dr. S. P. Goswami, &amp; Dr. Swathi Kiran </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5,61,000.00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36352611"/>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Life satisfaction and Quality of Life in persons with Aphasia beyond communication.</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a:effectLst/>
                          <a:latin typeface="Arial" panose="020B0604020202020204" pitchFamily="34" charset="0"/>
                          <a:ea typeface="Calibri" panose="020F0502020204030204" pitchFamily="34" charset="0"/>
                          <a:cs typeface="Mangal" panose="02040503050203030202" pitchFamily="18" charset="0"/>
                        </a:rPr>
                        <a:t>Dr. S. P. Goswami </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4,96,000.00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93563003"/>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Morphosyntactic processing in dyslexia: Application of an ERP measure</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dirty="0" err="1">
                          <a:effectLst/>
                          <a:latin typeface="Arial" panose="020B0604020202020204" pitchFamily="34" charset="0"/>
                          <a:ea typeface="Calibri" panose="020F0502020204030204" pitchFamily="34" charset="0"/>
                          <a:cs typeface="Mangal" panose="02040503050203030202" pitchFamily="18" charset="0"/>
                        </a:rPr>
                        <a:t>Dr.</a:t>
                      </a:r>
                      <a:r>
                        <a:rPr lang="en-IN" sz="1000" dirty="0">
                          <a:effectLst/>
                          <a:latin typeface="Arial" panose="020B0604020202020204" pitchFamily="34" charset="0"/>
                          <a:ea typeface="Calibri" panose="020F0502020204030204" pitchFamily="34" charset="0"/>
                          <a:cs typeface="Mangal" panose="02040503050203030202" pitchFamily="18" charset="0"/>
                        </a:rPr>
                        <a:t> Jayashree. C. </a:t>
                      </a:r>
                      <a:r>
                        <a:rPr lang="en-IN" sz="1000" dirty="0" err="1">
                          <a:effectLst/>
                          <a:latin typeface="Arial" panose="020B0604020202020204" pitchFamily="34" charset="0"/>
                          <a:ea typeface="Calibri" panose="020F0502020204030204" pitchFamily="34" charset="0"/>
                          <a:cs typeface="Mangal" panose="02040503050203030202" pitchFamily="18" charset="0"/>
                        </a:rPr>
                        <a:t>Shanbal</a:t>
                      </a:r>
                      <a:r>
                        <a:rPr lang="en-IN" sz="1000" dirty="0">
                          <a:effectLst/>
                          <a:latin typeface="Arial" panose="020B0604020202020204" pitchFamily="34" charset="0"/>
                          <a:ea typeface="Calibri" panose="020F0502020204030204" pitchFamily="34" charset="0"/>
                          <a:cs typeface="Mangal" panose="02040503050203030202" pitchFamily="18" charset="0"/>
                        </a:rPr>
                        <a:t>, Ms. Mamatha. N.M., Mr. R. Gopi Sankar</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4, 03, 000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52990103"/>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Reading impairments in Kannada-English bilingual individuals with fluent and non-fluent types of aphasia</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dirty="0">
                          <a:effectLst/>
                          <a:latin typeface="Arial" panose="020B0604020202020204" pitchFamily="34" charset="0"/>
                          <a:ea typeface="Calibri" panose="020F0502020204030204" pitchFamily="34" charset="0"/>
                          <a:cs typeface="Mangal" panose="02040503050203030202" pitchFamily="18" charset="0"/>
                        </a:rPr>
                        <a:t>Mr. </a:t>
                      </a:r>
                      <a:r>
                        <a:rPr lang="en-IN" sz="1000" dirty="0" err="1">
                          <a:effectLst/>
                          <a:latin typeface="Arial" panose="020B0604020202020204" pitchFamily="34" charset="0"/>
                          <a:ea typeface="Calibri" panose="020F0502020204030204" pitchFamily="34" charset="0"/>
                          <a:cs typeface="Mangal" panose="02040503050203030202" pitchFamily="18" charset="0"/>
                        </a:rPr>
                        <a:t>Pebbili</a:t>
                      </a:r>
                      <a:r>
                        <a:rPr lang="en-IN" sz="1000" dirty="0">
                          <a:effectLst/>
                          <a:latin typeface="Arial" panose="020B0604020202020204" pitchFamily="34" charset="0"/>
                          <a:ea typeface="Calibri" panose="020F0502020204030204" pitchFamily="34" charset="0"/>
                          <a:cs typeface="Mangal" panose="02040503050203030202" pitchFamily="18" charset="0"/>
                        </a:rPr>
                        <a:t> </a:t>
                      </a:r>
                      <a:r>
                        <a:rPr lang="en-IN" sz="1000" dirty="0" err="1">
                          <a:effectLst/>
                          <a:latin typeface="Arial" panose="020B0604020202020204" pitchFamily="34" charset="0"/>
                          <a:ea typeface="Calibri" panose="020F0502020204030204" pitchFamily="34" charset="0"/>
                          <a:cs typeface="Mangal" panose="02040503050203030202" pitchFamily="18" charset="0"/>
                        </a:rPr>
                        <a:t>Gopikishore</a:t>
                      </a:r>
                      <a:r>
                        <a:rPr lang="en-IN" sz="1000" dirty="0">
                          <a:effectLst/>
                          <a:latin typeface="Arial" panose="020B0604020202020204" pitchFamily="34" charset="0"/>
                          <a:ea typeface="Calibri" panose="020F0502020204030204" pitchFamily="34" charset="0"/>
                          <a:cs typeface="Mangal" panose="02040503050203030202" pitchFamily="18" charset="0"/>
                        </a:rPr>
                        <a:t>, </a:t>
                      </a:r>
                      <a:r>
                        <a:rPr lang="en-IN" sz="1000" dirty="0" err="1">
                          <a:effectLst/>
                          <a:latin typeface="Arial" panose="020B0604020202020204" pitchFamily="34" charset="0"/>
                          <a:ea typeface="Calibri" panose="020F0502020204030204" pitchFamily="34" charset="0"/>
                          <a:cs typeface="Mangal" panose="02040503050203030202" pitchFamily="18" charset="0"/>
                        </a:rPr>
                        <a:t>Dr.</a:t>
                      </a:r>
                      <a:r>
                        <a:rPr lang="en-IN" sz="1000" dirty="0">
                          <a:effectLst/>
                          <a:latin typeface="Arial" panose="020B0604020202020204" pitchFamily="34" charset="0"/>
                          <a:ea typeface="Calibri" panose="020F0502020204030204" pitchFamily="34" charset="0"/>
                          <a:cs typeface="Mangal" panose="02040503050203030202" pitchFamily="18" charset="0"/>
                        </a:rPr>
                        <a:t> Sunil Kumar. Ravi &amp; </a:t>
                      </a:r>
                      <a:r>
                        <a:rPr lang="en-IN" sz="1000" dirty="0" err="1">
                          <a:effectLst/>
                          <a:latin typeface="Arial" panose="020B0604020202020204" pitchFamily="34" charset="0"/>
                          <a:ea typeface="Calibri" panose="020F0502020204030204" pitchFamily="34" charset="0"/>
                          <a:cs typeface="Mangal" panose="02040503050203030202" pitchFamily="18" charset="0"/>
                        </a:rPr>
                        <a:t>Dr.</a:t>
                      </a:r>
                      <a:r>
                        <a:rPr lang="en-IN" sz="1000" dirty="0">
                          <a:effectLst/>
                          <a:latin typeface="Arial" panose="020B0604020202020204" pitchFamily="34" charset="0"/>
                          <a:ea typeface="Calibri" panose="020F0502020204030204" pitchFamily="34" charset="0"/>
                          <a:cs typeface="Mangal" panose="02040503050203030202" pitchFamily="18" charset="0"/>
                        </a:rPr>
                        <a:t> Shyamala K. C.</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5,08,000.00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13828089"/>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See-Saw between procedural and declarative memory system in SLI</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dirty="0" err="1">
                          <a:effectLst/>
                          <a:latin typeface="Arial" panose="020B0604020202020204" pitchFamily="34" charset="0"/>
                          <a:ea typeface="Calibri" panose="020F0502020204030204" pitchFamily="34" charset="0"/>
                          <a:cs typeface="Mangal" panose="02040503050203030202" pitchFamily="18" charset="0"/>
                        </a:rPr>
                        <a:t>Dr.Kuppuraj</a:t>
                      </a:r>
                      <a:r>
                        <a:rPr lang="en-IN" sz="1000" dirty="0">
                          <a:effectLst/>
                          <a:latin typeface="Arial" panose="020B0604020202020204" pitchFamily="34" charset="0"/>
                          <a:ea typeface="Calibri" panose="020F0502020204030204" pitchFamily="34" charset="0"/>
                          <a:cs typeface="Mangal" panose="02040503050203030202" pitchFamily="18" charset="0"/>
                        </a:rPr>
                        <a:t> S &amp; </a:t>
                      </a:r>
                      <a:r>
                        <a:rPr lang="en-IN" sz="1000" dirty="0" err="1">
                          <a:effectLst/>
                          <a:latin typeface="Arial" panose="020B0604020202020204" pitchFamily="34" charset="0"/>
                          <a:ea typeface="Calibri" panose="020F0502020204030204" pitchFamily="34" charset="0"/>
                          <a:cs typeface="Mangal" panose="02040503050203030202" pitchFamily="18" charset="0"/>
                        </a:rPr>
                        <a:t>Prema</a:t>
                      </a:r>
                      <a:r>
                        <a:rPr lang="en-IN" sz="1000" dirty="0">
                          <a:effectLst/>
                          <a:latin typeface="Arial" panose="020B0604020202020204" pitchFamily="34" charset="0"/>
                          <a:ea typeface="Calibri" panose="020F0502020204030204" pitchFamily="34" charset="0"/>
                          <a:cs typeface="Mangal" panose="02040503050203030202" pitchFamily="18" charset="0"/>
                        </a:rPr>
                        <a:t> K S Rao</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4,000,00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8119283"/>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Short Term Correlations between Speech Motor Variability and </a:t>
                      </a:r>
                      <a:r>
                        <a:rPr lang="en-US" sz="1000" dirty="0" err="1">
                          <a:effectLst/>
                          <a:latin typeface="Arial" panose="020B0604020202020204" pitchFamily="34" charset="0"/>
                          <a:ea typeface="Times New Roman" panose="02020603050405020304" pitchFamily="18" charset="0"/>
                          <a:cs typeface="Times New Roman" panose="02020603050405020304" pitchFamily="18" charset="0"/>
                        </a:rPr>
                        <a:t>Behavioural</a:t>
                      </a:r>
                      <a:r>
                        <a:rPr lang="en-US" sz="1000" dirty="0">
                          <a:effectLst/>
                          <a:latin typeface="Arial" panose="020B0604020202020204" pitchFamily="34" charset="0"/>
                          <a:ea typeface="Times New Roman" panose="02020603050405020304" pitchFamily="18" charset="0"/>
                          <a:cs typeface="Times New Roman" panose="02020603050405020304" pitchFamily="18" charset="0"/>
                        </a:rPr>
                        <a:t> Dysfluencies in Persons with Stuttering following Fluency Shaping Therapy</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dirty="0" err="1">
                          <a:effectLst/>
                          <a:latin typeface="Arial" panose="020B0604020202020204" pitchFamily="34" charset="0"/>
                          <a:ea typeface="Calibri" panose="020F0502020204030204" pitchFamily="34" charset="0"/>
                          <a:cs typeface="Mangal" panose="02040503050203030202" pitchFamily="18" charset="0"/>
                        </a:rPr>
                        <a:t>Dr.</a:t>
                      </a:r>
                      <a:r>
                        <a:rPr lang="en-IN" sz="1000" dirty="0">
                          <a:effectLst/>
                          <a:latin typeface="Arial" panose="020B0604020202020204" pitchFamily="34" charset="0"/>
                          <a:ea typeface="Calibri" panose="020F0502020204030204" pitchFamily="34" charset="0"/>
                          <a:cs typeface="Mangal" panose="02040503050203030202" pitchFamily="18" charset="0"/>
                        </a:rPr>
                        <a:t> Anjana B Ram &amp; Mr. Mahesh B.V.M.</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4,85,000.00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21936243"/>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Status Report of Speech and Hearing Professionals Graduated from AIISH- National and Global Scenario.</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dirty="0">
                          <a:effectLst/>
                          <a:latin typeface="Arial" panose="020B0604020202020204" pitchFamily="34" charset="0"/>
                          <a:ea typeface="Calibri" panose="020F0502020204030204" pitchFamily="34" charset="0"/>
                          <a:cs typeface="Mangal" panose="02040503050203030202" pitchFamily="18" charset="0"/>
                        </a:rPr>
                        <a:t>Dr S. P. Goswami, and Mr. S. Ram Kumar</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4,50,000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14590168"/>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Stories of Aphasia: Exploring paths to recovery in India</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dirty="0">
                          <a:effectLst/>
                          <a:latin typeface="Arial" panose="020B0604020202020204" pitchFamily="34" charset="0"/>
                          <a:ea typeface="Calibri" panose="020F0502020204030204" pitchFamily="34" charset="0"/>
                          <a:cs typeface="Mangal" panose="02040503050203030202" pitchFamily="18" charset="0"/>
                        </a:rPr>
                        <a:t>Dr S. P. Goswami, </a:t>
                      </a:r>
                      <a:r>
                        <a:rPr lang="en-IN" sz="1000" dirty="0" err="1">
                          <a:effectLst/>
                          <a:latin typeface="Arial" panose="020B0604020202020204" pitchFamily="34" charset="0"/>
                          <a:ea typeface="Calibri" panose="020F0502020204030204" pitchFamily="34" charset="0"/>
                          <a:cs typeface="Mangal" panose="02040503050203030202" pitchFamily="18" charset="0"/>
                        </a:rPr>
                        <a:t>Dr.</a:t>
                      </a:r>
                      <a:r>
                        <a:rPr lang="en-IN" sz="1000" dirty="0">
                          <a:effectLst/>
                          <a:latin typeface="Arial" panose="020B0604020202020204" pitchFamily="34" charset="0"/>
                          <a:ea typeface="Calibri" panose="020F0502020204030204" pitchFamily="34" charset="0"/>
                          <a:cs typeface="Mangal" panose="02040503050203030202" pitchFamily="18" charset="0"/>
                        </a:rPr>
                        <a:t> Julie H </a:t>
                      </a:r>
                      <a:r>
                        <a:rPr lang="en-IN" sz="1000" dirty="0" err="1">
                          <a:effectLst/>
                          <a:latin typeface="Arial" panose="020B0604020202020204" pitchFamily="34" charset="0"/>
                          <a:ea typeface="Calibri" panose="020F0502020204030204" pitchFamily="34" charset="0"/>
                          <a:cs typeface="Mangal" panose="02040503050203030202" pitchFamily="18" charset="0"/>
                        </a:rPr>
                        <a:t>Hengst</a:t>
                      </a:r>
                      <a:r>
                        <a:rPr lang="en-IN" sz="1000" dirty="0">
                          <a:effectLst/>
                          <a:latin typeface="Arial" panose="020B0604020202020204" pitchFamily="34" charset="0"/>
                          <a:ea typeface="Calibri" panose="020F0502020204030204" pitchFamily="34" charset="0"/>
                          <a:cs typeface="Mangal" panose="02040503050203030202" pitchFamily="18" charset="0"/>
                        </a:rPr>
                        <a:t>, Ms. </a:t>
                      </a:r>
                      <a:r>
                        <a:rPr lang="en-IN" sz="1000" dirty="0" err="1">
                          <a:effectLst/>
                          <a:latin typeface="Arial" panose="020B0604020202020204" pitchFamily="34" charset="0"/>
                          <a:ea typeface="Calibri" panose="020F0502020204030204" pitchFamily="34" charset="0"/>
                          <a:cs typeface="Mangal" panose="02040503050203030202" pitchFamily="18" charset="0"/>
                        </a:rPr>
                        <a:t>Sonal</a:t>
                      </a:r>
                      <a:r>
                        <a:rPr lang="en-IN" sz="1000" dirty="0">
                          <a:effectLst/>
                          <a:latin typeface="Arial" panose="020B0604020202020204" pitchFamily="34" charset="0"/>
                          <a:ea typeface="Calibri" panose="020F0502020204030204" pitchFamily="34" charset="0"/>
                          <a:cs typeface="Mangal" panose="02040503050203030202" pitchFamily="18" charset="0"/>
                        </a:rPr>
                        <a:t> V </a:t>
                      </a:r>
                      <a:r>
                        <a:rPr lang="en-IN" sz="1000" dirty="0" err="1">
                          <a:effectLst/>
                          <a:latin typeface="Arial" panose="020B0604020202020204" pitchFamily="34" charset="0"/>
                          <a:ea typeface="Calibri" panose="020F0502020204030204" pitchFamily="34" charset="0"/>
                          <a:cs typeface="Mangal" panose="02040503050203030202" pitchFamily="18" charset="0"/>
                        </a:rPr>
                        <a:t>Chitinis</a:t>
                      </a:r>
                      <a:r>
                        <a:rPr lang="en-IN" sz="1000" dirty="0">
                          <a:effectLst/>
                          <a:latin typeface="Arial" panose="020B0604020202020204" pitchFamily="34" charset="0"/>
                          <a:ea typeface="Calibri" panose="020F0502020204030204" pitchFamily="34" charset="0"/>
                          <a:cs typeface="Mangal" panose="02040503050203030202" pitchFamily="18" charset="0"/>
                        </a:rPr>
                        <a:t>, </a:t>
                      </a:r>
                      <a:r>
                        <a:rPr lang="en-IN" sz="1000" dirty="0" err="1">
                          <a:effectLst/>
                          <a:latin typeface="Arial" panose="020B0604020202020204" pitchFamily="34" charset="0"/>
                          <a:ea typeface="Calibri" panose="020F0502020204030204" pitchFamily="34" charset="0"/>
                          <a:cs typeface="Mangal" panose="02040503050203030202" pitchFamily="18" charset="0"/>
                        </a:rPr>
                        <a:t>Dr.</a:t>
                      </a:r>
                      <a:r>
                        <a:rPr lang="en-IN" sz="1000" dirty="0">
                          <a:effectLst/>
                          <a:latin typeface="Arial" panose="020B0604020202020204" pitchFamily="34" charset="0"/>
                          <a:ea typeface="Calibri" panose="020F0502020204030204" pitchFamily="34" charset="0"/>
                          <a:cs typeface="Mangal" panose="02040503050203030202" pitchFamily="18" charset="0"/>
                        </a:rPr>
                        <a:t> </a:t>
                      </a:r>
                      <a:r>
                        <a:rPr lang="en-IN" sz="1000" dirty="0" err="1">
                          <a:effectLst/>
                          <a:latin typeface="Arial" panose="020B0604020202020204" pitchFamily="34" charset="0"/>
                          <a:ea typeface="Calibri" panose="020F0502020204030204" pitchFamily="34" charset="0"/>
                          <a:cs typeface="Mangal" panose="02040503050203030202" pitchFamily="18" charset="0"/>
                        </a:rPr>
                        <a:t>Brajesh</a:t>
                      </a:r>
                      <a:r>
                        <a:rPr lang="en-IN" sz="1000" dirty="0">
                          <a:effectLst/>
                          <a:latin typeface="Arial" panose="020B0604020202020204" pitchFamily="34" charset="0"/>
                          <a:ea typeface="Calibri" panose="020F0502020204030204" pitchFamily="34" charset="0"/>
                          <a:cs typeface="Mangal" panose="02040503050203030202" pitchFamily="18" charset="0"/>
                        </a:rPr>
                        <a:t> </a:t>
                      </a:r>
                      <a:r>
                        <a:rPr lang="en-IN" sz="1000" dirty="0" err="1">
                          <a:effectLst/>
                          <a:latin typeface="Arial" panose="020B0604020202020204" pitchFamily="34" charset="0"/>
                          <a:ea typeface="Calibri" panose="020F0502020204030204" pitchFamily="34" charset="0"/>
                          <a:cs typeface="Mangal" panose="02040503050203030202" pitchFamily="18" charset="0"/>
                        </a:rPr>
                        <a:t>Priyadarshi</a:t>
                      </a:r>
                      <a:r>
                        <a:rPr lang="en-IN" sz="1000" dirty="0">
                          <a:effectLst/>
                          <a:latin typeface="Arial" panose="020B0604020202020204" pitchFamily="34" charset="0"/>
                          <a:ea typeface="Calibri" panose="020F0502020204030204" pitchFamily="34" charset="0"/>
                          <a:cs typeface="Mangal" panose="02040503050203030202" pitchFamily="18" charset="0"/>
                        </a:rPr>
                        <a:t>, </a:t>
                      </a:r>
                      <a:r>
                        <a:rPr lang="en-IN" sz="1000" dirty="0" err="1">
                          <a:effectLst/>
                          <a:latin typeface="Arial" panose="020B0604020202020204" pitchFamily="34" charset="0"/>
                          <a:ea typeface="Calibri" panose="020F0502020204030204" pitchFamily="34" charset="0"/>
                          <a:cs typeface="Mangal" panose="02040503050203030202" pitchFamily="18" charset="0"/>
                        </a:rPr>
                        <a:t>Dr.</a:t>
                      </a:r>
                      <a:r>
                        <a:rPr lang="en-IN" sz="1000" dirty="0">
                          <a:effectLst/>
                          <a:latin typeface="Arial" panose="020B0604020202020204" pitchFamily="34" charset="0"/>
                          <a:ea typeface="Calibri" panose="020F0502020204030204" pitchFamily="34" charset="0"/>
                          <a:cs typeface="Mangal" panose="02040503050203030202" pitchFamily="18" charset="0"/>
                        </a:rPr>
                        <a:t> </a:t>
                      </a:r>
                      <a:r>
                        <a:rPr lang="en-IN" sz="1000" dirty="0" err="1">
                          <a:effectLst/>
                          <a:latin typeface="Arial" panose="020B0604020202020204" pitchFamily="34" charset="0"/>
                          <a:ea typeface="Calibri" panose="020F0502020204030204" pitchFamily="34" charset="0"/>
                          <a:cs typeface="Mangal" panose="02040503050203030202" pitchFamily="18" charset="0"/>
                        </a:rPr>
                        <a:t>Neeraja</a:t>
                      </a:r>
                      <a:r>
                        <a:rPr lang="en-IN" sz="1000" dirty="0">
                          <a:effectLst/>
                          <a:latin typeface="Arial" panose="020B0604020202020204" pitchFamily="34" charset="0"/>
                          <a:ea typeface="Calibri" panose="020F0502020204030204" pitchFamily="34" charset="0"/>
                          <a:cs typeface="Mangal" panose="02040503050203030202" pitchFamily="18" charset="0"/>
                        </a:rPr>
                        <a:t> </a:t>
                      </a:r>
                      <a:r>
                        <a:rPr lang="en-IN" sz="1000" dirty="0" err="1">
                          <a:effectLst/>
                          <a:latin typeface="Arial" panose="020B0604020202020204" pitchFamily="34" charset="0"/>
                          <a:ea typeface="Calibri" panose="020F0502020204030204" pitchFamily="34" charset="0"/>
                          <a:cs typeface="Mangal" panose="02040503050203030202" pitchFamily="18" charset="0"/>
                        </a:rPr>
                        <a:t>Karathi</a:t>
                      </a:r>
                      <a:r>
                        <a:rPr lang="en-IN" sz="1000" dirty="0">
                          <a:effectLst/>
                          <a:latin typeface="Arial" panose="020B0604020202020204" pitchFamily="34" charset="0"/>
                          <a:ea typeface="Calibri" panose="020F0502020204030204" pitchFamily="34" charset="0"/>
                          <a:cs typeface="Mangal" panose="02040503050203030202" pitchFamily="18" charset="0"/>
                        </a:rPr>
                        <a:t>, Ms. </a:t>
                      </a:r>
                      <a:r>
                        <a:rPr lang="en-IN" sz="1000" dirty="0" err="1">
                          <a:effectLst/>
                          <a:latin typeface="Arial" panose="020B0604020202020204" pitchFamily="34" charset="0"/>
                          <a:ea typeface="Calibri" panose="020F0502020204030204" pitchFamily="34" charset="0"/>
                          <a:cs typeface="Mangal" panose="02040503050203030202" pitchFamily="18" charset="0"/>
                        </a:rPr>
                        <a:t>Pinky</a:t>
                      </a:r>
                      <a:r>
                        <a:rPr lang="en-IN" sz="1000" dirty="0">
                          <a:effectLst/>
                          <a:latin typeface="Arial" panose="020B0604020202020204" pitchFamily="34" charset="0"/>
                          <a:ea typeface="Calibri" panose="020F0502020204030204" pitchFamily="34" charset="0"/>
                          <a:cs typeface="Mangal" panose="02040503050203030202" pitchFamily="18" charset="0"/>
                        </a:rPr>
                        <a:t> Singh</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11,99,000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89965810"/>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Survey of communication disorders by trained ASHA workers in the districts of Mysore, </a:t>
                      </a:r>
                      <a:r>
                        <a:rPr lang="en-US" sz="1000" dirty="0" err="1">
                          <a:effectLst/>
                          <a:latin typeface="Arial" panose="020B0604020202020204" pitchFamily="34" charset="0"/>
                          <a:ea typeface="Times New Roman" panose="02020603050405020304" pitchFamily="18" charset="0"/>
                          <a:cs typeface="Times New Roman" panose="02020603050405020304" pitchFamily="18" charset="0"/>
                        </a:rPr>
                        <a:t>Mandya</a:t>
                      </a: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and </a:t>
                      </a:r>
                      <a:r>
                        <a:rPr lang="en-US" sz="1000" dirty="0" err="1">
                          <a:effectLst/>
                          <a:latin typeface="Arial" panose="020B0604020202020204" pitchFamily="34" charset="0"/>
                          <a:ea typeface="Times New Roman" panose="02020603050405020304" pitchFamily="18" charset="0"/>
                          <a:cs typeface="Times New Roman" panose="02020603050405020304" pitchFamily="18" charset="0"/>
                        </a:rPr>
                        <a:t>Chamarajanagara</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dirty="0" err="1">
                          <a:effectLst/>
                          <a:latin typeface="Arial" panose="020B0604020202020204" pitchFamily="34" charset="0"/>
                          <a:ea typeface="Calibri" panose="020F0502020204030204" pitchFamily="34" charset="0"/>
                          <a:cs typeface="Mangal" panose="02040503050203030202" pitchFamily="18" charset="0"/>
                        </a:rPr>
                        <a:t>Dr.S.R.Savithri</a:t>
                      </a:r>
                      <a:r>
                        <a:rPr lang="en-IN" sz="1000" dirty="0">
                          <a:effectLst/>
                          <a:latin typeface="Arial" panose="020B0604020202020204" pitchFamily="34" charset="0"/>
                          <a:ea typeface="Calibri" panose="020F0502020204030204" pitchFamily="34" charset="0"/>
                          <a:cs typeface="Mangal" panose="02040503050203030202" pitchFamily="18" charset="0"/>
                        </a:rPr>
                        <a:t>, </a:t>
                      </a:r>
                      <a:r>
                        <a:rPr lang="en-IN" sz="1000" dirty="0" err="1">
                          <a:effectLst/>
                          <a:latin typeface="Arial" panose="020B0604020202020204" pitchFamily="34" charset="0"/>
                          <a:ea typeface="Calibri" panose="020F0502020204030204" pitchFamily="34" charset="0"/>
                          <a:cs typeface="Mangal" panose="02040503050203030202" pitchFamily="18" charset="0"/>
                        </a:rPr>
                        <a:t>Dr.</a:t>
                      </a:r>
                      <a:r>
                        <a:rPr lang="en-IN" sz="1000" dirty="0">
                          <a:effectLst/>
                          <a:latin typeface="Arial" panose="020B0604020202020204" pitchFamily="34" charset="0"/>
                          <a:ea typeface="Calibri" panose="020F0502020204030204" pitchFamily="34" charset="0"/>
                          <a:cs typeface="Mangal" panose="02040503050203030202" pitchFamily="18" charset="0"/>
                        </a:rPr>
                        <a:t> R. Manjula, &amp; </a:t>
                      </a:r>
                      <a:r>
                        <a:rPr lang="en-IN" sz="1000" dirty="0" err="1">
                          <a:effectLst/>
                          <a:latin typeface="Arial" panose="020B0604020202020204" pitchFamily="34" charset="0"/>
                          <a:ea typeface="Calibri" panose="020F0502020204030204" pitchFamily="34" charset="0"/>
                          <a:cs typeface="Mangal" panose="02040503050203030202" pitchFamily="18" charset="0"/>
                        </a:rPr>
                        <a:t>Dr.</a:t>
                      </a:r>
                      <a:r>
                        <a:rPr lang="en-IN" sz="1000" dirty="0">
                          <a:effectLst/>
                          <a:latin typeface="Arial" panose="020B0604020202020204" pitchFamily="34" charset="0"/>
                          <a:ea typeface="Calibri" panose="020F0502020204030204" pitchFamily="34" charset="0"/>
                          <a:cs typeface="Mangal" panose="02040503050203030202" pitchFamily="18" charset="0"/>
                        </a:rPr>
                        <a:t> H. Sudarshan</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115,000,000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68712378"/>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TOLD-H: An Adaptation of TOLD</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dirty="0" err="1">
                          <a:effectLst/>
                          <a:latin typeface="Arial" panose="020B0604020202020204" pitchFamily="34" charset="0"/>
                          <a:ea typeface="Calibri" panose="020F0502020204030204" pitchFamily="34" charset="0"/>
                          <a:cs typeface="Mangal" panose="02040503050203030202" pitchFamily="18" charset="0"/>
                        </a:rPr>
                        <a:t>Dr.</a:t>
                      </a:r>
                      <a:r>
                        <a:rPr lang="en-IN" sz="1000" dirty="0">
                          <a:effectLst/>
                          <a:latin typeface="Arial" panose="020B0604020202020204" pitchFamily="34" charset="0"/>
                          <a:ea typeface="Calibri" panose="020F0502020204030204" pitchFamily="34" charset="0"/>
                          <a:cs typeface="Mangal" panose="02040503050203030202" pitchFamily="18" charset="0"/>
                        </a:rPr>
                        <a:t> </a:t>
                      </a:r>
                      <a:r>
                        <a:rPr lang="en-IN" sz="1000" dirty="0" err="1">
                          <a:effectLst/>
                          <a:latin typeface="Arial" panose="020B0604020202020204" pitchFamily="34" charset="0"/>
                          <a:ea typeface="Calibri" panose="020F0502020204030204" pitchFamily="34" charset="0"/>
                          <a:cs typeface="Mangal" panose="02040503050203030202" pitchFamily="18" charset="0"/>
                        </a:rPr>
                        <a:t>Brajesh</a:t>
                      </a:r>
                      <a:r>
                        <a:rPr lang="en-IN" sz="1000" dirty="0">
                          <a:effectLst/>
                          <a:latin typeface="Arial" panose="020B0604020202020204" pitchFamily="34" charset="0"/>
                          <a:ea typeface="Calibri" panose="020F0502020204030204" pitchFamily="34" charset="0"/>
                          <a:cs typeface="Mangal" panose="02040503050203030202" pitchFamily="18" charset="0"/>
                        </a:rPr>
                        <a:t> </a:t>
                      </a:r>
                      <a:r>
                        <a:rPr lang="en-IN" sz="1000" dirty="0" err="1">
                          <a:effectLst/>
                          <a:latin typeface="Arial" panose="020B0604020202020204" pitchFamily="34" charset="0"/>
                          <a:ea typeface="Calibri" panose="020F0502020204030204" pitchFamily="34" charset="0"/>
                          <a:cs typeface="Mangal" panose="02040503050203030202" pitchFamily="18" charset="0"/>
                        </a:rPr>
                        <a:t>Priyadarshi</a:t>
                      </a:r>
                      <a:r>
                        <a:rPr lang="en-IN" sz="1000" dirty="0">
                          <a:effectLst/>
                          <a:latin typeface="Arial" panose="020B0604020202020204" pitchFamily="34" charset="0"/>
                          <a:ea typeface="Calibri" panose="020F0502020204030204" pitchFamily="34" charset="0"/>
                          <a:cs typeface="Mangal" panose="02040503050203030202" pitchFamily="18" charset="0"/>
                        </a:rPr>
                        <a:t> &amp; </a:t>
                      </a:r>
                      <a:r>
                        <a:rPr lang="en-IN" sz="1000" dirty="0" err="1">
                          <a:effectLst/>
                          <a:latin typeface="Arial" panose="020B0604020202020204" pitchFamily="34" charset="0"/>
                          <a:ea typeface="Calibri" panose="020F0502020204030204" pitchFamily="34" charset="0"/>
                          <a:cs typeface="Mangal" panose="02040503050203030202" pitchFamily="18" charset="0"/>
                        </a:rPr>
                        <a:t>Dr.</a:t>
                      </a:r>
                      <a:r>
                        <a:rPr lang="en-IN" sz="1000" dirty="0">
                          <a:effectLst/>
                          <a:latin typeface="Arial" panose="020B0604020202020204" pitchFamily="34" charset="0"/>
                          <a:ea typeface="Calibri" panose="020F0502020204030204" pitchFamily="34" charset="0"/>
                          <a:cs typeface="Mangal" panose="02040503050203030202" pitchFamily="18" charset="0"/>
                        </a:rPr>
                        <a:t> S. P. Goswami</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45720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51219679"/>
                  </a:ext>
                </a:extLst>
              </a:tr>
              <a:tr h="0">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Validation of Feeding Handicap Index in Children with Intellectual Disability and Autism Spectrum Disorders</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1000"/>
                        </a:spcAft>
                      </a:pPr>
                      <a:r>
                        <a:rPr lang="en-IN" sz="1000">
                          <a:effectLst/>
                          <a:latin typeface="Arial" panose="020B0604020202020204" pitchFamily="34" charset="0"/>
                          <a:ea typeface="Calibri" panose="020F0502020204030204" pitchFamily="34" charset="0"/>
                          <a:cs typeface="Mangal" panose="02040503050203030202" pitchFamily="18" charset="0"/>
                        </a:rPr>
                        <a:t>Dr. Swapna.N</a:t>
                      </a:r>
                      <a:endParaRPr lang="en-IN" sz="10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indent="0">
                        <a:lnSpc>
                          <a:spcPct val="100000"/>
                        </a:lnSpc>
                        <a:spcAft>
                          <a:spcPts val="10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4,03,000</a:t>
                      </a:r>
                      <a:endParaRPr lang="en-IN"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38228695"/>
                  </a:ext>
                </a:extLst>
              </a:tr>
            </a:tbl>
          </a:graphicData>
        </a:graphic>
      </p:graphicFrame>
      <p:sp>
        <p:nvSpPr>
          <p:cNvPr id="4" name="Arrow: Left 3">
            <a:hlinkClick r:id="rId3" action="ppaction://hlinksldjump"/>
            <a:extLst>
              <a:ext uri="{FF2B5EF4-FFF2-40B4-BE49-F238E27FC236}">
                <a16:creationId xmlns:a16="http://schemas.microsoft.com/office/drawing/2014/main" id="{3C94A1F4-AE3C-4B2A-B10C-AB215D97F505}"/>
              </a:ext>
            </a:extLst>
          </p:cNvPr>
          <p:cNvSpPr/>
          <p:nvPr/>
        </p:nvSpPr>
        <p:spPr>
          <a:xfrm>
            <a:off x="8172400" y="6517432"/>
            <a:ext cx="936104" cy="3679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33582526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663671-AB18-4598-BE6D-B04E7DA190B4}"/>
              </a:ext>
            </a:extLst>
          </p:cNvPr>
          <p:cNvSpPr txBox="1"/>
          <p:nvPr/>
        </p:nvSpPr>
        <p:spPr>
          <a:xfrm flipH="1">
            <a:off x="185677" y="1048082"/>
            <a:ext cx="786369" cy="5078313"/>
          </a:xfrm>
          <a:prstGeom prst="rect">
            <a:avLst/>
          </a:prstGeom>
          <a:noFill/>
        </p:spPr>
        <p:txBody>
          <a:bodyPr vert="wordArtVert" wrap="square" rtlCol="0">
            <a:spAutoFit/>
          </a:bodyPr>
          <a:lstStyle/>
          <a:p>
            <a:pPr algn="ctr"/>
            <a:r>
              <a:rPr lang="en-US" b="1" dirty="0"/>
              <a:t>BOOK CHAPTERS PUBLISHED</a:t>
            </a:r>
            <a:endParaRPr lang="en-IN" b="1" dirty="0"/>
          </a:p>
        </p:txBody>
      </p:sp>
      <p:graphicFrame>
        <p:nvGraphicFramePr>
          <p:cNvPr id="3" name="Table 2">
            <a:extLst>
              <a:ext uri="{FF2B5EF4-FFF2-40B4-BE49-F238E27FC236}">
                <a16:creationId xmlns:a16="http://schemas.microsoft.com/office/drawing/2014/main" id="{7ED69720-5DFA-4CE1-A8BB-BA21D2D126A2}"/>
              </a:ext>
            </a:extLst>
          </p:cNvPr>
          <p:cNvGraphicFramePr>
            <a:graphicFrameLocks noGrp="1"/>
          </p:cNvGraphicFramePr>
          <p:nvPr>
            <p:extLst>
              <p:ext uri="{D42A27DB-BD31-4B8C-83A1-F6EECF244321}">
                <p14:modId xmlns:p14="http://schemas.microsoft.com/office/powerpoint/2010/main" val="4262570708"/>
              </p:ext>
            </p:extLst>
          </p:nvPr>
        </p:nvGraphicFramePr>
        <p:xfrm>
          <a:off x="1076698" y="78434"/>
          <a:ext cx="8067302" cy="6461760"/>
        </p:xfrm>
        <a:graphic>
          <a:graphicData uri="http://schemas.openxmlformats.org/drawingml/2006/table">
            <a:tbl>
              <a:tblPr firstRow="1" firstCol="1" bandRow="1">
                <a:tableStyleId>{2D5ABB26-0587-4C30-8999-92F81FD0307C}</a:tableStyleId>
              </a:tblPr>
              <a:tblGrid>
                <a:gridCol w="8067302">
                  <a:extLst>
                    <a:ext uri="{9D8B030D-6E8A-4147-A177-3AD203B41FA5}">
                      <a16:colId xmlns:a16="http://schemas.microsoft.com/office/drawing/2014/main" val="2202284567"/>
                    </a:ext>
                  </a:extLst>
                </a:gridCol>
              </a:tblGrid>
              <a:tr h="36000">
                <a:tc>
                  <a:txBody>
                    <a:bodyPr/>
                    <a:lstStyle/>
                    <a:p>
                      <a:pPr indent="-457200" algn="ctr">
                        <a:lnSpc>
                          <a:spcPct val="100000"/>
                        </a:lnSpc>
                        <a:spcAft>
                          <a:spcPts val="0"/>
                        </a:spcAft>
                      </a:pPr>
                      <a:r>
                        <a:rPr lang="en-US" sz="1000" b="1" dirty="0">
                          <a:solidFill>
                            <a:schemeClr val="bg1"/>
                          </a:solidFill>
                          <a:effectLst/>
                          <a:latin typeface="+mj-lt"/>
                          <a:ea typeface="Calibri" panose="020F0502020204030204" pitchFamily="34" charset="0"/>
                          <a:cs typeface="Mangal" panose="02040503050203030202" pitchFamily="18" charset="0"/>
                        </a:rPr>
                        <a:t>NATIONAL</a:t>
                      </a:r>
                      <a:endParaRPr lang="en-IN" sz="1000" b="1" dirty="0">
                        <a:solidFill>
                          <a:schemeClr val="bg1"/>
                        </a:solidFill>
                        <a:effectLst/>
                        <a:latin typeface="+mj-lt"/>
                        <a:ea typeface="Calibri" panose="020F0502020204030204" pitchFamily="34" charset="0"/>
                        <a:cs typeface="Mangal" panose="02040503050203030202" pitchFamily="18" charset="0"/>
                      </a:endParaRPr>
                    </a:p>
                  </a:txBody>
                  <a:tcPr marL="12312" marR="12312" marT="0" marB="0">
                    <a:solidFill>
                      <a:schemeClr val="accent2"/>
                    </a:solidFill>
                  </a:tcPr>
                </a:tc>
                <a:extLst>
                  <a:ext uri="{0D108BD9-81ED-4DB2-BD59-A6C34878D82A}">
                    <a16:rowId xmlns:a16="http://schemas.microsoft.com/office/drawing/2014/main" val="1172354416"/>
                  </a:ext>
                </a:extLst>
              </a:tr>
              <a:tr h="36000">
                <a:tc>
                  <a:txBody>
                    <a:bodyPr/>
                    <a:lstStyle/>
                    <a:p>
                      <a:pPr marL="457200" indent="-457200" algn="just">
                        <a:lnSpc>
                          <a:spcPct val="115000"/>
                        </a:lnSpc>
                        <a:spcAft>
                          <a:spcPts val="0"/>
                        </a:spcAft>
                      </a:pPr>
                      <a:r>
                        <a:rPr lang="en-US" sz="1000" dirty="0">
                          <a:latin typeface="+mj-lt"/>
                          <a:ea typeface="Calibri"/>
                          <a:cs typeface="Mangal"/>
                        </a:rPr>
                        <a:t>R. </a:t>
                      </a:r>
                      <a:r>
                        <a:rPr lang="en-US" sz="1000" dirty="0" err="1">
                          <a:latin typeface="+mj-lt"/>
                          <a:ea typeface="Calibri"/>
                          <a:cs typeface="Mangal"/>
                        </a:rPr>
                        <a:t>Manjula</a:t>
                      </a:r>
                      <a:r>
                        <a:rPr lang="en-US" sz="1000" dirty="0">
                          <a:latin typeface="+mj-lt"/>
                          <a:ea typeface="Calibri"/>
                          <a:cs typeface="Mangal"/>
                        </a:rPr>
                        <a:t> (2015). </a:t>
                      </a:r>
                      <a:r>
                        <a:rPr lang="en-US" sz="1000" dirty="0" err="1">
                          <a:latin typeface="+mj-lt"/>
                          <a:ea typeface="Calibri"/>
                          <a:cs typeface="Mangal"/>
                        </a:rPr>
                        <a:t>Phonotactic</a:t>
                      </a:r>
                      <a:r>
                        <a:rPr lang="en-US" sz="1000" dirty="0">
                          <a:latin typeface="+mj-lt"/>
                          <a:ea typeface="Calibri"/>
                          <a:cs typeface="Mangal"/>
                        </a:rPr>
                        <a:t> Constraints in Characterizing the Speech of Children with </a:t>
                      </a:r>
                      <a:r>
                        <a:rPr lang="en-US" sz="1000" dirty="0" err="1">
                          <a:latin typeface="+mj-lt"/>
                          <a:ea typeface="Calibri"/>
                          <a:cs typeface="Mangal"/>
                        </a:rPr>
                        <a:t>Apraxia</a:t>
                      </a:r>
                      <a:r>
                        <a:rPr lang="en-US" sz="1000" dirty="0">
                          <a:latin typeface="+mj-lt"/>
                          <a:ea typeface="Calibri"/>
                          <a:cs typeface="Mangal"/>
                        </a:rPr>
                        <a:t>: Observations from Kannada and Telugu, </a:t>
                      </a:r>
                      <a:r>
                        <a:rPr lang="en-US" sz="1000" i="1" dirty="0">
                          <a:latin typeface="+mj-lt"/>
                          <a:ea typeface="Calibri"/>
                          <a:cs typeface="Mangal"/>
                        </a:rPr>
                        <a:t>Applications of Phonetics and Phonology, in Indian Languages</a:t>
                      </a:r>
                      <a:r>
                        <a:rPr lang="en-US" sz="1000" dirty="0">
                          <a:latin typeface="+mj-lt"/>
                          <a:ea typeface="Calibri"/>
                          <a:cs typeface="Mangal"/>
                        </a:rPr>
                        <a:t>, ISHA Monograph, Volume 14, Page 101-120.  </a:t>
                      </a:r>
                      <a:endParaRPr lang="en-IN" sz="1000" dirty="0">
                        <a:latin typeface="+mj-lt"/>
                        <a:ea typeface="Calibri"/>
                        <a:cs typeface="Mangal"/>
                      </a:endParaRPr>
                    </a:p>
                  </a:txBody>
                  <a:tcPr marL="68580" marR="68580" marT="0" marB="0"/>
                </a:tc>
                <a:extLst>
                  <a:ext uri="{0D108BD9-81ED-4DB2-BD59-A6C34878D82A}">
                    <a16:rowId xmlns:a16="http://schemas.microsoft.com/office/drawing/2014/main" val="1025122800"/>
                  </a:ext>
                </a:extLst>
              </a:tr>
              <a:tr h="36000">
                <a:tc>
                  <a:txBody>
                    <a:bodyPr/>
                    <a:lstStyle/>
                    <a:p>
                      <a:pPr marL="457200" indent="-457200" algn="just">
                        <a:lnSpc>
                          <a:spcPct val="115000"/>
                        </a:lnSpc>
                        <a:spcAft>
                          <a:spcPts val="0"/>
                        </a:spcAft>
                      </a:pPr>
                      <a:r>
                        <a:rPr lang="en-US" sz="1000" dirty="0" err="1">
                          <a:latin typeface="+mj-lt"/>
                          <a:ea typeface="Calibri"/>
                          <a:cs typeface="Mangal"/>
                        </a:rPr>
                        <a:t>Savithri</a:t>
                      </a:r>
                      <a:r>
                        <a:rPr lang="en-US" sz="1000" dirty="0">
                          <a:latin typeface="+mj-lt"/>
                          <a:ea typeface="Calibri"/>
                          <a:cs typeface="Mangal"/>
                        </a:rPr>
                        <a:t>, S.R., </a:t>
                      </a:r>
                      <a:r>
                        <a:rPr lang="en-US" sz="1000" dirty="0" err="1">
                          <a:latin typeface="+mj-lt"/>
                          <a:ea typeface="Calibri"/>
                          <a:cs typeface="Mangal"/>
                        </a:rPr>
                        <a:t>Venkatesan</a:t>
                      </a:r>
                      <a:r>
                        <a:rPr lang="en-US" sz="1000" dirty="0">
                          <a:latin typeface="+mj-lt"/>
                          <a:ea typeface="Calibri"/>
                          <a:cs typeface="Mangal"/>
                        </a:rPr>
                        <a:t>, S., &amp;</a:t>
                      </a:r>
                      <a:r>
                        <a:rPr lang="en-US" sz="1000" dirty="0" err="1">
                          <a:latin typeface="+mj-lt"/>
                          <a:ea typeface="Calibri"/>
                          <a:cs typeface="Mangal"/>
                        </a:rPr>
                        <a:t>Swapna.N</a:t>
                      </a:r>
                      <a:r>
                        <a:rPr lang="en-US" sz="1000" dirty="0">
                          <a:latin typeface="+mj-lt"/>
                          <a:ea typeface="Calibri"/>
                          <a:cs typeface="Mangal"/>
                        </a:rPr>
                        <a:t> (2016). Disability Issues. In </a:t>
                      </a:r>
                      <a:r>
                        <a:rPr lang="en-US" sz="1000" dirty="0" err="1">
                          <a:latin typeface="+mj-lt"/>
                          <a:ea typeface="Calibri"/>
                          <a:cs typeface="Mangal"/>
                        </a:rPr>
                        <a:t>Savithri</a:t>
                      </a:r>
                      <a:r>
                        <a:rPr lang="en-US" sz="1000" dirty="0">
                          <a:latin typeface="+mj-lt"/>
                          <a:ea typeface="Calibri"/>
                          <a:cs typeface="Mangal"/>
                        </a:rPr>
                        <a:t> S.R (Eds.) Self Learning Material for Diploma in Hearing, language and Speech. Course IV, Management of Communication Disorders-II, 1-32, AIISH, Mysore.</a:t>
                      </a:r>
                      <a:endParaRPr lang="en-IN" sz="1000" dirty="0">
                        <a:latin typeface="+mj-lt"/>
                        <a:ea typeface="Calibri"/>
                        <a:cs typeface="Mangal"/>
                      </a:endParaRPr>
                    </a:p>
                  </a:txBody>
                  <a:tcPr marL="68580" marR="68580" marT="0" marB="0"/>
                </a:tc>
                <a:extLst>
                  <a:ext uri="{0D108BD9-81ED-4DB2-BD59-A6C34878D82A}">
                    <a16:rowId xmlns:a16="http://schemas.microsoft.com/office/drawing/2014/main" val="3222012337"/>
                  </a:ext>
                </a:extLst>
              </a:tr>
              <a:tr h="36000">
                <a:tc>
                  <a:txBody>
                    <a:bodyPr/>
                    <a:lstStyle/>
                    <a:p>
                      <a:pPr marL="457200" indent="-457200" algn="just">
                        <a:lnSpc>
                          <a:spcPct val="115000"/>
                        </a:lnSpc>
                        <a:spcAft>
                          <a:spcPts val="0"/>
                        </a:spcAft>
                      </a:pPr>
                      <a:r>
                        <a:rPr lang="en-US" sz="1000">
                          <a:latin typeface="+mj-lt"/>
                          <a:ea typeface="Calibri"/>
                          <a:cs typeface="Mangal"/>
                        </a:rPr>
                        <a:t>Savithri, S.R., &amp;Swapna.N (2016). Management of Speech Disorders. In Savithri S.R (Eds.) Self Learning Material for Diploma in Hearing, language and Speech. Course IV, Management of Communication Disorders-II, 33-53, AIISH, Mysore.</a:t>
                      </a:r>
                      <a:endParaRPr lang="en-IN" sz="1000">
                        <a:latin typeface="+mj-lt"/>
                        <a:ea typeface="Calibri"/>
                        <a:cs typeface="Mangal"/>
                      </a:endParaRPr>
                    </a:p>
                  </a:txBody>
                  <a:tcPr marL="68580" marR="68580" marT="0" marB="0"/>
                </a:tc>
                <a:extLst>
                  <a:ext uri="{0D108BD9-81ED-4DB2-BD59-A6C34878D82A}">
                    <a16:rowId xmlns:a16="http://schemas.microsoft.com/office/drawing/2014/main" val="2580611308"/>
                  </a:ext>
                </a:extLst>
              </a:tr>
              <a:tr h="36000">
                <a:tc>
                  <a:txBody>
                    <a:bodyPr/>
                    <a:lstStyle/>
                    <a:p>
                      <a:pPr marL="457200" indent="-457200" algn="just">
                        <a:lnSpc>
                          <a:spcPct val="115000"/>
                        </a:lnSpc>
                        <a:spcAft>
                          <a:spcPts val="0"/>
                        </a:spcAft>
                      </a:pPr>
                      <a:r>
                        <a:rPr lang="en-US" sz="1000">
                          <a:latin typeface="+mj-lt"/>
                          <a:ea typeface="Calibri"/>
                          <a:cs typeface="Mangal"/>
                        </a:rPr>
                        <a:t>Yathiraj, A., Malar, G., Savithri, S.R., &amp; Swapna. N. (2016). Educational Issues. In Savithri S.R (Eds.) Self Learning Material for Diploma in Hearing, language and Speech. Course IV, Management of Communication Disorders-II, 80-110, AIISH, Mysore.</a:t>
                      </a:r>
                      <a:endParaRPr lang="en-IN" sz="1000">
                        <a:latin typeface="+mj-lt"/>
                        <a:ea typeface="Calibri"/>
                        <a:cs typeface="Mangal"/>
                      </a:endParaRPr>
                    </a:p>
                  </a:txBody>
                  <a:tcPr marL="68580" marR="68580" marT="0" marB="0"/>
                </a:tc>
                <a:extLst>
                  <a:ext uri="{0D108BD9-81ED-4DB2-BD59-A6C34878D82A}">
                    <a16:rowId xmlns:a16="http://schemas.microsoft.com/office/drawing/2014/main" val="4019377957"/>
                  </a:ext>
                </a:extLst>
              </a:tr>
              <a:tr h="36000">
                <a:tc>
                  <a:txBody>
                    <a:bodyPr/>
                    <a:lstStyle/>
                    <a:p>
                      <a:pPr marL="457200" indent="-457200" algn="just">
                        <a:lnSpc>
                          <a:spcPct val="115000"/>
                        </a:lnSpc>
                        <a:spcAft>
                          <a:spcPts val="0"/>
                        </a:spcAft>
                      </a:pPr>
                      <a:r>
                        <a:rPr lang="en-US" sz="1000">
                          <a:latin typeface="+mj-lt"/>
                          <a:ea typeface="Calibri"/>
                          <a:cs typeface="Mangal"/>
                        </a:rPr>
                        <a:t>Shyamala, K.C., Goswami, S.P., Savithri, S.R.,  Yathiraj, A., &amp;Swapna.N. (2016). General Issues in Management. In Savithri S.R (Eds.) Self Learning Material for Diploma in Hearing, language and Speech. Course IV, Management of Communication Disorders-II, 111-149, AIISH, Mysore.</a:t>
                      </a:r>
                      <a:endParaRPr lang="en-IN" sz="1000">
                        <a:latin typeface="+mj-lt"/>
                        <a:ea typeface="Calibri"/>
                        <a:cs typeface="Mangal"/>
                      </a:endParaRPr>
                    </a:p>
                  </a:txBody>
                  <a:tcPr marL="68580" marR="68580" marT="0" marB="0"/>
                </a:tc>
                <a:extLst>
                  <a:ext uri="{0D108BD9-81ED-4DB2-BD59-A6C34878D82A}">
                    <a16:rowId xmlns:a16="http://schemas.microsoft.com/office/drawing/2014/main" val="2899007726"/>
                  </a:ext>
                </a:extLst>
              </a:tr>
              <a:tr h="36000">
                <a:tc>
                  <a:txBody>
                    <a:bodyPr/>
                    <a:lstStyle/>
                    <a:p>
                      <a:pPr marL="457200" indent="-457200" algn="just">
                        <a:lnSpc>
                          <a:spcPct val="115000"/>
                        </a:lnSpc>
                        <a:spcAft>
                          <a:spcPts val="0"/>
                        </a:spcAft>
                      </a:pPr>
                      <a:r>
                        <a:rPr lang="en-US" sz="1000">
                          <a:latin typeface="+mj-lt"/>
                          <a:ea typeface="Calibri"/>
                          <a:cs typeface="Mangal"/>
                        </a:rPr>
                        <a:t>Swapna. N (2016). Speech and language disorders in Hindi. Viral Prabha (2014-15), vol. 16, 11-17, A publication of BARC, Mysore.</a:t>
                      </a:r>
                      <a:endParaRPr lang="en-IN" sz="1000">
                        <a:latin typeface="+mj-lt"/>
                        <a:ea typeface="Calibri"/>
                        <a:cs typeface="Mangal"/>
                      </a:endParaRPr>
                    </a:p>
                  </a:txBody>
                  <a:tcPr marL="68580" marR="68580" marT="0" marB="0"/>
                </a:tc>
                <a:extLst>
                  <a:ext uri="{0D108BD9-81ED-4DB2-BD59-A6C34878D82A}">
                    <a16:rowId xmlns:a16="http://schemas.microsoft.com/office/drawing/2014/main" val="1976546765"/>
                  </a:ext>
                </a:extLst>
              </a:tr>
              <a:tr h="36000">
                <a:tc>
                  <a:txBody>
                    <a:bodyPr/>
                    <a:lstStyle/>
                    <a:p>
                      <a:pPr marL="457200" indent="-457200" algn="just">
                        <a:lnSpc>
                          <a:spcPct val="115000"/>
                        </a:lnSpc>
                        <a:spcAft>
                          <a:spcPts val="0"/>
                        </a:spcAft>
                      </a:pPr>
                      <a:r>
                        <a:rPr lang="en-US" sz="1000" dirty="0" err="1">
                          <a:latin typeface="+mj-lt"/>
                          <a:ea typeface="Calibri"/>
                          <a:cs typeface="Mangal"/>
                        </a:rPr>
                        <a:t>Swapna.N</a:t>
                      </a:r>
                      <a:r>
                        <a:rPr lang="en-US" sz="1000" dirty="0">
                          <a:latin typeface="+mj-lt"/>
                          <a:ea typeface="Calibri"/>
                          <a:cs typeface="Mangal"/>
                        </a:rPr>
                        <a:t>, (2016). Management of Language Disorders. In </a:t>
                      </a:r>
                      <a:r>
                        <a:rPr lang="en-US" sz="1000" dirty="0" err="1">
                          <a:latin typeface="+mj-lt"/>
                          <a:ea typeface="Calibri"/>
                          <a:cs typeface="Mangal"/>
                        </a:rPr>
                        <a:t>Savithri</a:t>
                      </a:r>
                      <a:r>
                        <a:rPr lang="en-US" sz="1000" dirty="0">
                          <a:latin typeface="+mj-lt"/>
                          <a:ea typeface="Calibri"/>
                          <a:cs typeface="Mangal"/>
                        </a:rPr>
                        <a:t> S.R (Eds.) Self Learning Material for Diploma in Hearing, language and Speech. Course IV, Management of Communication Disorders-II, 54-79, AIISH, Mysore.</a:t>
                      </a:r>
                      <a:endParaRPr lang="en-IN" sz="1000" dirty="0">
                        <a:latin typeface="+mj-lt"/>
                        <a:ea typeface="Calibri"/>
                        <a:cs typeface="Mangal"/>
                      </a:endParaRPr>
                    </a:p>
                  </a:txBody>
                  <a:tcPr marL="68580" marR="68580" marT="0" marB="0"/>
                </a:tc>
                <a:extLst>
                  <a:ext uri="{0D108BD9-81ED-4DB2-BD59-A6C34878D82A}">
                    <a16:rowId xmlns:a16="http://schemas.microsoft.com/office/drawing/2014/main" val="3048744652"/>
                  </a:ext>
                </a:extLst>
              </a:tr>
              <a:tr h="36000">
                <a:tc>
                  <a:txBody>
                    <a:bodyPr/>
                    <a:lstStyle/>
                    <a:p>
                      <a:pPr marL="221615" indent="-457200" algn="ctr">
                        <a:lnSpc>
                          <a:spcPct val="115000"/>
                        </a:lnSpc>
                        <a:spcAft>
                          <a:spcPts val="0"/>
                        </a:spcAft>
                      </a:pPr>
                      <a:r>
                        <a:rPr lang="en-IN" sz="1000" dirty="0">
                          <a:solidFill>
                            <a:schemeClr val="bg1"/>
                          </a:solidFill>
                          <a:effectLst/>
                          <a:latin typeface="+mj-lt"/>
                          <a:ea typeface="Times New Roman" panose="02020603050405020304" pitchFamily="18" charset="0"/>
                          <a:cs typeface="Times New Roman" panose="02020603050405020304" pitchFamily="18" charset="0"/>
                        </a:rPr>
                        <a:t>INTERNATIONAL</a:t>
                      </a:r>
                    </a:p>
                  </a:txBody>
                  <a:tcPr marL="68580" marR="68580" marT="0" marB="0">
                    <a:solidFill>
                      <a:schemeClr val="accent1">
                        <a:lumMod val="50000"/>
                      </a:schemeClr>
                    </a:solidFill>
                  </a:tcPr>
                </a:tc>
                <a:extLst>
                  <a:ext uri="{0D108BD9-81ED-4DB2-BD59-A6C34878D82A}">
                    <a16:rowId xmlns:a16="http://schemas.microsoft.com/office/drawing/2014/main" val="3129889810"/>
                  </a:ext>
                </a:extLst>
              </a:tr>
              <a:tr h="36000">
                <a:tc>
                  <a:txBody>
                    <a:bodyPr/>
                    <a:lstStyle/>
                    <a:p>
                      <a:pPr marL="457200" indent="-457200" algn="just">
                        <a:lnSpc>
                          <a:spcPct val="115000"/>
                        </a:lnSpc>
                        <a:spcAft>
                          <a:spcPts val="0"/>
                        </a:spcAft>
                      </a:pPr>
                      <a:r>
                        <a:rPr lang="en-US" sz="1000" dirty="0" err="1">
                          <a:latin typeface="+mj-lt"/>
                          <a:ea typeface="Calibri"/>
                          <a:cs typeface="Mangal"/>
                        </a:rPr>
                        <a:t>Brajesh</a:t>
                      </a:r>
                      <a:r>
                        <a:rPr lang="en-US" sz="1000" dirty="0">
                          <a:latin typeface="+mj-lt"/>
                          <a:ea typeface="Calibri"/>
                          <a:cs typeface="Mangal"/>
                        </a:rPr>
                        <a:t>, P., </a:t>
                      </a:r>
                      <a:r>
                        <a:rPr lang="en-US" sz="1000" dirty="0" err="1">
                          <a:latin typeface="+mj-lt"/>
                          <a:ea typeface="Calibri"/>
                          <a:cs typeface="Mangal"/>
                        </a:rPr>
                        <a:t>Shyamala</a:t>
                      </a:r>
                      <a:r>
                        <a:rPr lang="en-US" sz="1000" dirty="0">
                          <a:latin typeface="+mj-lt"/>
                          <a:ea typeface="Calibri"/>
                          <a:cs typeface="Mangal"/>
                        </a:rPr>
                        <a:t>, K. C., &amp; </a:t>
                      </a:r>
                      <a:r>
                        <a:rPr lang="en-US" sz="1000" dirty="0" err="1">
                          <a:latin typeface="+mj-lt"/>
                          <a:ea typeface="Calibri"/>
                          <a:cs typeface="Mangal"/>
                        </a:rPr>
                        <a:t>Ramesh</a:t>
                      </a:r>
                      <a:r>
                        <a:rPr lang="en-US" sz="1000" dirty="0">
                          <a:latin typeface="+mj-lt"/>
                          <a:ea typeface="Calibri"/>
                          <a:cs typeface="Mangal"/>
                        </a:rPr>
                        <a:t>, K. (2016).  Grammatical Profile of Hindi: H-LARSP. In Paul Fletcher, Martin J. Ball and David Crystal</a:t>
                      </a:r>
                      <a:r>
                        <a:rPr lang="en-US" sz="1000" i="1" dirty="0">
                          <a:latin typeface="+mj-lt"/>
                          <a:ea typeface="Calibri"/>
                          <a:cs typeface="Mangal"/>
                        </a:rPr>
                        <a:t> (</a:t>
                      </a:r>
                      <a:r>
                        <a:rPr lang="en-US" sz="1000" i="1" dirty="0" err="1">
                          <a:latin typeface="+mj-lt"/>
                          <a:ea typeface="Calibri"/>
                          <a:cs typeface="Mangal"/>
                        </a:rPr>
                        <a:t>Eds</a:t>
                      </a:r>
                      <a:r>
                        <a:rPr lang="en-US" sz="1000" i="1" dirty="0">
                          <a:latin typeface="+mj-lt"/>
                          <a:ea typeface="Calibri"/>
                          <a:cs typeface="Mangal"/>
                        </a:rPr>
                        <a:t>). Profiling Grammar: More Languages of LARSP. </a:t>
                      </a:r>
                      <a:r>
                        <a:rPr lang="en-US" sz="1000" dirty="0">
                          <a:latin typeface="+mj-lt"/>
                          <a:ea typeface="Calibri"/>
                          <a:cs typeface="Mangal"/>
                        </a:rPr>
                        <a:t>ISBN 978-1-78309-486-8Multilingual Matters(Bristol, Buffalo).</a:t>
                      </a:r>
                      <a:endParaRPr lang="en-IN" sz="1000" dirty="0">
                        <a:latin typeface="+mj-lt"/>
                        <a:ea typeface="Calibri"/>
                        <a:cs typeface="Mangal"/>
                      </a:endParaRPr>
                    </a:p>
                  </a:txBody>
                  <a:tcPr marL="68580" marR="68580" marT="0" marB="0"/>
                </a:tc>
                <a:extLst>
                  <a:ext uri="{0D108BD9-81ED-4DB2-BD59-A6C34878D82A}">
                    <a16:rowId xmlns:a16="http://schemas.microsoft.com/office/drawing/2014/main" val="2422203667"/>
                  </a:ext>
                </a:extLst>
              </a:tr>
              <a:tr h="36000">
                <a:tc>
                  <a:txBody>
                    <a:bodyPr/>
                    <a:lstStyle/>
                    <a:p>
                      <a:pPr marL="457200" indent="-457200" algn="just">
                        <a:lnSpc>
                          <a:spcPct val="115000"/>
                        </a:lnSpc>
                        <a:spcAft>
                          <a:spcPts val="0"/>
                        </a:spcAft>
                      </a:pPr>
                      <a:r>
                        <a:rPr lang="en-US" sz="1000">
                          <a:latin typeface="+mj-lt"/>
                          <a:ea typeface="Calibri"/>
                          <a:cs typeface="Mangal"/>
                        </a:rPr>
                        <a:t>Varun, U. A. G., Shyamala, K. C., Ramesh, K. (2016). A Grammatical profile of Kannada: K-LARSP. In Paul Fletcher, Martin J. Ball and David Crystal</a:t>
                      </a:r>
                      <a:r>
                        <a:rPr lang="en-US" sz="1000" i="1">
                          <a:latin typeface="+mj-lt"/>
                          <a:ea typeface="Calibri"/>
                          <a:cs typeface="Mangal"/>
                        </a:rPr>
                        <a:t> (Eds). Profiling Grammar: More Languages of LARSP. </a:t>
                      </a:r>
                      <a:r>
                        <a:rPr lang="en-US" sz="1000">
                          <a:latin typeface="+mj-lt"/>
                          <a:ea typeface="Calibri"/>
                          <a:cs typeface="Mangal"/>
                        </a:rPr>
                        <a:t>ISBN 978-1-78309-486-8Multilingual Matters(Bristol, Buffalo).</a:t>
                      </a:r>
                      <a:endParaRPr lang="en-IN" sz="1000">
                        <a:latin typeface="+mj-lt"/>
                        <a:ea typeface="Calibri"/>
                        <a:cs typeface="Mangal"/>
                      </a:endParaRPr>
                    </a:p>
                  </a:txBody>
                  <a:tcPr marL="68580" marR="68580" marT="0" marB="0"/>
                </a:tc>
                <a:extLst>
                  <a:ext uri="{0D108BD9-81ED-4DB2-BD59-A6C34878D82A}">
                    <a16:rowId xmlns:a16="http://schemas.microsoft.com/office/drawing/2014/main" val="10010"/>
                  </a:ext>
                </a:extLst>
              </a:tr>
              <a:tr h="36000">
                <a:tc>
                  <a:txBody>
                    <a:bodyPr/>
                    <a:lstStyle/>
                    <a:p>
                      <a:pPr marL="457200" indent="-457200">
                        <a:lnSpc>
                          <a:spcPct val="115000"/>
                        </a:lnSpc>
                        <a:spcAft>
                          <a:spcPts val="0"/>
                        </a:spcAft>
                      </a:pPr>
                      <a:r>
                        <a:rPr lang="en-US" sz="1000">
                          <a:solidFill>
                            <a:srgbClr val="000000"/>
                          </a:solidFill>
                          <a:latin typeface="+mj-lt"/>
                          <a:ea typeface="Times New Roman"/>
                          <a:cs typeface="Times New Roman"/>
                        </a:rPr>
                        <a:t>Psychosocial perspectives of Aphasia. In S. Gupta &amp; Venkatesan [Eds], </a:t>
                      </a:r>
                      <a:r>
                        <a:rPr lang="en-US" sz="1000" i="1">
                          <a:solidFill>
                            <a:srgbClr val="000000"/>
                          </a:solidFill>
                          <a:latin typeface="+mj-lt"/>
                          <a:ea typeface="Times New Roman"/>
                          <a:cs typeface="Times New Roman"/>
                        </a:rPr>
                        <a:t>Handbook of Research on Psychosocial Perspective of Human Communication  Disorders (pp. 12-26)</a:t>
                      </a:r>
                      <a:r>
                        <a:rPr lang="en-US" sz="1000">
                          <a:solidFill>
                            <a:srgbClr val="000000"/>
                          </a:solidFill>
                          <a:latin typeface="+mj-lt"/>
                          <a:ea typeface="Times New Roman"/>
                          <a:cs typeface="Times New Roman"/>
                        </a:rPr>
                        <a:t>. IGI Global, Pennsylvania. </a:t>
                      </a:r>
                      <a:endParaRPr lang="en-IN" sz="1000">
                        <a:latin typeface="+mj-lt"/>
                        <a:ea typeface="Times New Roman"/>
                        <a:cs typeface="Times New Roman"/>
                      </a:endParaRPr>
                    </a:p>
                  </a:txBody>
                  <a:tcPr marL="68580" marR="68580" marT="0" marB="0"/>
                </a:tc>
                <a:extLst>
                  <a:ext uri="{0D108BD9-81ED-4DB2-BD59-A6C34878D82A}">
                    <a16:rowId xmlns:a16="http://schemas.microsoft.com/office/drawing/2014/main" val="10011"/>
                  </a:ext>
                </a:extLst>
              </a:tr>
              <a:tr h="36000">
                <a:tc>
                  <a:txBody>
                    <a:bodyPr/>
                    <a:lstStyle/>
                    <a:p>
                      <a:pPr marL="457200" indent="-457200">
                        <a:lnSpc>
                          <a:spcPct val="115000"/>
                        </a:lnSpc>
                        <a:spcAft>
                          <a:spcPts val="0"/>
                        </a:spcAft>
                      </a:pPr>
                      <a:r>
                        <a:rPr lang="en-US" sz="1000">
                          <a:solidFill>
                            <a:srgbClr val="000000"/>
                          </a:solidFill>
                          <a:latin typeface="+mj-lt"/>
                          <a:ea typeface="Times New Roman"/>
                          <a:cs typeface="Times New Roman"/>
                        </a:rPr>
                        <a:t>Gayathri, K., &amp; Goswami, S. P. (2018). Dysphagia in Persons with Communication Disorders. In S. Gupta &amp; Venkatesan [Eds], </a:t>
                      </a:r>
                      <a:r>
                        <a:rPr lang="en-US" sz="1000" i="1">
                          <a:solidFill>
                            <a:srgbClr val="000000"/>
                          </a:solidFill>
                          <a:latin typeface="+mj-lt"/>
                          <a:ea typeface="Times New Roman"/>
                          <a:cs typeface="Times New Roman"/>
                        </a:rPr>
                        <a:t>Handbook of Research on Psychosocial Perspective of Human Communication  Disorders (pp. 158- 183)</a:t>
                      </a:r>
                      <a:r>
                        <a:rPr lang="en-US" sz="1000">
                          <a:solidFill>
                            <a:srgbClr val="000000"/>
                          </a:solidFill>
                          <a:latin typeface="+mj-lt"/>
                          <a:ea typeface="Times New Roman"/>
                          <a:cs typeface="Times New Roman"/>
                        </a:rPr>
                        <a:t>. IGI Global, Pennsylvania.</a:t>
                      </a:r>
                      <a:endParaRPr lang="en-IN" sz="1000">
                        <a:latin typeface="+mj-lt"/>
                        <a:ea typeface="Times New Roman"/>
                        <a:cs typeface="Times New Roman"/>
                      </a:endParaRPr>
                    </a:p>
                  </a:txBody>
                  <a:tcPr marL="68580" marR="68580" marT="0" marB="0"/>
                </a:tc>
                <a:extLst>
                  <a:ext uri="{0D108BD9-81ED-4DB2-BD59-A6C34878D82A}">
                    <a16:rowId xmlns:a16="http://schemas.microsoft.com/office/drawing/2014/main" val="10012"/>
                  </a:ext>
                </a:extLst>
              </a:tr>
              <a:tr h="36000">
                <a:tc>
                  <a:txBody>
                    <a:bodyPr/>
                    <a:lstStyle/>
                    <a:p>
                      <a:pPr marL="457200" indent="-457200" algn="just">
                        <a:lnSpc>
                          <a:spcPct val="115000"/>
                        </a:lnSpc>
                        <a:spcAft>
                          <a:spcPts val="0"/>
                        </a:spcAft>
                      </a:pPr>
                      <a:r>
                        <a:rPr lang="en-US" sz="1000">
                          <a:latin typeface="+mj-lt"/>
                          <a:ea typeface="Times New Roman"/>
                          <a:cs typeface="Times New Roman"/>
                        </a:rPr>
                        <a:t>Goswami, S. P., Brajesh, P., &amp; Sharon, M. (2018). Discourse Elicitation in Aphasia: An Indian Framework. </a:t>
                      </a:r>
                      <a:r>
                        <a:rPr lang="en-US" sz="1000">
                          <a:solidFill>
                            <a:srgbClr val="000000"/>
                          </a:solidFill>
                          <a:latin typeface="+mj-lt"/>
                          <a:ea typeface="Times New Roman"/>
                          <a:cs typeface="Times New Roman"/>
                        </a:rPr>
                        <a:t>In S. Gupta &amp; Venkatesan [Eds], </a:t>
                      </a:r>
                      <a:r>
                        <a:rPr lang="en-US" sz="1000" i="1">
                          <a:solidFill>
                            <a:srgbClr val="000000"/>
                          </a:solidFill>
                          <a:latin typeface="+mj-lt"/>
                          <a:ea typeface="Times New Roman"/>
                          <a:cs typeface="Times New Roman"/>
                        </a:rPr>
                        <a:t>Handbook of Research on Psychosocial Perspective of Human Communication  Disorders (pp. 233- 253)</a:t>
                      </a:r>
                      <a:r>
                        <a:rPr lang="en-US" sz="1000">
                          <a:solidFill>
                            <a:srgbClr val="000000"/>
                          </a:solidFill>
                          <a:latin typeface="+mj-lt"/>
                          <a:ea typeface="Times New Roman"/>
                          <a:cs typeface="Times New Roman"/>
                        </a:rPr>
                        <a:t>. IGI Global, Pennsylvania.</a:t>
                      </a:r>
                      <a:endParaRPr lang="en-IN" sz="1000">
                        <a:latin typeface="+mj-lt"/>
                        <a:ea typeface="Times New Roman"/>
                        <a:cs typeface="Times New Roman"/>
                      </a:endParaRPr>
                    </a:p>
                  </a:txBody>
                  <a:tcPr marL="68580" marR="68580" marT="0" marB="0"/>
                </a:tc>
                <a:extLst>
                  <a:ext uri="{0D108BD9-81ED-4DB2-BD59-A6C34878D82A}">
                    <a16:rowId xmlns:a16="http://schemas.microsoft.com/office/drawing/2014/main" val="10013"/>
                  </a:ext>
                </a:extLst>
              </a:tr>
              <a:tr h="36000">
                <a:tc>
                  <a:txBody>
                    <a:bodyPr/>
                    <a:lstStyle/>
                    <a:p>
                      <a:pPr marL="457200" indent="-457200" algn="just">
                        <a:lnSpc>
                          <a:spcPct val="115000"/>
                        </a:lnSpc>
                        <a:spcAft>
                          <a:spcPts val="0"/>
                        </a:spcAft>
                      </a:pPr>
                      <a:r>
                        <a:rPr lang="en-US" sz="1000">
                          <a:solidFill>
                            <a:srgbClr val="000000"/>
                          </a:solidFill>
                          <a:latin typeface="+mj-lt"/>
                          <a:ea typeface="Times New Roman"/>
                          <a:cs typeface="Times New Roman"/>
                        </a:rPr>
                        <a:t>Reuben, T. V., &amp; Goswami, S. P. (2018). Assessment of Cognitive- Communicative Functions in Persons with Mild Cognitive Impairment and Dementia of Alzheimer’s Type. In S. Gupta &amp; Venkatesan [Eds], </a:t>
                      </a:r>
                      <a:r>
                        <a:rPr lang="en-US" sz="1000" i="1">
                          <a:solidFill>
                            <a:srgbClr val="000000"/>
                          </a:solidFill>
                          <a:latin typeface="+mj-lt"/>
                          <a:ea typeface="Times New Roman"/>
                          <a:cs typeface="Times New Roman"/>
                        </a:rPr>
                        <a:t>Handbook of Research on Psychosocial Perspective of Human Communication  Disorders (pp. 269- 283)</a:t>
                      </a:r>
                      <a:r>
                        <a:rPr lang="en-US" sz="1000">
                          <a:solidFill>
                            <a:srgbClr val="000000"/>
                          </a:solidFill>
                          <a:latin typeface="+mj-lt"/>
                          <a:ea typeface="Times New Roman"/>
                          <a:cs typeface="Times New Roman"/>
                        </a:rPr>
                        <a:t>. IGI Global, Pennsylvania.</a:t>
                      </a:r>
                      <a:endParaRPr lang="en-IN" sz="1000">
                        <a:latin typeface="+mj-lt"/>
                        <a:ea typeface="Times New Roman"/>
                        <a:cs typeface="Times New Roman"/>
                      </a:endParaRPr>
                    </a:p>
                  </a:txBody>
                  <a:tcPr marL="68580" marR="68580" marT="0" marB="0"/>
                </a:tc>
                <a:extLst>
                  <a:ext uri="{0D108BD9-81ED-4DB2-BD59-A6C34878D82A}">
                    <a16:rowId xmlns:a16="http://schemas.microsoft.com/office/drawing/2014/main" val="10014"/>
                  </a:ext>
                </a:extLst>
              </a:tr>
              <a:tr h="36000">
                <a:tc>
                  <a:txBody>
                    <a:bodyPr/>
                    <a:lstStyle/>
                    <a:p>
                      <a:pPr marL="457200" indent="-457200" algn="just">
                        <a:lnSpc>
                          <a:spcPct val="115000"/>
                        </a:lnSpc>
                        <a:spcAft>
                          <a:spcPts val="0"/>
                        </a:spcAft>
                      </a:pPr>
                      <a:r>
                        <a:rPr lang="en-US" sz="1000">
                          <a:solidFill>
                            <a:srgbClr val="000000"/>
                          </a:solidFill>
                          <a:latin typeface="+mj-lt"/>
                          <a:ea typeface="Times New Roman"/>
                          <a:cs typeface="Times New Roman"/>
                        </a:rPr>
                        <a:t>Goswami, S. P., &amp; Rachel, V. (2018). Manual for Adult Aphasia Therapy. In S. Gupta &amp; Venkatesan [Eds], </a:t>
                      </a:r>
                      <a:r>
                        <a:rPr lang="en-US" sz="1000" i="1">
                          <a:solidFill>
                            <a:srgbClr val="000000"/>
                          </a:solidFill>
                          <a:latin typeface="+mj-lt"/>
                          <a:ea typeface="Times New Roman"/>
                          <a:cs typeface="Times New Roman"/>
                        </a:rPr>
                        <a:t>Handbook of Research on Psychosocial Perspective of Human Communication  Disorders (pp. 345- 363)</a:t>
                      </a:r>
                      <a:r>
                        <a:rPr lang="en-US" sz="1000">
                          <a:solidFill>
                            <a:srgbClr val="000000"/>
                          </a:solidFill>
                          <a:latin typeface="+mj-lt"/>
                          <a:ea typeface="Times New Roman"/>
                          <a:cs typeface="Times New Roman"/>
                        </a:rPr>
                        <a:t>. IGI Global, Pennsylvania.</a:t>
                      </a:r>
                      <a:endParaRPr lang="en-IN" sz="1000">
                        <a:latin typeface="+mj-lt"/>
                        <a:ea typeface="Times New Roman"/>
                        <a:cs typeface="Times New Roman"/>
                      </a:endParaRPr>
                    </a:p>
                  </a:txBody>
                  <a:tcPr marL="68580" marR="68580" marT="0" marB="0"/>
                </a:tc>
                <a:extLst>
                  <a:ext uri="{0D108BD9-81ED-4DB2-BD59-A6C34878D82A}">
                    <a16:rowId xmlns:a16="http://schemas.microsoft.com/office/drawing/2014/main" val="10015"/>
                  </a:ext>
                </a:extLst>
              </a:tr>
              <a:tr h="36000">
                <a:tc>
                  <a:txBody>
                    <a:bodyPr/>
                    <a:lstStyle/>
                    <a:p>
                      <a:pPr marL="457200" indent="-457200" algn="just">
                        <a:lnSpc>
                          <a:spcPct val="115000"/>
                        </a:lnSpc>
                        <a:spcAft>
                          <a:spcPts val="0"/>
                        </a:spcAft>
                      </a:pPr>
                      <a:r>
                        <a:rPr lang="en-US" sz="1000">
                          <a:solidFill>
                            <a:srgbClr val="000000"/>
                          </a:solidFill>
                          <a:latin typeface="+mj-lt"/>
                          <a:ea typeface="Times New Roman"/>
                          <a:cs typeface="Times New Roman"/>
                        </a:rPr>
                        <a:t>Brajesh, P., &amp; Mahesh, B.V.M. (2018). Neurodevelopmental Disorders from a Clinical Linguistics Perspective. In S. Gupta, S. Venkatesan, S.P. Goswami, and R. Kumar [Eds], </a:t>
                      </a:r>
                      <a:r>
                        <a:rPr lang="en-US" sz="1000" i="1">
                          <a:latin typeface="+mj-lt"/>
                          <a:ea typeface="Times New Roman"/>
                          <a:cs typeface="Times New Roman"/>
                        </a:rPr>
                        <a:t>Emerging Trends in the Diagnosis and Intervention of Neurodevelopmental Disorders </a:t>
                      </a:r>
                      <a:r>
                        <a:rPr lang="en-US" sz="1000" i="1">
                          <a:solidFill>
                            <a:srgbClr val="000000"/>
                          </a:solidFill>
                          <a:latin typeface="+mj-lt"/>
                          <a:ea typeface="Times New Roman"/>
                          <a:cs typeface="Times New Roman"/>
                        </a:rPr>
                        <a:t>(pp. 85-101)</a:t>
                      </a:r>
                      <a:r>
                        <a:rPr lang="en-US" sz="1000">
                          <a:solidFill>
                            <a:srgbClr val="000000"/>
                          </a:solidFill>
                          <a:latin typeface="+mj-lt"/>
                          <a:ea typeface="Times New Roman"/>
                          <a:cs typeface="Times New Roman"/>
                        </a:rPr>
                        <a:t>. IGI Global, Pennsylvania.</a:t>
                      </a:r>
                      <a:endParaRPr lang="en-IN" sz="1000">
                        <a:latin typeface="+mj-lt"/>
                        <a:ea typeface="Times New Roman"/>
                        <a:cs typeface="Times New Roman"/>
                      </a:endParaRPr>
                    </a:p>
                  </a:txBody>
                  <a:tcPr marL="68580" marR="68580" marT="0" marB="0"/>
                </a:tc>
                <a:extLst>
                  <a:ext uri="{0D108BD9-81ED-4DB2-BD59-A6C34878D82A}">
                    <a16:rowId xmlns:a16="http://schemas.microsoft.com/office/drawing/2014/main" val="2595903633"/>
                  </a:ext>
                </a:extLst>
              </a:tr>
              <a:tr h="36000">
                <a:tc>
                  <a:txBody>
                    <a:bodyPr/>
                    <a:lstStyle/>
                    <a:p>
                      <a:pPr marL="457200" indent="-457200" algn="just">
                        <a:lnSpc>
                          <a:spcPct val="115000"/>
                        </a:lnSpc>
                        <a:spcAft>
                          <a:spcPts val="0"/>
                        </a:spcAft>
                      </a:pPr>
                      <a:r>
                        <a:rPr lang="en-US" sz="1000" dirty="0" err="1">
                          <a:solidFill>
                            <a:srgbClr val="000000"/>
                          </a:solidFill>
                          <a:latin typeface="+mj-lt"/>
                          <a:ea typeface="Times New Roman"/>
                          <a:cs typeface="Times New Roman"/>
                        </a:rPr>
                        <a:t>Shabnam</a:t>
                      </a:r>
                      <a:r>
                        <a:rPr lang="en-US" sz="1000" dirty="0">
                          <a:solidFill>
                            <a:srgbClr val="000000"/>
                          </a:solidFill>
                          <a:latin typeface="+mj-lt"/>
                          <a:ea typeface="Times New Roman"/>
                          <a:cs typeface="Times New Roman"/>
                        </a:rPr>
                        <a:t>, S., Ravi, S. K., &amp; </a:t>
                      </a:r>
                      <a:r>
                        <a:rPr lang="en-US" sz="1000" dirty="0" err="1">
                          <a:solidFill>
                            <a:srgbClr val="000000"/>
                          </a:solidFill>
                          <a:latin typeface="+mj-lt"/>
                          <a:ea typeface="Times New Roman"/>
                          <a:cs typeface="Times New Roman"/>
                        </a:rPr>
                        <a:t>Swapna</a:t>
                      </a:r>
                      <a:r>
                        <a:rPr lang="en-US" sz="1000" dirty="0">
                          <a:solidFill>
                            <a:srgbClr val="000000"/>
                          </a:solidFill>
                          <a:latin typeface="+mj-lt"/>
                          <a:ea typeface="Times New Roman"/>
                          <a:cs typeface="Times New Roman"/>
                        </a:rPr>
                        <a:t>, N. (2018). Feeding and Swallowing Issues in Children With </a:t>
                      </a:r>
                      <a:r>
                        <a:rPr lang="en-US" sz="1000" dirty="0" err="1">
                          <a:solidFill>
                            <a:srgbClr val="000000"/>
                          </a:solidFill>
                          <a:latin typeface="+mj-lt"/>
                          <a:ea typeface="Times New Roman"/>
                          <a:cs typeface="Times New Roman"/>
                        </a:rPr>
                        <a:t>Neuro</a:t>
                      </a:r>
                      <a:r>
                        <a:rPr lang="en-US" sz="1000" dirty="0">
                          <a:solidFill>
                            <a:srgbClr val="000000"/>
                          </a:solidFill>
                          <a:latin typeface="+mj-lt"/>
                          <a:ea typeface="Times New Roman"/>
                          <a:cs typeface="Times New Roman"/>
                        </a:rPr>
                        <a:t>-Developmental Disorders. In S. Gupta, S. </a:t>
                      </a:r>
                      <a:r>
                        <a:rPr lang="en-US" sz="1000" dirty="0" err="1">
                          <a:solidFill>
                            <a:srgbClr val="000000"/>
                          </a:solidFill>
                          <a:latin typeface="+mj-lt"/>
                          <a:ea typeface="Times New Roman"/>
                          <a:cs typeface="Times New Roman"/>
                        </a:rPr>
                        <a:t>Venkatesan</a:t>
                      </a:r>
                      <a:r>
                        <a:rPr lang="en-US" sz="1000" dirty="0">
                          <a:solidFill>
                            <a:srgbClr val="000000"/>
                          </a:solidFill>
                          <a:latin typeface="+mj-lt"/>
                          <a:ea typeface="Times New Roman"/>
                          <a:cs typeface="Times New Roman"/>
                        </a:rPr>
                        <a:t>, S.P. </a:t>
                      </a:r>
                      <a:r>
                        <a:rPr lang="en-US" sz="1000" dirty="0" err="1">
                          <a:solidFill>
                            <a:srgbClr val="000000"/>
                          </a:solidFill>
                          <a:latin typeface="+mj-lt"/>
                          <a:ea typeface="Times New Roman"/>
                          <a:cs typeface="Times New Roman"/>
                        </a:rPr>
                        <a:t>Goswami</a:t>
                      </a:r>
                      <a:r>
                        <a:rPr lang="en-US" sz="1000" dirty="0">
                          <a:solidFill>
                            <a:srgbClr val="000000"/>
                          </a:solidFill>
                          <a:latin typeface="+mj-lt"/>
                          <a:ea typeface="Times New Roman"/>
                          <a:cs typeface="Times New Roman"/>
                        </a:rPr>
                        <a:t>, and R. Kumar [</a:t>
                      </a:r>
                      <a:r>
                        <a:rPr lang="en-US" sz="1000" dirty="0" err="1">
                          <a:solidFill>
                            <a:srgbClr val="000000"/>
                          </a:solidFill>
                          <a:latin typeface="+mj-lt"/>
                          <a:ea typeface="Times New Roman"/>
                          <a:cs typeface="Times New Roman"/>
                        </a:rPr>
                        <a:t>Eds</a:t>
                      </a:r>
                      <a:r>
                        <a:rPr lang="en-US" sz="1000" dirty="0">
                          <a:solidFill>
                            <a:srgbClr val="000000"/>
                          </a:solidFill>
                          <a:latin typeface="+mj-lt"/>
                          <a:ea typeface="Times New Roman"/>
                          <a:cs typeface="Times New Roman"/>
                        </a:rPr>
                        <a:t>], </a:t>
                      </a:r>
                      <a:r>
                        <a:rPr lang="en-US" sz="1000" i="1" dirty="0">
                          <a:latin typeface="+mj-lt"/>
                          <a:ea typeface="Times New Roman"/>
                          <a:cs typeface="Times New Roman"/>
                        </a:rPr>
                        <a:t>Emerging Trends in the Diagnosis and Intervention of </a:t>
                      </a:r>
                      <a:r>
                        <a:rPr lang="en-US" sz="1000" i="1" dirty="0" err="1">
                          <a:latin typeface="+mj-lt"/>
                          <a:ea typeface="Times New Roman"/>
                          <a:cs typeface="Times New Roman"/>
                        </a:rPr>
                        <a:t>Neurodevelopmental</a:t>
                      </a:r>
                      <a:r>
                        <a:rPr lang="en-US" sz="1000" i="1" dirty="0">
                          <a:latin typeface="+mj-lt"/>
                          <a:ea typeface="Times New Roman"/>
                          <a:cs typeface="Times New Roman"/>
                        </a:rPr>
                        <a:t> Disorders </a:t>
                      </a:r>
                      <a:r>
                        <a:rPr lang="en-US" sz="1000" i="1" dirty="0">
                          <a:solidFill>
                            <a:srgbClr val="000000"/>
                          </a:solidFill>
                          <a:latin typeface="+mj-lt"/>
                          <a:ea typeface="Times New Roman"/>
                          <a:cs typeface="Times New Roman"/>
                        </a:rPr>
                        <a:t>(pp. 56-75)</a:t>
                      </a:r>
                      <a:r>
                        <a:rPr lang="en-US" sz="1000" dirty="0">
                          <a:solidFill>
                            <a:srgbClr val="000000"/>
                          </a:solidFill>
                          <a:latin typeface="+mj-lt"/>
                          <a:ea typeface="Times New Roman"/>
                          <a:cs typeface="Times New Roman"/>
                        </a:rPr>
                        <a:t>. IGI Global, Pennsylvania.</a:t>
                      </a:r>
                      <a:endParaRPr lang="en-IN" sz="1000" dirty="0">
                        <a:latin typeface="+mj-lt"/>
                        <a:ea typeface="Times New Roman"/>
                        <a:cs typeface="Times New Roman"/>
                      </a:endParaRPr>
                    </a:p>
                  </a:txBody>
                  <a:tcPr marL="68580" marR="68580" marT="0" marB="0"/>
                </a:tc>
                <a:extLst>
                  <a:ext uri="{0D108BD9-81ED-4DB2-BD59-A6C34878D82A}">
                    <a16:rowId xmlns:a16="http://schemas.microsoft.com/office/drawing/2014/main" val="3161273466"/>
                  </a:ext>
                </a:extLst>
              </a:tr>
            </a:tbl>
          </a:graphicData>
        </a:graphic>
      </p:graphicFrame>
      <p:sp>
        <p:nvSpPr>
          <p:cNvPr id="4" name="Arrow: Left 3">
            <a:hlinkClick r:id="rId3" action="ppaction://hlinksldjump"/>
            <a:extLst>
              <a:ext uri="{FF2B5EF4-FFF2-40B4-BE49-F238E27FC236}">
                <a16:creationId xmlns:a16="http://schemas.microsoft.com/office/drawing/2014/main" id="{095F31D8-DE26-43A3-BDCD-ED153A3C5A07}"/>
              </a:ext>
            </a:extLst>
          </p:cNvPr>
          <p:cNvSpPr/>
          <p:nvPr/>
        </p:nvSpPr>
        <p:spPr>
          <a:xfrm>
            <a:off x="8146111" y="6489384"/>
            <a:ext cx="962393" cy="39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endParaRPr lang="en-IN" dirty="0"/>
          </a:p>
        </p:txBody>
      </p:sp>
    </p:spTree>
    <p:extLst>
      <p:ext uri="{BB962C8B-B14F-4D97-AF65-F5344CB8AC3E}">
        <p14:creationId xmlns:p14="http://schemas.microsoft.com/office/powerpoint/2010/main" val="37914114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p:cNvGraphicFramePr/>
          <p:nvPr>
            <p:extLst>
              <p:ext uri="{D42A27DB-BD31-4B8C-83A1-F6EECF244321}">
                <p14:modId xmlns:p14="http://schemas.microsoft.com/office/powerpoint/2010/main" val="1137259188"/>
              </p:ext>
            </p:extLst>
          </p:nvPr>
        </p:nvGraphicFramePr>
        <p:xfrm>
          <a:off x="0" y="0"/>
          <a:ext cx="7953380" cy="585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a:extLst>
              <a:ext uri="{FF2B5EF4-FFF2-40B4-BE49-F238E27FC236}">
                <a16:creationId xmlns:a16="http://schemas.microsoft.com/office/drawing/2014/main" id="{20196DC3-BAB5-4685-8C3D-53989B576D53}"/>
              </a:ext>
            </a:extLst>
          </p:cNvPr>
          <p:cNvSpPr txBox="1"/>
          <p:nvPr/>
        </p:nvSpPr>
        <p:spPr>
          <a:xfrm>
            <a:off x="5735006" y="4797152"/>
            <a:ext cx="3408994" cy="1569660"/>
          </a:xfrm>
          <a:prstGeom prst="rect">
            <a:avLst/>
          </a:prstGeom>
          <a:noFill/>
        </p:spPr>
        <p:txBody>
          <a:bodyPr wrap="square" rtlCol="0">
            <a:spAutoFit/>
          </a:bodyPr>
          <a:lstStyle/>
          <a:p>
            <a:r>
              <a:rPr lang="en-IN" sz="2400" b="1" dirty="0">
                <a:solidFill>
                  <a:srgbClr val="C00000"/>
                </a:solidFill>
              </a:rPr>
              <a:t>~ 80% of the total theory courses related to Speech-Language Pathology</a:t>
            </a:r>
          </a:p>
        </p:txBody>
      </p:sp>
      <p:grpSp>
        <p:nvGrpSpPr>
          <p:cNvPr id="18" name="Group 17"/>
          <p:cNvGrpSpPr/>
          <p:nvPr/>
        </p:nvGrpSpPr>
        <p:grpSpPr>
          <a:xfrm>
            <a:off x="-2571800" y="2214554"/>
            <a:ext cx="10930014" cy="10025118"/>
            <a:chOff x="1714500" y="619120"/>
            <a:chExt cx="5715000" cy="5619759"/>
          </a:xfrm>
        </p:grpSpPr>
        <p:grpSp>
          <p:nvGrpSpPr>
            <p:cNvPr id="19" name="Group 20"/>
            <p:cNvGrpSpPr/>
            <p:nvPr/>
          </p:nvGrpSpPr>
          <p:grpSpPr>
            <a:xfrm>
              <a:off x="3086099" y="619120"/>
              <a:ext cx="2971799" cy="2667019"/>
              <a:chOff x="2514599" y="47620"/>
              <a:chExt cx="2971799" cy="2667019"/>
            </a:xfrm>
            <a:scene3d>
              <a:camera prst="orthographicFront"/>
              <a:lightRig rig="flat" dir="t"/>
            </a:scene3d>
          </p:grpSpPr>
          <p:sp>
            <p:nvSpPr>
              <p:cNvPr id="37" name="Isosceles Triangle 36"/>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8"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3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20" name="Group 21"/>
            <p:cNvGrpSpPr/>
            <p:nvPr/>
          </p:nvGrpSpPr>
          <p:grpSpPr>
            <a:xfrm>
              <a:off x="1714500" y="3381379"/>
              <a:ext cx="2857500" cy="2857500"/>
              <a:chOff x="1143000" y="2809879"/>
              <a:chExt cx="2857500" cy="2857500"/>
            </a:xfrm>
            <a:scene3d>
              <a:camera prst="orthographicFront"/>
              <a:lightRig rig="flat" dir="t"/>
            </a:scene3d>
          </p:grpSpPr>
          <p:sp>
            <p:nvSpPr>
              <p:cNvPr id="35" name="Isosceles Triangle 34"/>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6"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3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21" name="Group 22"/>
            <p:cNvGrpSpPr/>
            <p:nvPr/>
          </p:nvGrpSpPr>
          <p:grpSpPr>
            <a:xfrm>
              <a:off x="3143250" y="3314714"/>
              <a:ext cx="2857500" cy="2857500"/>
              <a:chOff x="2571750" y="2743214"/>
              <a:chExt cx="2857500" cy="2857500"/>
            </a:xfrm>
            <a:scene3d>
              <a:camera prst="orthographicFront"/>
              <a:lightRig rig="flat" dir="t"/>
            </a:scene3d>
          </p:grpSpPr>
          <p:sp>
            <p:nvSpPr>
              <p:cNvPr id="33" name="Isosceles Triangle 32"/>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4"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3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22" name="Group 23"/>
            <p:cNvGrpSpPr/>
            <p:nvPr/>
          </p:nvGrpSpPr>
          <p:grpSpPr>
            <a:xfrm>
              <a:off x="4572000" y="3381379"/>
              <a:ext cx="2857500" cy="2857500"/>
              <a:chOff x="4000500" y="2809879"/>
              <a:chExt cx="2857500" cy="2857500"/>
            </a:xfrm>
            <a:scene3d>
              <a:camera prst="orthographicFront"/>
              <a:lightRig rig="flat" dir="t"/>
            </a:scene3d>
          </p:grpSpPr>
          <p:sp>
            <p:nvSpPr>
              <p:cNvPr id="23" name="Isosceles Triangle 22"/>
              <p:cNvSpPr/>
              <p:nvPr/>
            </p:nvSpPr>
            <p:spPr>
              <a:xfrm>
                <a:off x="4000500" y="2809879"/>
                <a:ext cx="2857500" cy="2857500"/>
              </a:xfrm>
              <a:prstGeom prst="triangle">
                <a:avLst/>
              </a:prstGeom>
              <a:gradFill rotWithShape="1">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4" name="Isosceles Triangle 10"/>
              <p:cNvSpPr/>
              <p:nvPr/>
            </p:nvSpPr>
            <p:spPr>
              <a:xfrm>
                <a:off x="47148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3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grpSp>
      <p:graphicFrame>
        <p:nvGraphicFramePr>
          <p:cNvPr id="15" name="Diagram 14">
            <a:extLst>
              <a:ext uri="{FF2B5EF4-FFF2-40B4-BE49-F238E27FC236}">
                <a16:creationId xmlns:a16="http://schemas.microsoft.com/office/drawing/2014/main" id="{E3168B38-7EDE-4949-91F3-0A85D300F020}"/>
              </a:ext>
            </a:extLst>
          </p:cNvPr>
          <p:cNvGraphicFramePr/>
          <p:nvPr>
            <p:extLst>
              <p:ext uri="{D42A27DB-BD31-4B8C-83A1-F6EECF244321}">
                <p14:modId xmlns:p14="http://schemas.microsoft.com/office/powerpoint/2010/main" val="3652046895"/>
              </p:ext>
            </p:extLst>
          </p:nvPr>
        </p:nvGraphicFramePr>
        <p:xfrm>
          <a:off x="2071670" y="261915"/>
          <a:ext cx="7072330" cy="43577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54378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510" y="188640"/>
            <a:ext cx="7776864" cy="1443600"/>
          </a:xfrm>
        </p:spPr>
        <p:txBody>
          <a:bodyPr/>
          <a:lstStyle/>
          <a:p>
            <a:pPr algn="ctr"/>
            <a:r>
              <a:rPr lang="en-IN" sz="3600" b="1" dirty="0">
                <a:solidFill>
                  <a:schemeClr val="accent4">
                    <a:lumMod val="50000"/>
                  </a:schemeClr>
                </a:solidFill>
                <a:latin typeface="Arial (headings)"/>
              </a:rPr>
              <a:t>Total number of students trained (UG, PG, Ph.D.)</a:t>
            </a:r>
            <a:br>
              <a:rPr lang="en-IN" sz="3600" b="1" dirty="0">
                <a:solidFill>
                  <a:schemeClr val="accent4">
                    <a:lumMod val="50000"/>
                  </a:schemeClr>
                </a:solidFill>
                <a:latin typeface="Arial (headings)"/>
              </a:rPr>
            </a:br>
            <a:r>
              <a:rPr lang="en-IN" sz="3600" b="1" dirty="0">
                <a:solidFill>
                  <a:schemeClr val="accent4">
                    <a:lumMod val="50000"/>
                  </a:schemeClr>
                </a:solidFill>
                <a:latin typeface="Arial (headings)"/>
              </a:rPr>
              <a:t>2015-20</a:t>
            </a:r>
          </a:p>
        </p:txBody>
      </p:sp>
      <p:graphicFrame>
        <p:nvGraphicFramePr>
          <p:cNvPr id="4" name="Content Placeholder 5">
            <a:extLst>
              <a:ext uri="{FF2B5EF4-FFF2-40B4-BE49-F238E27FC236}">
                <a16:creationId xmlns:a16="http://schemas.microsoft.com/office/drawing/2014/main" id="{10D99B8C-117E-4832-B962-1FA822457DE1}"/>
              </a:ext>
            </a:extLst>
          </p:cNvPr>
          <p:cNvGraphicFramePr>
            <a:graphicFrameLocks/>
          </p:cNvGraphicFramePr>
          <p:nvPr>
            <p:extLst>
              <p:ext uri="{D42A27DB-BD31-4B8C-83A1-F6EECF244321}">
                <p14:modId xmlns:p14="http://schemas.microsoft.com/office/powerpoint/2010/main" val="972400443"/>
              </p:ext>
            </p:extLst>
          </p:nvPr>
        </p:nvGraphicFramePr>
        <p:xfrm>
          <a:off x="755576" y="1484784"/>
          <a:ext cx="7818440" cy="51526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52890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0" y="3929066"/>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3" name="Group 21"/>
          <p:cNvGrpSpPr/>
          <p:nvPr/>
        </p:nvGrpSpPr>
        <p:grpSpPr>
          <a:xfrm>
            <a:off x="-1371599" y="6691325"/>
            <a:ext cx="2857500" cy="2857500"/>
            <a:chOff x="1143000" y="2809879"/>
            <a:chExt cx="2857500" cy="2857500"/>
          </a:xfrm>
          <a:scene3d>
            <a:camera prst="orthographicFront"/>
            <a:lightRig rig="flat" dir="t"/>
          </a:scene3d>
        </p:grpSpPr>
        <p:sp>
          <p:nvSpPr>
            <p:cNvPr id="29" name="Isosceles Triangle 28"/>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0"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4" name="Group 22"/>
          <p:cNvGrpSpPr/>
          <p:nvPr/>
        </p:nvGrpSpPr>
        <p:grpSpPr>
          <a:xfrm>
            <a:off x="57151" y="6624660"/>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5" name="Group 23"/>
          <p:cNvGrpSpPr/>
          <p:nvPr/>
        </p:nvGrpSpPr>
        <p:grpSpPr>
          <a:xfrm>
            <a:off x="1485901" y="6691325"/>
            <a:ext cx="2857500" cy="2857500"/>
            <a:chOff x="4000500" y="2809879"/>
            <a:chExt cx="2857500" cy="2857500"/>
          </a:xfrm>
          <a:scene3d>
            <a:camera prst="orthographicFront"/>
            <a:lightRig rig="flat" dir="t"/>
          </a:scene3d>
        </p:grpSpPr>
        <p:sp>
          <p:nvSpPr>
            <p:cNvPr id="25" name="Isosceles Triangle 24"/>
            <p:cNvSpPr/>
            <p:nvPr/>
          </p:nvSpPr>
          <p:spPr>
            <a:xfrm>
              <a:off x="4000500" y="2809879"/>
              <a:ext cx="2857500" cy="2857500"/>
            </a:xfrm>
            <a:prstGeom prst="triangle">
              <a:avLst/>
            </a:prstGeom>
            <a:gradFill rotWithShape="1">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Isosceles Triangle 10"/>
            <p:cNvSpPr/>
            <p:nvPr/>
          </p:nvSpPr>
          <p:spPr>
            <a:xfrm>
              <a:off x="47148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sp>
        <p:nvSpPr>
          <p:cNvPr id="18" name="Rectangle 17">
            <a:extLst>
              <a:ext uri="{FF2B5EF4-FFF2-40B4-BE49-F238E27FC236}">
                <a16:creationId xmlns:a16="http://schemas.microsoft.com/office/drawing/2014/main" id="{39822F13-09A2-4438-B38E-095D38AB7395}"/>
              </a:ext>
            </a:extLst>
          </p:cNvPr>
          <p:cNvSpPr/>
          <p:nvPr/>
        </p:nvSpPr>
        <p:spPr>
          <a:xfrm>
            <a:off x="428596" y="3048656"/>
            <a:ext cx="8924933" cy="523220"/>
          </a:xfrm>
          <a:prstGeom prst="rect">
            <a:avLst/>
          </a:prstGeom>
        </p:spPr>
        <p:txBody>
          <a:bodyPr wrap="square">
            <a:spAutoFit/>
          </a:bodyPr>
          <a:lstStyle/>
          <a:p>
            <a:pPr algn="ctr"/>
            <a:r>
              <a:rPr lang="en-IN" sz="2800" b="1" dirty="0" err="1">
                <a:solidFill>
                  <a:srgbClr val="C00000"/>
                </a:solidFill>
                <a:latin typeface="Times New Roman" pitchFamily="18" charset="0"/>
                <a:cs typeface="Times New Roman" pitchFamily="18" charset="0"/>
              </a:rPr>
              <a:t>II.M.Sc</a:t>
            </a:r>
            <a:r>
              <a:rPr lang="en-IN" sz="2800" b="1" dirty="0">
                <a:solidFill>
                  <a:srgbClr val="C00000"/>
                </a:solidFill>
                <a:latin typeface="Times New Roman" pitchFamily="18" charset="0"/>
                <a:cs typeface="Times New Roman" pitchFamily="18" charset="0"/>
              </a:rPr>
              <a:t> (SLP) Student Training in Dysphagia Unit</a:t>
            </a:r>
          </a:p>
        </p:txBody>
      </p:sp>
      <p:graphicFrame>
        <p:nvGraphicFramePr>
          <p:cNvPr id="19" name="Content Placeholder 5">
            <a:extLst>
              <a:ext uri="{FF2B5EF4-FFF2-40B4-BE49-F238E27FC236}">
                <a16:creationId xmlns:a16="http://schemas.microsoft.com/office/drawing/2014/main" id="{10D99B8C-117E-4832-B962-1FA822457DE1}"/>
              </a:ext>
            </a:extLst>
          </p:cNvPr>
          <p:cNvGraphicFramePr>
            <a:graphicFrameLocks/>
          </p:cNvGraphicFramePr>
          <p:nvPr>
            <p:extLst>
              <p:ext uri="{D42A27DB-BD31-4B8C-83A1-F6EECF244321}">
                <p14:modId xmlns:p14="http://schemas.microsoft.com/office/powerpoint/2010/main" val="2548669370"/>
              </p:ext>
            </p:extLst>
          </p:nvPr>
        </p:nvGraphicFramePr>
        <p:xfrm>
          <a:off x="5072066" y="0"/>
          <a:ext cx="4300565" cy="32936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Diagram 19">
            <a:extLst>
              <a:ext uri="{FF2B5EF4-FFF2-40B4-BE49-F238E27FC236}">
                <a16:creationId xmlns:a16="http://schemas.microsoft.com/office/drawing/2014/main" id="{26B5D9E7-4C36-41A4-8A98-2C960B7A0D48}"/>
              </a:ext>
            </a:extLst>
          </p:cNvPr>
          <p:cNvGraphicFramePr/>
          <p:nvPr>
            <p:extLst>
              <p:ext uri="{D42A27DB-BD31-4B8C-83A1-F6EECF244321}">
                <p14:modId xmlns:p14="http://schemas.microsoft.com/office/powerpoint/2010/main" val="375361362"/>
              </p:ext>
            </p:extLst>
          </p:nvPr>
        </p:nvGraphicFramePr>
        <p:xfrm>
          <a:off x="428596" y="-214338"/>
          <a:ext cx="3574234" cy="3963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42B0D2C4-7F7B-4EAE-828C-40F3E9F019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6542" y="3786190"/>
            <a:ext cx="2471872" cy="2428891"/>
          </a:xfrm>
          <a:prstGeom prst="rect">
            <a:avLst/>
          </a:prstGeom>
          <a:ln>
            <a:noFill/>
          </a:ln>
          <a:effectLst>
            <a:softEdge rad="112500"/>
          </a:effectLst>
        </p:spPr>
      </p:pic>
      <p:sp>
        <p:nvSpPr>
          <p:cNvPr id="6" name="Oval 5"/>
          <p:cNvSpPr/>
          <p:nvPr/>
        </p:nvSpPr>
        <p:spPr>
          <a:xfrm>
            <a:off x="1000100" y="0"/>
            <a:ext cx="2376264" cy="136416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b="1" dirty="0"/>
              <a:t>Student Practical Training</a:t>
            </a:r>
          </a:p>
        </p:txBody>
      </p:sp>
      <p:graphicFrame>
        <p:nvGraphicFramePr>
          <p:cNvPr id="21" name="Chart 20"/>
          <p:cNvGraphicFramePr/>
          <p:nvPr/>
        </p:nvGraphicFramePr>
        <p:xfrm>
          <a:off x="2786050" y="3357538"/>
          <a:ext cx="3786214" cy="350046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046200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0" y="3929066"/>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3" name="Group 21"/>
          <p:cNvGrpSpPr/>
          <p:nvPr/>
        </p:nvGrpSpPr>
        <p:grpSpPr>
          <a:xfrm>
            <a:off x="-1371599" y="6691325"/>
            <a:ext cx="2857500" cy="2857500"/>
            <a:chOff x="1143000" y="2809879"/>
            <a:chExt cx="2857500" cy="2857500"/>
          </a:xfrm>
          <a:scene3d>
            <a:camera prst="orthographicFront"/>
            <a:lightRig rig="flat" dir="t"/>
          </a:scene3d>
        </p:grpSpPr>
        <p:sp>
          <p:nvSpPr>
            <p:cNvPr id="29" name="Isosceles Triangle 28"/>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0"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4" name="Group 22"/>
          <p:cNvGrpSpPr/>
          <p:nvPr/>
        </p:nvGrpSpPr>
        <p:grpSpPr>
          <a:xfrm>
            <a:off x="57151" y="6624660"/>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5" name="Group 23"/>
          <p:cNvGrpSpPr/>
          <p:nvPr/>
        </p:nvGrpSpPr>
        <p:grpSpPr>
          <a:xfrm>
            <a:off x="1485901" y="6691325"/>
            <a:ext cx="2857500" cy="2857500"/>
            <a:chOff x="4000500" y="2809879"/>
            <a:chExt cx="2857500" cy="2857500"/>
          </a:xfrm>
          <a:scene3d>
            <a:camera prst="orthographicFront"/>
            <a:lightRig rig="flat" dir="t"/>
          </a:scene3d>
        </p:grpSpPr>
        <p:sp>
          <p:nvSpPr>
            <p:cNvPr id="25" name="Isosceles Triangle 24"/>
            <p:cNvSpPr/>
            <p:nvPr/>
          </p:nvSpPr>
          <p:spPr>
            <a:xfrm>
              <a:off x="4000500" y="2809879"/>
              <a:ext cx="2857500" cy="2857500"/>
            </a:xfrm>
            <a:prstGeom prst="triangle">
              <a:avLst/>
            </a:prstGeom>
            <a:gradFill rotWithShape="1">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Isosceles Triangle 10"/>
            <p:cNvSpPr/>
            <p:nvPr/>
          </p:nvSpPr>
          <p:spPr>
            <a:xfrm>
              <a:off x="47148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sp>
        <p:nvSpPr>
          <p:cNvPr id="22" name="Rectangle 21">
            <a:hlinkClick r:id="rId2" action="ppaction://hlinksldjump"/>
            <a:extLst>
              <a:ext uri="{FF2B5EF4-FFF2-40B4-BE49-F238E27FC236}">
                <a16:creationId xmlns:a16="http://schemas.microsoft.com/office/drawing/2014/main" id="{F9729F77-3FB5-47AD-BB12-BC35CDC24AA8}"/>
              </a:ext>
            </a:extLst>
          </p:cNvPr>
          <p:cNvSpPr/>
          <p:nvPr/>
        </p:nvSpPr>
        <p:spPr>
          <a:xfrm>
            <a:off x="1043608" y="317482"/>
            <a:ext cx="8237715" cy="523220"/>
          </a:xfrm>
          <a:prstGeom prst="rect">
            <a:avLst/>
          </a:prstGeom>
        </p:spPr>
        <p:txBody>
          <a:bodyPr wrap="square">
            <a:spAutoFit/>
          </a:bodyPr>
          <a:lstStyle/>
          <a:p>
            <a:pPr algn="ctr"/>
            <a:r>
              <a:rPr lang="en-IN" sz="2800" b="1" dirty="0">
                <a:solidFill>
                  <a:srgbClr val="C00000"/>
                </a:solidFill>
                <a:latin typeface="Times New Roman" pitchFamily="18" charset="0"/>
                <a:cs typeface="Times New Roman" pitchFamily="18" charset="0"/>
                <a:hlinkClick r:id="rId2" action="ppaction://hlinksldjump"/>
              </a:rPr>
              <a:t>Total number of training programs organized= 18</a:t>
            </a:r>
            <a:endParaRPr lang="en-IN" sz="2800" b="1" dirty="0">
              <a:solidFill>
                <a:srgbClr val="C00000"/>
              </a:solidFill>
              <a:latin typeface="Times New Roman" pitchFamily="18" charset="0"/>
              <a:cs typeface="Times New Roman" pitchFamily="18" charset="0"/>
            </a:endParaRPr>
          </a:p>
        </p:txBody>
      </p:sp>
      <p:graphicFrame>
        <p:nvGraphicFramePr>
          <p:cNvPr id="23" name="Content Placeholder 5">
            <a:extLst>
              <a:ext uri="{FF2B5EF4-FFF2-40B4-BE49-F238E27FC236}">
                <a16:creationId xmlns:a16="http://schemas.microsoft.com/office/drawing/2014/main" id="{C96EAEFC-E4B1-4ACD-9C2C-BD9BD334AA45}"/>
              </a:ext>
            </a:extLst>
          </p:cNvPr>
          <p:cNvGraphicFramePr>
            <a:graphicFrameLocks/>
          </p:cNvGraphicFramePr>
          <p:nvPr>
            <p:extLst>
              <p:ext uri="{D42A27DB-BD31-4B8C-83A1-F6EECF244321}">
                <p14:modId xmlns:p14="http://schemas.microsoft.com/office/powerpoint/2010/main" val="3451897167"/>
              </p:ext>
            </p:extLst>
          </p:nvPr>
        </p:nvGraphicFramePr>
        <p:xfrm>
          <a:off x="3629026" y="1772816"/>
          <a:ext cx="5514974" cy="4392488"/>
        </p:xfrm>
        <a:graphic>
          <a:graphicData uri="http://schemas.openxmlformats.org/drawingml/2006/chart">
            <c:chart xmlns:c="http://schemas.openxmlformats.org/drawingml/2006/chart" xmlns:r="http://schemas.openxmlformats.org/officeDocument/2006/relationships" r:id="rId3"/>
          </a:graphicData>
        </a:graphic>
      </p:graphicFrame>
      <p:sp>
        <p:nvSpPr>
          <p:cNvPr id="18" name="Oval 17"/>
          <p:cNvSpPr/>
          <p:nvPr/>
        </p:nvSpPr>
        <p:spPr>
          <a:xfrm>
            <a:off x="297767" y="1556792"/>
            <a:ext cx="2674032" cy="165618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b="1" dirty="0"/>
              <a:t>Professional Training Programs</a:t>
            </a:r>
          </a:p>
        </p:txBody>
      </p:sp>
    </p:spTree>
    <p:extLst>
      <p:ext uri="{BB962C8B-B14F-4D97-AF65-F5344CB8AC3E}">
        <p14:creationId xmlns:p14="http://schemas.microsoft.com/office/powerpoint/2010/main" val="40094005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0" y="3929066"/>
            <a:ext cx="2971799" cy="2667019"/>
            <a:chOff x="2514599" y="47620"/>
            <a:chExt cx="2971799" cy="2667019"/>
          </a:xfrm>
          <a:scene3d>
            <a:camera prst="orthographicFront"/>
            <a:lightRig rig="flat" dir="t"/>
          </a:scene3d>
        </p:grpSpPr>
        <p:sp>
          <p:nvSpPr>
            <p:cNvPr id="31" name="Isosceles Triangle 30"/>
            <p:cNvSpPr/>
            <p:nvPr/>
          </p:nvSpPr>
          <p:spPr>
            <a:xfrm>
              <a:off x="2514599" y="47620"/>
              <a:ext cx="2971799" cy="2667019"/>
            </a:xfrm>
            <a:prstGeom prst="triangle">
              <a:avLst/>
            </a:prstGeom>
            <a:gradFill rotWithShape="1">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2" name="Isosceles Triangle 4"/>
            <p:cNvSpPr/>
            <p:nvPr/>
          </p:nvSpPr>
          <p:spPr>
            <a:xfrm>
              <a:off x="3257549" y="1381130"/>
              <a:ext cx="1485899" cy="1333509"/>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Human Resource Development</a:t>
              </a:r>
            </a:p>
          </p:txBody>
        </p:sp>
      </p:grpSp>
      <p:grpSp>
        <p:nvGrpSpPr>
          <p:cNvPr id="3" name="Group 21"/>
          <p:cNvGrpSpPr/>
          <p:nvPr/>
        </p:nvGrpSpPr>
        <p:grpSpPr>
          <a:xfrm>
            <a:off x="-1371599" y="6691325"/>
            <a:ext cx="2857500" cy="2857500"/>
            <a:chOff x="1143000" y="2809879"/>
            <a:chExt cx="2857500" cy="2857500"/>
          </a:xfrm>
          <a:scene3d>
            <a:camera prst="orthographicFront"/>
            <a:lightRig rig="flat" dir="t"/>
          </a:scene3d>
        </p:grpSpPr>
        <p:sp>
          <p:nvSpPr>
            <p:cNvPr id="29" name="Isosceles Triangle 28"/>
            <p:cNvSpPr/>
            <p:nvPr/>
          </p:nvSpPr>
          <p:spPr>
            <a:xfrm>
              <a:off x="1143000" y="2809879"/>
              <a:ext cx="2857500" cy="2857500"/>
            </a:xfrm>
            <a:prstGeom prst="triangle">
              <a:avLst/>
            </a:prstGeom>
            <a:gradFill rotWithShape="1">
              <a:gsLst>
                <a:gs pos="0">
                  <a:srgbClr val="8064A2">
                    <a:hueOff val="-1488257"/>
                    <a:satOff val="8966"/>
                    <a:lumOff val="719"/>
                    <a:alphaOff val="0"/>
                    <a:shade val="51000"/>
                    <a:satMod val="130000"/>
                  </a:srgbClr>
                </a:gs>
                <a:gs pos="80000">
                  <a:srgbClr val="8064A2">
                    <a:hueOff val="-1488257"/>
                    <a:satOff val="8966"/>
                    <a:lumOff val="719"/>
                    <a:alphaOff val="0"/>
                    <a:shade val="93000"/>
                    <a:satMod val="130000"/>
                  </a:srgbClr>
                </a:gs>
                <a:gs pos="100000">
                  <a:srgbClr val="8064A2">
                    <a:hueOff val="-1488257"/>
                    <a:satOff val="8966"/>
                    <a:lumOff val="71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0" name="Isosceles Triangle 6"/>
            <p:cNvSpPr/>
            <p:nvPr/>
          </p:nvSpPr>
          <p:spPr>
            <a:xfrm>
              <a:off x="18573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Clinical Services</a:t>
              </a:r>
            </a:p>
          </p:txBody>
        </p:sp>
      </p:grpSp>
      <p:grpSp>
        <p:nvGrpSpPr>
          <p:cNvPr id="4" name="Group 22"/>
          <p:cNvGrpSpPr/>
          <p:nvPr/>
        </p:nvGrpSpPr>
        <p:grpSpPr>
          <a:xfrm>
            <a:off x="57151" y="6624660"/>
            <a:ext cx="2857500" cy="2857500"/>
            <a:chOff x="2571750" y="2743214"/>
            <a:chExt cx="2857500" cy="2857500"/>
          </a:xfrm>
          <a:scene3d>
            <a:camera prst="orthographicFront"/>
            <a:lightRig rig="flat" dir="t"/>
          </a:scene3d>
        </p:grpSpPr>
        <p:sp>
          <p:nvSpPr>
            <p:cNvPr id="27" name="Isosceles Triangle 26"/>
            <p:cNvSpPr/>
            <p:nvPr/>
          </p:nvSpPr>
          <p:spPr>
            <a:xfrm rot="10800000">
              <a:off x="2571750" y="2743214"/>
              <a:ext cx="2857500" cy="2857500"/>
            </a:xfrm>
            <a:prstGeom prst="triangle">
              <a:avLst/>
            </a:prstGeom>
            <a:gradFill rotWithShape="1">
              <a:gsLst>
                <a:gs pos="0">
                  <a:srgbClr val="8064A2">
                    <a:hueOff val="-2976513"/>
                    <a:satOff val="17933"/>
                    <a:lumOff val="1437"/>
                    <a:alphaOff val="0"/>
                    <a:shade val="51000"/>
                    <a:satMod val="130000"/>
                  </a:srgbClr>
                </a:gs>
                <a:gs pos="80000">
                  <a:srgbClr val="8064A2">
                    <a:hueOff val="-2976513"/>
                    <a:satOff val="17933"/>
                    <a:lumOff val="1437"/>
                    <a:alphaOff val="0"/>
                    <a:shade val="93000"/>
                    <a:satMod val="130000"/>
                  </a:srgbClr>
                </a:gs>
                <a:gs pos="100000">
                  <a:srgbClr val="8064A2">
                    <a:hueOff val="-2976513"/>
                    <a:satOff val="17933"/>
                    <a:lumOff val="1437"/>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Isosceles Triangle 8"/>
            <p:cNvSpPr/>
            <p:nvPr/>
          </p:nvSpPr>
          <p:spPr>
            <a:xfrm rot="21600000">
              <a:off x="3286125" y="2743214"/>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Research</a:t>
              </a:r>
            </a:p>
          </p:txBody>
        </p:sp>
      </p:grpSp>
      <p:grpSp>
        <p:nvGrpSpPr>
          <p:cNvPr id="5" name="Group 23"/>
          <p:cNvGrpSpPr/>
          <p:nvPr/>
        </p:nvGrpSpPr>
        <p:grpSpPr>
          <a:xfrm>
            <a:off x="1485901" y="6691325"/>
            <a:ext cx="2857500" cy="2857500"/>
            <a:chOff x="4000500" y="2809879"/>
            <a:chExt cx="2857500" cy="2857500"/>
          </a:xfrm>
          <a:scene3d>
            <a:camera prst="orthographicFront"/>
            <a:lightRig rig="flat" dir="t"/>
          </a:scene3d>
        </p:grpSpPr>
        <p:sp>
          <p:nvSpPr>
            <p:cNvPr id="25" name="Isosceles Triangle 24"/>
            <p:cNvSpPr/>
            <p:nvPr/>
          </p:nvSpPr>
          <p:spPr>
            <a:xfrm>
              <a:off x="4000500" y="2809879"/>
              <a:ext cx="2857500" cy="2857500"/>
            </a:xfrm>
            <a:prstGeom prst="triangle">
              <a:avLst/>
            </a:prstGeom>
            <a:gradFill rotWithShape="1">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Isosceles Triangle 10"/>
            <p:cNvSpPr/>
            <p:nvPr/>
          </p:nvSpPr>
          <p:spPr>
            <a:xfrm>
              <a:off x="4714875" y="4238629"/>
              <a:ext cx="1428750" cy="1428750"/>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Arial" pitchFamily="34" charset="0"/>
                  <a:ea typeface="Tahoma" pitchFamily="34" charset="0"/>
                  <a:cs typeface="Arial" pitchFamily="34" charset="0"/>
                </a:rPr>
                <a:t>Public Education</a:t>
              </a:r>
            </a:p>
          </p:txBody>
        </p:sp>
      </p:grpSp>
      <p:sp>
        <p:nvSpPr>
          <p:cNvPr id="22" name="Rectangle 21">
            <a:hlinkClick r:id="rId2" action="ppaction://hlinksldjump"/>
            <a:extLst>
              <a:ext uri="{FF2B5EF4-FFF2-40B4-BE49-F238E27FC236}">
                <a16:creationId xmlns:a16="http://schemas.microsoft.com/office/drawing/2014/main" id="{F9729F77-3FB5-47AD-BB12-BC35CDC24AA8}"/>
              </a:ext>
            </a:extLst>
          </p:cNvPr>
          <p:cNvSpPr/>
          <p:nvPr/>
        </p:nvSpPr>
        <p:spPr>
          <a:xfrm>
            <a:off x="4786314" y="714356"/>
            <a:ext cx="3714776" cy="954107"/>
          </a:xfrm>
          <a:prstGeom prst="rect">
            <a:avLst/>
          </a:prstGeom>
        </p:spPr>
        <p:txBody>
          <a:bodyPr wrap="square">
            <a:spAutoFit/>
          </a:bodyPr>
          <a:lstStyle/>
          <a:p>
            <a:pPr algn="ctr"/>
            <a:r>
              <a:rPr lang="en-IN" sz="2800" b="1" dirty="0">
                <a:solidFill>
                  <a:srgbClr val="C00000"/>
                </a:solidFill>
                <a:latin typeface="Times New Roman" pitchFamily="18" charset="0"/>
                <a:cs typeface="Times New Roman" pitchFamily="18" charset="0"/>
              </a:rPr>
              <a:t>Total number of students guided= </a:t>
            </a:r>
            <a:r>
              <a:rPr lang="en-IN" sz="2800" b="1" dirty="0" smtClean="0">
                <a:solidFill>
                  <a:srgbClr val="C00000"/>
                </a:solidFill>
                <a:latin typeface="Times New Roman" pitchFamily="18" charset="0"/>
                <a:cs typeface="Times New Roman" pitchFamily="18" charset="0"/>
              </a:rPr>
              <a:t>96</a:t>
            </a:r>
            <a:endParaRPr lang="en-IN" sz="2800" b="1" dirty="0">
              <a:solidFill>
                <a:srgbClr val="C00000"/>
              </a:solidFill>
              <a:latin typeface="Times New Roman" pitchFamily="18" charset="0"/>
              <a:cs typeface="Times New Roman" pitchFamily="18" charset="0"/>
            </a:endParaRPr>
          </a:p>
        </p:txBody>
      </p:sp>
      <p:graphicFrame>
        <p:nvGraphicFramePr>
          <p:cNvPr id="23" name="Content Placeholder 5">
            <a:extLst>
              <a:ext uri="{FF2B5EF4-FFF2-40B4-BE49-F238E27FC236}">
                <a16:creationId xmlns:a16="http://schemas.microsoft.com/office/drawing/2014/main" id="{C96EAEFC-E4B1-4ACD-9C2C-BD9BD334AA45}"/>
              </a:ext>
            </a:extLst>
          </p:cNvPr>
          <p:cNvGraphicFramePr>
            <a:graphicFrameLocks/>
          </p:cNvGraphicFramePr>
          <p:nvPr>
            <p:extLst>
              <p:ext uri="{D42A27DB-BD31-4B8C-83A1-F6EECF244321}">
                <p14:modId xmlns:p14="http://schemas.microsoft.com/office/powerpoint/2010/main" val="3474099614"/>
              </p:ext>
            </p:extLst>
          </p:nvPr>
        </p:nvGraphicFramePr>
        <p:xfrm>
          <a:off x="2786050" y="428604"/>
          <a:ext cx="4345708" cy="3080384"/>
        </p:xfrm>
        <a:graphic>
          <a:graphicData uri="http://schemas.openxmlformats.org/drawingml/2006/chart">
            <c:chart xmlns:c="http://schemas.openxmlformats.org/drawingml/2006/chart" xmlns:r="http://schemas.openxmlformats.org/officeDocument/2006/relationships" r:id="rId3"/>
          </a:graphicData>
        </a:graphic>
      </p:graphicFrame>
      <p:sp>
        <p:nvSpPr>
          <p:cNvPr id="18" name="Oval 17"/>
          <p:cNvSpPr/>
          <p:nvPr/>
        </p:nvSpPr>
        <p:spPr>
          <a:xfrm>
            <a:off x="-90877" y="1925593"/>
            <a:ext cx="2834073" cy="165618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b="1" dirty="0"/>
              <a:t>Journal Clubs/ Clinical Conferences</a:t>
            </a:r>
          </a:p>
        </p:txBody>
      </p:sp>
      <p:graphicFrame>
        <p:nvGraphicFramePr>
          <p:cNvPr id="17" name="Content Placeholder 5">
            <a:extLst>
              <a:ext uri="{FF2B5EF4-FFF2-40B4-BE49-F238E27FC236}">
                <a16:creationId xmlns:a16="http://schemas.microsoft.com/office/drawing/2014/main" id="{C96EAEFC-E4B1-4ACD-9C2C-BD9BD334AA45}"/>
              </a:ext>
            </a:extLst>
          </p:cNvPr>
          <p:cNvGraphicFramePr>
            <a:graphicFrameLocks/>
          </p:cNvGraphicFramePr>
          <p:nvPr>
            <p:extLst>
              <p:ext uri="{D42A27DB-BD31-4B8C-83A1-F6EECF244321}">
                <p14:modId xmlns:p14="http://schemas.microsoft.com/office/powerpoint/2010/main" val="2518372186"/>
              </p:ext>
            </p:extLst>
          </p:nvPr>
        </p:nvGraphicFramePr>
        <p:xfrm>
          <a:off x="3428992" y="3429000"/>
          <a:ext cx="5010128" cy="3429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3689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Gaoler template">
  <a:themeElements>
    <a:clrScheme name="Custom 347">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007BB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Gaoler · SlidesCarnival</Template>
  <TotalTime>3161</TotalTime>
  <Words>17434</Words>
  <Application>Microsoft Office PowerPoint</Application>
  <PresentationFormat>On-screen Show (4:3)</PresentationFormat>
  <Paragraphs>1239</Paragraphs>
  <Slides>42</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vt:i4>
      </vt:variant>
    </vt:vector>
  </HeadingPairs>
  <TitlesOfParts>
    <vt:vector size="56" baseType="lpstr">
      <vt:lpstr>Agency FB</vt:lpstr>
      <vt:lpstr>Arial</vt:lpstr>
      <vt:lpstr>Arial (headings)</vt:lpstr>
      <vt:lpstr>Arial Rounded MT Bold</vt:lpstr>
      <vt:lpstr>Barlow Light</vt:lpstr>
      <vt:lpstr>Calibri</vt:lpstr>
      <vt:lpstr>Cambria</vt:lpstr>
      <vt:lpstr>Kartika</vt:lpstr>
      <vt:lpstr>Mangal</vt:lpstr>
      <vt:lpstr>Raleway</vt:lpstr>
      <vt:lpstr>Raleway Thin</vt:lpstr>
      <vt:lpstr>Tahoma</vt:lpstr>
      <vt:lpstr>Times New Roman</vt:lpstr>
      <vt:lpstr>Gaoler template</vt:lpstr>
      <vt:lpstr>    Date: 20.12.2021</vt:lpstr>
      <vt:lpstr>PowerPoint Presentation</vt:lpstr>
      <vt:lpstr>OBJECTIVES</vt:lpstr>
      <vt:lpstr>PowerPoint Presentation</vt:lpstr>
      <vt:lpstr>PowerPoint Presentation</vt:lpstr>
      <vt:lpstr>Total number of students trained (UG, PG, Ph.D.) 2015-20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Pushpa-Shivanna</cp:lastModifiedBy>
  <cp:revision>147</cp:revision>
  <dcterms:created xsi:type="dcterms:W3CDTF">2006-08-16T00:00:00Z</dcterms:created>
  <dcterms:modified xsi:type="dcterms:W3CDTF">2021-12-19T02:30:55Z</dcterms:modified>
</cp:coreProperties>
</file>