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kalaiselvi\Desktop\NAAC%20Char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kalaiselvi\Desktop\NAAC%20Char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kalaiselvi\Desktop\NAAC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altLang="en-US" b="1"/>
              <a:t>Hearing aid issued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en-U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82837867475089"/>
          <c:y val="0.16994272623138612"/>
          <c:w val="0.86617162132524905"/>
          <c:h val="0.52179415717365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'[NAAC Chart.xlsx]HA issued'!$L$5</c:f>
              <c:strCache>
                <c:ptCount val="1"/>
                <c:pt idx="0">
                  <c:v>AIISH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Chart.xlsx]HA issued'!$K$6:$K$11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Chart.xlsx]HA issued'!$L$6:$L$11</c:f>
              <c:numCache>
                <c:formatCode>General</c:formatCode>
                <c:ptCount val="6"/>
                <c:pt idx="0">
                  <c:v>2760</c:v>
                </c:pt>
                <c:pt idx="1">
                  <c:v>566</c:v>
                </c:pt>
                <c:pt idx="2">
                  <c:v>1401</c:v>
                </c:pt>
                <c:pt idx="3">
                  <c:v>292</c:v>
                </c:pt>
                <c:pt idx="4">
                  <c:v>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B-4BE6-BCAE-386F5C27A5AA}"/>
            </c:ext>
          </c:extLst>
        </c:ser>
        <c:ser>
          <c:idx val="1"/>
          <c:order val="1"/>
          <c:tx>
            <c:strRef>
              <c:f>'[NAAC Chart.xlsx]HA issued'!$M$5</c:f>
              <c:strCache>
                <c:ptCount val="1"/>
                <c:pt idx="0">
                  <c:v>CAMPS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Chart.xlsx]HA issued'!$K$6:$K$11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Chart.xlsx]HA issued'!$M$6:$M$11</c:f>
              <c:numCache>
                <c:formatCode>General</c:formatCode>
                <c:ptCount val="6"/>
                <c:pt idx="0">
                  <c:v>961</c:v>
                </c:pt>
                <c:pt idx="1">
                  <c:v>208</c:v>
                </c:pt>
                <c:pt idx="2">
                  <c:v>256</c:v>
                </c:pt>
                <c:pt idx="3">
                  <c:v>95</c:v>
                </c:pt>
                <c:pt idx="4">
                  <c:v>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B-4BE6-BCAE-386F5C27A5AA}"/>
            </c:ext>
          </c:extLst>
        </c:ser>
        <c:ser>
          <c:idx val="2"/>
          <c:order val="2"/>
          <c:tx>
            <c:strRef>
              <c:f>'[NAAC Chart.xlsx]HA issued'!$N$5</c:f>
              <c:strCache>
                <c:ptCount val="1"/>
                <c:pt idx="0">
                  <c:v>HDDU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Chart.xlsx]HA issued'!$K$6:$K$11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Chart.xlsx]HA issued'!$N$6:$N$11</c:f>
              <c:numCache>
                <c:formatCode>General</c:formatCode>
                <c:ptCount val="6"/>
                <c:pt idx="0">
                  <c:v>1781</c:v>
                </c:pt>
                <c:pt idx="1">
                  <c:v>1645</c:v>
                </c:pt>
                <c:pt idx="2">
                  <c:v>1070</c:v>
                </c:pt>
                <c:pt idx="3">
                  <c:v>2324</c:v>
                </c:pt>
                <c:pt idx="4">
                  <c:v>1762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B-4BE6-BCAE-386F5C27A5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156800"/>
        <c:axId val="110531712"/>
      </c:barChart>
      <c:catAx>
        <c:axId val="110156800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en-US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altLang="en-US" b="1"/>
                  <a:t>Financial year</a:t>
                </a:r>
              </a:p>
            </c:rich>
          </c:tx>
          <c:layout>
            <c:manualLayout>
              <c:xMode val="edge"/>
              <c:yMode val="edge"/>
              <c:x val="0.37907320680305612"/>
              <c:y val="0.790836197021763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0" vertOverflow="ellipsis" vert="horz" wrap="square" anchor="ctr" anchorCtr="1"/>
            <a:lstStyle/>
            <a:p>
              <a:pPr defTabSz="914400">
                <a:defRPr lang="en-US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531712"/>
        <c:crosses val="autoZero"/>
        <c:auto val="1"/>
        <c:lblAlgn val="ctr"/>
        <c:lblOffset val="100"/>
        <c:noMultiLvlLbl val="0"/>
      </c:catAx>
      <c:valAx>
        <c:axId val="11053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en-US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Number of Hearing aids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0" vertOverflow="ellipsis" vert="horz" wrap="square" anchor="ctr" anchorCtr="1"/>
            <a:lstStyle/>
            <a:p>
              <a:pPr defTabSz="914400">
                <a:defRPr lang="en-US"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5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 rot="0" vert="eaVert"/>
    <a:lstStyle/>
    <a:p>
      <a:pPr>
        <a:defRPr lang="en-US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b="1"/>
              <a:t>Hearing aids repaired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en-US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'[NAAC Chart.xlsx]Repair'!$B$3</c:f>
              <c:strCache>
                <c:ptCount val="1"/>
                <c:pt idx="0">
                  <c:v>Bodylevel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Chart.xlsx]Repair'!$A$4:$A$8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Chart.xlsx]Repair'!$B$4:$B$8</c:f>
              <c:numCache>
                <c:formatCode>General</c:formatCode>
                <c:ptCount val="5"/>
                <c:pt idx="0">
                  <c:v>739</c:v>
                </c:pt>
                <c:pt idx="1">
                  <c:v>454</c:v>
                </c:pt>
                <c:pt idx="2">
                  <c:v>454</c:v>
                </c:pt>
                <c:pt idx="3">
                  <c:v>383</c:v>
                </c:pt>
                <c:pt idx="4">
                  <c:v>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D-4439-BAA4-C2D1FE485727}"/>
            </c:ext>
          </c:extLst>
        </c:ser>
        <c:ser>
          <c:idx val="1"/>
          <c:order val="1"/>
          <c:tx>
            <c:strRef>
              <c:f>'[NAAC Chart.xlsx]Repair'!$C$3</c:f>
              <c:strCache>
                <c:ptCount val="1"/>
                <c:pt idx="0">
                  <c:v>BTE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Chart.xlsx]Repair'!$A$4:$A$8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Chart.xlsx]Repair'!$C$4:$C$8</c:f>
              <c:numCache>
                <c:formatCode>General</c:formatCode>
                <c:ptCount val="5"/>
                <c:pt idx="0">
                  <c:v>846</c:v>
                </c:pt>
                <c:pt idx="1">
                  <c:v>660</c:v>
                </c:pt>
                <c:pt idx="2">
                  <c:v>660</c:v>
                </c:pt>
                <c:pt idx="3">
                  <c:v>822</c:v>
                </c:pt>
                <c:pt idx="4">
                  <c:v>1233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AD-4439-BAA4-C2D1FE4857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927872"/>
        <c:axId val="110929792"/>
      </c:barChart>
      <c:catAx>
        <c:axId val="110927872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en-US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altLang="en-US" b="1"/>
                  <a:t>Financial year</a:t>
                </a:r>
              </a:p>
            </c:rich>
          </c:tx>
          <c:layout>
            <c:manualLayout>
              <c:xMode val="edge"/>
              <c:yMode val="edge"/>
              <c:x val="0.38448611111111114"/>
              <c:y val="0.785185185185184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0" vertOverflow="ellipsis" vert="horz" wrap="square" anchor="ctr" anchorCtr="1"/>
            <a:lstStyle/>
            <a:p>
              <a:pPr defTabSz="914400">
                <a:defRPr lang="en-US"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929792"/>
        <c:crosses val="autoZero"/>
        <c:auto val="1"/>
        <c:lblAlgn val="ctr"/>
        <c:lblOffset val="100"/>
        <c:noMultiLvlLbl val="0"/>
      </c:catAx>
      <c:valAx>
        <c:axId val="11092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en-US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Number of Hearing aids</a:t>
                </a:r>
              </a:p>
              <a:p>
                <a:pPr defTabSz="914400">
                  <a:defRPr b="1"/>
                </a:pPr>
                <a:r>
                  <a:rPr lang="en-IN" b="1"/>
                  <a:t>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0" vertOverflow="ellipsis" vert="horz" wrap="square" anchor="ctr" anchorCtr="1"/>
            <a:lstStyle/>
            <a:p>
              <a:pPr defTabSz="914400">
                <a:defRPr lang="en-US"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92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US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altLang="en-US" b="1"/>
              <a:t>Consultancy Services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en-U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'[NAAC Chart.xlsx]consultancy'!$B$2</c:f>
              <c:strCache>
                <c:ptCount val="1"/>
                <c:pt idx="0">
                  <c:v>Electro - Acoustic Evaluation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Chart.xlsx]consultancy'!$A$3:$A$7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Chart.xlsx]consultancy'!$B$3:$B$7</c:f>
              <c:numCache>
                <c:formatCode>General</c:formatCode>
                <c:ptCount val="5"/>
                <c:pt idx="0">
                  <c:v>5</c:v>
                </c:pt>
                <c:pt idx="1">
                  <c:v>158</c:v>
                </c:pt>
                <c:pt idx="2">
                  <c:v>50</c:v>
                </c:pt>
                <c:pt idx="3">
                  <c:v>124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9B-48D3-AD60-0F51AF0011CB}"/>
            </c:ext>
          </c:extLst>
        </c:ser>
        <c:ser>
          <c:idx val="1"/>
          <c:order val="1"/>
          <c:tx>
            <c:strRef>
              <c:f>'[NAAC Chart.xlsx]consultancy'!$C$2</c:f>
              <c:strCache>
                <c:ptCount val="1"/>
                <c:pt idx="0">
                  <c:v>Calibration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Chart.xlsx]consultancy'!$A$3:$A$7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Chart.xlsx]consultancy'!$C$3:$C$7</c:f>
              <c:numCache>
                <c:formatCode>General</c:formatCode>
                <c:ptCount val="5"/>
                <c:pt idx="0">
                  <c:v>7</c:v>
                </c:pt>
                <c:pt idx="1">
                  <c:v>17</c:v>
                </c:pt>
                <c:pt idx="2">
                  <c:v>6</c:v>
                </c:pt>
                <c:pt idx="3">
                  <c:v>14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9B-48D3-AD60-0F51AF0011CB}"/>
            </c:ext>
          </c:extLst>
        </c:ser>
        <c:ser>
          <c:idx val="2"/>
          <c:order val="2"/>
          <c:tx>
            <c:strRef>
              <c:f>'[NAAC Chart.xlsx]consultancy'!$D$2</c:f>
              <c:strCache>
                <c:ptCount val="1"/>
                <c:pt idx="0">
                  <c:v>Acoustic measurement and Noise auditing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'[NAAC Chart.xlsx]consultancy'!$A$3:$A$7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'[NAAC Chart.xlsx]consultancy'!$D$3:$D$7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9B-48D3-AD60-0F51AF0011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11104768"/>
        <c:axId val="111106688"/>
      </c:barChart>
      <c:catAx>
        <c:axId val="111104768"/>
        <c:scaling>
          <c:orientation val="minMax"/>
        </c:scaling>
        <c:delete val="0"/>
        <c:axPos val="l"/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en-US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altLang="en-US" b="1"/>
                  <a:t>Financial 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0" vertOverflow="ellipsis" vert="horz" wrap="square" anchor="ctr" anchorCtr="1"/>
            <a:lstStyle/>
            <a:p>
              <a:pPr defTabSz="914400">
                <a:defRPr lang="en-US"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06688"/>
        <c:crosses val="autoZero"/>
        <c:auto val="1"/>
        <c:lblAlgn val="ctr"/>
        <c:lblOffset val="100"/>
        <c:noMultiLvlLbl val="0"/>
      </c:catAx>
      <c:valAx>
        <c:axId val="11110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0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58829700431298"/>
          <c:y val="0.88888888888888895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US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067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20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337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06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885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629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131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78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38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334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612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23336-7583-457A-8C31-729078145957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FED95-1091-46EA-ACC1-E169D82126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82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2521" y="0"/>
            <a:ext cx="83558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Clinical Support &amp; Consultancy Services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1136983" y="972728"/>
          <a:ext cx="515239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/>
          </p:nvPr>
        </p:nvGraphicFramePr>
        <p:xfrm>
          <a:off x="6730696" y="972728"/>
          <a:ext cx="4820327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/>
          </p:nvPr>
        </p:nvGraphicFramePr>
        <p:xfrm>
          <a:off x="3713178" y="3844851"/>
          <a:ext cx="5447665" cy="268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74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Ajish K.Abraham</dc:creator>
  <cp:lastModifiedBy>Pushpa-Shivanna</cp:lastModifiedBy>
  <cp:revision>1</cp:revision>
  <dcterms:created xsi:type="dcterms:W3CDTF">2021-12-18T16:59:48Z</dcterms:created>
  <dcterms:modified xsi:type="dcterms:W3CDTF">2021-12-18T17:59:53Z</dcterms:modified>
</cp:coreProperties>
</file>