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8" r:id="rId2"/>
    <p:sldId id="269" r:id="rId3"/>
    <p:sldId id="270" r:id="rId4"/>
    <p:sldId id="260" r:id="rId5"/>
    <p:sldId id="272" r:id="rId6"/>
    <p:sldId id="273" r:id="rId7"/>
    <p:sldId id="274" r:id="rId8"/>
    <p:sldId id="275" r:id="rId9"/>
    <p:sldId id="276" r:id="rId10"/>
    <p:sldId id="256" r:id="rId11"/>
    <p:sldId id="257" r:id="rId12"/>
    <p:sldId id="258" r:id="rId13"/>
    <p:sldId id="264" r:id="rId14"/>
    <p:sldId id="259" r:id="rId15"/>
    <p:sldId id="265" r:id="rId16"/>
    <p:sldId id="261" r:id="rId17"/>
    <p:sldId id="262" r:id="rId18"/>
    <p:sldId id="266" r:id="rId19"/>
    <p:sldId id="277" r:id="rId20"/>
    <p:sldId id="278" r:id="rId21"/>
    <p:sldId id="279" r:id="rId22"/>
    <p:sldId id="280" r:id="rId23"/>
    <p:sldId id="281" r:id="rId24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7008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85435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5432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76943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550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32938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197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9881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724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56494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40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609EB5F-CDE8-44C0-BDE4-0958ECF1617C}" type="datetimeFigureOut">
              <a:rPr lang="en-IN" smtClean="0"/>
              <a:t>04-11-2020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2DCEAAFF-9614-4FB1-BA82-A9838E2C04FA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1023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iish.ac.in/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E01B4-3B1D-431D-9B21-D1828FD6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3382" y="2215883"/>
            <a:ext cx="9144000" cy="1642608"/>
          </a:xfrm>
        </p:spPr>
        <p:txBody>
          <a:bodyPr>
            <a:normAutofit/>
          </a:bodyPr>
          <a:lstStyle/>
          <a:p>
            <a:pPr algn="ctr"/>
            <a:r>
              <a:rPr lang="en-IN" sz="4000" b="1" i="0" cap="none" dirty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~</a:t>
            </a:r>
            <a:r>
              <a:rPr lang="en-IN" sz="5500" b="1" i="0" cap="none" dirty="0" err="1">
                <a:solidFill>
                  <a:srgbClr val="00B0F0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e</a:t>
            </a:r>
            <a:r>
              <a:rPr lang="en-IN" sz="5500" b="1" i="0" dirty="0" err="1">
                <a:solidFill>
                  <a:srgbClr val="00B0F0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AiiSH</a:t>
            </a:r>
            <a:r>
              <a:rPr lang="en-IN" sz="4000" b="1" i="0" dirty="0">
                <a:solidFill>
                  <a:schemeClr val="tx1"/>
                </a:solidFill>
                <a:latin typeface="Bahnschrift Light SemiCondensed" panose="020B0502040204020203" pitchFamily="34" charset="0"/>
                <a:ea typeface="+mn-ea"/>
                <a:cs typeface="+mn-cs"/>
              </a:rPr>
              <a:t>~</a:t>
            </a:r>
            <a:r>
              <a:rPr lang="en-IN" sz="7200" b="1" dirty="0">
                <a:solidFill>
                  <a:srgbClr val="00B0F0"/>
                </a:solidFill>
                <a:latin typeface="Alaska" panose="020E0602030304020303" pitchFamily="34" charset="0"/>
              </a:rPr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09D559-DDC3-47B6-AD02-0ABBB1464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200400"/>
            <a:ext cx="10266218" cy="1842655"/>
          </a:xfrm>
        </p:spPr>
        <p:txBody>
          <a:bodyPr>
            <a:noAutofit/>
          </a:bodyPr>
          <a:lstStyle/>
          <a:p>
            <a:pPr algn="ctr"/>
            <a:r>
              <a:rPr lang="en-IN" sz="45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AIISH E-learning Platform</a:t>
            </a:r>
          </a:p>
          <a:p>
            <a:pPr algn="ctr"/>
            <a:r>
              <a:rPr lang="en-IN" sz="3000" b="1" dirty="0">
                <a:solidFill>
                  <a:schemeClr val="tx1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-Institutional Learning Management System-</a:t>
            </a:r>
            <a:r>
              <a:rPr lang="en-IN" sz="3000" b="1" dirty="0">
                <a:solidFill>
                  <a:srgbClr val="00B0F0"/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741495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28CED-550D-4166-BCF2-6102AA9428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8819" y="1294517"/>
            <a:ext cx="7034362" cy="4268965"/>
          </a:xfrm>
        </p:spPr>
        <p:txBody>
          <a:bodyPr>
            <a:normAutofit/>
          </a:bodyPr>
          <a:lstStyle/>
          <a:p>
            <a:pPr algn="ctr"/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r>
              <a:rPr lang="en-IN" sz="3600" b="1" i="0" cap="none" dirty="0">
                <a:solidFill>
                  <a:srgbClr val="FFFF00"/>
                </a:solidFill>
                <a:latin typeface="Bahnschrift Light SemiCondensed" panose="020B0502040204020203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www.aiish.ac.in</a:t>
            </a:r>
            <a:r>
              <a:rPr lang="en-IN" sz="3600" b="1" i="0" cap="none" dirty="0">
                <a:solidFill>
                  <a:srgbClr val="FFFF00"/>
                </a:solidFill>
                <a:latin typeface="Bahnschrift Light SemiCondensed" panose="020B0502040204020203" pitchFamily="34" charset="0"/>
              </a:rPr>
              <a:t>  </a:t>
            </a: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br>
              <a:rPr lang="en-IN" sz="32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</a:br>
            <a:r>
              <a:rPr lang="en-IN" sz="4000" b="1" i="0" dirty="0">
                <a:solidFill>
                  <a:srgbClr val="00B0F0"/>
                </a:solidFill>
                <a:latin typeface="Bahnschrift Light SemiCondensed" panose="020B0502040204020203" pitchFamily="34" charset="0"/>
              </a:rPr>
              <a:t>E-learning @ AIISH</a:t>
            </a:r>
            <a:endParaRPr lang="en-IN" sz="4000" i="0" dirty="0"/>
          </a:p>
        </p:txBody>
      </p:sp>
    </p:spTree>
    <p:extLst>
      <p:ext uri="{BB962C8B-B14F-4D97-AF65-F5344CB8AC3E}">
        <p14:creationId xmlns:p14="http://schemas.microsoft.com/office/powerpoint/2010/main" val="934171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953B67-8D08-4D72-BCCB-6DCECE5EAE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8D111D8-C60F-472D-9269-A340EF267F0A}"/>
              </a:ext>
            </a:extLst>
          </p:cNvPr>
          <p:cNvSpPr/>
          <p:nvPr/>
        </p:nvSpPr>
        <p:spPr>
          <a:xfrm>
            <a:off x="9407237" y="0"/>
            <a:ext cx="2632363" cy="9144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520231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A722F6B-30B2-430E-8669-DD09A0681E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544D2FA-6EF2-4075-8B3C-14D3C397A11D}"/>
              </a:ext>
            </a:extLst>
          </p:cNvPr>
          <p:cNvSpPr/>
          <p:nvPr/>
        </p:nvSpPr>
        <p:spPr>
          <a:xfrm>
            <a:off x="678874" y="263237"/>
            <a:ext cx="6899562" cy="2064327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3200" dirty="0"/>
              <a:t>Enter your first name in small letters </a:t>
            </a:r>
          </a:p>
          <a:p>
            <a:pPr algn="ctr"/>
            <a:r>
              <a:rPr lang="en-IN" sz="3200" dirty="0"/>
              <a:t>Password : Your Register Number</a:t>
            </a:r>
          </a:p>
        </p:txBody>
      </p:sp>
    </p:spTree>
    <p:extLst>
      <p:ext uri="{BB962C8B-B14F-4D97-AF65-F5344CB8AC3E}">
        <p14:creationId xmlns:p14="http://schemas.microsoft.com/office/powerpoint/2010/main" val="25333681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7A61EC-8B46-4C8F-B695-FE33DC297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18" y="569066"/>
            <a:ext cx="10917380" cy="6191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Username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  <a:r>
              <a:rPr lang="en-IN" sz="3600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Password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ashishk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	#Lp180011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fathimag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#Lp180016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fathimak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#Lp180017</a:t>
            </a:r>
          </a:p>
          <a:p>
            <a:pPr marL="0" indent="0">
              <a:buNone/>
            </a:pP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latin typeface="Arial" panose="020B0604020202020204" pitchFamily="34" charset="0"/>
                <a:cs typeface="Arial" panose="020B0604020202020204" pitchFamily="34" charset="0"/>
              </a:rPr>
              <a:t>fathimam</a:t>
            </a:r>
            <a:r>
              <a:rPr lang="en-IN" sz="3600" dirty="0">
                <a:latin typeface="Arial" panose="020B0604020202020204" pitchFamily="34" charset="0"/>
                <a:cs typeface="Arial" panose="020B0604020202020204" pitchFamily="34" charset="0"/>
              </a:rPr>
              <a:t> 				#Lp180018</a:t>
            </a:r>
          </a:p>
          <a:p>
            <a:pPr marL="0" indent="0">
              <a:buNone/>
            </a:pPr>
            <a:r>
              <a:rPr lang="en-IN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b="0" i="0" u="none" strike="noStrike" dirty="0" err="1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lakshmip</a:t>
            </a:r>
            <a:r>
              <a:rPr lang="en-IN" sz="3600" b="0" i="0" u="none" strike="noStrike" dirty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				#Lp180031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chandanan</a:t>
            </a: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#Lp180039</a:t>
            </a:r>
          </a:p>
          <a:p>
            <a:pPr marL="0" indent="0">
              <a:buNone/>
            </a:pP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IN" sz="36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sahanav</a:t>
            </a:r>
            <a:r>
              <a:rPr lang="en-IN" sz="3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				#Lp180053</a:t>
            </a:r>
          </a:p>
        </p:txBody>
      </p:sp>
    </p:spTree>
    <p:extLst>
      <p:ext uri="{BB962C8B-B14F-4D97-AF65-F5344CB8AC3E}">
        <p14:creationId xmlns:p14="http://schemas.microsoft.com/office/powerpoint/2010/main" val="10474760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BDD19-5CFD-4A25-B820-F3FC825EAF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569066"/>
            <a:ext cx="11277598" cy="5655156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A97C63-D8C4-4EA6-B2F9-B3B96837A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noFill/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29DDAEF-8F6A-448C-A16B-88F7BC802CE7}"/>
              </a:ext>
            </a:extLst>
          </p:cNvPr>
          <p:cNvSpPr/>
          <p:nvPr/>
        </p:nvSpPr>
        <p:spPr>
          <a:xfrm>
            <a:off x="5430982" y="3616036"/>
            <a:ext cx="3241963" cy="22721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959198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BD0C-2A7F-4972-8952-83E3CD42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9E89-156E-43C0-A90A-4037147F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C257-96F4-4B5E-B688-3D9ED8EC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4FB2B-5F74-4980-A1EB-33208DACFF88}"/>
              </a:ext>
            </a:extLst>
          </p:cNvPr>
          <p:cNvSpPr/>
          <p:nvPr/>
        </p:nvSpPr>
        <p:spPr>
          <a:xfrm>
            <a:off x="2978728" y="2673927"/>
            <a:ext cx="2576945" cy="102712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7368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9FC834-2F27-4D4C-BE94-28614A3511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68BE8E-532E-479F-95C2-0A9E91D0F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EF21AE-D6FE-41D3-B9BD-274F01660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1F567B-4936-434C-A6EA-6E181C96363F}"/>
              </a:ext>
            </a:extLst>
          </p:cNvPr>
          <p:cNvSpPr/>
          <p:nvPr/>
        </p:nvSpPr>
        <p:spPr>
          <a:xfrm>
            <a:off x="5846619" y="3035924"/>
            <a:ext cx="2036618" cy="178723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97081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DB5C9-82C8-4B77-B24D-250D4BD16E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68EEB5-5B95-4E1D-A902-136D8DD1DE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C56B1-7AA3-481B-A166-B67C37769E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083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CBD0C-2A7F-4972-8952-83E3CD426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29E89-156E-43C0-A90A-4037147F81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9C257-96F4-4B5E-B688-3D9ED8ECD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683"/>
            <a:ext cx="121920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B4FB2B-5F74-4980-A1EB-33208DACFF88}"/>
              </a:ext>
            </a:extLst>
          </p:cNvPr>
          <p:cNvSpPr/>
          <p:nvPr/>
        </p:nvSpPr>
        <p:spPr>
          <a:xfrm>
            <a:off x="2780961" y="4059382"/>
            <a:ext cx="3495148" cy="12330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01341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CC491-5043-4E30-BBDB-C22B2FA1C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5182B-0CBC-4F38-862B-1A0E5DE2C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C656-FA06-4C71-B4CE-B6BA49C76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375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611D1-DE7E-469D-A8B7-1F9C030EA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29384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00B0F0"/>
                </a:solidFill>
              </a:rPr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BFE6D6-35C9-48A8-A5B9-9944B5CCB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61" y="1229524"/>
            <a:ext cx="8742218" cy="5933276"/>
          </a:xfrm>
        </p:spPr>
        <p:txBody>
          <a:bodyPr>
            <a:no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E-learning</a:t>
            </a:r>
          </a:p>
          <a:p>
            <a:pPr marL="0" indent="0">
              <a:buNone/>
            </a:pPr>
            <a:endParaRPr lang="en-IN" sz="14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Learning Management System (LMS)</a:t>
            </a:r>
          </a:p>
          <a:p>
            <a:pPr marL="0" indent="0">
              <a:buNone/>
            </a:pPr>
            <a:endParaRPr lang="en-IN" sz="1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Institutional Learning Management System</a:t>
            </a:r>
          </a:p>
          <a:p>
            <a:endParaRPr lang="en-IN" sz="16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Commercial  </a:t>
            </a:r>
            <a:r>
              <a:rPr lang="en-IN" sz="2800" i="1" dirty="0">
                <a:latin typeface="Alaska" panose="020E0602030304020303" pitchFamily="34" charset="0"/>
              </a:rPr>
              <a:t>Vs</a:t>
            </a:r>
            <a:r>
              <a:rPr lang="en-IN" sz="2800" dirty="0">
                <a:latin typeface="Alaska" panose="020E0602030304020303" pitchFamily="34" charset="0"/>
              </a:rPr>
              <a:t>. Free LMS</a:t>
            </a:r>
          </a:p>
          <a:p>
            <a:endParaRPr lang="en-IN" sz="1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Moodle </a:t>
            </a:r>
          </a:p>
        </p:txBody>
      </p:sp>
    </p:spTree>
    <p:extLst>
      <p:ext uri="{BB962C8B-B14F-4D97-AF65-F5344CB8AC3E}">
        <p14:creationId xmlns:p14="http://schemas.microsoft.com/office/powerpoint/2010/main" val="34600960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6E8A-93F6-4518-9DE5-6E09FF112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3F6918-E64B-4AAF-B966-5EED99338C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64FD30-F168-44C6-A3CB-4CABB8DF5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9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BE308-DDC1-4C3F-B9D6-A865A28F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0B3FD-E768-4767-BE24-1802B7A51B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71F914-A663-4F86-B04C-B27E0A1C4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186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8FB11-E61C-4399-AEE7-AFA26E80D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0AA5E3-BC59-42F4-9B27-96378F34A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43B9F9-3654-41E4-B7A0-34C62FC9B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5698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21D76-9E9D-487F-84B9-BF02686CB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1DC72-76F0-430F-9C92-ADC55D422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1839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7863B-8445-4E59-89A4-807C4C65C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257" y="396931"/>
            <a:ext cx="3833906" cy="4952492"/>
          </a:xfrm>
        </p:spPr>
        <p:txBody>
          <a:bodyPr/>
          <a:lstStyle/>
          <a:p>
            <a:r>
              <a:rPr lang="en-IN" sz="4000" dirty="0">
                <a:solidFill>
                  <a:srgbClr val="00B0F0"/>
                </a:solidFill>
              </a:rPr>
              <a:t>MOODLE</a:t>
            </a:r>
            <a:r>
              <a:rPr lang="en-IN" dirty="0">
                <a:solidFill>
                  <a:srgbClr val="00B0F0"/>
                </a:solidFill>
              </a:rPr>
              <a:t> 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B048F-A682-405A-B83F-9360141DB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7" y="1202844"/>
            <a:ext cx="9539288" cy="565515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M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odular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O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bject-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O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riented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D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ynamic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L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earning </a:t>
            </a:r>
            <a:r>
              <a:rPr lang="en-IN" sz="3000" b="1" u="sng" dirty="0">
                <a:solidFill>
                  <a:schemeClr val="tx1"/>
                </a:solidFill>
                <a:latin typeface="Alaska" panose="020E0602030304020303" pitchFamily="34" charset="0"/>
              </a:rPr>
              <a:t>E</a:t>
            </a: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nvironment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Martin </a:t>
            </a:r>
            <a:r>
              <a:rPr lang="en-IN" sz="2800" b="0" i="0" dirty="0" err="1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Dougiamas</a:t>
            </a: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 in 2002 </a:t>
            </a:r>
          </a:p>
          <a:p>
            <a:pPr>
              <a:lnSpc>
                <a:spcPct val="150000"/>
              </a:lnSpc>
            </a:pP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Moodle Proprietary Ltd, Australia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World’s most popular LMS</a:t>
            </a:r>
          </a:p>
          <a:p>
            <a:pPr>
              <a:lnSpc>
                <a:spcPct val="150000"/>
              </a:lnSpc>
            </a:pPr>
            <a:r>
              <a:rPr lang="en-IN" sz="2800" b="0" i="0" dirty="0">
                <a:solidFill>
                  <a:schemeClr val="tx1"/>
                </a:solidFill>
                <a:effectLst/>
                <a:latin typeface="Alaska" panose="020E0602030304020303" pitchFamily="34" charset="0"/>
              </a:rPr>
              <a:t>Sites: 1, 79 000+</a:t>
            </a:r>
          </a:p>
          <a:p>
            <a:pPr>
              <a:lnSpc>
                <a:spcPct val="150000"/>
              </a:lnSpc>
            </a:pPr>
            <a:r>
              <a:rPr lang="en-IN" sz="2800" dirty="0">
                <a:solidFill>
                  <a:schemeClr val="tx1"/>
                </a:solidFill>
                <a:latin typeface="Alaska" panose="020E0602030304020303" pitchFamily="34" charset="0"/>
              </a:rPr>
              <a:t>Courses: 3, 11, 44,000+</a:t>
            </a:r>
          </a:p>
          <a:p>
            <a:endParaRPr lang="en-IN" b="0" i="0" dirty="0"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984400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87DF-7029-4C97-BF5F-2B642CE34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2525" y="316932"/>
            <a:ext cx="10515600" cy="1325563"/>
          </a:xfrm>
        </p:spPr>
        <p:txBody>
          <a:bodyPr>
            <a:normAutofit/>
          </a:bodyPr>
          <a:lstStyle/>
          <a:p>
            <a:r>
              <a:rPr lang="en-IN" sz="4800" dirty="0"/>
              <a:t>				</a:t>
            </a:r>
            <a:r>
              <a:rPr lang="en-IN" dirty="0" err="1">
                <a:solidFill>
                  <a:srgbClr val="00B0F0"/>
                </a:solidFill>
              </a:rPr>
              <a:t>eAiiSH</a:t>
            </a: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323866-3A44-4928-9715-B609E8430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725885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Latest version, 3.9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PG, UG &amp; Diploma Courses</a:t>
            </a:r>
          </a:p>
          <a:p>
            <a:pPr marL="0" indent="0">
              <a:buNone/>
            </a:pPr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Types of accounts: Administrator, Teacher &amp; Student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Username &amp; Password  </a:t>
            </a:r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17740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26281-B607-4508-9F89-02E568A89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45" y="490406"/>
            <a:ext cx="5385615" cy="1158285"/>
          </a:xfrm>
        </p:spPr>
        <p:txBody>
          <a:bodyPr>
            <a:normAutofit fontScale="90000"/>
          </a:bodyPr>
          <a:lstStyle/>
          <a:p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Dashboard &amp; </a:t>
            </a:r>
            <a:r>
              <a:rPr lang="en-IN" sz="4400" dirty="0">
                <a:solidFill>
                  <a:srgbClr val="00B0F0"/>
                </a:solidFill>
              </a:rPr>
              <a:t> </a:t>
            </a:r>
            <a:br>
              <a:rPr lang="en-IN" sz="4400" dirty="0">
                <a:solidFill>
                  <a:srgbClr val="00B0F0"/>
                </a:solidFill>
              </a:rPr>
            </a:br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Course homepage</a:t>
            </a:r>
            <a:br>
              <a:rPr lang="en-IN" sz="5400" dirty="0">
                <a:latin typeface="Alaska" panose="020E0602030304020303" pitchFamily="34" charset="0"/>
              </a:rPr>
            </a:br>
            <a:endParaRPr lang="en-IN" dirty="0">
              <a:solidFill>
                <a:srgbClr val="00B0F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081273-9574-4443-A658-9E859F8CB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0037"/>
            <a:ext cx="10515600" cy="5527963"/>
          </a:xfrm>
        </p:spPr>
        <p:txBody>
          <a:bodyPr/>
          <a:lstStyle/>
          <a:p>
            <a:r>
              <a:rPr lang="en-IN" sz="3200" dirty="0">
                <a:latin typeface="Alaska" panose="020E0602030304020303" pitchFamily="34" charset="0"/>
              </a:rPr>
              <a:t>Dashboard</a:t>
            </a:r>
          </a:p>
          <a:p>
            <a:pPr marL="0" indent="0">
              <a:buNone/>
            </a:pPr>
            <a:endParaRPr lang="en-IN" sz="1600" dirty="0">
              <a:latin typeface="Alaska" panose="020E0602030304020303" pitchFamily="34" charset="0"/>
            </a:endParaRPr>
          </a:p>
          <a:p>
            <a:pPr marL="1081087" indent="-457200">
              <a:buFont typeface="Wingdings" panose="05000000000000000000" pitchFamily="2" charset="2"/>
              <a:buChar char="§"/>
            </a:pPr>
            <a:r>
              <a:rPr lang="en-IN" sz="2800" dirty="0"/>
              <a:t>Teachers: Assigned Courses</a:t>
            </a:r>
          </a:p>
          <a:p>
            <a:pPr marL="1081087" indent="-457200">
              <a:buFont typeface="Wingdings" panose="05000000000000000000" pitchFamily="2" charset="2"/>
              <a:buChar char="§"/>
            </a:pPr>
            <a:r>
              <a:rPr lang="en-IN" sz="2800" dirty="0"/>
              <a:t>Students: Enrolled Courses</a:t>
            </a:r>
          </a:p>
          <a:p>
            <a:pPr marL="0" indent="0">
              <a:buNone/>
            </a:pPr>
            <a:endParaRPr lang="en-IN" sz="1200" dirty="0">
              <a:latin typeface="Alaska" panose="020E0602030304020303" pitchFamily="34" charset="0"/>
            </a:endParaRPr>
          </a:p>
          <a:p>
            <a:pPr marL="263525" indent="-263525"/>
            <a:r>
              <a:rPr lang="en-IN" sz="3200" dirty="0">
                <a:latin typeface="Alaska" panose="020E0602030304020303" pitchFamily="34" charset="0"/>
              </a:rPr>
              <a:t>Course homepage</a:t>
            </a:r>
          </a:p>
          <a:p>
            <a:pPr marL="623888" indent="0">
              <a:buFont typeface="Wingdings" panose="05000000000000000000" pitchFamily="2" charset="2"/>
              <a:buChar char="§"/>
            </a:pPr>
            <a:r>
              <a:rPr lang="en-IN" sz="3200" dirty="0">
                <a:latin typeface="Alaska" panose="020E0602030304020303" pitchFamily="34" charset="0"/>
              </a:rPr>
              <a:t>	  </a:t>
            </a:r>
            <a:r>
              <a:rPr lang="en-IN" sz="2800" dirty="0"/>
              <a:t>Participants </a:t>
            </a:r>
          </a:p>
          <a:p>
            <a:pPr marL="623888" indent="0">
              <a:buFont typeface="Wingdings" panose="05000000000000000000" pitchFamily="2" charset="2"/>
              <a:buChar char="§"/>
            </a:pPr>
            <a:r>
              <a:rPr lang="en-IN" sz="2800" dirty="0"/>
              <a:t>     Content Area</a:t>
            </a:r>
          </a:p>
          <a:p>
            <a:pPr marL="457200" lvl="1" indent="166688">
              <a:buNone/>
            </a:pPr>
            <a:endParaRPr lang="en-IN" dirty="0"/>
          </a:p>
          <a:p>
            <a:pPr marL="457200" lvl="1" indent="166688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501028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9FD85-4FEE-4B0B-8493-86AD4D22B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4691" y="142323"/>
            <a:ext cx="3833906" cy="853486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6A25-E030-4A7C-B669-9FCF605A5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6293" y="1414193"/>
            <a:ext cx="6248398" cy="5655156"/>
          </a:xfrm>
        </p:spPr>
        <p:txBody>
          <a:bodyPr/>
          <a:lstStyle/>
          <a:p>
            <a:r>
              <a:rPr lang="en-IN" sz="4000" dirty="0"/>
              <a:t>Books</a:t>
            </a:r>
          </a:p>
          <a:p>
            <a:r>
              <a:rPr lang="en-IN" sz="4000" dirty="0"/>
              <a:t>Files</a:t>
            </a:r>
          </a:p>
          <a:p>
            <a:r>
              <a:rPr lang="en-IN" sz="4000" dirty="0"/>
              <a:t>Folders</a:t>
            </a:r>
          </a:p>
          <a:p>
            <a:r>
              <a:rPr lang="en-IN" sz="4000" dirty="0"/>
              <a:t>Pages</a:t>
            </a:r>
          </a:p>
          <a:p>
            <a:r>
              <a:rPr lang="en-IN" sz="4000" dirty="0"/>
              <a:t>URL</a:t>
            </a:r>
          </a:p>
          <a:p>
            <a:endParaRPr lang="en-IN" b="1" dirty="0"/>
          </a:p>
          <a:p>
            <a:endParaRPr lang="en-IN" b="1" dirty="0"/>
          </a:p>
        </p:txBody>
      </p:sp>
    </p:spTree>
    <p:extLst>
      <p:ext uri="{BB962C8B-B14F-4D97-AF65-F5344CB8AC3E}">
        <p14:creationId xmlns:p14="http://schemas.microsoft.com/office/powerpoint/2010/main" val="14806305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E9276-EC51-40D7-833E-0765F38F0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8175"/>
            <a:ext cx="10515600" cy="871539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</a:rPr>
              <a:t>Activities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E5355D-4244-45F1-96BA-EC6D3BFA8F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690" y="869269"/>
            <a:ext cx="10515600" cy="5424261"/>
          </a:xfrm>
        </p:spPr>
        <p:txBody>
          <a:bodyPr>
            <a:normAutofit fontScale="92500" lnSpcReduction="10000"/>
          </a:bodyPr>
          <a:lstStyle/>
          <a:p>
            <a:r>
              <a:rPr lang="en-IN" sz="3200" dirty="0"/>
              <a:t>Assignments</a:t>
            </a:r>
          </a:p>
          <a:p>
            <a:r>
              <a:rPr lang="en-IN" sz="3200" dirty="0"/>
              <a:t>Chat</a:t>
            </a:r>
          </a:p>
          <a:p>
            <a:r>
              <a:rPr lang="en-IN" sz="3200" dirty="0"/>
              <a:t>Choice </a:t>
            </a:r>
          </a:p>
          <a:p>
            <a:r>
              <a:rPr lang="en-IN" sz="3200" dirty="0"/>
              <a:t>Discussion Forums</a:t>
            </a:r>
          </a:p>
          <a:p>
            <a:r>
              <a:rPr lang="en-IN" sz="3200" dirty="0"/>
              <a:t>Database</a:t>
            </a:r>
          </a:p>
          <a:p>
            <a:r>
              <a:rPr lang="en-IN" sz="3200" dirty="0"/>
              <a:t>Feedback</a:t>
            </a:r>
          </a:p>
          <a:p>
            <a:r>
              <a:rPr lang="en-IN" sz="3200" dirty="0"/>
              <a:t>Glossary</a:t>
            </a:r>
          </a:p>
          <a:p>
            <a:r>
              <a:rPr lang="en-IN" sz="3200" dirty="0"/>
              <a:t>Quiz</a:t>
            </a:r>
          </a:p>
          <a:p>
            <a:r>
              <a:rPr lang="en-IN" sz="3200" dirty="0"/>
              <a:t>Virtual Classroom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006291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D429FF-DF26-4226-8C7D-A8FBB399A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8056" y="612348"/>
            <a:ext cx="3833906" cy="1075158"/>
          </a:xfrm>
        </p:spPr>
        <p:txBody>
          <a:bodyPr/>
          <a:lstStyle/>
          <a:p>
            <a:r>
              <a:rPr lang="en-IN" dirty="0">
                <a:solidFill>
                  <a:srgbClr val="00B0F0"/>
                </a:solidFill>
                <a:latin typeface="Alaska" panose="020E0602030304020303" pitchFamily="34" charset="0"/>
              </a:rPr>
              <a:t>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EF601-4A76-46F6-8679-459D90D70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0545" y="1149927"/>
            <a:ext cx="6248398" cy="5268258"/>
          </a:xfrm>
        </p:spPr>
        <p:txBody>
          <a:bodyPr>
            <a:normAutofit/>
          </a:bodyPr>
          <a:lstStyle/>
          <a:p>
            <a:r>
              <a:rPr lang="en-IN" sz="2800" dirty="0">
                <a:latin typeface="Alaska" panose="020E0602030304020303" pitchFamily="34" charset="0"/>
              </a:rPr>
              <a:t>Attendance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Gradebook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Custom Certificate</a:t>
            </a:r>
          </a:p>
          <a:p>
            <a:endParaRPr lang="en-IN" sz="2800" dirty="0">
              <a:latin typeface="Alaska" panose="020E0602030304020303" pitchFamily="34" charset="0"/>
            </a:endParaRPr>
          </a:p>
          <a:p>
            <a:r>
              <a:rPr lang="en-IN" sz="2800" dirty="0">
                <a:latin typeface="Alaska" panose="020E0602030304020303" pitchFamily="34" charset="0"/>
              </a:rPr>
              <a:t>Mobile App</a:t>
            </a:r>
          </a:p>
        </p:txBody>
      </p:sp>
    </p:spTree>
    <p:extLst>
      <p:ext uri="{BB962C8B-B14F-4D97-AF65-F5344CB8AC3E}">
        <p14:creationId xmlns:p14="http://schemas.microsoft.com/office/powerpoint/2010/main" val="10223166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6A7E4-D8BB-478E-86C8-0BD7DB265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7746" y="186108"/>
            <a:ext cx="8091055" cy="2307711"/>
          </a:xfrm>
        </p:spPr>
        <p:txBody>
          <a:bodyPr>
            <a:normAutofit/>
          </a:bodyPr>
          <a:lstStyle/>
          <a:p>
            <a:pPr algn="l" defTabSz="179388"/>
            <a:r>
              <a:rPr lang="en-IN" sz="4400" dirty="0">
                <a:solidFill>
                  <a:srgbClr val="00B0F0"/>
                </a:solidFill>
                <a:latin typeface="Alaska" panose="020E0602030304020303" pitchFamily="34" charset="0"/>
              </a:rPr>
              <a:t>Video Conferencing Systems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7D275-0276-4A14-8463-E47DAA600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110" y="1202844"/>
            <a:ext cx="9899072" cy="5655156"/>
          </a:xfrm>
        </p:spPr>
        <p:txBody>
          <a:bodyPr>
            <a:normAutofit/>
          </a:bodyPr>
          <a:lstStyle/>
          <a:p>
            <a:r>
              <a:rPr lang="en-IN" sz="3200" dirty="0" err="1">
                <a:solidFill>
                  <a:srgbClr val="00B0F0"/>
                </a:solidFill>
              </a:rPr>
              <a:t>BigBlueButtonBN</a:t>
            </a:r>
            <a:endParaRPr lang="en-IN" sz="3200" dirty="0">
              <a:solidFill>
                <a:srgbClr val="00B0F0"/>
              </a:solidFill>
            </a:endParaRP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2800" dirty="0"/>
              <a:t>Opensource &amp; Free</a:t>
            </a: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sz="2800" dirty="0"/>
              <a:t>	Load test</a:t>
            </a:r>
          </a:p>
          <a:p>
            <a:pPr marL="442913" indent="-82550">
              <a:buFont typeface="Wingdings" panose="05000000000000000000" pitchFamily="2" charset="2"/>
              <a:buChar char="Ø"/>
            </a:pPr>
            <a:r>
              <a:rPr lang="en-IN" sz="2800" dirty="0"/>
              <a:t>	200 + students in 5 concurrent  sessions</a:t>
            </a:r>
          </a:p>
          <a:p>
            <a:r>
              <a:rPr lang="en-IN" sz="3200" dirty="0" err="1">
                <a:solidFill>
                  <a:srgbClr val="00B0F0"/>
                </a:solidFill>
              </a:rPr>
              <a:t>Congrea</a:t>
            </a:r>
            <a:r>
              <a:rPr lang="en-IN" dirty="0"/>
              <a:t>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	</a:t>
            </a:r>
            <a:r>
              <a:rPr lang="en-IN" sz="2800" dirty="0"/>
              <a:t>Proprietary &amp; Commercial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800" dirty="0"/>
              <a:t>	Free plan (</a:t>
            </a:r>
            <a:r>
              <a:rPr lang="en-IN" sz="2800" i="1" dirty="0"/>
              <a:t>100 students in 10 concurrent  sessions</a:t>
            </a:r>
            <a:r>
              <a:rPr lang="en-IN" sz="2800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sz="2800" dirty="0"/>
              <a:t>	$ 100 / Month Plan: 500 students in 50 </a:t>
            </a:r>
            <a:r>
              <a:rPr lang="en-IN" sz="2800" i="1" dirty="0"/>
              <a:t>concurrent  	sessions </a:t>
            </a:r>
            <a:endParaRPr lang="en-IN" sz="2800" dirty="0"/>
          </a:p>
          <a:p>
            <a:pPr marL="0" indent="0">
              <a:buNone/>
            </a:pPr>
            <a:r>
              <a:rPr lang="en-IN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02703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0d1b517-51a0-4545-8a93-f85384347b51"/>
</p:tagLst>
</file>

<file path=ppt/theme/theme1.xml><?xml version="1.0" encoding="utf-8"?>
<a:theme xmlns:a="http://schemas.openxmlformats.org/drawingml/2006/main" name="Headlines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ppt/theme/themeOverride1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4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5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6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7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ppt/theme/themeOverride9.xml><?xml version="1.0" encoding="utf-8"?>
<a:themeOverride xmlns:a="http://schemas.openxmlformats.org/drawingml/2006/main">
  <a:clrScheme name="Red">
    <a:dk1>
      <a:sysClr val="windowText" lastClr="000000"/>
    </a:dk1>
    <a:lt1>
      <a:sysClr val="window" lastClr="FFFFFF"/>
    </a:lt1>
    <a:dk2>
      <a:srgbClr val="323232"/>
    </a:dk2>
    <a:lt2>
      <a:srgbClr val="E5C243"/>
    </a:lt2>
    <a:accent1>
      <a:srgbClr val="A5300F"/>
    </a:accent1>
    <a:accent2>
      <a:srgbClr val="D55816"/>
    </a:accent2>
    <a:accent3>
      <a:srgbClr val="E19825"/>
    </a:accent3>
    <a:accent4>
      <a:srgbClr val="B19C7D"/>
    </a:accent4>
    <a:accent5>
      <a:srgbClr val="7F5F52"/>
    </a:accent5>
    <a:accent6>
      <a:srgbClr val="B27D4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696</TotalTime>
  <Words>281</Words>
  <Application>Microsoft Office PowerPoint</Application>
  <PresentationFormat>Widescreen</PresentationFormat>
  <Paragraphs>83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Alaska</vt:lpstr>
      <vt:lpstr>AngsanaUPC</vt:lpstr>
      <vt:lpstr>Arial</vt:lpstr>
      <vt:lpstr>Bahnschrift Light SemiCondensed</vt:lpstr>
      <vt:lpstr>Century Schoolbook</vt:lpstr>
      <vt:lpstr>Corbel</vt:lpstr>
      <vt:lpstr>Wingdings</vt:lpstr>
      <vt:lpstr>Headlines</vt:lpstr>
      <vt:lpstr>~eAiiSH~ </vt:lpstr>
      <vt:lpstr>Introduction</vt:lpstr>
      <vt:lpstr>MOODLE …</vt:lpstr>
      <vt:lpstr>    eAiiSH</vt:lpstr>
      <vt:lpstr>Dashboard &amp;   Course homepage </vt:lpstr>
      <vt:lpstr>Resources</vt:lpstr>
      <vt:lpstr>Activities </vt:lpstr>
      <vt:lpstr>Tools</vt:lpstr>
      <vt:lpstr>Video Conferencing Systems </vt:lpstr>
      <vt:lpstr>    www.aiish.ac.in    E-learning @ AIISH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E-learning @ AIISH</dc:title>
  <dc:creator>Shijith Kumar</dc:creator>
  <cp:lastModifiedBy>Shijith Kumar</cp:lastModifiedBy>
  <cp:revision>15</cp:revision>
  <dcterms:created xsi:type="dcterms:W3CDTF">2020-11-03T11:35:52Z</dcterms:created>
  <dcterms:modified xsi:type="dcterms:W3CDTF">2020-11-04T09:49:17Z</dcterms:modified>
</cp:coreProperties>
</file>