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90" r:id="rId4"/>
    <p:sldId id="257" r:id="rId5"/>
    <p:sldId id="259" r:id="rId6"/>
    <p:sldId id="260" r:id="rId7"/>
    <p:sldId id="261" r:id="rId8"/>
    <p:sldId id="262" r:id="rId9"/>
    <p:sldId id="293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92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91" r:id="rId30"/>
    <p:sldId id="285" r:id="rId31"/>
    <p:sldId id="288" r:id="rId32"/>
    <p:sldId id="286" r:id="rId33"/>
    <p:sldId id="289" r:id="rId34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AFC9F-3EF7-49E3-A9FC-31711DD12A41}" type="datetimeFigureOut">
              <a:rPr lang="en-US" smtClean="0"/>
              <a:pPr/>
              <a:t>8/8/2016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772400" cy="1470025"/>
          </a:xfrm>
        </p:spPr>
        <p:txBody>
          <a:bodyPr>
            <a:noAutofit/>
          </a:bodyPr>
          <a:lstStyle/>
          <a:p>
            <a:r>
              <a:rPr lang="en-IN" sz="6000" dirty="0" smtClean="0">
                <a:latin typeface="Arial Narrow" pitchFamily="34" charset="0"/>
              </a:rPr>
              <a:t>Annual Report</a:t>
            </a:r>
            <a:br>
              <a:rPr lang="en-IN" sz="6000" dirty="0" smtClean="0">
                <a:latin typeface="Arial Narrow" pitchFamily="34" charset="0"/>
              </a:rPr>
            </a:br>
            <a:r>
              <a:rPr lang="en-IN" sz="6000" dirty="0">
                <a:latin typeface="Arial Narrow" pitchFamily="34" charset="0"/>
              </a:rPr>
              <a:t> </a:t>
            </a:r>
            <a:r>
              <a:rPr lang="en-IN" sz="6000" dirty="0" smtClean="0">
                <a:latin typeface="Arial Narrow" pitchFamily="34" charset="0"/>
              </a:rPr>
              <a:t>                    </a:t>
            </a:r>
            <a:r>
              <a:rPr lang="en-IN" sz="4000" dirty="0" smtClean="0">
                <a:latin typeface="Arial Narrow" pitchFamily="34" charset="0"/>
              </a:rPr>
              <a:t>2015-16</a:t>
            </a:r>
            <a:endParaRPr lang="en-IN" sz="4000" dirty="0"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429264"/>
            <a:ext cx="7415242" cy="781040"/>
          </a:xfrm>
        </p:spPr>
        <p:txBody>
          <a:bodyPr>
            <a:noAutofit/>
          </a:bodyPr>
          <a:lstStyle/>
          <a:p>
            <a:r>
              <a:rPr lang="en-IN" sz="2500" b="1" cap="all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all India institute of speech and hearing</a:t>
            </a:r>
            <a:endParaRPr lang="en-IN" sz="2500" b="1" cap="all" dirty="0">
              <a:ln w="6350">
                <a:noFill/>
              </a:ln>
              <a:solidFill>
                <a:schemeClr val="tx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 Narrow" pitchFamily="34" charset="0"/>
              </a:rPr>
              <a:t>Research &amp; Scholarship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3257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Funded Research Projects</a:t>
            </a:r>
          </a:p>
          <a:p>
            <a:pPr>
              <a:buNone/>
            </a:pPr>
            <a:endParaRPr lang="en-IN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         Completed  :  23 no.    Rs. 134.21 </a:t>
            </a:r>
            <a:r>
              <a:rPr lang="en-IN" sz="2800" dirty="0" err="1" smtClean="0">
                <a:latin typeface="Arial Narrow" pitchFamily="34" charset="0"/>
              </a:rPr>
              <a:t>lakhs</a:t>
            </a:r>
            <a:endParaRPr lang="en-IN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         Ongoing      :  17  no.   Rs. 322.69 </a:t>
            </a:r>
            <a:r>
              <a:rPr lang="en-IN" sz="2800" dirty="0" err="1" smtClean="0">
                <a:latin typeface="Arial Narrow" pitchFamily="34" charset="0"/>
              </a:rPr>
              <a:t>lakhs</a:t>
            </a:r>
            <a:endParaRPr lang="en-IN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          New           :  25  no.   Rs. 146.78 </a:t>
            </a:r>
            <a:r>
              <a:rPr lang="en-IN" sz="2800" dirty="0" err="1" smtClean="0">
                <a:latin typeface="Arial Narrow" pitchFamily="34" charset="0"/>
              </a:rPr>
              <a:t>lakhs</a:t>
            </a:r>
            <a:endParaRPr lang="en-IN" sz="2800" dirty="0" smtClean="0">
              <a:latin typeface="Arial Narrow" pitchFamily="34" charset="0"/>
            </a:endParaRPr>
          </a:p>
          <a:p>
            <a:pPr>
              <a:buNone/>
            </a:pPr>
            <a:endParaRPr lang="en-US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Funding Agencies: ICMR, DST &amp; AIISH   </a:t>
            </a:r>
            <a:endParaRPr lang="en-IN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00240"/>
            <a:ext cx="5429288" cy="571504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Scientific Presentations &amp; Publications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3286124"/>
            <a:ext cx="5643602" cy="1571635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National / International Conferences: 172</a:t>
            </a:r>
          </a:p>
          <a:p>
            <a:r>
              <a:rPr lang="en-IN" sz="2400" dirty="0" smtClean="0">
                <a:latin typeface="Arial Narrow" pitchFamily="34" charset="0"/>
              </a:rPr>
              <a:t>National / International Journals: 90</a:t>
            </a:r>
          </a:p>
          <a:p>
            <a:r>
              <a:rPr lang="en-IN" sz="2400" dirty="0" err="1" smtClean="0">
                <a:latin typeface="Arial Narrow" pitchFamily="34" charset="0"/>
              </a:rPr>
              <a:t>Inhouse</a:t>
            </a:r>
            <a:r>
              <a:rPr lang="en-IN" sz="2400" dirty="0" smtClean="0">
                <a:latin typeface="Arial Narrow" pitchFamily="34" charset="0"/>
              </a:rPr>
              <a:t> Journal:  62</a:t>
            </a:r>
          </a:p>
          <a:p>
            <a:r>
              <a:rPr lang="en-IN" sz="2400" dirty="0" smtClean="0">
                <a:latin typeface="Arial Narrow" pitchFamily="34" charset="0"/>
              </a:rPr>
              <a:t>Books: 16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Research &amp; Scholarship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Clinical Care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0298" y="2571744"/>
            <a:ext cx="3757610" cy="19002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Total Clients      69079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          New         23818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</a:t>
            </a:r>
            <a:r>
              <a:rPr lang="en-IN" dirty="0" smtClean="0">
                <a:latin typeface="Arial Narrow" pitchFamily="34" charset="0"/>
              </a:rPr>
              <a:t>        Review      45261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5013176"/>
            <a:ext cx="82628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Arial Narrow" pitchFamily="34" charset="0"/>
              </a:rPr>
              <a:t>Overseas Clients : Afghanistan, Maldives, Mangolia, Nepal, </a:t>
            </a:r>
          </a:p>
          <a:p>
            <a:r>
              <a:rPr lang="pt-BR" sz="2800" dirty="0" smtClean="0">
                <a:latin typeface="Arial Narrow" pitchFamily="34" charset="0"/>
              </a:rPr>
              <a:t>Oman, Qatar, Portugal, Singapore, Somalia, Tanzania, Yemen</a:t>
            </a:r>
            <a:endParaRPr lang="en-IN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6643734" cy="857256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 Speech &amp; Language Assessment / Rehabilitation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3143248"/>
            <a:ext cx="6072230" cy="2328866"/>
          </a:xfrm>
        </p:spPr>
        <p:txBody>
          <a:bodyPr>
            <a:normAutofit/>
          </a:bodyPr>
          <a:lstStyle/>
          <a:p>
            <a:r>
              <a:rPr lang="en-IN" sz="2600" dirty="0" smtClean="0">
                <a:latin typeface="Arial Narrow" pitchFamily="34" charset="0"/>
              </a:rPr>
              <a:t>Total Clients                                            8272</a:t>
            </a:r>
          </a:p>
          <a:p>
            <a:r>
              <a:rPr lang="en-IN" sz="2600" dirty="0" smtClean="0">
                <a:latin typeface="Arial Narrow" pitchFamily="34" charset="0"/>
              </a:rPr>
              <a:t>Clients diagnosed with Disorders           6397</a:t>
            </a:r>
          </a:p>
          <a:p>
            <a:r>
              <a:rPr lang="en-IN" sz="2600" dirty="0" smtClean="0">
                <a:latin typeface="Arial Narrow" pitchFamily="34" charset="0"/>
              </a:rPr>
              <a:t>Clients underwent Therapy                     5484</a:t>
            </a:r>
          </a:p>
          <a:p>
            <a:r>
              <a:rPr lang="en-IN" sz="2600" dirty="0" smtClean="0">
                <a:latin typeface="Arial Narrow" pitchFamily="34" charset="0"/>
              </a:rPr>
              <a:t>Therapy Sessions                                 37065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6072230" cy="1143000"/>
          </a:xfrm>
        </p:spPr>
        <p:txBody>
          <a:bodyPr>
            <a:normAutofit/>
          </a:bodyPr>
          <a:lstStyle/>
          <a:p>
            <a:r>
              <a:rPr lang="en-IN" sz="2800" dirty="0" err="1" smtClean="0">
                <a:latin typeface="Arial Narrow" pitchFamily="34" charset="0"/>
              </a:rPr>
              <a:t>Audiological</a:t>
            </a:r>
            <a:r>
              <a:rPr lang="en-IN" sz="2800" dirty="0" smtClean="0">
                <a:latin typeface="Arial Narrow" pitchFamily="34" charset="0"/>
              </a:rPr>
              <a:t> Assessment &amp; Rehabilitation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3214686"/>
            <a:ext cx="5643602" cy="2000264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Total clients                                            17155</a:t>
            </a:r>
          </a:p>
          <a:p>
            <a:r>
              <a:rPr lang="en-IN" sz="2400" dirty="0" smtClean="0">
                <a:latin typeface="Arial Narrow" pitchFamily="34" charset="0"/>
              </a:rPr>
              <a:t>Hearing Evaluation			13808</a:t>
            </a:r>
          </a:p>
          <a:p>
            <a:r>
              <a:rPr lang="en-IN" sz="2400" dirty="0" smtClean="0">
                <a:latin typeface="Arial Narrow" pitchFamily="34" charset="0"/>
              </a:rPr>
              <a:t>Hearing aid trial 			  7443</a:t>
            </a:r>
          </a:p>
          <a:p>
            <a:r>
              <a:rPr lang="en-IN" sz="2400" dirty="0" smtClean="0">
                <a:latin typeface="Arial Narrow" pitchFamily="34" charset="0"/>
              </a:rPr>
              <a:t>Ear moulds made                                     5867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500174"/>
            <a:ext cx="6143636" cy="785818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Psychological Assessment  &amp; Rehabilitation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794" y="2571744"/>
            <a:ext cx="5043494" cy="3186122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Total Clients Assessed  6541</a:t>
            </a:r>
          </a:p>
          <a:p>
            <a:r>
              <a:rPr lang="en-IN" sz="2400" dirty="0" smtClean="0">
                <a:latin typeface="Arial Narrow" pitchFamily="34" charset="0"/>
              </a:rPr>
              <a:t> Rehabilitation Provided: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</a:t>
            </a:r>
            <a:r>
              <a:rPr lang="en-IN" sz="2400" dirty="0" err="1" smtClean="0">
                <a:latin typeface="Arial Narrow" pitchFamily="34" charset="0"/>
              </a:rPr>
              <a:t>Behavior</a:t>
            </a:r>
            <a:r>
              <a:rPr lang="en-IN" sz="2400" dirty="0" smtClean="0">
                <a:latin typeface="Arial Narrow" pitchFamily="34" charset="0"/>
              </a:rPr>
              <a:t> therapy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Home based training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Remedial training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Parent </a:t>
            </a:r>
            <a:r>
              <a:rPr lang="en-IN" sz="2400" dirty="0" err="1" smtClean="0">
                <a:latin typeface="Arial Narrow" pitchFamily="34" charset="0"/>
              </a:rPr>
              <a:t>counseling</a:t>
            </a:r>
            <a:endParaRPr lang="en-IN" sz="24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Neuropsychological  rehabilitation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714488"/>
            <a:ext cx="7572428" cy="714380"/>
          </a:xfrm>
        </p:spPr>
        <p:txBody>
          <a:bodyPr>
            <a:normAutofit/>
          </a:bodyPr>
          <a:lstStyle/>
          <a:p>
            <a:r>
              <a:rPr lang="en-IN" sz="2800" dirty="0" err="1" smtClean="0">
                <a:latin typeface="Arial Narrow" pitchFamily="34" charset="0"/>
              </a:rPr>
              <a:t>Otorhinolaryngological</a:t>
            </a:r>
            <a:r>
              <a:rPr lang="en-IN" sz="2800" dirty="0" smtClean="0">
                <a:latin typeface="Arial Narrow" pitchFamily="34" charset="0"/>
              </a:rPr>
              <a:t> Assessment and Rehabilitation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2928934"/>
            <a:ext cx="4114800" cy="2686056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Clients Evaluated 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	                   </a:t>
            </a:r>
            <a:r>
              <a:rPr lang="en-IN" sz="2400" dirty="0" err="1" smtClean="0">
                <a:latin typeface="Arial Narrow" pitchFamily="34" charset="0"/>
              </a:rPr>
              <a:t>AIISH</a:t>
            </a:r>
            <a:r>
              <a:rPr lang="en-IN" sz="2400" dirty="0" smtClean="0">
                <a:latin typeface="Arial Narrow" pitchFamily="34" charset="0"/>
              </a:rPr>
              <a:t>    41942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        K.R Hospital   18325</a:t>
            </a:r>
          </a:p>
          <a:p>
            <a:pPr>
              <a:buNone/>
            </a:pPr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	 Major Surgery  102</a:t>
            </a:r>
          </a:p>
          <a:p>
            <a:r>
              <a:rPr lang="en-IN" sz="2400" dirty="0" smtClean="0">
                <a:latin typeface="Arial Narrow" pitchFamily="34" charset="0"/>
              </a:rPr>
              <a:t>	 Minor Surgery  77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4286280" cy="857248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Specialized Clinical Services 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7"/>
            <a:ext cx="4757742" cy="3857652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Augmentative &amp; Alternative Communication</a:t>
            </a:r>
          </a:p>
          <a:p>
            <a:r>
              <a:rPr lang="en-IN" sz="2400" dirty="0" smtClean="0">
                <a:latin typeface="Arial Narrow" pitchFamily="34" charset="0"/>
              </a:rPr>
              <a:t>Autism Spectrum Disorders</a:t>
            </a:r>
          </a:p>
          <a:p>
            <a:r>
              <a:rPr lang="en-IN" sz="2400" dirty="0" smtClean="0">
                <a:latin typeface="Arial Narrow" pitchFamily="34" charset="0"/>
              </a:rPr>
              <a:t>Fluency Disorders</a:t>
            </a:r>
          </a:p>
          <a:p>
            <a:r>
              <a:rPr lang="en-IN" sz="2400" dirty="0" smtClean="0">
                <a:latin typeface="Arial Narrow" pitchFamily="34" charset="0"/>
              </a:rPr>
              <a:t>Implantable Hearing Devices</a:t>
            </a:r>
          </a:p>
          <a:p>
            <a:r>
              <a:rPr lang="en-IN" sz="2400" dirty="0" smtClean="0">
                <a:latin typeface="Arial Narrow" pitchFamily="34" charset="0"/>
              </a:rPr>
              <a:t>Lang. Disorders  of Adult &amp; Elderly Persons </a:t>
            </a:r>
          </a:p>
          <a:p>
            <a:r>
              <a:rPr lang="en-IN" sz="2400" dirty="0" smtClean="0">
                <a:latin typeface="Arial Narrow" pitchFamily="34" charset="0"/>
              </a:rPr>
              <a:t>Learning  Disabilities </a:t>
            </a:r>
          </a:p>
          <a:p>
            <a:r>
              <a:rPr lang="en-IN" sz="2400" dirty="0" smtClean="0">
                <a:latin typeface="Arial Narrow" pitchFamily="34" charset="0"/>
              </a:rPr>
              <a:t>Listening Training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57818" y="2500306"/>
            <a:ext cx="321471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Motor-Speech Disorders</a:t>
            </a:r>
          </a:p>
          <a:p>
            <a:r>
              <a:rPr lang="en-IN" sz="2400" dirty="0" smtClean="0">
                <a:latin typeface="Arial Narrow" pitchFamily="34" charset="0"/>
              </a:rPr>
              <a:t>Neuropsychology </a:t>
            </a:r>
          </a:p>
          <a:p>
            <a:r>
              <a:rPr lang="en-IN" sz="2400" dirty="0" smtClean="0">
                <a:latin typeface="Arial Narrow" pitchFamily="34" charset="0"/>
              </a:rPr>
              <a:t>Professional Voice Care</a:t>
            </a:r>
          </a:p>
          <a:p>
            <a:r>
              <a:rPr lang="en-IN" sz="2400" dirty="0" smtClean="0">
                <a:latin typeface="Arial Narrow" pitchFamily="34" charset="0"/>
              </a:rPr>
              <a:t>Structural </a:t>
            </a:r>
            <a:r>
              <a:rPr lang="en-IN" sz="2400" dirty="0" err="1" smtClean="0">
                <a:latin typeface="Arial Narrow" pitchFamily="34" charset="0"/>
              </a:rPr>
              <a:t>Orofacial</a:t>
            </a:r>
            <a:r>
              <a:rPr lang="en-IN" sz="2400" dirty="0" smtClean="0">
                <a:latin typeface="Arial Narrow" pitchFamily="34" charset="0"/>
              </a:rPr>
              <a:t> Anomalies</a:t>
            </a:r>
          </a:p>
          <a:p>
            <a:r>
              <a:rPr lang="en-IN" sz="2400" dirty="0" err="1" smtClean="0">
                <a:latin typeface="Arial Narrow" pitchFamily="34" charset="0"/>
              </a:rPr>
              <a:t>Swollowing</a:t>
            </a:r>
            <a:r>
              <a:rPr lang="en-IN" sz="2400" dirty="0" smtClean="0">
                <a:latin typeface="Arial Narrow" pitchFamily="34" charset="0"/>
              </a:rPr>
              <a:t> Disorders </a:t>
            </a:r>
          </a:p>
          <a:p>
            <a:r>
              <a:rPr lang="en-IN" sz="2400" dirty="0" smtClean="0">
                <a:latin typeface="Arial Narrow" pitchFamily="34" charset="0"/>
              </a:rPr>
              <a:t>Vertigo</a:t>
            </a:r>
          </a:p>
          <a:p>
            <a:r>
              <a:rPr lang="en-IN" sz="2400" dirty="0" smtClean="0">
                <a:latin typeface="Arial Narrow" pitchFamily="34" charset="0"/>
              </a:rPr>
              <a:t>Voice</a:t>
            </a:r>
            <a:endParaRPr lang="en-IN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Medical Specialty and Allied Health Services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71744"/>
            <a:ext cx="3328982" cy="3257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Medical Specialty Services </a:t>
            </a:r>
          </a:p>
          <a:p>
            <a:r>
              <a:rPr lang="en-IN" sz="2400" dirty="0" smtClean="0">
                <a:latin typeface="Arial Narrow" pitchFamily="34" charset="0"/>
              </a:rPr>
              <a:t>Neurology</a:t>
            </a:r>
          </a:p>
          <a:p>
            <a:r>
              <a:rPr lang="en-IN" sz="2400" dirty="0" err="1" smtClean="0">
                <a:latin typeface="Arial Narrow" pitchFamily="34" charset="0"/>
              </a:rPr>
              <a:t>Pediatrics</a:t>
            </a:r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err="1" smtClean="0">
                <a:latin typeface="Arial Narrow" pitchFamily="34" charset="0"/>
              </a:rPr>
              <a:t>Phono</a:t>
            </a:r>
            <a:r>
              <a:rPr lang="en-IN" sz="2400" dirty="0" smtClean="0">
                <a:latin typeface="Arial Narrow" pitchFamily="34" charset="0"/>
              </a:rPr>
              <a:t> surgery</a:t>
            </a:r>
          </a:p>
          <a:p>
            <a:r>
              <a:rPr lang="en-IN" sz="2400" dirty="0" smtClean="0">
                <a:latin typeface="Arial Narrow" pitchFamily="34" charset="0"/>
              </a:rPr>
              <a:t>Plastic surgery</a:t>
            </a:r>
          </a:p>
          <a:p>
            <a:r>
              <a:rPr lang="en-IN" sz="2400" dirty="0" err="1" smtClean="0">
                <a:latin typeface="Arial Narrow" pitchFamily="34" charset="0"/>
              </a:rPr>
              <a:t>Prosthodontics</a:t>
            </a:r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Orthodontics</a:t>
            </a:r>
          </a:p>
          <a:p>
            <a:endParaRPr lang="en-IN" sz="2400" dirty="0" smtClean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2042" y="1752600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6314" y="2643182"/>
            <a:ext cx="26432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Allied Health Services</a:t>
            </a:r>
          </a:p>
          <a:p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Physiotherapy</a:t>
            </a:r>
          </a:p>
          <a:p>
            <a:r>
              <a:rPr lang="en-IN" sz="2400" dirty="0" smtClean="0">
                <a:latin typeface="Arial Narrow" pitchFamily="34" charset="0"/>
              </a:rPr>
              <a:t>Occupational Therapy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4000528" cy="785818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Special Education Services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071678"/>
            <a:ext cx="5686436" cy="3686188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Preschool training </a:t>
            </a:r>
          </a:p>
          <a:p>
            <a:r>
              <a:rPr lang="en-IN" sz="2400" dirty="0" smtClean="0">
                <a:latin typeface="Arial Narrow" pitchFamily="34" charset="0"/>
              </a:rPr>
              <a:t>Parent-infant training </a:t>
            </a:r>
          </a:p>
          <a:p>
            <a:r>
              <a:rPr lang="en-IN" sz="2400" dirty="0" smtClean="0">
                <a:latin typeface="Arial Narrow" pitchFamily="34" charset="0"/>
              </a:rPr>
              <a:t>Preschool parent empowerment </a:t>
            </a:r>
          </a:p>
          <a:p>
            <a:r>
              <a:rPr lang="en-IN" sz="2400" dirty="0" smtClean="0">
                <a:latin typeface="Arial Narrow" pitchFamily="34" charset="0"/>
              </a:rPr>
              <a:t>Preschool bridge course</a:t>
            </a:r>
          </a:p>
          <a:p>
            <a:r>
              <a:rPr lang="en-IN" sz="2400" dirty="0" smtClean="0">
                <a:latin typeface="Arial Narrow" pitchFamily="34" charset="0"/>
              </a:rPr>
              <a:t>Curricular support / Individualised </a:t>
            </a:r>
            <a:r>
              <a:rPr lang="en-IN" sz="2400" dirty="0" err="1" smtClean="0">
                <a:latin typeface="Arial Narrow" pitchFamily="34" charset="0"/>
              </a:rPr>
              <a:t>edu</a:t>
            </a:r>
            <a:r>
              <a:rPr lang="en-IN" sz="2400" dirty="0" smtClean="0">
                <a:latin typeface="Arial Narrow" pitchFamily="34" charset="0"/>
              </a:rPr>
              <a:t>. service </a:t>
            </a:r>
          </a:p>
          <a:p>
            <a:r>
              <a:rPr lang="en-IN" sz="2400" dirty="0" smtClean="0">
                <a:latin typeface="Arial Narrow" pitchFamily="34" charset="0"/>
              </a:rPr>
              <a:t>Educational </a:t>
            </a:r>
            <a:r>
              <a:rPr lang="en-IN" sz="2400" dirty="0" err="1" smtClean="0">
                <a:latin typeface="Arial Narrow" pitchFamily="34" charset="0"/>
              </a:rPr>
              <a:t>counseling</a:t>
            </a:r>
            <a:r>
              <a:rPr lang="en-IN" sz="2400" dirty="0" smtClean="0">
                <a:latin typeface="Arial Narrow" pitchFamily="34" charset="0"/>
              </a:rPr>
              <a:t> &amp; guidance</a:t>
            </a:r>
          </a:p>
          <a:p>
            <a:r>
              <a:rPr lang="en-IN" sz="2400" dirty="0" smtClean="0">
                <a:latin typeface="Arial Narrow" pitchFamily="34" charset="0"/>
              </a:rPr>
              <a:t>Co-curricular service</a:t>
            </a:r>
          </a:p>
          <a:p>
            <a:r>
              <a:rPr lang="en-IN" sz="2400" dirty="0" smtClean="0">
                <a:latin typeface="Arial Narrow" pitchFamily="34" charset="0"/>
              </a:rPr>
              <a:t>Computer literacy training for care givers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785926"/>
            <a:ext cx="7715304" cy="4214842"/>
          </a:xfrm>
        </p:spPr>
        <p:txBody>
          <a:bodyPr>
            <a:noAutofit/>
          </a:bodyPr>
          <a:lstStyle/>
          <a:p>
            <a:pPr marL="594360" indent="-457200"/>
            <a:r>
              <a:rPr lang="en-IN" sz="2000" dirty="0" smtClean="0"/>
              <a:t>Survey of Persons with Communication Disorders </a:t>
            </a:r>
          </a:p>
          <a:p>
            <a:pPr marL="594360" indent="-457200"/>
            <a:r>
              <a:rPr lang="en-IN" sz="2000" dirty="0" smtClean="0"/>
              <a:t>World Voice Day  16 April 2015</a:t>
            </a:r>
          </a:p>
          <a:p>
            <a:pPr marL="594360" indent="-457200"/>
            <a:r>
              <a:rPr lang="en-US" sz="2000" dirty="0" smtClean="0"/>
              <a:t>World Autism Awareness Day </a:t>
            </a:r>
            <a:r>
              <a:rPr lang="en-IN" sz="2000" dirty="0" smtClean="0"/>
              <a:t>17 April 2015</a:t>
            </a:r>
          </a:p>
          <a:p>
            <a:pPr marL="594360" indent="-457200"/>
            <a:r>
              <a:rPr lang="en-US" sz="2000" dirty="0" smtClean="0"/>
              <a:t>Pre-school Graduation Ceremony 24 April 2015</a:t>
            </a:r>
            <a:endParaRPr lang="en-IN" sz="2000" dirty="0" smtClean="0"/>
          </a:p>
          <a:p>
            <a:pPr marL="594360" indent="-457200"/>
            <a:r>
              <a:rPr lang="en-US" sz="2000" dirty="0" smtClean="0"/>
              <a:t>Next Generation Sequencing Lab 15 May 2015</a:t>
            </a:r>
            <a:endParaRPr lang="en-IN" sz="2000" dirty="0" smtClean="0"/>
          </a:p>
          <a:p>
            <a:pPr marL="594360" indent="-457200"/>
            <a:r>
              <a:rPr lang="en-IN" sz="2000" dirty="0" smtClean="0"/>
              <a:t>Culmination of  Golden Jubilee Celebration  9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August</a:t>
            </a:r>
          </a:p>
          <a:p>
            <a:pPr marL="594360" indent="-457200"/>
            <a:r>
              <a:rPr lang="en-IN" sz="2000" dirty="0" smtClean="0"/>
              <a:t>Newborn Hearing Screening Centres 9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August</a:t>
            </a:r>
          </a:p>
          <a:p>
            <a:pPr marL="594360" indent="-457200"/>
            <a:r>
              <a:rPr lang="en-IN" sz="2000" dirty="0" smtClean="0"/>
              <a:t>Outreach Service Centre 23 August 2015</a:t>
            </a:r>
          </a:p>
          <a:p>
            <a:pPr marL="594360" indent="-457200"/>
            <a:r>
              <a:rPr lang="en-IN" sz="2000" dirty="0" smtClean="0"/>
              <a:t>IEEE Special Interest Group Meet 12 September 2015</a:t>
            </a:r>
          </a:p>
          <a:p>
            <a:pPr marL="594360" indent="-457200"/>
            <a:r>
              <a:rPr lang="en-US" sz="2000" dirty="0" smtClean="0"/>
              <a:t>International Symposium on </a:t>
            </a:r>
            <a:r>
              <a:rPr lang="en-US" sz="2000" dirty="0" err="1" smtClean="0"/>
              <a:t>Neuro</a:t>
            </a:r>
            <a:r>
              <a:rPr lang="en-US" sz="2000" dirty="0" smtClean="0"/>
              <a:t>-Cognitive Communication Disorders 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September 2015</a:t>
            </a:r>
            <a:endParaRPr lang="en-IN" sz="20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214290"/>
            <a:ext cx="7772400" cy="1071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Major Events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571612"/>
            <a:ext cx="5214974" cy="857256"/>
          </a:xfrm>
        </p:spPr>
        <p:txBody>
          <a:bodyPr>
            <a:normAutofit/>
          </a:bodyPr>
          <a:lstStyle/>
          <a:p>
            <a:r>
              <a:rPr lang="fr-FR" sz="2800" dirty="0" err="1" smtClean="0">
                <a:latin typeface="Arial Narrow" pitchFamily="34" charset="0"/>
              </a:rPr>
              <a:t>Clinical</a:t>
            </a:r>
            <a:r>
              <a:rPr lang="fr-FR" sz="2800" dirty="0" smtClean="0">
                <a:latin typeface="Arial Narrow" pitchFamily="34" charset="0"/>
              </a:rPr>
              <a:t> Services </a:t>
            </a:r>
            <a:r>
              <a:rPr lang="fr-FR" sz="2800" dirty="0" err="1" smtClean="0">
                <a:latin typeface="Arial Narrow" pitchFamily="34" charset="0"/>
              </a:rPr>
              <a:t>at</a:t>
            </a:r>
            <a:r>
              <a:rPr lang="fr-FR" sz="2800" dirty="0" smtClean="0">
                <a:latin typeface="Arial Narrow" pitchFamily="34" charset="0"/>
              </a:rPr>
              <a:t> DHLS Centres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2643182"/>
            <a:ext cx="5929354" cy="1757362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Speech &amp; Language  Assessment   2468</a:t>
            </a:r>
          </a:p>
          <a:p>
            <a:r>
              <a:rPr lang="en-IN" sz="2800" dirty="0" err="1" smtClean="0">
                <a:latin typeface="Arial Narrow" pitchFamily="34" charset="0"/>
              </a:rPr>
              <a:t>Audiological</a:t>
            </a:r>
            <a:r>
              <a:rPr lang="en-IN" sz="2800" dirty="0" smtClean="0">
                <a:latin typeface="Arial Narrow" pitchFamily="34" charset="0"/>
              </a:rPr>
              <a:t> Evaluation  25145</a:t>
            </a:r>
          </a:p>
          <a:p>
            <a:r>
              <a:rPr lang="en-IN" sz="2800" dirty="0" smtClean="0">
                <a:latin typeface="Arial Narrow" pitchFamily="34" charset="0"/>
              </a:rPr>
              <a:t>Newborn Screening 20779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5072098" cy="928694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Clinical Support Services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4643470" cy="3614750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Distribution of Hearing Aids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           	ADIP Scheme    3820</a:t>
            </a:r>
          </a:p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                             AIISH </a:t>
            </a:r>
            <a:r>
              <a:rPr lang="en-IN" sz="2400" dirty="0" err="1" smtClean="0">
                <a:latin typeface="Arial Narrow" pitchFamily="34" charset="0"/>
              </a:rPr>
              <a:t>HADS</a:t>
            </a:r>
            <a:r>
              <a:rPr lang="en-IN" sz="2400" dirty="0" smtClean="0">
                <a:latin typeface="Arial Narrow" pitchFamily="34" charset="0"/>
              </a:rPr>
              <a:t>    1915</a:t>
            </a:r>
          </a:p>
          <a:p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Repairing of Hearing Aids          1651</a:t>
            </a:r>
          </a:p>
          <a:p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Distribution of Toy Kits                 460</a:t>
            </a:r>
          </a:p>
          <a:p>
            <a:endParaRPr lang="en-IN" sz="2400" dirty="0" smtClean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7752" y="1785926"/>
            <a:ext cx="40433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6314" y="2071678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Narrow" pitchFamily="34" charset="0"/>
              </a:rPr>
              <a:t>Certificates  Financial aid, </a:t>
            </a:r>
          </a:p>
          <a:p>
            <a:r>
              <a:rPr lang="en-IN" sz="2400" dirty="0" smtClean="0">
                <a:latin typeface="Arial Narrow" pitchFamily="34" charset="0"/>
              </a:rPr>
              <a:t>                Income Tax Exemption, </a:t>
            </a:r>
          </a:p>
          <a:p>
            <a:r>
              <a:rPr lang="en-IN" sz="2400" dirty="0" smtClean="0">
                <a:latin typeface="Arial Narrow" pitchFamily="34" charset="0"/>
              </a:rPr>
              <a:t>                Educational Scholarship,</a:t>
            </a:r>
          </a:p>
          <a:p>
            <a:r>
              <a:rPr lang="en-IN" sz="2400" dirty="0" smtClean="0">
                <a:latin typeface="Arial Narrow" pitchFamily="34" charset="0"/>
              </a:rPr>
              <a:t>                School Admission</a:t>
            </a:r>
          </a:p>
          <a:p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Financial Assistance  Rs. 20,86,959/-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3614734" cy="3554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400" dirty="0" smtClean="0">
                <a:latin typeface="Arial Narrow" pitchFamily="34" charset="0"/>
              </a:rPr>
              <a:t>Communication Disorder Screening Programs</a:t>
            </a:r>
          </a:p>
          <a:p>
            <a:r>
              <a:rPr lang="en-IN" sz="2400" dirty="0" smtClean="0">
                <a:latin typeface="Arial Narrow" pitchFamily="34" charset="0"/>
              </a:rPr>
              <a:t>Infant Screening</a:t>
            </a:r>
          </a:p>
          <a:p>
            <a:r>
              <a:rPr lang="en-IN" sz="2400" dirty="0" smtClean="0">
                <a:latin typeface="Arial Narrow" pitchFamily="34" charset="0"/>
              </a:rPr>
              <a:t>Newborn Screening</a:t>
            </a:r>
          </a:p>
          <a:p>
            <a:r>
              <a:rPr lang="en-IN" sz="2400" dirty="0" smtClean="0">
                <a:latin typeface="Arial Narrow" pitchFamily="34" charset="0"/>
              </a:rPr>
              <a:t>Industrial Screening</a:t>
            </a:r>
          </a:p>
          <a:p>
            <a:r>
              <a:rPr lang="en-IN" sz="2400" dirty="0" smtClean="0">
                <a:latin typeface="Arial Narrow" pitchFamily="34" charset="0"/>
              </a:rPr>
              <a:t>School Screening</a:t>
            </a:r>
          </a:p>
          <a:p>
            <a:r>
              <a:rPr lang="en-IN" sz="2400" dirty="0" smtClean="0">
                <a:latin typeface="Arial Narrow" pitchFamily="34" charset="0"/>
              </a:rPr>
              <a:t>Camp based Screening</a:t>
            </a:r>
          </a:p>
          <a:p>
            <a:r>
              <a:rPr lang="en-IN" sz="2400" dirty="0" smtClean="0">
                <a:latin typeface="Arial Narrow" pitchFamily="34" charset="0"/>
              </a:rPr>
              <a:t>Elderly Screening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86356" y="1752600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27984" y="1700808"/>
            <a:ext cx="4429156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IN" sz="2400" dirty="0">
                <a:latin typeface="Arial Narrow" pitchFamily="34" charset="0"/>
              </a:rPr>
              <a:t>Clinical Services at 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IN" sz="2400" dirty="0">
                <a:latin typeface="Arial Narrow" pitchFamily="34" charset="0"/>
              </a:rPr>
              <a:t>Outreach Service Centres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IN" sz="2400" dirty="0">
              <a:latin typeface="Arial Narrow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IN" sz="2400" dirty="0" smtClean="0">
                <a:latin typeface="Arial Narrow" pitchFamily="34" charset="0"/>
              </a:rPr>
              <a:t>Total </a:t>
            </a:r>
            <a:r>
              <a:rPr lang="en-IN" sz="2400" dirty="0">
                <a:latin typeface="Arial Narrow" pitchFamily="34" charset="0"/>
              </a:rPr>
              <a:t>Clients Evaluated  </a:t>
            </a:r>
            <a:r>
              <a:rPr lang="en-IN" sz="2400" dirty="0" smtClean="0">
                <a:latin typeface="Arial Narrow" pitchFamily="34" charset="0"/>
              </a:rPr>
              <a:t>2887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4400" dirty="0" smtClean="0">
                <a:latin typeface="Arial Narrow" pitchFamily="34" charset="0"/>
              </a:rPr>
              <a:t>Outreach Services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Outreach Services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714488"/>
            <a:ext cx="7115196" cy="4400568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Tele-intervention &amp; Assessment  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Tele-Educational Guidance and Counselling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Mainstream School Adoption 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Itinerant Service</a:t>
            </a:r>
            <a:endParaRPr lang="en-IN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Public Education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643050"/>
            <a:ext cx="6543692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>
                <a:latin typeface="Arial Narrow" pitchFamily="34" charset="0"/>
              </a:rPr>
              <a:t>Monthly Public Lectures                  </a:t>
            </a:r>
          </a:p>
          <a:p>
            <a:r>
              <a:rPr lang="en-IN" dirty="0" smtClean="0">
                <a:latin typeface="Arial Narrow" pitchFamily="34" charset="0"/>
              </a:rPr>
              <a:t>Public Education Materials              </a:t>
            </a:r>
          </a:p>
          <a:p>
            <a:r>
              <a:rPr lang="en-IN" dirty="0" smtClean="0">
                <a:latin typeface="Arial Narrow" pitchFamily="34" charset="0"/>
              </a:rPr>
              <a:t>Public Awareness  Programmes 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		Rallies &amp; Street Plays                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		Screening Camps         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		Open Day Celebrations    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		Observation of Commemorative Days                 </a:t>
            </a:r>
          </a:p>
          <a:p>
            <a:r>
              <a:rPr lang="en-IN" dirty="0" smtClean="0">
                <a:latin typeface="Arial Narrow" pitchFamily="34" charset="0"/>
              </a:rPr>
              <a:t>Participation in </a:t>
            </a:r>
            <a:r>
              <a:rPr lang="en-IN" dirty="0" err="1" smtClean="0">
                <a:latin typeface="Arial Narrow" pitchFamily="34" charset="0"/>
              </a:rPr>
              <a:t>Dasara</a:t>
            </a:r>
            <a:r>
              <a:rPr lang="en-IN" dirty="0" smtClean="0">
                <a:latin typeface="Arial Narrow" pitchFamily="34" charset="0"/>
              </a:rPr>
              <a:t> Procession</a:t>
            </a:r>
          </a:p>
          <a:p>
            <a:r>
              <a:rPr lang="en-IN" dirty="0" smtClean="0">
                <a:latin typeface="Arial Narrow" pitchFamily="34" charset="0"/>
              </a:rPr>
              <a:t>Public Orientation Programme</a:t>
            </a:r>
            <a:endParaRPr lang="en-IN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Extracurricular Events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794" y="2071678"/>
            <a:ext cx="5739550" cy="4525963"/>
          </a:xfrm>
        </p:spPr>
        <p:txBody>
          <a:bodyPr>
            <a:noAutofit/>
          </a:bodyPr>
          <a:lstStyle/>
          <a:p>
            <a:r>
              <a:rPr lang="en-IN" sz="3000" dirty="0" smtClean="0">
                <a:latin typeface="Arial Narrow" pitchFamily="34" charset="0"/>
              </a:rPr>
              <a:t>50</a:t>
            </a:r>
            <a:r>
              <a:rPr lang="en-IN" sz="3000" baseline="30000" dirty="0" smtClean="0">
                <a:latin typeface="Arial Narrow" pitchFamily="34" charset="0"/>
              </a:rPr>
              <a:t>th</a:t>
            </a:r>
            <a:r>
              <a:rPr lang="en-IN" sz="3000" dirty="0" smtClean="0">
                <a:latin typeface="Arial Narrow" pitchFamily="34" charset="0"/>
              </a:rPr>
              <a:t> Annual day  Celebrations </a:t>
            </a:r>
          </a:p>
          <a:p>
            <a:r>
              <a:rPr lang="en-IN" sz="3000" dirty="0" err="1" smtClean="0">
                <a:latin typeface="Arial Narrow" pitchFamily="34" charset="0"/>
              </a:rPr>
              <a:t>AIISH</a:t>
            </a:r>
            <a:r>
              <a:rPr lang="en-IN" sz="3000" dirty="0" smtClean="0">
                <a:latin typeface="Arial Narrow" pitchFamily="34" charset="0"/>
              </a:rPr>
              <a:t> Premier league cricket </a:t>
            </a:r>
          </a:p>
          <a:p>
            <a:r>
              <a:rPr lang="en-IN" sz="3000" dirty="0" err="1" smtClean="0">
                <a:latin typeface="Arial Narrow" pitchFamily="34" charset="0"/>
              </a:rPr>
              <a:t>Desi</a:t>
            </a:r>
            <a:r>
              <a:rPr lang="en-IN" sz="3000" dirty="0" smtClean="0">
                <a:latin typeface="Arial Narrow" pitchFamily="34" charset="0"/>
              </a:rPr>
              <a:t> games</a:t>
            </a:r>
          </a:p>
          <a:p>
            <a:r>
              <a:rPr lang="en-IN" sz="3000" dirty="0" smtClean="0">
                <a:latin typeface="Arial Narrow" pitchFamily="34" charset="0"/>
              </a:rPr>
              <a:t>Talent Day &amp; </a:t>
            </a:r>
            <a:r>
              <a:rPr lang="en-IN" sz="3000" dirty="0" err="1" smtClean="0">
                <a:latin typeface="Arial Narrow" pitchFamily="34" charset="0"/>
              </a:rPr>
              <a:t>Prathibha</a:t>
            </a:r>
            <a:r>
              <a:rPr lang="en-IN" sz="3000" dirty="0" smtClean="0">
                <a:latin typeface="Arial Narrow" pitchFamily="34" charset="0"/>
              </a:rPr>
              <a:t> </a:t>
            </a:r>
            <a:r>
              <a:rPr lang="en-IN" sz="3000" dirty="0" err="1" smtClean="0">
                <a:latin typeface="Arial Narrow" pitchFamily="34" charset="0"/>
              </a:rPr>
              <a:t>Puraskar</a:t>
            </a:r>
            <a:r>
              <a:rPr lang="en-IN" sz="3000" dirty="0" smtClean="0">
                <a:latin typeface="Arial Narrow" pitchFamily="34" charset="0"/>
              </a:rPr>
              <a:t> </a:t>
            </a:r>
          </a:p>
          <a:p>
            <a:r>
              <a:rPr lang="en-IN" sz="3000" dirty="0" smtClean="0">
                <a:latin typeface="Arial Narrow" pitchFamily="34" charset="0"/>
              </a:rPr>
              <a:t>Kannada </a:t>
            </a:r>
            <a:r>
              <a:rPr lang="en-IN" sz="3000" dirty="0" err="1" smtClean="0">
                <a:latin typeface="Arial Narrow" pitchFamily="34" charset="0"/>
              </a:rPr>
              <a:t>Rajyotsava</a:t>
            </a:r>
            <a:r>
              <a:rPr lang="en-IN" sz="3000" dirty="0" smtClean="0">
                <a:latin typeface="Arial Narrow" pitchFamily="34" charset="0"/>
              </a:rPr>
              <a:t> Day </a:t>
            </a:r>
          </a:p>
          <a:p>
            <a:r>
              <a:rPr lang="en-IN" sz="3000" dirty="0" smtClean="0">
                <a:latin typeface="Arial Narrow" pitchFamily="34" charset="0"/>
              </a:rPr>
              <a:t>Open Day </a:t>
            </a:r>
          </a:p>
          <a:p>
            <a:r>
              <a:rPr lang="en-IN" sz="3000" dirty="0" smtClean="0">
                <a:latin typeface="Arial Narrow" pitchFamily="34" charset="0"/>
              </a:rPr>
              <a:t>AIISH </a:t>
            </a:r>
            <a:r>
              <a:rPr lang="en-IN" sz="3000" dirty="0" err="1" smtClean="0">
                <a:latin typeface="Arial Narrow" pitchFamily="34" charset="0"/>
              </a:rPr>
              <a:t>Aawaaz</a:t>
            </a:r>
            <a:r>
              <a:rPr lang="en-IN" sz="3000" dirty="0" smtClean="0">
                <a:latin typeface="Arial Narrow" pitchFamily="34" charset="0"/>
              </a:rPr>
              <a:t> </a:t>
            </a:r>
          </a:p>
          <a:p>
            <a:r>
              <a:rPr lang="en-IN" sz="3000" dirty="0" smtClean="0">
                <a:latin typeface="Arial Narrow" pitchFamily="34" charset="0"/>
              </a:rPr>
              <a:t>Athletic &amp; Sports Meet</a:t>
            </a:r>
            <a:endParaRPr lang="en-IN" sz="30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1428736"/>
            <a:ext cx="303159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500" dirty="0" smtClean="0">
                <a:latin typeface="Arial Narrow" pitchFamily="34" charset="0"/>
              </a:rPr>
              <a:t>AIISH Gymkhana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 Narrow" pitchFamily="34" charset="0"/>
              </a:rPr>
              <a:t>Extracurricular Events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918" y="2214554"/>
            <a:ext cx="5643602" cy="3471873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Special camp</a:t>
            </a:r>
          </a:p>
          <a:p>
            <a:r>
              <a:rPr lang="en-IN" sz="2800" dirty="0" err="1" smtClean="0">
                <a:latin typeface="Arial Narrow" pitchFamily="34" charset="0"/>
              </a:rPr>
              <a:t>Shramadan</a:t>
            </a:r>
            <a:endParaRPr lang="en-IN" sz="2800" dirty="0" smtClean="0">
              <a:latin typeface="Arial Narrow" pitchFamily="34" charset="0"/>
            </a:endParaRPr>
          </a:p>
          <a:p>
            <a:r>
              <a:rPr lang="en-IN" dirty="0" err="1" smtClean="0">
                <a:latin typeface="Arial Narrow" pitchFamily="34" charset="0"/>
              </a:rPr>
              <a:t>NSS</a:t>
            </a:r>
            <a:r>
              <a:rPr lang="en-IN" dirty="0" smtClean="0">
                <a:latin typeface="Arial Narrow" pitchFamily="34" charset="0"/>
              </a:rPr>
              <a:t>  day celebration </a:t>
            </a:r>
            <a:endParaRPr lang="en-IN" sz="2800" dirty="0" smtClean="0">
              <a:latin typeface="Arial Narrow" pitchFamily="34" charset="0"/>
            </a:endParaRPr>
          </a:p>
          <a:p>
            <a:r>
              <a:rPr lang="en-IN" sz="2800" dirty="0" smtClean="0">
                <a:latin typeface="Arial Narrow" pitchFamily="34" charset="0"/>
              </a:rPr>
              <a:t>Orphanage Visit</a:t>
            </a:r>
          </a:p>
          <a:p>
            <a:r>
              <a:rPr lang="en-IN" sz="2800" dirty="0" smtClean="0">
                <a:latin typeface="Arial Narrow" pitchFamily="34" charset="0"/>
              </a:rPr>
              <a:t>Noise Awareness Rally 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1357298"/>
            <a:ext cx="43701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IN" sz="3000" dirty="0" smtClean="0">
                <a:latin typeface="Arial Narrow" pitchFamily="34" charset="0"/>
              </a:rPr>
              <a:t>National Service Scheme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 Narrow" pitchFamily="34" charset="0"/>
              </a:rPr>
              <a:t>Official Language Implementation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>
                <a:latin typeface="Arial Narrow" pitchFamily="34" charset="0"/>
              </a:rPr>
              <a:t>Training  for </a:t>
            </a:r>
            <a:r>
              <a:rPr lang="en-IN" dirty="0" err="1" smtClean="0">
                <a:latin typeface="Arial Narrow" pitchFamily="34" charset="0"/>
              </a:rPr>
              <a:t>Prabodh</a:t>
            </a:r>
            <a:r>
              <a:rPr lang="en-IN" dirty="0" smtClean="0">
                <a:latin typeface="Arial Narrow" pitchFamily="34" charset="0"/>
              </a:rPr>
              <a:t> &amp; Praveen Courses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Material Development / Translation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Displaying of frequently used words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Celebration of Hindi week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Organization of Hindi Workshops &amp; Guest Lectures</a:t>
            </a:r>
            <a:endParaRPr lang="en-IN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Arial Narrow" pitchFamily="34" charset="0"/>
              </a:rPr>
              <a:t>Awards &amp; Laurels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2000240"/>
            <a:ext cx="7829576" cy="4054485"/>
          </a:xfrm>
        </p:spPr>
        <p:txBody>
          <a:bodyPr>
            <a:normAutofit/>
          </a:bodyPr>
          <a:lstStyle/>
          <a:p>
            <a:r>
              <a:rPr lang="en-IN" sz="2400" dirty="0" err="1" smtClean="0">
                <a:latin typeface="Arial Narrow" pitchFamily="34" charset="0"/>
              </a:rPr>
              <a:t>KARYALAYA</a:t>
            </a:r>
            <a:r>
              <a:rPr lang="en-IN" sz="2400" dirty="0" smtClean="0">
                <a:latin typeface="Arial Narrow" pitchFamily="34" charset="0"/>
              </a:rPr>
              <a:t> </a:t>
            </a:r>
            <a:r>
              <a:rPr lang="en-IN" sz="2400" dirty="0" err="1" smtClean="0">
                <a:latin typeface="Arial Narrow" pitchFamily="34" charset="0"/>
              </a:rPr>
              <a:t>DARPANA</a:t>
            </a:r>
            <a:r>
              <a:rPr lang="en-IN" sz="2400" dirty="0" smtClean="0">
                <a:latin typeface="Arial Narrow" pitchFamily="34" charset="0"/>
              </a:rPr>
              <a:t> </a:t>
            </a:r>
            <a:r>
              <a:rPr lang="en-IN" sz="2400" dirty="0" err="1" smtClean="0">
                <a:latin typeface="Arial Narrow" pitchFamily="34" charset="0"/>
              </a:rPr>
              <a:t>SMRITHI</a:t>
            </a:r>
            <a:r>
              <a:rPr lang="en-IN" sz="2400" dirty="0" smtClean="0">
                <a:latin typeface="Arial Narrow" pitchFamily="34" charset="0"/>
              </a:rPr>
              <a:t> </a:t>
            </a:r>
            <a:r>
              <a:rPr lang="en-IN" sz="2400" dirty="0" err="1" smtClean="0">
                <a:latin typeface="Arial Narrow" pitchFamily="34" charset="0"/>
              </a:rPr>
              <a:t>Puraskar</a:t>
            </a:r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err="1" smtClean="0">
                <a:latin typeface="Arial Narrow" pitchFamily="34" charset="0"/>
              </a:rPr>
              <a:t>KARYALAYA</a:t>
            </a:r>
            <a:r>
              <a:rPr lang="en-IN" sz="2400" dirty="0" smtClean="0">
                <a:latin typeface="Arial Narrow" pitchFamily="34" charset="0"/>
              </a:rPr>
              <a:t> JYOTHISMRITHI  </a:t>
            </a:r>
            <a:r>
              <a:rPr lang="en-IN" sz="2400" dirty="0" err="1" smtClean="0">
                <a:latin typeface="Arial Narrow" pitchFamily="34" charset="0"/>
              </a:rPr>
              <a:t>Puraskar</a:t>
            </a:r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err="1" smtClean="0">
                <a:latin typeface="Arial Narrow" pitchFamily="34" charset="0"/>
              </a:rPr>
              <a:t>RAJABHASHA</a:t>
            </a:r>
            <a:r>
              <a:rPr lang="en-IN" sz="2400" dirty="0" smtClean="0">
                <a:latin typeface="Arial Narrow" pitchFamily="34" charset="0"/>
              </a:rPr>
              <a:t> </a:t>
            </a:r>
            <a:r>
              <a:rPr lang="en-IN" sz="2400" dirty="0" err="1" smtClean="0">
                <a:latin typeface="Arial Narrow" pitchFamily="34" charset="0"/>
              </a:rPr>
              <a:t>SHRI</a:t>
            </a:r>
            <a:r>
              <a:rPr lang="en-IN" sz="2400" dirty="0" smtClean="0">
                <a:latin typeface="Arial Narrow" pitchFamily="34" charset="0"/>
              </a:rPr>
              <a:t> </a:t>
            </a:r>
            <a:r>
              <a:rPr lang="en-IN" sz="2400" dirty="0" err="1" smtClean="0">
                <a:latin typeface="Arial Narrow" pitchFamily="34" charset="0"/>
              </a:rPr>
              <a:t>Puraskar</a:t>
            </a:r>
            <a:endParaRPr lang="en-IN" sz="2400" dirty="0" smtClean="0">
              <a:latin typeface="Arial Narrow" pitchFamily="34" charset="0"/>
            </a:endParaRPr>
          </a:p>
          <a:p>
            <a:r>
              <a:rPr lang="en-IN" sz="2400" dirty="0" smtClean="0">
                <a:latin typeface="Arial Narrow" pitchFamily="34" charset="0"/>
              </a:rPr>
              <a:t>First  Prize for Technical Literature in Hindi </a:t>
            </a:r>
          </a:p>
          <a:p>
            <a:r>
              <a:rPr lang="en-IN" sz="2400" dirty="0" err="1" smtClean="0">
                <a:latin typeface="Arial Narrow" pitchFamily="34" charset="0"/>
              </a:rPr>
              <a:t>Dasara</a:t>
            </a:r>
            <a:r>
              <a:rPr lang="en-IN" sz="2400" dirty="0" smtClean="0">
                <a:latin typeface="Arial Narrow" pitchFamily="34" charset="0"/>
              </a:rPr>
              <a:t> Horticultural Flower Show Award 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428736"/>
            <a:ext cx="5496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Awards/Laurels by other Organizations...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 Narrow" pitchFamily="34" charset="0"/>
              </a:rPr>
              <a:t>.....Awards &amp; Laurels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.......Awards/Laurels by other organizations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Mr. </a:t>
            </a:r>
            <a:r>
              <a:rPr lang="en-IN" dirty="0" err="1" smtClean="0">
                <a:latin typeface="Arial Narrow" pitchFamily="34" charset="0"/>
              </a:rPr>
              <a:t>Anuj</a:t>
            </a:r>
            <a:r>
              <a:rPr lang="en-IN" dirty="0" smtClean="0">
                <a:latin typeface="Arial Narrow" pitchFamily="34" charset="0"/>
              </a:rPr>
              <a:t> Kumar </a:t>
            </a:r>
            <a:r>
              <a:rPr lang="en-IN" dirty="0" err="1" smtClean="0">
                <a:latin typeface="Arial Narrow" pitchFamily="34" charset="0"/>
              </a:rPr>
              <a:t>Neupani</a:t>
            </a:r>
            <a:r>
              <a:rPr lang="en-IN" dirty="0" smtClean="0">
                <a:latin typeface="Arial Narrow" pitchFamily="34" charset="0"/>
              </a:rPr>
              <a:t> – </a:t>
            </a:r>
            <a:r>
              <a:rPr lang="en-IN" dirty="0" err="1" smtClean="0">
                <a:latin typeface="Arial Narrow" pitchFamily="34" charset="0"/>
              </a:rPr>
              <a:t>D.K.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Venkatesah</a:t>
            </a:r>
            <a:r>
              <a:rPr lang="en-IN" dirty="0" smtClean="0">
                <a:latin typeface="Arial Narrow" pitchFamily="34" charset="0"/>
              </a:rPr>
              <a:t> Murthy Gold Medal - 1</a:t>
            </a:r>
            <a:r>
              <a:rPr lang="en-IN" baseline="30000" dirty="0" smtClean="0">
                <a:latin typeface="Arial Narrow" pitchFamily="34" charset="0"/>
              </a:rPr>
              <a:t>st</a:t>
            </a:r>
            <a:r>
              <a:rPr lang="en-IN" dirty="0" smtClean="0">
                <a:latin typeface="Arial Narrow" pitchFamily="34" charset="0"/>
              </a:rPr>
              <a:t> Rank in B.Sc. (Sp. &amp; Hg.) Exam, 2013-14, University of Mysore  </a:t>
            </a:r>
          </a:p>
          <a:p>
            <a:r>
              <a:rPr lang="en-IN" dirty="0" smtClean="0">
                <a:latin typeface="Arial Narrow" pitchFamily="34" charset="0"/>
              </a:rPr>
              <a:t>Ms. </a:t>
            </a:r>
            <a:r>
              <a:rPr lang="en-IN" dirty="0" err="1" smtClean="0">
                <a:latin typeface="Arial Narrow" pitchFamily="34" charset="0"/>
              </a:rPr>
              <a:t>Akhilandeswari</a:t>
            </a:r>
            <a:r>
              <a:rPr lang="en-IN" dirty="0" smtClean="0">
                <a:latin typeface="Arial Narrow" pitchFamily="34" charset="0"/>
              </a:rPr>
              <a:t> – </a:t>
            </a:r>
            <a:r>
              <a:rPr lang="en-IN" dirty="0" err="1" smtClean="0">
                <a:latin typeface="Arial Narrow" pitchFamily="34" charset="0"/>
              </a:rPr>
              <a:t>D.K.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Venkatesah</a:t>
            </a:r>
            <a:r>
              <a:rPr lang="en-IN" dirty="0" smtClean="0">
                <a:latin typeface="Arial Narrow" pitchFamily="34" charset="0"/>
              </a:rPr>
              <a:t> Murthy Gold Medal -1</a:t>
            </a:r>
            <a:r>
              <a:rPr lang="en-IN" baseline="30000" dirty="0" smtClean="0">
                <a:latin typeface="Arial Narrow" pitchFamily="34" charset="0"/>
              </a:rPr>
              <a:t>st</a:t>
            </a:r>
            <a:r>
              <a:rPr lang="en-IN" dirty="0" smtClean="0">
                <a:latin typeface="Arial Narrow" pitchFamily="34" charset="0"/>
              </a:rPr>
              <a:t> Rank in B.Sc. (Sp. &amp; Hg.) Exam, 2014-15, University of Mysore  </a:t>
            </a:r>
          </a:p>
          <a:p>
            <a:r>
              <a:rPr lang="en-IN" dirty="0" smtClean="0">
                <a:latin typeface="Arial Narrow" pitchFamily="34" charset="0"/>
              </a:rPr>
              <a:t>Ms. </a:t>
            </a:r>
            <a:r>
              <a:rPr lang="en-IN" dirty="0" err="1" smtClean="0">
                <a:latin typeface="Arial Narrow" pitchFamily="34" charset="0"/>
              </a:rPr>
              <a:t>Priyanka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Jaisinghania</a:t>
            </a:r>
            <a:r>
              <a:rPr lang="en-IN" dirty="0" smtClean="0">
                <a:latin typeface="Arial Narrow" pitchFamily="34" charset="0"/>
              </a:rPr>
              <a:t> – </a:t>
            </a:r>
            <a:r>
              <a:rPr lang="en-IN" dirty="0" err="1" smtClean="0">
                <a:latin typeface="Arial Narrow" pitchFamily="34" charset="0"/>
              </a:rPr>
              <a:t>Arathi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Venkataraman</a:t>
            </a:r>
            <a:r>
              <a:rPr lang="en-IN" dirty="0" smtClean="0">
                <a:latin typeface="Arial Narrow" pitchFamily="34" charset="0"/>
              </a:rPr>
              <a:t> gold medal - 1</a:t>
            </a:r>
            <a:r>
              <a:rPr lang="en-IN" baseline="30000" dirty="0" smtClean="0">
                <a:latin typeface="Arial Narrow" pitchFamily="34" charset="0"/>
              </a:rPr>
              <a:t>st</a:t>
            </a:r>
            <a:r>
              <a:rPr lang="en-IN" dirty="0" smtClean="0">
                <a:latin typeface="Arial Narrow" pitchFamily="34" charset="0"/>
              </a:rPr>
              <a:t> Rank in M.Sc. (Audiology) Exam, 2014-15, University of Mysore </a:t>
            </a:r>
          </a:p>
          <a:p>
            <a:r>
              <a:rPr lang="en-IN" dirty="0" smtClean="0">
                <a:latin typeface="Arial Narrow" pitchFamily="34" charset="0"/>
              </a:rPr>
              <a:t>Ms. </a:t>
            </a:r>
            <a:r>
              <a:rPr lang="en-IN" dirty="0" err="1" smtClean="0">
                <a:latin typeface="Arial Narrow" pitchFamily="34" charset="0"/>
              </a:rPr>
              <a:t>Divya</a:t>
            </a:r>
            <a:r>
              <a:rPr lang="en-IN" dirty="0" smtClean="0">
                <a:latin typeface="Arial Narrow" pitchFamily="34" charset="0"/>
              </a:rPr>
              <a:t> Seth – </a:t>
            </a:r>
            <a:r>
              <a:rPr lang="en-IN" dirty="0" err="1" smtClean="0">
                <a:latin typeface="Arial Narrow" pitchFamily="34" charset="0"/>
              </a:rPr>
              <a:t>Jayalakshmamma</a:t>
            </a:r>
            <a:r>
              <a:rPr lang="en-IN" dirty="0" smtClean="0">
                <a:latin typeface="Arial Narrow" pitchFamily="34" charset="0"/>
              </a:rPr>
              <a:t> gold medal -1</a:t>
            </a:r>
            <a:r>
              <a:rPr lang="en-IN" baseline="30000" dirty="0" smtClean="0">
                <a:latin typeface="Arial Narrow" pitchFamily="34" charset="0"/>
              </a:rPr>
              <a:t>st</a:t>
            </a:r>
            <a:r>
              <a:rPr lang="en-IN" dirty="0" smtClean="0">
                <a:latin typeface="Arial Narrow" pitchFamily="34" charset="0"/>
              </a:rPr>
              <a:t> Rank in M.Sc. (Sp. &amp; Hg.) Exam, 2014-15, University of Mysore  </a:t>
            </a:r>
          </a:p>
          <a:p>
            <a:r>
              <a:rPr lang="en-IN" dirty="0" smtClean="0">
                <a:latin typeface="Arial Narrow" pitchFamily="34" charset="0"/>
              </a:rPr>
              <a:t>Ms. </a:t>
            </a:r>
            <a:r>
              <a:rPr lang="en-IN" dirty="0" err="1" smtClean="0">
                <a:latin typeface="Arial Narrow" pitchFamily="34" charset="0"/>
              </a:rPr>
              <a:t>Liji</a:t>
            </a:r>
            <a:r>
              <a:rPr lang="en-IN" dirty="0" smtClean="0">
                <a:latin typeface="Arial Narrow" pitchFamily="34" charset="0"/>
              </a:rPr>
              <a:t> Antony – Friends United Organizations’ Endowment Scholarship - 1</a:t>
            </a:r>
            <a:r>
              <a:rPr lang="en-IN" baseline="30000" dirty="0" smtClean="0">
                <a:latin typeface="Arial Narrow" pitchFamily="34" charset="0"/>
              </a:rPr>
              <a:t>st</a:t>
            </a:r>
            <a:r>
              <a:rPr lang="en-IN" dirty="0" smtClean="0">
                <a:latin typeface="Arial Narrow" pitchFamily="34" charset="0"/>
              </a:rPr>
              <a:t> Rank in M.Sc. (Audiology) Exam, 2013-14, University of Mysore .</a:t>
            </a:r>
          </a:p>
          <a:p>
            <a:r>
              <a:rPr lang="en-IN" dirty="0" smtClean="0">
                <a:latin typeface="Arial Narrow" pitchFamily="34" charset="0"/>
              </a:rPr>
              <a:t>45 faculty /staff/students of the Institute received best scientific paper presentation awards </a:t>
            </a:r>
          </a:p>
          <a:p>
            <a:endParaRPr lang="en-IN" dirty="0" smtClean="0">
              <a:latin typeface="Arial Narrow" pitchFamily="34" charset="0"/>
            </a:endParaRPr>
          </a:p>
          <a:p>
            <a:endParaRPr lang="en-IN" dirty="0" smtClean="0">
              <a:latin typeface="Arial Narrow" pitchFamily="34" charset="0"/>
            </a:endParaRPr>
          </a:p>
          <a:p>
            <a:endParaRPr lang="en-IN" dirty="0" smtClean="0">
              <a:latin typeface="Arial Narrow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992888" cy="554461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594360" indent="-457200"/>
            <a:r>
              <a:rPr lang="en-IN" sz="2000" dirty="0" smtClean="0"/>
              <a:t>Noise Awareness Rally 31 October 2015</a:t>
            </a:r>
          </a:p>
          <a:p>
            <a:pPr marL="594360" indent="-457200"/>
            <a:r>
              <a:rPr lang="en-IN" sz="2000" dirty="0" smtClean="0"/>
              <a:t>Free Hearing Aid Repair Camp 2 November 2015</a:t>
            </a:r>
          </a:p>
          <a:p>
            <a:pPr marL="594360" indent="-457200"/>
            <a:r>
              <a:rPr lang="en-IN" sz="2000" dirty="0" err="1" smtClean="0"/>
              <a:t>AIISH</a:t>
            </a:r>
            <a:r>
              <a:rPr lang="en-IN" sz="2000" dirty="0" smtClean="0"/>
              <a:t> Publication Portal 16 November 2015</a:t>
            </a:r>
          </a:p>
          <a:p>
            <a:pPr marL="594360" indent="-457200"/>
            <a:r>
              <a:rPr lang="en-US" sz="2000" dirty="0" smtClean="0"/>
              <a:t>International Day Stuttering Awareness Day</a:t>
            </a:r>
            <a:endParaRPr lang="en-IN" sz="2000" dirty="0" smtClean="0"/>
          </a:p>
          <a:p>
            <a:pPr marL="594360" indent="-457200"/>
            <a:r>
              <a:rPr lang="en-US" sz="2000" dirty="0" smtClean="0"/>
              <a:t>	of Persons with Disabilities 10 December 2015</a:t>
            </a:r>
            <a:endParaRPr lang="en-IN" sz="2000" dirty="0" smtClean="0"/>
          </a:p>
          <a:p>
            <a:pPr marL="594360" indent="-457200"/>
            <a:r>
              <a:rPr lang="en-IN" sz="2000" dirty="0" smtClean="0"/>
              <a:t>International Stuttering Awareness Day 17 November 2015</a:t>
            </a:r>
          </a:p>
          <a:p>
            <a:pPr marL="594360" indent="-457200"/>
            <a:r>
              <a:rPr lang="en-IN" sz="2000" dirty="0" smtClean="0"/>
              <a:t>International Seminar on Hearing Sciences  17-18 December 2015</a:t>
            </a:r>
          </a:p>
          <a:p>
            <a:pPr marL="594360" indent="-457200"/>
            <a:r>
              <a:rPr lang="en-IN" sz="2000" dirty="0" smtClean="0"/>
              <a:t>World Cerebral Palsy day on 19 November 2015</a:t>
            </a:r>
          </a:p>
          <a:p>
            <a:pPr marL="594360" indent="-457200"/>
            <a:r>
              <a:rPr lang="en-IN" sz="2000" dirty="0" smtClean="0"/>
              <a:t>Online System for Hearing Screening 4 January 2016</a:t>
            </a:r>
          </a:p>
          <a:p>
            <a:pPr marL="594360" indent="-457200"/>
            <a:r>
              <a:rPr lang="en-IN" sz="2000" dirty="0" smtClean="0"/>
              <a:t>Electrical Brain Imaging Facility 4 January 2016</a:t>
            </a:r>
          </a:p>
          <a:p>
            <a:pPr marL="594360" indent="-457200"/>
            <a:r>
              <a:rPr lang="en-IN" sz="2000" dirty="0" err="1" smtClean="0"/>
              <a:t>iCry</a:t>
            </a:r>
            <a:r>
              <a:rPr lang="en-IN" sz="2000" dirty="0" smtClean="0"/>
              <a:t>-Software 4 January 2016</a:t>
            </a:r>
          </a:p>
          <a:p>
            <a:pPr marL="594360" indent="-457200"/>
            <a:r>
              <a:rPr lang="en-IN" sz="2000" dirty="0" smtClean="0"/>
              <a:t>Institute Open Day 29 January 2016</a:t>
            </a:r>
          </a:p>
          <a:p>
            <a:pPr marL="594360" indent="-457200"/>
            <a:r>
              <a:rPr lang="en-IN" sz="2000" dirty="0" err="1" smtClean="0"/>
              <a:t>NCED</a:t>
            </a:r>
            <a:r>
              <a:rPr lang="en-IN" sz="2000" dirty="0" smtClean="0"/>
              <a:t> Annual National Conference 15-17 Feb. 2016</a:t>
            </a:r>
          </a:p>
          <a:p>
            <a:pPr marL="594360" indent="-457200"/>
            <a:r>
              <a:rPr lang="en-IN" sz="2000" dirty="0" err="1" smtClean="0"/>
              <a:t>AIISH</a:t>
            </a:r>
            <a:r>
              <a:rPr lang="en-IN" sz="2000" dirty="0" smtClean="0"/>
              <a:t> </a:t>
            </a:r>
            <a:r>
              <a:rPr lang="en-IN" sz="2000" dirty="0" err="1" smtClean="0"/>
              <a:t>Aawaaz</a:t>
            </a:r>
            <a:r>
              <a:rPr lang="en-IN" sz="2000" dirty="0" smtClean="0"/>
              <a:t> 11-13 March 2016</a:t>
            </a:r>
          </a:p>
          <a:p>
            <a:endParaRPr lang="en-IN" sz="20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214290"/>
            <a:ext cx="7772400" cy="838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Major Events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Awards/Laurels by AIISH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000240"/>
            <a:ext cx="3614734" cy="21431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sz="1600" dirty="0" smtClean="0">
                <a:latin typeface="Arial Narrow" pitchFamily="34" charset="0"/>
              </a:rPr>
              <a:t>        </a:t>
            </a:r>
            <a:endParaRPr lang="en-IN" sz="16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2420888"/>
            <a:ext cx="34290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1600" dirty="0" smtClean="0">
                <a:latin typeface="Arial Narrow" pitchFamily="34" charset="0"/>
              </a:rPr>
              <a:t>Mr. </a:t>
            </a:r>
            <a:r>
              <a:rPr lang="en-IN" sz="1600" dirty="0" err="1" smtClean="0">
                <a:latin typeface="Arial Narrow" pitchFamily="34" charset="0"/>
              </a:rPr>
              <a:t>Jithendra</a:t>
            </a:r>
            <a:r>
              <a:rPr lang="en-IN" sz="1600" dirty="0" smtClean="0">
                <a:latin typeface="Arial Narrow" pitchFamily="34" charset="0"/>
              </a:rPr>
              <a:t> </a:t>
            </a:r>
            <a:r>
              <a:rPr lang="en-IN" sz="1600" dirty="0" err="1" smtClean="0">
                <a:latin typeface="Arial Narrow" pitchFamily="34" charset="0"/>
              </a:rPr>
              <a:t>Saini</a:t>
            </a:r>
            <a:r>
              <a:rPr lang="en-IN" sz="1600" dirty="0" smtClean="0">
                <a:latin typeface="Arial Narrow" pitchFamily="34" charset="0"/>
              </a:rPr>
              <a:t>, Ms. </a:t>
            </a:r>
            <a:r>
              <a:rPr lang="en-IN" sz="1600" dirty="0" err="1" smtClean="0">
                <a:latin typeface="Arial Narrow" pitchFamily="34" charset="0"/>
              </a:rPr>
              <a:t>Bashpa</a:t>
            </a:r>
            <a:r>
              <a:rPr lang="en-IN" sz="1600" dirty="0" smtClean="0">
                <a:latin typeface="Arial Narrow" pitchFamily="34" charset="0"/>
              </a:rPr>
              <a:t> </a:t>
            </a:r>
            <a:r>
              <a:rPr lang="en-IN" sz="1600" dirty="0" err="1" smtClean="0">
                <a:latin typeface="Arial Narrow" pitchFamily="34" charset="0"/>
              </a:rPr>
              <a:t>Bhardwaj</a:t>
            </a:r>
            <a:r>
              <a:rPr lang="en-IN" sz="1600" dirty="0" smtClean="0">
                <a:latin typeface="Arial Narrow" pitchFamily="34" charset="0"/>
              </a:rPr>
              <a:t>, &amp; Ms. </a:t>
            </a:r>
            <a:r>
              <a:rPr lang="en-IN" sz="1600" dirty="0" err="1" smtClean="0">
                <a:latin typeface="Arial Narrow" pitchFamily="34" charset="0"/>
              </a:rPr>
              <a:t>Pavithra</a:t>
            </a:r>
            <a:r>
              <a:rPr lang="en-IN" sz="1600" dirty="0" smtClean="0">
                <a:latin typeface="Arial Narrow" pitchFamily="34" charset="0"/>
              </a:rPr>
              <a:t> - Best Journal Club Presentation Award , Guide Dr. </a:t>
            </a:r>
            <a:r>
              <a:rPr lang="en-IN" sz="1600" dirty="0" err="1" smtClean="0">
                <a:latin typeface="Arial Narrow" pitchFamily="34" charset="0"/>
              </a:rPr>
              <a:t>Rajasudhakar</a:t>
            </a:r>
            <a:endParaRPr lang="en-IN" sz="1600" dirty="0"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3717032"/>
            <a:ext cx="3857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smtClean="0">
                <a:latin typeface="Arial Narrow" pitchFamily="34" charset="0"/>
              </a:rPr>
              <a:t>Mr. </a:t>
            </a:r>
            <a:r>
              <a:rPr lang="en-IN" sz="1600" dirty="0" err="1" smtClean="0">
                <a:latin typeface="Arial Narrow" pitchFamily="34" charset="0"/>
              </a:rPr>
              <a:t>Appa</a:t>
            </a:r>
            <a:r>
              <a:rPr lang="en-IN" sz="1600" dirty="0" smtClean="0">
                <a:latin typeface="Arial Narrow" pitchFamily="34" charset="0"/>
              </a:rPr>
              <a:t> </a:t>
            </a:r>
            <a:r>
              <a:rPr lang="en-IN" sz="1600" dirty="0" err="1" smtClean="0">
                <a:latin typeface="Arial Narrow" pitchFamily="34" charset="0"/>
              </a:rPr>
              <a:t>Saha</a:t>
            </a:r>
            <a:r>
              <a:rPr lang="en-IN" sz="1600" dirty="0" smtClean="0">
                <a:latin typeface="Arial Narrow" pitchFamily="34" charset="0"/>
              </a:rPr>
              <a:t>, Mr. </a:t>
            </a:r>
            <a:r>
              <a:rPr lang="en-IN" sz="1600" dirty="0" err="1" smtClean="0">
                <a:latin typeface="Arial Narrow" pitchFamily="34" charset="0"/>
              </a:rPr>
              <a:t>Keshav</a:t>
            </a:r>
            <a:r>
              <a:rPr lang="en-IN" sz="1600" dirty="0" smtClean="0">
                <a:latin typeface="Arial Narrow" pitchFamily="34" charset="0"/>
              </a:rPr>
              <a:t> </a:t>
            </a:r>
            <a:r>
              <a:rPr lang="en-IN" sz="1600" dirty="0" err="1" smtClean="0">
                <a:latin typeface="Arial Narrow" pitchFamily="34" charset="0"/>
              </a:rPr>
              <a:t>Mishra</a:t>
            </a:r>
            <a:r>
              <a:rPr lang="en-IN" sz="1600" dirty="0" smtClean="0">
                <a:latin typeface="Arial Narrow" pitchFamily="34" charset="0"/>
              </a:rPr>
              <a:t>, Ms. A. </a:t>
            </a:r>
            <a:r>
              <a:rPr lang="en-IN" sz="1600" dirty="0" err="1" smtClean="0">
                <a:latin typeface="Arial Narrow" pitchFamily="34" charset="0"/>
              </a:rPr>
              <a:t>Jumana</a:t>
            </a:r>
            <a:r>
              <a:rPr lang="en-IN" sz="1600" dirty="0" smtClean="0">
                <a:latin typeface="Arial Narrow" pitchFamily="34" charset="0"/>
              </a:rPr>
              <a:t> -Best Clinical Club Presentation Award, Guide: </a:t>
            </a:r>
            <a:r>
              <a:rPr lang="en-IN" sz="1600" dirty="0" err="1" smtClean="0">
                <a:latin typeface="Arial Narrow" pitchFamily="34" charset="0"/>
              </a:rPr>
              <a:t>Dr.Swapna</a:t>
            </a:r>
            <a:r>
              <a:rPr lang="en-IN" sz="1600" dirty="0" smtClean="0">
                <a:latin typeface="Arial Narrow" pitchFamily="34" charset="0"/>
              </a:rPr>
              <a:t>, N </a:t>
            </a:r>
            <a:endParaRPr lang="en-IN" sz="1600" dirty="0"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6016" y="2132856"/>
            <a:ext cx="392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smtClean="0">
                <a:latin typeface="Arial Narrow" pitchFamily="34" charset="0"/>
              </a:rPr>
              <a:t>Ms. M.S. </a:t>
            </a:r>
            <a:r>
              <a:rPr lang="en-IN" sz="1600" dirty="0" err="1" smtClean="0">
                <a:latin typeface="Arial Narrow" pitchFamily="34" charset="0"/>
              </a:rPr>
              <a:t>Lakshmi</a:t>
            </a:r>
            <a:r>
              <a:rPr lang="en-IN" sz="1600" dirty="0" smtClean="0">
                <a:latin typeface="Arial Narrow" pitchFamily="34" charset="0"/>
              </a:rPr>
              <a:t> -</a:t>
            </a:r>
            <a:r>
              <a:rPr lang="en-IN" sz="1600" dirty="0" err="1" smtClean="0">
                <a:latin typeface="Arial Narrow" pitchFamily="34" charset="0"/>
              </a:rPr>
              <a:t>Dr.Vijayalakshmi</a:t>
            </a:r>
            <a:r>
              <a:rPr lang="en-IN" sz="1600" dirty="0" smtClean="0">
                <a:latin typeface="Arial Narrow" pitchFamily="34" charset="0"/>
              </a:rPr>
              <a:t> </a:t>
            </a:r>
            <a:r>
              <a:rPr lang="en-IN" sz="1600" dirty="0" err="1" smtClean="0">
                <a:latin typeface="Arial Narrow" pitchFamily="34" charset="0"/>
              </a:rPr>
              <a:t>Basavaraj</a:t>
            </a:r>
            <a:r>
              <a:rPr lang="en-IN" sz="1600" dirty="0" smtClean="0">
                <a:latin typeface="Arial Narrow" pitchFamily="34" charset="0"/>
              </a:rPr>
              <a:t>  Gold Medal for securing first rank in M.Sc. (Audiology)  Examinations, 2013-14. </a:t>
            </a:r>
            <a:endParaRPr lang="en-IN" sz="1600" dirty="0"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88024" y="2996952"/>
            <a:ext cx="3643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1600" dirty="0" err="1" smtClean="0">
                <a:latin typeface="Arial Narrow" pitchFamily="34" charset="0"/>
              </a:rPr>
              <a:t>K.J.</a:t>
            </a:r>
            <a:r>
              <a:rPr lang="en-IN" sz="1600" dirty="0" smtClean="0">
                <a:latin typeface="Arial Narrow" pitchFamily="34" charset="0"/>
              </a:rPr>
              <a:t> </a:t>
            </a:r>
            <a:r>
              <a:rPr lang="en-IN" sz="1600" dirty="0" err="1" smtClean="0">
                <a:latin typeface="Arial Narrow" pitchFamily="34" charset="0"/>
              </a:rPr>
              <a:t>Darshini</a:t>
            </a:r>
            <a:r>
              <a:rPr lang="en-IN" sz="1600" dirty="0" smtClean="0">
                <a:latin typeface="Arial Narrow" pitchFamily="34" charset="0"/>
              </a:rPr>
              <a:t> - </a:t>
            </a:r>
            <a:r>
              <a:rPr lang="en-IN" sz="1600" dirty="0" err="1" smtClean="0">
                <a:latin typeface="Arial Narrow" pitchFamily="34" charset="0"/>
              </a:rPr>
              <a:t>Abhilasha</a:t>
            </a:r>
            <a:r>
              <a:rPr lang="en-IN" sz="1600" dirty="0" smtClean="0">
                <a:latin typeface="Arial Narrow" pitchFamily="34" charset="0"/>
              </a:rPr>
              <a:t> Award for Best Student Clinician</a:t>
            </a:r>
            <a:endParaRPr lang="en-IN" sz="1600" dirty="0">
              <a:latin typeface="Arial Narrow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29158" y="3645024"/>
            <a:ext cx="4214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1600" dirty="0" err="1" smtClean="0">
                <a:latin typeface="Arial Narrow" pitchFamily="34" charset="0"/>
              </a:rPr>
              <a:t>Mr.Shivaprasad</a:t>
            </a:r>
            <a:r>
              <a:rPr lang="en-IN" sz="1600" dirty="0" smtClean="0">
                <a:latin typeface="Arial Narrow" pitchFamily="34" charset="0"/>
              </a:rPr>
              <a:t>, M, Graphic Designer - First price for  proposing Best title for the Golden </a:t>
            </a:r>
            <a:r>
              <a:rPr lang="en-IN" sz="1600" dirty="0" err="1" smtClean="0">
                <a:latin typeface="Arial Narrow" pitchFamily="34" charset="0"/>
              </a:rPr>
              <a:t>Jjubilee</a:t>
            </a:r>
            <a:r>
              <a:rPr lang="en-IN" sz="1600" dirty="0" smtClean="0">
                <a:latin typeface="Arial Narrow" pitchFamily="34" charset="0"/>
              </a:rPr>
              <a:t> Movie on AIISH. </a:t>
            </a:r>
            <a:endParaRPr lang="en-IN" sz="1600" dirty="0">
              <a:latin typeface="Arial Narrow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8662" y="128586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latin typeface="Arial Narrow" pitchFamily="34" charset="0"/>
              </a:rPr>
              <a:t>Awards/Laurels hosted by the Institute</a:t>
            </a:r>
          </a:p>
          <a:p>
            <a:endParaRPr lang="en-IN" dirty="0" smtClean="0">
              <a:latin typeface="Arial Narrow" pitchFamily="34" charset="0"/>
            </a:endParaRPr>
          </a:p>
          <a:p>
            <a:r>
              <a:rPr lang="en-IN" dirty="0" smtClean="0">
                <a:latin typeface="Arial Narrow" pitchFamily="34" charset="0"/>
              </a:rPr>
              <a:t>Best </a:t>
            </a:r>
            <a:r>
              <a:rPr lang="en-IN" dirty="0" err="1" smtClean="0">
                <a:latin typeface="Arial Narrow" pitchFamily="34" charset="0"/>
              </a:rPr>
              <a:t>AIISHian</a:t>
            </a:r>
            <a:r>
              <a:rPr lang="en-IN" dirty="0" smtClean="0">
                <a:latin typeface="Arial Narrow" pitchFamily="34" charset="0"/>
              </a:rPr>
              <a:t> award - 16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Other Activities  and  Events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Infrastructure Development  &amp; Maintenance</a:t>
            </a:r>
          </a:p>
          <a:p>
            <a:r>
              <a:rPr lang="en-IN" dirty="0" smtClean="0">
                <a:latin typeface="Arial Narrow" pitchFamily="34" charset="0"/>
              </a:rPr>
              <a:t>Implementation of Right to Information Act, 2005</a:t>
            </a:r>
          </a:p>
          <a:p>
            <a:r>
              <a:rPr lang="en-IN" dirty="0" smtClean="0">
                <a:latin typeface="Arial Narrow" pitchFamily="34" charset="0"/>
              </a:rPr>
              <a:t>Library and Information Services</a:t>
            </a:r>
          </a:p>
          <a:p>
            <a:r>
              <a:rPr lang="en-IN" dirty="0" smtClean="0">
                <a:latin typeface="Arial Narrow" pitchFamily="34" charset="0"/>
              </a:rPr>
              <a:t>Material Development Activities</a:t>
            </a:r>
          </a:p>
          <a:p>
            <a:r>
              <a:rPr lang="en-IN" dirty="0" smtClean="0">
                <a:latin typeface="Arial Narrow" pitchFamily="34" charset="0"/>
              </a:rPr>
              <a:t>Personnel Management </a:t>
            </a:r>
          </a:p>
          <a:p>
            <a:r>
              <a:rPr lang="en-IN" dirty="0" smtClean="0">
                <a:latin typeface="Arial Narrow" pitchFamily="34" charset="0"/>
              </a:rPr>
              <a:t>Reservation Policy Implementation</a:t>
            </a:r>
          </a:p>
          <a:p>
            <a:r>
              <a:rPr lang="en-IN" dirty="0" smtClean="0">
                <a:latin typeface="Arial Narrow" pitchFamily="34" charset="0"/>
              </a:rPr>
              <a:t>Technological Consultancy Services</a:t>
            </a:r>
            <a:endParaRPr lang="en-IN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Financial Statement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3116"/>
            <a:ext cx="4186238" cy="23288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500" dirty="0" smtClean="0">
                <a:latin typeface="Arial Narrow" pitchFamily="34" charset="0"/>
              </a:rPr>
              <a:t>Grants received </a:t>
            </a:r>
          </a:p>
          <a:p>
            <a:pPr>
              <a:buNone/>
            </a:pPr>
            <a:r>
              <a:rPr lang="en-IN" sz="2500" dirty="0" smtClean="0">
                <a:latin typeface="Arial Narrow" pitchFamily="34" charset="0"/>
              </a:rPr>
              <a:t>	</a:t>
            </a:r>
            <a:r>
              <a:rPr lang="en-IN" sz="2000" dirty="0" smtClean="0">
                <a:latin typeface="Arial Narrow" pitchFamily="34" charset="0"/>
              </a:rPr>
              <a:t>Non-Plan  =  Rs. 1658.50 </a:t>
            </a:r>
            <a:r>
              <a:rPr lang="en-IN" sz="2000" dirty="0" err="1" smtClean="0">
                <a:latin typeface="Arial Narrow" pitchFamily="34" charset="0"/>
              </a:rPr>
              <a:t>lakhs</a:t>
            </a:r>
            <a:endParaRPr lang="en-IN" sz="20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000" dirty="0" smtClean="0">
                <a:latin typeface="Arial Narrow" pitchFamily="34" charset="0"/>
              </a:rPr>
              <a:t>	 Plan         =  Rs. 5924.73 </a:t>
            </a:r>
            <a:r>
              <a:rPr lang="en-IN" sz="2000" dirty="0" err="1" smtClean="0">
                <a:latin typeface="Arial Narrow" pitchFamily="34" charset="0"/>
              </a:rPr>
              <a:t>lakhs</a:t>
            </a:r>
            <a:endParaRPr lang="en-IN" sz="20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000" dirty="0" smtClean="0">
                <a:latin typeface="Arial Narrow" pitchFamily="34" charset="0"/>
              </a:rPr>
              <a:t> Total              =  Rs. 7583.23 </a:t>
            </a:r>
            <a:r>
              <a:rPr lang="en-IN" sz="2000" dirty="0" err="1" smtClean="0">
                <a:latin typeface="Arial Narrow" pitchFamily="34" charset="0"/>
              </a:rPr>
              <a:t>lakhs</a:t>
            </a:r>
            <a:endParaRPr lang="en-IN" sz="20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500" dirty="0" smtClean="0">
                <a:latin typeface="Arial Narrow" pitchFamily="3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6248" y="221455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500" dirty="0" smtClean="0">
                <a:latin typeface="Arial Narrow" pitchFamily="34" charset="0"/>
              </a:rPr>
              <a:t>Expenditure </a:t>
            </a:r>
          </a:p>
          <a:p>
            <a:endParaRPr lang="en-IN" sz="2500" dirty="0" smtClean="0">
              <a:latin typeface="Arial Narrow" pitchFamily="34" charset="0"/>
            </a:endParaRPr>
          </a:p>
          <a:p>
            <a:r>
              <a:rPr lang="en-IN" dirty="0" smtClean="0"/>
              <a:t>	</a:t>
            </a:r>
            <a:r>
              <a:rPr lang="en-IN" sz="2000" dirty="0" smtClean="0">
                <a:latin typeface="Arial Narrow" pitchFamily="34" charset="0"/>
              </a:rPr>
              <a:t>Non-Plan   = Rs. 1335.6 </a:t>
            </a:r>
            <a:r>
              <a:rPr lang="en-IN" sz="2000" dirty="0" err="1" smtClean="0">
                <a:latin typeface="Arial Narrow" pitchFamily="34" charset="0"/>
              </a:rPr>
              <a:t>lakhs</a:t>
            </a:r>
            <a:endParaRPr lang="en-IN" sz="2000" dirty="0" smtClean="0">
              <a:latin typeface="Arial Narrow" pitchFamily="34" charset="0"/>
            </a:endParaRPr>
          </a:p>
          <a:p>
            <a:r>
              <a:rPr lang="en-IN" sz="2000" dirty="0" smtClean="0">
                <a:latin typeface="Arial Narrow" pitchFamily="34" charset="0"/>
              </a:rPr>
              <a:t> 	Plan          = Rs. 4755.87 </a:t>
            </a:r>
            <a:r>
              <a:rPr lang="en-IN" sz="2000" dirty="0" err="1" smtClean="0">
                <a:latin typeface="Arial Narrow" pitchFamily="34" charset="0"/>
              </a:rPr>
              <a:t>lakhs</a:t>
            </a:r>
            <a:endParaRPr lang="en-IN" sz="2000" dirty="0" smtClean="0">
              <a:latin typeface="Arial Narrow" pitchFamily="34" charset="0"/>
            </a:endParaRPr>
          </a:p>
          <a:p>
            <a:r>
              <a:rPr lang="en-IN" sz="2000" dirty="0" smtClean="0">
                <a:latin typeface="Arial Narrow" pitchFamily="34" charset="0"/>
              </a:rPr>
              <a:t>               Total           = Rs.  6091.47 </a:t>
            </a:r>
            <a:r>
              <a:rPr lang="en-IN" sz="2000" dirty="0" err="1" smtClean="0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5852" y="5072074"/>
            <a:ext cx="67866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000" dirty="0" smtClean="0">
                <a:latin typeface="Arial Narrow" pitchFamily="34" charset="0"/>
              </a:rPr>
              <a:t>Income Generated  = Rs. 647.87 </a:t>
            </a:r>
            <a:r>
              <a:rPr lang="en-IN" sz="3000" dirty="0" err="1" smtClean="0">
                <a:latin typeface="Arial Narrow" pitchFamily="34" charset="0"/>
              </a:rPr>
              <a:t>lakhs</a:t>
            </a:r>
            <a:endParaRPr lang="en-IN" sz="3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16" y="2786058"/>
            <a:ext cx="2786082" cy="971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5000" dirty="0" smtClean="0">
                <a:latin typeface="Arial Narrow" pitchFamily="34" charset="0"/>
              </a:rPr>
              <a:t>Thank You</a:t>
            </a:r>
            <a:endParaRPr lang="en-IN" sz="5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Learning &amp; Teaching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28802"/>
            <a:ext cx="7515252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</a:t>
            </a:r>
            <a:r>
              <a:rPr lang="en-IN" dirty="0" smtClean="0">
                <a:solidFill>
                  <a:srgbClr val="92D050"/>
                </a:solidFill>
                <a:latin typeface="Arial Narrow" pitchFamily="34" charset="0"/>
              </a:rPr>
              <a:t>. </a:t>
            </a:r>
            <a:r>
              <a:rPr lang="en-IN" dirty="0" smtClean="0">
                <a:latin typeface="Arial Narrow" pitchFamily="34" charset="0"/>
              </a:rPr>
              <a:t>Certificate Course for Caregivers of Children with Developmental Disabilities(C4D2)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2. Diploma in Hearing Aid &amp;</a:t>
            </a:r>
            <a:r>
              <a:rPr lang="en-IN" dirty="0" err="1" smtClean="0">
                <a:latin typeface="Arial Narrow" pitchFamily="34" charset="0"/>
              </a:rPr>
              <a:t>EarmouldTechnology</a:t>
            </a:r>
            <a:r>
              <a:rPr lang="en-IN" dirty="0" smtClean="0">
                <a:latin typeface="Arial Narrow" pitchFamily="34" charset="0"/>
              </a:rPr>
              <a:t> (D.H.A.&amp;E.T.)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3. Diploma in Early Childhood Special Education (Hearing Impairment) (D.E.C.S.E.(HI)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4. Diploma in Hearing, Language and Speech (D.H.L.S.)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5. </a:t>
            </a:r>
            <a:r>
              <a:rPr lang="en-IN" dirty="0" err="1" smtClean="0">
                <a:latin typeface="Arial Narrow" pitchFamily="34" charset="0"/>
              </a:rPr>
              <a:t>B.ASLP</a:t>
            </a:r>
            <a:r>
              <a:rPr lang="en-IN" dirty="0" smtClean="0">
                <a:latin typeface="Arial Narrow" pitchFamily="34" charset="0"/>
              </a:rPr>
              <a:t>.(Speech &amp; Hearing)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6. B.Ed. (Hearing Impairment)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7. </a:t>
            </a:r>
            <a:r>
              <a:rPr lang="en-IN" dirty="0" err="1" smtClean="0">
                <a:latin typeface="Arial Narrow" pitchFamily="34" charset="0"/>
              </a:rPr>
              <a:t>P.G.Diploma</a:t>
            </a:r>
            <a:r>
              <a:rPr lang="en-IN" dirty="0" smtClean="0">
                <a:latin typeface="Arial Narrow" pitchFamily="34" charset="0"/>
              </a:rPr>
              <a:t> in Forensic Speech Sciences &amp; Technology (P.G.D.F.S.S.T.)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8. P.G .Diploma in Clinical Linguistics   (P.G.D.C.L-SLP)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9. P.G. Diploma in </a:t>
            </a:r>
            <a:r>
              <a:rPr lang="en-IN" dirty="0" err="1" smtClean="0">
                <a:latin typeface="Arial Narrow" pitchFamily="34" charset="0"/>
              </a:rPr>
              <a:t>Neuro</a:t>
            </a:r>
            <a:r>
              <a:rPr lang="en-IN" dirty="0" smtClean="0">
                <a:latin typeface="Arial Narrow" pitchFamily="34" charset="0"/>
              </a:rPr>
              <a:t>-Audiology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10. P.G. Diploma in Augmentative and Alternative Communication (P.G.D.A.A.C.)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11. M.Sc. (Speech-Language Pathology)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12. M.Sc.(Audiology)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13. M..Ed.(Hearing Impairment)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14. Ph.D.(Audiology)               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15. Ph.D.(Speech-Language Pathology)                                           </a:t>
            </a:r>
          </a:p>
          <a:p>
            <a:pPr>
              <a:buNone/>
            </a:pPr>
            <a:r>
              <a:rPr lang="en-IN" dirty="0" smtClean="0">
                <a:latin typeface="Arial Narrow" pitchFamily="34" charset="0"/>
              </a:rPr>
              <a:t>16. Post Doctoral  Programme 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285860"/>
            <a:ext cx="272542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500" b="1" dirty="0" smtClean="0">
                <a:latin typeface="Arial Narrow" pitchFamily="34" charset="0"/>
              </a:rPr>
              <a:t>Academic Programs</a:t>
            </a:r>
            <a:endParaRPr lang="en-IN" sz="25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Learning &amp; Teaching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71678"/>
            <a:ext cx="7372376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IN" sz="2800" dirty="0" smtClean="0">
                <a:latin typeface="Arial Narrow" pitchFamily="34" charset="0"/>
              </a:rPr>
              <a:t>Students Admitted: 296</a:t>
            </a:r>
          </a:p>
          <a:p>
            <a:endParaRPr lang="en-IN" sz="2800" dirty="0" smtClean="0">
              <a:latin typeface="Arial Narrow" pitchFamily="34" charset="0"/>
            </a:endParaRPr>
          </a:p>
          <a:p>
            <a:r>
              <a:rPr lang="en-IN" sz="2800" dirty="0" smtClean="0">
                <a:latin typeface="Arial Narrow" pitchFamily="34" charset="0"/>
              </a:rPr>
              <a:t>National Level Entrance Examinations to </a:t>
            </a: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</a:t>
            </a:r>
            <a:r>
              <a:rPr lang="en-IN" sz="2800" dirty="0" smtClean="0">
                <a:latin typeface="Arial Narrow" pitchFamily="34" charset="0"/>
              </a:rPr>
              <a:t>    </a:t>
            </a:r>
            <a:r>
              <a:rPr lang="en-IN" sz="2800" dirty="0" err="1" smtClean="0">
                <a:latin typeface="Arial Narrow" pitchFamily="34" charset="0"/>
              </a:rPr>
              <a:t>B.ASLP</a:t>
            </a:r>
            <a:r>
              <a:rPr lang="en-IN" sz="2800" dirty="0" smtClean="0">
                <a:latin typeface="Arial Narrow" pitchFamily="34" charset="0"/>
              </a:rPr>
              <a:t>. &amp; M.Sc. Programmes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714488"/>
            <a:ext cx="37737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000" dirty="0" smtClean="0">
                <a:latin typeface="Arial Narrow" pitchFamily="34" charset="0"/>
              </a:rPr>
              <a:t>Admission and Enrolment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 Narrow" pitchFamily="34" charset="0"/>
              </a:rPr>
              <a:t>Learning &amp; Teaching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2" cy="6857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Academic Performance</a:t>
            </a:r>
            <a:endParaRPr lang="en-IN" sz="2800" dirty="0">
              <a:latin typeface="Arial Narrow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00166" y="24288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Programmee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 Percentage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B.Sc. (Sp. &amp; Hg.)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B.S.Ed.(HI)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M.Sc. (Audiology)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M.Sc. (SLP)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M.S.Ed</a:t>
                      </a:r>
                      <a:r>
                        <a:rPr lang="en-IN" dirty="0" smtClean="0"/>
                        <a:t>. (HI)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PGDFSST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DHLS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DECSE (HI)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4857784" cy="1143000"/>
          </a:xfrm>
        </p:spPr>
        <p:txBody>
          <a:bodyPr>
            <a:noAutofit/>
          </a:bodyPr>
          <a:lstStyle/>
          <a:p>
            <a:pPr algn="l"/>
            <a:r>
              <a:rPr lang="en-IN" sz="3500" dirty="0" smtClean="0">
                <a:latin typeface="Arial Narrow" pitchFamily="34" charset="0"/>
              </a:rPr>
              <a:t>Educational Stipend</a:t>
            </a:r>
            <a:endParaRPr lang="en-IN" sz="35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3143248"/>
            <a:ext cx="4929222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Total amount spent : Rs</a:t>
            </a:r>
            <a:r>
              <a:rPr lang="en-IN" sz="3200" dirty="0" smtClean="0">
                <a:latin typeface="Arial Narrow" pitchFamily="34" charset="0"/>
              </a:rPr>
              <a:t>. 71 </a:t>
            </a:r>
            <a:r>
              <a:rPr lang="en-IN" sz="2800" dirty="0" err="1" smtClean="0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Learning &amp; 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928802"/>
            <a:ext cx="5214974" cy="714380"/>
          </a:xfrm>
        </p:spPr>
        <p:txBody>
          <a:bodyPr>
            <a:normAutofit/>
          </a:bodyPr>
          <a:lstStyle/>
          <a:p>
            <a:pPr algn="l"/>
            <a:r>
              <a:rPr lang="en-IN" sz="2800" dirty="0" smtClean="0">
                <a:latin typeface="Arial Narrow" pitchFamily="34" charset="0"/>
              </a:rPr>
              <a:t>Guest Lectures/Training/ Conferences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60" y="2857496"/>
            <a:ext cx="4500594" cy="2286016"/>
          </a:xfrm>
        </p:spPr>
        <p:txBody>
          <a:bodyPr>
            <a:normAutofit fontScale="92500"/>
          </a:bodyPr>
          <a:lstStyle/>
          <a:p>
            <a:r>
              <a:rPr lang="en-IN" sz="2400" dirty="0" smtClean="0">
                <a:latin typeface="Arial Narrow" pitchFamily="34" charset="0"/>
              </a:rPr>
              <a:t>19    Guest Lectures </a:t>
            </a:r>
          </a:p>
          <a:p>
            <a:r>
              <a:rPr lang="en-IN" sz="2400" dirty="0" smtClean="0">
                <a:latin typeface="Arial Narrow" pitchFamily="34" charset="0"/>
              </a:rPr>
              <a:t>81    In-house Training Programmes </a:t>
            </a:r>
          </a:p>
          <a:p>
            <a:r>
              <a:rPr lang="en-IN" sz="2400" dirty="0" smtClean="0">
                <a:latin typeface="Arial Narrow" pitchFamily="34" charset="0"/>
              </a:rPr>
              <a:t>199 Short-term training/ Orientation</a:t>
            </a:r>
          </a:p>
          <a:p>
            <a:r>
              <a:rPr lang="en-IN" sz="2400" dirty="0" smtClean="0">
                <a:latin typeface="Arial Narrow" pitchFamily="34" charset="0"/>
              </a:rPr>
              <a:t>33  Workshops / Conferences</a:t>
            </a:r>
          </a:p>
          <a:p>
            <a:r>
              <a:rPr lang="en-IN" sz="2400" dirty="0" smtClean="0">
                <a:latin typeface="Arial Narrow" pitchFamily="34" charset="0"/>
              </a:rPr>
              <a:t>240 Invited talks by faculty/staff </a:t>
            </a: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285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Learning &amp; 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988840"/>
            <a:ext cx="2971792" cy="35433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Theses Submitted</a:t>
            </a:r>
          </a:p>
          <a:p>
            <a:r>
              <a:rPr lang="en-IN" sz="2800" dirty="0" smtClean="0">
                <a:latin typeface="Arial Narrow" pitchFamily="34" charset="0"/>
              </a:rPr>
              <a:t>Devi, N</a:t>
            </a:r>
          </a:p>
          <a:p>
            <a:r>
              <a:rPr lang="en-IN" sz="2800" dirty="0" err="1" smtClean="0">
                <a:latin typeface="Arial Narrow" pitchFamily="34" charset="0"/>
              </a:rPr>
              <a:t>Mili</a:t>
            </a:r>
            <a:r>
              <a:rPr lang="en-IN" sz="2800" dirty="0" smtClean="0">
                <a:latin typeface="Arial Narrow" pitchFamily="34" charset="0"/>
              </a:rPr>
              <a:t> Mary Mathew</a:t>
            </a:r>
          </a:p>
          <a:p>
            <a:r>
              <a:rPr lang="en-IN" sz="2800" dirty="0" err="1" smtClean="0">
                <a:latin typeface="Arial Narrow" pitchFamily="34" charset="0"/>
              </a:rPr>
              <a:t>Ramya</a:t>
            </a:r>
            <a:r>
              <a:rPr lang="en-IN" sz="2800" dirty="0" smtClean="0">
                <a:latin typeface="Arial Narrow" pitchFamily="34" charset="0"/>
              </a:rPr>
              <a:t> V </a:t>
            </a:r>
          </a:p>
          <a:p>
            <a:r>
              <a:rPr lang="en-IN" sz="2800" dirty="0" err="1" smtClean="0">
                <a:latin typeface="Arial Narrow" pitchFamily="34" charset="0"/>
              </a:rPr>
              <a:t>Sangeetha</a:t>
            </a:r>
            <a:r>
              <a:rPr lang="en-IN" sz="2800" dirty="0" smtClean="0">
                <a:latin typeface="Arial Narrow" pitchFamily="34" charset="0"/>
              </a:rPr>
              <a:t> Mahesh</a:t>
            </a:r>
          </a:p>
          <a:p>
            <a:r>
              <a:rPr lang="en-IN" dirty="0" err="1" smtClean="0">
                <a:latin typeface="Arial Narrow" pitchFamily="34" charset="0"/>
              </a:rPr>
              <a:t>Usha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Sasthri</a:t>
            </a:r>
            <a:endParaRPr lang="en-IN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 smtClean="0">
                <a:latin typeface="Arial Narrow" pitchFamily="34" charset="0"/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Research &amp; Scholarship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7824" y="1196752"/>
            <a:ext cx="263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Doctoral Research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2786050" y="5857892"/>
            <a:ext cx="3047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>
                <a:latin typeface="Arial Narrow" pitchFamily="34" charset="0"/>
              </a:rPr>
              <a:t>Ongoing Research 44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3648" y="2060848"/>
            <a:ext cx="244827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r>
              <a:rPr lang="en-IN" dirty="0" smtClean="0"/>
              <a:t>Awarded</a:t>
            </a:r>
          </a:p>
          <a:p>
            <a:pPr algn="ctr"/>
            <a:r>
              <a:rPr lang="en-IN" dirty="0" smtClean="0">
                <a:latin typeface="Arial Narrow" pitchFamily="34" charset="0"/>
              </a:rPr>
              <a:t>Mr. </a:t>
            </a:r>
            <a:r>
              <a:rPr lang="en-IN" dirty="0" err="1" smtClean="0">
                <a:latin typeface="Arial Narrow" pitchFamily="34" charset="0"/>
              </a:rPr>
              <a:t>Jijo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P.M</a:t>
            </a:r>
            <a:endParaRPr lang="en-IN" dirty="0" smtClean="0">
              <a:latin typeface="Arial Narrow" pitchFamily="34" charset="0"/>
            </a:endParaRPr>
          </a:p>
          <a:p>
            <a:pPr algn="ctr"/>
            <a:r>
              <a:rPr lang="en-IN" dirty="0" smtClean="0">
                <a:latin typeface="Arial Narrow" pitchFamily="34" charset="0"/>
              </a:rPr>
              <a:t>Ms. </a:t>
            </a:r>
            <a:r>
              <a:rPr lang="en-IN" dirty="0" err="1" smtClean="0">
                <a:latin typeface="Arial Narrow" pitchFamily="34" charset="0"/>
              </a:rPr>
              <a:t>Prarthana</a:t>
            </a:r>
            <a:r>
              <a:rPr lang="en-IN" dirty="0" smtClean="0">
                <a:latin typeface="Arial Narrow" pitchFamily="34" charset="0"/>
              </a:rPr>
              <a:t>, S</a:t>
            </a:r>
          </a:p>
          <a:p>
            <a:pPr algn="ctr"/>
            <a:r>
              <a:rPr lang="en-IN" dirty="0" smtClean="0">
                <a:latin typeface="Arial Narrow" pitchFamily="34" charset="0"/>
              </a:rPr>
              <a:t>Mr. Ravi Sunil Kumar</a:t>
            </a:r>
          </a:p>
          <a:p>
            <a:pPr algn="ctr"/>
            <a:r>
              <a:rPr lang="en-IN" dirty="0" smtClean="0">
                <a:latin typeface="Arial Narrow" pitchFamily="34" charset="0"/>
              </a:rPr>
              <a:t>Mr. </a:t>
            </a:r>
            <a:r>
              <a:rPr lang="en-IN" dirty="0" err="1" smtClean="0">
                <a:latin typeface="Arial Narrow" pitchFamily="34" charset="0"/>
              </a:rPr>
              <a:t>Rajasudhakar</a:t>
            </a:r>
            <a:r>
              <a:rPr lang="en-IN" dirty="0" smtClean="0">
                <a:latin typeface="Arial Narrow" pitchFamily="34" charset="0"/>
              </a:rPr>
              <a:t>, K</a:t>
            </a:r>
          </a:p>
          <a:p>
            <a:pPr algn="ctr"/>
            <a:r>
              <a:rPr lang="en-IN" dirty="0" smtClean="0">
                <a:latin typeface="Arial Narrow" pitchFamily="34" charset="0"/>
              </a:rPr>
              <a:t>Mr. </a:t>
            </a:r>
            <a:r>
              <a:rPr lang="en-IN" dirty="0" err="1" smtClean="0">
                <a:latin typeface="Arial Narrow" pitchFamily="34" charset="0"/>
              </a:rPr>
              <a:t>Niraj</a:t>
            </a:r>
            <a:r>
              <a:rPr lang="en-IN" dirty="0" smtClean="0">
                <a:latin typeface="Arial Narrow" pitchFamily="34" charset="0"/>
              </a:rPr>
              <a:t> Kumar Singh</a:t>
            </a:r>
          </a:p>
          <a:p>
            <a:pPr algn="ctr"/>
            <a:r>
              <a:rPr lang="en-IN" dirty="0" smtClean="0">
                <a:latin typeface="Arial Narrow" pitchFamily="34" charset="0"/>
              </a:rPr>
              <a:t>Mrs. </a:t>
            </a:r>
            <a:r>
              <a:rPr lang="en-IN" dirty="0" err="1" smtClean="0">
                <a:latin typeface="Arial Narrow" pitchFamily="34" charset="0"/>
              </a:rPr>
              <a:t>Navya</a:t>
            </a:r>
            <a:r>
              <a:rPr lang="en-IN" dirty="0" smtClean="0">
                <a:latin typeface="Arial Narrow" pitchFamily="34" charset="0"/>
              </a:rPr>
              <a:t> A</a:t>
            </a:r>
          </a:p>
          <a:p>
            <a:pPr algn="ctr"/>
            <a:r>
              <a:rPr lang="en-IN" dirty="0" smtClean="0">
                <a:latin typeface="Arial Narrow" pitchFamily="34" charset="0"/>
              </a:rPr>
              <a:t>Maria Grace </a:t>
            </a:r>
            <a:r>
              <a:rPr lang="en-IN" dirty="0" err="1" smtClean="0">
                <a:latin typeface="Arial Narrow" pitchFamily="34" charset="0"/>
              </a:rPr>
              <a:t>Treasa</a:t>
            </a:r>
            <a:endParaRPr lang="en-IN" dirty="0" smtClean="0">
              <a:latin typeface="Arial Narrow" pitchFamily="34" charset="0"/>
            </a:endParaRPr>
          </a:p>
          <a:p>
            <a:pPr algn="ctr"/>
            <a:r>
              <a:rPr lang="en-IN" dirty="0" smtClean="0">
                <a:latin typeface="Arial Narrow" pitchFamily="34" charset="0"/>
              </a:rPr>
              <a:t>Mr. </a:t>
            </a:r>
            <a:r>
              <a:rPr lang="en-IN" dirty="0" err="1" smtClean="0">
                <a:latin typeface="Arial Narrow" pitchFamily="34" charset="0"/>
              </a:rPr>
              <a:t>Gnanavel</a:t>
            </a:r>
            <a:r>
              <a:rPr lang="en-IN" dirty="0" smtClean="0">
                <a:latin typeface="Arial Narrow" pitchFamily="34" charset="0"/>
              </a:rPr>
              <a:t> K</a:t>
            </a:r>
          </a:p>
          <a:p>
            <a:pPr algn="ctr"/>
            <a:r>
              <a:rPr lang="en-IN" dirty="0" err="1" smtClean="0">
                <a:latin typeface="Arial Narrow" pitchFamily="34" charset="0"/>
              </a:rPr>
              <a:t>Abhishek</a:t>
            </a:r>
            <a:r>
              <a:rPr lang="en-IN" dirty="0" smtClean="0">
                <a:latin typeface="Arial Narrow" pitchFamily="34" charset="0"/>
              </a:rPr>
              <a:t> </a:t>
            </a:r>
            <a:r>
              <a:rPr lang="en-IN" dirty="0" err="1" smtClean="0">
                <a:latin typeface="Arial Narrow" pitchFamily="34" charset="0"/>
              </a:rPr>
              <a:t>B.P.</a:t>
            </a:r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endParaRPr lang="en-IN" dirty="0" smtClean="0">
              <a:latin typeface="Arial Narrow" pitchFamily="34" charset="0"/>
            </a:endParaRPr>
          </a:p>
          <a:p>
            <a:pPr algn="ctr"/>
            <a:r>
              <a:rPr lang="en-IN" dirty="0" smtClean="0"/>
              <a:t> </a:t>
            </a:r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nnual Report&amp;#x0D;&amp;#x0A;                     2015-16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90&quot;/&gt;&lt;/object&gt;&lt;object type=&quot;3&quot; unique_id=&quot;10007&quot;&gt;&lt;property id=&quot;20148&quot; value=&quot;5&quot;/&gt;&lt;property id=&quot;20300&quot; value=&quot;Slide 4 - &amp;quot;Learning &amp;amp; Teaching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Learning &amp;amp; Teaching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Learning &amp;amp; Teaching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Educational Stipend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Guest Lectures/Training/ Conferences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Research &amp;amp; Scholarship&amp;quot;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 - &amp;quot;Scientific Presentations &amp;amp; Publications&amp;quot;&quot;/&gt;&lt;property id=&quot;20307&quot; value=&quot;265&quot;/&gt;&lt;/object&gt;&lt;object type=&quot;3&quot; unique_id=&quot;10015&quot;&gt;&lt;property id=&quot;20148&quot; value=&quot;5&quot;/&gt;&lt;property id=&quot;20300&quot; value=&quot;Slide 12 - &amp;quot;Clinical Care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 Speech &amp;amp; Language Assessment / Rehabilitation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Audiological Assessment &amp;amp; Rehabilitation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Psychological Assessment  &amp;amp; Rehabilitation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Otorhinolaryngological Assessment and Rehabilitation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Specialized Clinical Services 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Medical Specialty and Allied Health Services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Special Education Services&amp;quot;&quot;/&gt;&lt;property id=&quot;20307&quot; value=&quot;273&quot;/&gt;&lt;/object&gt;&lt;object type=&quot;3&quot; unique_id=&quot;10023&quot;&gt;&lt;property id=&quot;20148&quot; value=&quot;5&quot;/&gt;&lt;property id=&quot;20300&quot; value=&quot;Slide 20 - &amp;quot;Clinical Support Services&amp;quot;&quot;/&gt;&lt;property id=&quot;20307&quot; value=&quot;274&quot;/&gt;&lt;/object&gt;&lt;object type=&quot;3&quot; unique_id=&quot;10024&quot;&gt;&lt;property id=&quot;20148&quot; value=&quot;5&quot;/&gt;&lt;property id=&quot;20300&quot; value=&quot;Slide 21 - &amp;quot;Clinical Services at DHLS Centres&amp;quot;&quot;/&gt;&lt;property id=&quot;20307&quot; value=&quot;275&quot;/&gt;&lt;/object&gt;&lt;object type=&quot;3&quot; unique_id=&quot;10025&quot;&gt;&lt;property id=&quot;20148&quot; value=&quot;5&quot;/&gt;&lt;property id=&quot;20300&quot; value=&quot;Slide 22 - &amp;quot;Outreach Services&amp;quot;&quot;/&gt;&lt;property id=&quot;20307&quot; value=&quot;276&quot;/&gt;&lt;/object&gt;&lt;object type=&quot;3&quot; unique_id=&quot;10026&quot;&gt;&lt;property id=&quot;20148&quot; value=&quot;5&quot;/&gt;&lt;property id=&quot;20300&quot; value=&quot;Slide 23 - &amp;quot;Outreach Services&amp;quot;&quot;/&gt;&lt;property id=&quot;20307&quot; value=&quot;277&quot;/&gt;&lt;/object&gt;&lt;object type=&quot;3&quot; unique_id=&quot;10027&quot;&gt;&lt;property id=&quot;20148&quot; value=&quot;5&quot;/&gt;&lt;property id=&quot;20300&quot; value=&quot;Slide 24 - &amp;quot;Public Education&amp;quot;&quot;/&gt;&lt;property id=&quot;20307&quot; value=&quot;278&quot;/&gt;&lt;/object&gt;&lt;object type=&quot;3&quot; unique_id=&quot;10028&quot;&gt;&lt;property id=&quot;20148&quot; value=&quot;5&quot;/&gt;&lt;property id=&quot;20300&quot; value=&quot;Slide 25 - &amp;quot;Extracurricular Events&amp;quot;&quot;/&gt;&lt;property id=&quot;20307&quot; value=&quot;279&quot;/&gt;&lt;/object&gt;&lt;object type=&quot;3&quot; unique_id=&quot;10029&quot;&gt;&lt;property id=&quot;20148&quot; value=&quot;5&quot;/&gt;&lt;property id=&quot;20300&quot; value=&quot;Slide 26 - &amp;quot;Extracurricular Events&amp;quot;&quot;/&gt;&lt;property id=&quot;20307&quot; value=&quot;280&quot;/&gt;&lt;/object&gt;&lt;object type=&quot;3&quot; unique_id=&quot;10030&quot;&gt;&lt;property id=&quot;20148&quot; value=&quot;5&quot;/&gt;&lt;property id=&quot;20300&quot; value=&quot;Slide 27 - &amp;quot;Official Language Implementation&amp;quot;&quot;/&gt;&lt;property id=&quot;20307&quot; value=&quot;281&quot;/&gt;&lt;/object&gt;&lt;object type=&quot;3&quot; unique_id=&quot;10031&quot;&gt;&lt;property id=&quot;20148&quot; value=&quot;5&quot;/&gt;&lt;property id=&quot;20300&quot; value=&quot;Slide 28 - &amp;quot;Awards &amp;amp; Laurels&amp;quot;&quot;/&gt;&lt;property id=&quot;20307&quot; value=&quot;282&quot;/&gt;&lt;/object&gt;&lt;object type=&quot;3&quot; unique_id=&quot;10034&quot;&gt;&lt;property id=&quot;20148&quot; value=&quot;5&quot;/&gt;&lt;property id=&quot;20300&quot; value=&quot;Slide 30 - &amp;quot;Awards/Laurels by AIISH&amp;quot;&quot;/&gt;&lt;property id=&quot;20307&quot; value=&quot;285&quot;/&gt;&lt;/object&gt;&lt;object type=&quot;3&quot; unique_id=&quot;10035&quot;&gt;&lt;property id=&quot;20148&quot; value=&quot;5&quot;/&gt;&lt;property id=&quot;20300&quot; value=&quot;Slide 32 - &amp;quot;Financial Statement&amp;quot;&quot;/&gt;&lt;property id=&quot;20307&quot; value=&quot;286&quot;/&gt;&lt;/object&gt;&lt;object type=&quot;3&quot; unique_id=&quot;10037&quot;&gt;&lt;property id=&quot;20148&quot; value=&quot;5&quot;/&gt;&lt;property id=&quot;20300&quot; value=&quot;Slide 31 - &amp;quot;Other Activities  and  Events&amp;quot;&quot;/&gt;&lt;property id=&quot;20307&quot; value=&quot;288&quot;/&gt;&lt;/object&gt;&lt;object type=&quot;3&quot; unique_id=&quot;10038&quot;&gt;&lt;property id=&quot;20148&quot; value=&quot;5&quot;/&gt;&lt;property id=&quot;20300&quot; value=&quot;Slide 33&quot;/&gt;&lt;property id=&quot;20307&quot; value=&quot;289&quot;/&gt;&lt;/object&gt;&lt;object type=&quot;3&quot; unique_id=&quot;10261&quot;&gt;&lt;property id=&quot;20148&quot; value=&quot;5&quot;/&gt;&lt;property id=&quot;20300&quot; value=&quot;Slide 29 - &amp;quot;.....Awards &amp;amp; Laurels&amp;quot;&quot;/&gt;&lt;property id=&quot;20307&quot; value=&quot;29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1258</Words>
  <Application>Microsoft Office PowerPoint</Application>
  <PresentationFormat>On-screen Show (4:3)</PresentationFormat>
  <Paragraphs>332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Annual Report                      2015-16</vt:lpstr>
      <vt:lpstr>Slide 2</vt:lpstr>
      <vt:lpstr>Slide 3</vt:lpstr>
      <vt:lpstr>Learning &amp; Teaching</vt:lpstr>
      <vt:lpstr>Learning &amp; Teaching</vt:lpstr>
      <vt:lpstr>Learning &amp; Teaching</vt:lpstr>
      <vt:lpstr>Educational Stipend</vt:lpstr>
      <vt:lpstr>Guest Lectures/Training/ Conferences</vt:lpstr>
      <vt:lpstr>Slide 9</vt:lpstr>
      <vt:lpstr>Research &amp; Scholarship</vt:lpstr>
      <vt:lpstr>Scientific Presentations &amp; Publications</vt:lpstr>
      <vt:lpstr>Clinical Care</vt:lpstr>
      <vt:lpstr> Speech &amp; Language Assessment / Rehabilitation</vt:lpstr>
      <vt:lpstr>Audiological Assessment &amp; Rehabilitation</vt:lpstr>
      <vt:lpstr>Psychological Assessment  &amp; Rehabilitation</vt:lpstr>
      <vt:lpstr>Otorhinolaryngological Assessment and Rehabilitation</vt:lpstr>
      <vt:lpstr>Specialized Clinical Services </vt:lpstr>
      <vt:lpstr>Medical Specialty and Allied Health Services</vt:lpstr>
      <vt:lpstr>Special Education Services</vt:lpstr>
      <vt:lpstr>Clinical Services at DHLS Centres</vt:lpstr>
      <vt:lpstr>Clinical Support Services</vt:lpstr>
      <vt:lpstr>Slide 22</vt:lpstr>
      <vt:lpstr>Outreach Services</vt:lpstr>
      <vt:lpstr>Public Education</vt:lpstr>
      <vt:lpstr>Extracurricular Events</vt:lpstr>
      <vt:lpstr>Extracurricular Events</vt:lpstr>
      <vt:lpstr>Official Language Implementation</vt:lpstr>
      <vt:lpstr>Awards &amp; Laurels</vt:lpstr>
      <vt:lpstr>.....Awards &amp; Laurels</vt:lpstr>
      <vt:lpstr>Awards/Laurels by AIISH</vt:lpstr>
      <vt:lpstr>Other Activities  and  Events</vt:lpstr>
      <vt:lpstr>Financial Statement</vt:lpstr>
      <vt:lpstr>Slide 33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LIC</dc:creator>
  <cp:lastModifiedBy>User</cp:lastModifiedBy>
  <cp:revision>108</cp:revision>
  <dcterms:created xsi:type="dcterms:W3CDTF">2015-08-08T06:31:17Z</dcterms:created>
  <dcterms:modified xsi:type="dcterms:W3CDTF">2016-08-08T10:06:43Z</dcterms:modified>
</cp:coreProperties>
</file>