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4" r:id="rId3"/>
    <p:sldId id="290" r:id="rId4"/>
    <p:sldId id="295" r:id="rId5"/>
    <p:sldId id="296" r:id="rId6"/>
    <p:sldId id="257" r:id="rId7"/>
    <p:sldId id="259" r:id="rId8"/>
    <p:sldId id="260" r:id="rId9"/>
    <p:sldId id="261" r:id="rId10"/>
    <p:sldId id="297" r:id="rId11"/>
    <p:sldId id="262" r:id="rId12"/>
    <p:sldId id="298" r:id="rId13"/>
    <p:sldId id="299" r:id="rId14"/>
    <p:sldId id="263" r:id="rId15"/>
    <p:sldId id="293" r:id="rId16"/>
    <p:sldId id="300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301" r:id="rId35"/>
    <p:sldId id="291" r:id="rId36"/>
    <p:sldId id="288" r:id="rId37"/>
    <p:sldId id="286" r:id="rId38"/>
    <p:sldId id="289" r:id="rId39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81" autoAdjust="0"/>
  </p:normalViewPr>
  <p:slideViewPr>
    <p:cSldViewPr>
      <p:cViewPr varScale="1">
        <p:scale>
          <a:sx n="58" d="100"/>
          <a:sy n="58" d="100"/>
        </p:scale>
        <p:origin x="166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AFC9F-3EF7-49E3-A9FC-31711DD12A41}" type="datetimeFigureOut">
              <a:rPr lang="en-US" smtClean="0"/>
              <a:pPr/>
              <a:t>8/6/2019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6466-A7B1-4538-BDE7-C6645B95E89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642918"/>
            <a:ext cx="7772400" cy="1470025"/>
          </a:xfrm>
        </p:spPr>
        <p:txBody>
          <a:bodyPr>
            <a:noAutofit/>
          </a:bodyPr>
          <a:lstStyle/>
          <a:p>
            <a:r>
              <a:rPr lang="en-IN" sz="6000" dirty="0">
                <a:latin typeface="Arial Narrow" pitchFamily="34" charset="0"/>
              </a:rPr>
              <a:t>Annual Report</a:t>
            </a:r>
            <a:br>
              <a:rPr lang="en-IN" sz="6000" dirty="0">
                <a:latin typeface="Arial Narrow" pitchFamily="34" charset="0"/>
              </a:rPr>
            </a:br>
            <a:r>
              <a:rPr lang="en-IN" sz="6000" dirty="0">
                <a:latin typeface="Arial Narrow" pitchFamily="34" charset="0"/>
              </a:rPr>
              <a:t>                     </a:t>
            </a:r>
            <a:r>
              <a:rPr lang="en-IN" sz="4000" dirty="0">
                <a:latin typeface="Arial Narrow" pitchFamily="34" charset="0"/>
              </a:rPr>
              <a:t>2018-19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5429264"/>
            <a:ext cx="7415242" cy="781040"/>
          </a:xfrm>
        </p:spPr>
        <p:txBody>
          <a:bodyPr>
            <a:noAutofit/>
          </a:bodyPr>
          <a:lstStyle/>
          <a:p>
            <a:r>
              <a:rPr lang="en-IN" sz="2500" b="1" cap="all" dirty="0">
                <a:ln w="6350">
                  <a:noFill/>
                </a:ln>
                <a:solidFill>
                  <a:schemeClr val="tx1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rPr>
              <a:t>all India institute of speech and hearing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D503D-D244-4628-B448-B3452A7FD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EC0E-2A6A-433E-8732-CE4CAE92C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Journal club meetings - 20</a:t>
            </a:r>
          </a:p>
          <a:p>
            <a:r>
              <a:rPr lang="en-US" dirty="0"/>
              <a:t>Clinical conferences - 18</a:t>
            </a:r>
          </a:p>
          <a:p>
            <a:r>
              <a:rPr lang="en-US" dirty="0"/>
              <a:t>Student Enrichment and Expansion of Knowledge (SEEK Gyan </a:t>
            </a:r>
            <a:r>
              <a:rPr lang="en-US" dirty="0" err="1"/>
              <a:t>Programme</a:t>
            </a:r>
            <a:r>
              <a:rPr lang="en-US" dirty="0"/>
              <a:t> ) – 5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931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357298"/>
            <a:ext cx="5214974" cy="714380"/>
          </a:xfrm>
        </p:spPr>
        <p:txBody>
          <a:bodyPr>
            <a:normAutofit/>
          </a:bodyPr>
          <a:lstStyle/>
          <a:p>
            <a:pPr algn="l"/>
            <a:r>
              <a:rPr lang="en-IN" sz="2800" dirty="0">
                <a:latin typeface="Arial Narrow" pitchFamily="34" charset="0"/>
              </a:rPr>
              <a:t>Guest Lectures/Training/ Conferences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2081661"/>
            <a:ext cx="6768752" cy="2286016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 07       Guest Lectures </a:t>
            </a:r>
          </a:p>
          <a:p>
            <a:r>
              <a:rPr lang="en-IN" sz="2400" dirty="0">
                <a:latin typeface="Arial Narrow" pitchFamily="34" charset="0"/>
              </a:rPr>
              <a:t> 69       In-house Training Programmes </a:t>
            </a:r>
          </a:p>
          <a:p>
            <a:r>
              <a:rPr lang="en-IN" sz="2400" dirty="0">
                <a:latin typeface="Arial Narrow" pitchFamily="34" charset="0"/>
              </a:rPr>
              <a:t>29       Workshops / Conferences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28573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AD08-BD97-40A8-8C83-0F14227B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B6E20-C118-458E-B299-6188502AEC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296      Short-term training/ Orientation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7320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980B-F0F6-467B-A1DE-BA4FB30B8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E9B78-DF26-462F-AF21-1EFA2FB2D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 203     Invited talks by faculty/staff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01817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  <a:latin typeface="Arial Narrow" pitchFamily="34" charset="0"/>
              </a:rPr>
              <a:t>Research &amp; Scholarship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186766" cy="32575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Funded Research Projects</a:t>
            </a:r>
          </a:p>
          <a:p>
            <a:pPr>
              <a:buNone/>
            </a:pP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Completed  :  23 no.    Rs. 134.21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Ongoing      :  17  no.   Rs. 322.69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     New           :  25  no.   Rs. 146.78 </a:t>
            </a:r>
            <a:r>
              <a:rPr lang="en-IN" sz="2800" dirty="0" err="1">
                <a:latin typeface="Arial Narrow" pitchFamily="34" charset="0"/>
              </a:rPr>
              <a:t>lakhs</a:t>
            </a:r>
            <a:endParaRPr lang="en-IN" sz="2800" dirty="0">
              <a:latin typeface="Arial Narrow" pitchFamily="34" charset="0"/>
            </a:endParaRPr>
          </a:p>
          <a:p>
            <a:pPr>
              <a:buNone/>
            </a:pPr>
            <a:endParaRPr lang="en-US" sz="2800" dirty="0">
              <a:latin typeface="Arial Narrow" pitchFamily="34" charset="0"/>
            </a:endParaRP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Funding Agencies: ICMR, DST &amp; AIISH 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4048" y="1988840"/>
            <a:ext cx="2971792" cy="3543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IN" sz="2000" b="1" dirty="0"/>
          </a:p>
          <a:p>
            <a:pPr marL="0" indent="0" algn="ctr">
              <a:buNone/>
            </a:pPr>
            <a:r>
              <a:rPr lang="en-IN" sz="2000" b="1" dirty="0"/>
              <a:t>Under Evaluation </a:t>
            </a:r>
          </a:p>
          <a:p>
            <a:pPr marL="0" indent="0" algn="ctr">
              <a:buNone/>
            </a:pPr>
            <a:r>
              <a:rPr lang="en-IN" sz="2000" dirty="0"/>
              <a:t>Mr. Mahesh B.V.M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Megha</a:t>
            </a:r>
            <a:endParaRPr lang="en-IN" sz="2000" dirty="0">
              <a:latin typeface="Arial Narrow" pitchFamily="34" charset="0"/>
            </a:endParaRP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Shylaja</a:t>
            </a:r>
            <a:r>
              <a:rPr lang="en-IN" sz="2000" dirty="0">
                <a:latin typeface="Arial Narrow" pitchFamily="34" charset="0"/>
              </a:rPr>
              <a:t> K.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Yashaswini</a:t>
            </a:r>
            <a:r>
              <a:rPr lang="en-IN" sz="2000" dirty="0">
                <a:latin typeface="Arial Narrow" pitchFamily="34" charset="0"/>
              </a:rPr>
              <a:t> R.</a:t>
            </a:r>
          </a:p>
          <a:p>
            <a:pPr marL="0" indent="0" algn="ctr">
              <a:buNone/>
            </a:pPr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Yashomathi</a:t>
            </a:r>
            <a:r>
              <a:rPr lang="en-IN" sz="2000" dirty="0">
                <a:latin typeface="Arial Narrow" pitchFamily="34" charset="0"/>
              </a:rPr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7824" y="1196752"/>
            <a:ext cx="26346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latin typeface="Arial Narrow" pitchFamily="34" charset="0"/>
              </a:rPr>
              <a:t>Doctoral Research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2786050" y="5857892"/>
            <a:ext cx="30476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800" dirty="0">
                <a:latin typeface="Arial Narrow" pitchFamily="34" charset="0"/>
              </a:rPr>
              <a:t>Ongoing Research 58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03648" y="2060848"/>
            <a:ext cx="244827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b="1" dirty="0"/>
          </a:p>
          <a:p>
            <a:pPr algn="ctr"/>
            <a:endParaRPr lang="en-IN" sz="2000" b="1" dirty="0"/>
          </a:p>
          <a:p>
            <a:pPr algn="ctr"/>
            <a:endParaRPr lang="en-IN" sz="2000" b="1" dirty="0"/>
          </a:p>
          <a:p>
            <a:pPr algn="ctr"/>
            <a:r>
              <a:rPr lang="en-IN" sz="2000" b="1" dirty="0"/>
              <a:t>Awarded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Amulya</a:t>
            </a:r>
            <a:r>
              <a:rPr lang="en-IN" sz="2000" dirty="0">
                <a:latin typeface="Arial Narrow" pitchFamily="34" charset="0"/>
              </a:rPr>
              <a:t> P. Rao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Jithin</a:t>
            </a:r>
            <a:r>
              <a:rPr lang="en-IN" sz="2000" dirty="0">
                <a:latin typeface="Arial Narrow" pitchFamily="34" charset="0"/>
              </a:rPr>
              <a:t> Raj B.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Kumari</a:t>
            </a:r>
            <a:r>
              <a:rPr lang="en-IN" sz="2000" dirty="0">
                <a:latin typeface="Arial Narrow" pitchFamily="34" charset="0"/>
              </a:rPr>
              <a:t> </a:t>
            </a:r>
            <a:r>
              <a:rPr lang="en-IN" sz="2000" dirty="0" err="1">
                <a:latin typeface="Arial Narrow" pitchFamily="34" charset="0"/>
              </a:rPr>
              <a:t>Apeksha</a:t>
            </a:r>
            <a:endParaRPr lang="en-IN" sz="2000" dirty="0">
              <a:latin typeface="Arial Narrow" pitchFamily="34" charset="0"/>
            </a:endParaRPr>
          </a:p>
          <a:p>
            <a:pPr algn="ctr"/>
            <a:r>
              <a:rPr lang="en-IN" sz="2000" dirty="0">
                <a:latin typeface="Arial Narrow" pitchFamily="34" charset="0"/>
              </a:rPr>
              <a:t>Mr. Nike </a:t>
            </a:r>
            <a:r>
              <a:rPr lang="en-IN" sz="2000" dirty="0" err="1">
                <a:latin typeface="Arial Narrow" pitchFamily="34" charset="0"/>
              </a:rPr>
              <a:t>Gnanateja</a:t>
            </a:r>
            <a:r>
              <a:rPr lang="en-IN" sz="2000" dirty="0">
                <a:latin typeface="Arial Narrow" pitchFamily="34" charset="0"/>
              </a:rPr>
              <a:t> G.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Ms. </a:t>
            </a:r>
            <a:r>
              <a:rPr lang="en-IN" sz="2000" dirty="0" err="1">
                <a:latin typeface="Arial Narrow" pitchFamily="34" charset="0"/>
              </a:rPr>
              <a:t>Nisha</a:t>
            </a:r>
            <a:r>
              <a:rPr lang="en-IN" sz="2000" dirty="0">
                <a:latin typeface="Arial Narrow" pitchFamily="34" charset="0"/>
              </a:rPr>
              <a:t> K.V.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Pebbili</a:t>
            </a:r>
            <a:r>
              <a:rPr lang="en-IN" sz="2000" dirty="0">
                <a:latin typeface="Arial Narrow" pitchFamily="34" charset="0"/>
              </a:rPr>
              <a:t> </a:t>
            </a:r>
            <a:r>
              <a:rPr lang="en-IN" sz="2000" dirty="0" err="1">
                <a:latin typeface="Arial Narrow" pitchFamily="34" charset="0"/>
              </a:rPr>
              <a:t>Gopi</a:t>
            </a:r>
            <a:r>
              <a:rPr lang="en-IN" sz="2000" dirty="0">
                <a:latin typeface="Arial Narrow" pitchFamily="34" charset="0"/>
              </a:rPr>
              <a:t> Kishore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Reuben </a:t>
            </a:r>
            <a:r>
              <a:rPr lang="en-IN" sz="2000" dirty="0" err="1">
                <a:latin typeface="Arial Narrow" pitchFamily="34" charset="0"/>
              </a:rPr>
              <a:t>Jebaraj</a:t>
            </a:r>
            <a:r>
              <a:rPr lang="en-IN" sz="2000" dirty="0">
                <a:latin typeface="Arial Narrow" pitchFamily="34" charset="0"/>
              </a:rPr>
              <a:t>  M.P.</a:t>
            </a:r>
          </a:p>
          <a:p>
            <a:pPr algn="ctr"/>
            <a:r>
              <a:rPr lang="en-IN" sz="2000" dirty="0">
                <a:latin typeface="Arial Narrow" pitchFamily="34" charset="0"/>
              </a:rPr>
              <a:t>Mr. </a:t>
            </a:r>
            <a:r>
              <a:rPr lang="en-IN" sz="2000" dirty="0" err="1">
                <a:latin typeface="Arial Narrow" pitchFamily="34" charset="0"/>
              </a:rPr>
              <a:t>Sreeraj</a:t>
            </a:r>
            <a:r>
              <a:rPr lang="en-IN" sz="2000" dirty="0">
                <a:latin typeface="Arial Narrow" pitchFamily="34" charset="0"/>
              </a:rPr>
              <a:t> K.</a:t>
            </a: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endParaRPr lang="en-IN" dirty="0">
              <a:latin typeface="Arial Narrow" pitchFamily="34" charset="0"/>
            </a:endParaRPr>
          </a:p>
          <a:p>
            <a:pPr algn="ctr"/>
            <a:r>
              <a:rPr lang="en-IN" dirty="0"/>
              <a:t> </a:t>
            </a:r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  <a:p>
            <a:pPr algn="ctr"/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13A24-6741-46E8-AE9F-ED11D0D73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Postgraduate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D5DB2-FB46-4C45-8733-71FDB06A0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Completed = 69</a:t>
            </a:r>
          </a:p>
          <a:p>
            <a:r>
              <a:rPr lang="en-IN" dirty="0"/>
              <a:t>Ongoing = 72 </a:t>
            </a:r>
          </a:p>
        </p:txBody>
      </p:sp>
    </p:spTree>
    <p:extLst>
      <p:ext uri="{BB962C8B-B14F-4D97-AF65-F5344CB8AC3E}">
        <p14:creationId xmlns:p14="http://schemas.microsoft.com/office/powerpoint/2010/main" val="129699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000240"/>
            <a:ext cx="5429288" cy="571504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Scientific Presentations &amp; Publications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852936"/>
            <a:ext cx="7102002" cy="2304256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National / International Conferences: 139</a:t>
            </a:r>
          </a:p>
          <a:p>
            <a:r>
              <a:rPr lang="en-IN" sz="2400" dirty="0">
                <a:latin typeface="Arial Narrow" pitchFamily="34" charset="0"/>
              </a:rPr>
              <a:t>National / International Journals: 91</a:t>
            </a:r>
          </a:p>
          <a:p>
            <a:r>
              <a:rPr lang="en-IN" sz="2400" dirty="0">
                <a:latin typeface="Arial Narrow" pitchFamily="34" charset="0"/>
              </a:rPr>
              <a:t>In-house Journal:  43</a:t>
            </a:r>
          </a:p>
          <a:p>
            <a:r>
              <a:rPr lang="en-IN" sz="2400" dirty="0">
                <a:latin typeface="Arial Narrow" pitchFamily="34" charset="0"/>
              </a:rPr>
              <a:t>Books/ Book chapters: 19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Research &amp; Scholarship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Clinical Care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331640" y="4077072"/>
            <a:ext cx="553869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pt-BR" sz="2800" dirty="0">
              <a:latin typeface="Arial Narrow" pitchFamily="34" charset="0"/>
            </a:endParaRPr>
          </a:p>
          <a:p>
            <a:r>
              <a:rPr lang="pt-BR" sz="2800" dirty="0">
                <a:latin typeface="Arial Narrow" pitchFamily="34" charset="0"/>
              </a:rPr>
              <a:t>Overseas Clients : UK, Maldives &amp; Nepal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2FD33-21A1-4245-A2AA-27774B37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>
                <a:latin typeface="Arial Narrow" pitchFamily="34" charset="0"/>
              </a:rPr>
              <a:t>New         22037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Review     51872</a:t>
            </a:r>
          </a:p>
          <a:p>
            <a:pPr marL="0" indent="0">
              <a:buNone/>
            </a:pPr>
            <a:r>
              <a:rPr lang="en-IN" dirty="0"/>
              <a:t>	Karnataka - </a:t>
            </a:r>
            <a:r>
              <a:rPr lang="en-US" dirty="0"/>
              <a:t>20668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Kerala - </a:t>
            </a:r>
            <a:r>
              <a:rPr lang="en-US" dirty="0"/>
              <a:t>730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	T. Nadu- </a:t>
            </a:r>
            <a:r>
              <a:rPr lang="en-US" dirty="0"/>
              <a:t>221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3187"/>
            <a:ext cx="6643734" cy="857256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 Speech &amp; Language Assessment / Rehabilitation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0CE81-D55A-4202-8BC6-D6A7C3C48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endParaRPr lang="en-IN" dirty="0"/>
          </a:p>
          <a:p>
            <a:endParaRPr lang="en-IN" dirty="0"/>
          </a:p>
          <a:p>
            <a:r>
              <a:rPr lang="en-IN" dirty="0">
                <a:latin typeface="Arial Narrow" pitchFamily="34" charset="0"/>
              </a:rPr>
              <a:t>Total Clients                                            6914</a:t>
            </a:r>
          </a:p>
          <a:p>
            <a:pPr marL="0" indent="0">
              <a:buNone/>
            </a:pPr>
            <a:r>
              <a:rPr lang="en-IN" dirty="0">
                <a:latin typeface="Arial Narrow" pitchFamily="34" charset="0"/>
              </a:rPr>
              <a:t>        New </a:t>
            </a:r>
            <a:r>
              <a:rPr lang="en-US" dirty="0"/>
              <a:t>5123 </a:t>
            </a:r>
          </a:p>
          <a:p>
            <a:pPr marL="0" indent="0">
              <a:buNone/>
            </a:pPr>
            <a:r>
              <a:rPr lang="en-US" dirty="0">
                <a:latin typeface="Arial Narrow" pitchFamily="34" charset="0"/>
              </a:rPr>
              <a:t>         Review </a:t>
            </a:r>
            <a:r>
              <a:rPr lang="en-US" dirty="0"/>
              <a:t>1791 </a:t>
            </a:r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Clients underwent Therapy                     5062</a:t>
            </a:r>
          </a:p>
          <a:p>
            <a:r>
              <a:rPr lang="en-IN" dirty="0">
                <a:latin typeface="Arial Narrow" pitchFamily="34" charset="0"/>
              </a:rPr>
              <a:t>Therapy Sessions                                 25731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F8DFB-C278-455F-A743-C4079A5B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Institute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B9ECB-459F-45B7-97DC-E24ADA0F1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Centre of Excellence in the area of deafness by the World Health Organization, </a:t>
            </a:r>
            <a:endParaRPr lang="en-IN" sz="2400" dirty="0"/>
          </a:p>
          <a:p>
            <a:pPr lvl="1"/>
            <a:r>
              <a:rPr lang="en-US" dirty="0"/>
              <a:t>Centre of Advanced Research on Communication Disorders and the College with Potential for Excellence by the University Grants Commission,  </a:t>
            </a:r>
            <a:endParaRPr lang="en-IN" sz="2400" dirty="0"/>
          </a:p>
          <a:p>
            <a:pPr lvl="1"/>
            <a:r>
              <a:rPr lang="en-US" dirty="0"/>
              <a:t>Centre of Excellence in the area of Communication Disorders and  Nodal Centre for Implementation of Prevention and Control of Deafness by the Ministry of Health &amp; Family Welfare, Govt. of India</a:t>
            </a:r>
            <a:endParaRPr lang="en-IN" sz="2400" dirty="0"/>
          </a:p>
          <a:p>
            <a:pPr lvl="1"/>
            <a:r>
              <a:rPr lang="en-US" dirty="0"/>
              <a:t>Science &amp; Technology Institute by the Department of Science and Technology, Govt. of India </a:t>
            </a:r>
            <a:endParaRPr lang="en-IN" sz="2400" dirty="0"/>
          </a:p>
          <a:p>
            <a:pPr lvl="1"/>
            <a:r>
              <a:rPr lang="en-US" dirty="0"/>
              <a:t>'A' Grade accreditation by the National Assessment and Accreditation Council, UGC, Govt. Of India, </a:t>
            </a:r>
            <a:endParaRPr lang="en-IN" sz="2400" dirty="0"/>
          </a:p>
          <a:p>
            <a:pPr lvl="1"/>
            <a:r>
              <a:rPr lang="en-US" dirty="0"/>
              <a:t>Collaborative Organization for the </a:t>
            </a:r>
            <a:r>
              <a:rPr lang="en-US" dirty="0" err="1"/>
              <a:t>Rashtriya</a:t>
            </a:r>
            <a:r>
              <a:rPr lang="en-US" dirty="0"/>
              <a:t> Bal </a:t>
            </a:r>
            <a:r>
              <a:rPr lang="en-US" dirty="0" err="1"/>
              <a:t>Swasthya</a:t>
            </a:r>
            <a:r>
              <a:rPr lang="en-US" dirty="0"/>
              <a:t> </a:t>
            </a:r>
            <a:r>
              <a:rPr lang="en-US" dirty="0" err="1"/>
              <a:t>Karyakram</a:t>
            </a:r>
            <a:r>
              <a:rPr lang="en-US" dirty="0"/>
              <a:t> by the Ministry of Health &amp; Family Welfare, Govt. of India</a:t>
            </a:r>
            <a:endParaRPr lang="en-IN" sz="2400" dirty="0"/>
          </a:p>
          <a:p>
            <a:pPr lvl="1"/>
            <a:r>
              <a:rPr lang="en-US" dirty="0"/>
              <a:t>and it is the first government organization in the country getting ISO 9001-2015 Certification.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9676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071678"/>
            <a:ext cx="6072230" cy="1143000"/>
          </a:xfrm>
        </p:spPr>
        <p:txBody>
          <a:bodyPr>
            <a:normAutofit/>
          </a:bodyPr>
          <a:lstStyle/>
          <a:p>
            <a:r>
              <a:rPr lang="en-IN" sz="2800" dirty="0" err="1">
                <a:latin typeface="Arial Narrow" pitchFamily="34" charset="0"/>
              </a:rPr>
              <a:t>Audiological</a:t>
            </a:r>
            <a:r>
              <a:rPr lang="en-IN" sz="2800" dirty="0">
                <a:latin typeface="Arial Narrow" pitchFamily="34" charset="0"/>
              </a:rPr>
              <a:t> Assessment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3214686"/>
            <a:ext cx="5951014" cy="2000264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Total clients                                            15738</a:t>
            </a:r>
          </a:p>
          <a:p>
            <a:r>
              <a:rPr lang="en-IN" sz="2400" dirty="0">
                <a:latin typeface="Arial Narrow" pitchFamily="34" charset="0"/>
              </a:rPr>
              <a:t>Hearing Evaluation			   13525</a:t>
            </a:r>
          </a:p>
          <a:p>
            <a:r>
              <a:rPr lang="en-IN" sz="2400" dirty="0">
                <a:latin typeface="Arial Narrow" pitchFamily="34" charset="0"/>
              </a:rPr>
              <a:t>Hearing aid trial 			     6668</a:t>
            </a:r>
          </a:p>
          <a:p>
            <a:r>
              <a:rPr lang="en-IN" sz="2400" dirty="0">
                <a:latin typeface="Arial Narrow" pitchFamily="34" charset="0"/>
              </a:rPr>
              <a:t>Ear moulds made                                     5475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500174"/>
            <a:ext cx="6143636" cy="785818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Psychological Assessment  &amp;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8794" y="2571744"/>
            <a:ext cx="5043494" cy="3186122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Total Clients Assessed  6768</a:t>
            </a:r>
          </a:p>
          <a:p>
            <a:r>
              <a:rPr lang="en-IN" sz="2400" dirty="0">
                <a:latin typeface="Arial Narrow" pitchFamily="34" charset="0"/>
              </a:rPr>
              <a:t> Rehabilitation Provided: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</a:t>
            </a:r>
            <a:r>
              <a:rPr lang="en-IN" sz="2400" dirty="0" err="1">
                <a:latin typeface="Arial Narrow" pitchFamily="34" charset="0"/>
              </a:rPr>
              <a:t>Behavior</a:t>
            </a:r>
            <a:r>
              <a:rPr lang="en-IN" sz="2400" dirty="0">
                <a:latin typeface="Arial Narrow" pitchFamily="34" charset="0"/>
              </a:rPr>
              <a:t> therapy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Home based training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Remedial training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Parent </a:t>
            </a:r>
            <a:r>
              <a:rPr lang="en-IN" sz="2400" dirty="0" err="1">
                <a:latin typeface="Arial Narrow" pitchFamily="34" charset="0"/>
              </a:rPr>
              <a:t>counseling</a:t>
            </a:r>
            <a:endParaRPr lang="en-IN" sz="2400" dirty="0">
              <a:latin typeface="Arial Narrow" pitchFamily="34" charset="0"/>
            </a:endParaRP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Neuropsychological  rehabilitation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1714488"/>
            <a:ext cx="7572428" cy="714380"/>
          </a:xfrm>
        </p:spPr>
        <p:txBody>
          <a:bodyPr>
            <a:normAutofit/>
          </a:bodyPr>
          <a:lstStyle/>
          <a:p>
            <a:r>
              <a:rPr lang="en-IN" sz="2800" dirty="0" err="1">
                <a:latin typeface="Arial Narrow" pitchFamily="34" charset="0"/>
              </a:rPr>
              <a:t>Otorhino</a:t>
            </a:r>
            <a:r>
              <a:rPr lang="en-IN" sz="2800" dirty="0">
                <a:latin typeface="Arial Narrow" pitchFamily="34" charset="0"/>
              </a:rPr>
              <a:t>-laryngological Assessment and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7356" y="2928934"/>
            <a:ext cx="4114800" cy="2686056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Clients Evaluated 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	             AIISH    39665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K.R Hospital    22166</a:t>
            </a:r>
          </a:p>
          <a:p>
            <a:pPr>
              <a:buNone/>
            </a:pP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 Major Surgery  109</a:t>
            </a:r>
          </a:p>
          <a:p>
            <a:r>
              <a:rPr lang="en-IN" sz="2400" dirty="0">
                <a:latin typeface="Arial Narrow" pitchFamily="34" charset="0"/>
              </a:rPr>
              <a:t> Minor Surgery  600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4286280" cy="857248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Arial Narrow" pitchFamily="34" charset="0"/>
              </a:rPr>
              <a:t>Specialized Clinical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04864"/>
            <a:ext cx="4757742" cy="4392488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Augmentative &amp; Alternative Communication</a:t>
            </a:r>
          </a:p>
          <a:p>
            <a:r>
              <a:rPr lang="en-IN" sz="2400" dirty="0">
                <a:latin typeface="Arial Narrow" pitchFamily="34" charset="0"/>
              </a:rPr>
              <a:t>Autism Spectrum Disorders</a:t>
            </a:r>
          </a:p>
          <a:p>
            <a:r>
              <a:rPr lang="en-IN" sz="2400" dirty="0">
                <a:latin typeface="Arial Narrow" pitchFamily="34" charset="0"/>
              </a:rPr>
              <a:t>Adult and Elderly Persons with Language Disorders </a:t>
            </a:r>
          </a:p>
          <a:p>
            <a:r>
              <a:rPr lang="en-IN" sz="2400" dirty="0">
                <a:latin typeface="Arial Narrow" pitchFamily="34" charset="0"/>
              </a:rPr>
              <a:t>Dysphasia</a:t>
            </a:r>
          </a:p>
          <a:p>
            <a:r>
              <a:rPr lang="en-IN" sz="2400" dirty="0">
                <a:latin typeface="Arial Narrow" pitchFamily="34" charset="0"/>
              </a:rPr>
              <a:t>Fluency</a:t>
            </a:r>
          </a:p>
          <a:p>
            <a:r>
              <a:rPr lang="en-IN" sz="2400" dirty="0">
                <a:latin typeface="Arial Narrow" pitchFamily="34" charset="0"/>
              </a:rPr>
              <a:t>Implantable Hearing Devices</a:t>
            </a:r>
          </a:p>
          <a:p>
            <a:r>
              <a:rPr lang="en-IN" sz="2400" dirty="0">
                <a:latin typeface="Arial Narrow" pitchFamily="34" charset="0"/>
              </a:rPr>
              <a:t>Learning  Disabilities </a:t>
            </a:r>
          </a:p>
          <a:p>
            <a:r>
              <a:rPr lang="en-IN" sz="2400" dirty="0">
                <a:latin typeface="Arial Narrow" pitchFamily="34" charset="0"/>
              </a:rPr>
              <a:t>Listening Training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57818" y="2500306"/>
            <a:ext cx="33718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Motor-Speech Disorders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Neuropsychology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Professional Voice Care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Structural </a:t>
            </a:r>
            <a:r>
              <a:rPr lang="en-IN" sz="2400" dirty="0" err="1">
                <a:latin typeface="Arial Narrow" pitchFamily="34" charset="0"/>
              </a:rPr>
              <a:t>Orofacial</a:t>
            </a:r>
            <a:r>
              <a:rPr lang="en-IN" sz="2400" dirty="0">
                <a:latin typeface="Arial Narrow" pitchFamily="34" charset="0"/>
              </a:rPr>
              <a:t> Anomalies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Vertigo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Voice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7726"/>
            <a:ext cx="8229600" cy="1143000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Medical Specialty and Allied Health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571744"/>
            <a:ext cx="3328982" cy="3257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Medical Specialty Services </a:t>
            </a:r>
          </a:p>
          <a:p>
            <a:r>
              <a:rPr lang="en-IN" sz="2400" dirty="0">
                <a:latin typeface="Arial Narrow" pitchFamily="34" charset="0"/>
              </a:rPr>
              <a:t>Neurology</a:t>
            </a:r>
          </a:p>
          <a:p>
            <a:r>
              <a:rPr lang="en-IN" sz="2400" dirty="0" err="1">
                <a:latin typeface="Arial Narrow" pitchFamily="34" charset="0"/>
              </a:rPr>
              <a:t>Pediatrics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 err="1">
                <a:latin typeface="Arial Narrow" pitchFamily="34" charset="0"/>
              </a:rPr>
              <a:t>Phono</a:t>
            </a:r>
            <a:r>
              <a:rPr lang="en-IN" sz="2400" dirty="0">
                <a:latin typeface="Arial Narrow" pitchFamily="34" charset="0"/>
              </a:rPr>
              <a:t> surgery</a:t>
            </a:r>
          </a:p>
          <a:p>
            <a:r>
              <a:rPr lang="en-IN" sz="2400" dirty="0">
                <a:latin typeface="Arial Narrow" pitchFamily="34" charset="0"/>
              </a:rPr>
              <a:t>Plastic surgery</a:t>
            </a:r>
          </a:p>
          <a:p>
            <a:r>
              <a:rPr lang="en-IN" sz="2400" dirty="0" err="1">
                <a:latin typeface="Arial Narrow" pitchFamily="34" charset="0"/>
              </a:rPr>
              <a:t>Prosthodontics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Orthodontics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2042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643182"/>
            <a:ext cx="3857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>
                <a:latin typeface="Arial Narrow" pitchFamily="34" charset="0"/>
              </a:rPr>
              <a:t>Allied Health Services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Physiotherapy</a:t>
            </a:r>
          </a:p>
          <a:p>
            <a:r>
              <a:rPr lang="en-IN" sz="2400" dirty="0">
                <a:latin typeface="Arial Narrow" pitchFamily="34" charset="0"/>
              </a:rPr>
              <a:t>Occupational Therapy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4000528" cy="785818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Special Education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071678"/>
            <a:ext cx="5686436" cy="3686188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Arial Narrow" pitchFamily="34" charset="0"/>
              </a:rPr>
              <a:t>Preschool training </a:t>
            </a:r>
          </a:p>
          <a:p>
            <a:r>
              <a:rPr lang="en-IN" sz="2400" dirty="0">
                <a:latin typeface="Arial Narrow" pitchFamily="34" charset="0"/>
              </a:rPr>
              <a:t>Parent-infant training </a:t>
            </a:r>
          </a:p>
          <a:p>
            <a:r>
              <a:rPr lang="en-IN" sz="2400" dirty="0">
                <a:latin typeface="Arial Narrow" pitchFamily="34" charset="0"/>
              </a:rPr>
              <a:t>Preschool parent empowerment </a:t>
            </a:r>
          </a:p>
          <a:p>
            <a:r>
              <a:rPr lang="en-IN" sz="2400" dirty="0">
                <a:latin typeface="Arial Narrow" pitchFamily="34" charset="0"/>
              </a:rPr>
              <a:t>Preschool bridge course</a:t>
            </a:r>
          </a:p>
          <a:p>
            <a:r>
              <a:rPr lang="en-IN" sz="2400" dirty="0">
                <a:latin typeface="Arial Narrow" pitchFamily="34" charset="0"/>
              </a:rPr>
              <a:t>Curricular support / Individualised </a:t>
            </a:r>
            <a:r>
              <a:rPr lang="en-IN" sz="2400" dirty="0" err="1">
                <a:latin typeface="Arial Narrow" pitchFamily="34" charset="0"/>
              </a:rPr>
              <a:t>edu</a:t>
            </a:r>
            <a:r>
              <a:rPr lang="en-IN" sz="2400" dirty="0">
                <a:latin typeface="Arial Narrow" pitchFamily="34" charset="0"/>
              </a:rPr>
              <a:t>. service </a:t>
            </a:r>
          </a:p>
          <a:p>
            <a:r>
              <a:rPr lang="en-IN" sz="2400" dirty="0">
                <a:latin typeface="Arial Narrow" pitchFamily="34" charset="0"/>
              </a:rPr>
              <a:t>Educational counselling &amp; guidance</a:t>
            </a:r>
          </a:p>
          <a:p>
            <a:r>
              <a:rPr lang="en-IN" sz="2400" dirty="0">
                <a:latin typeface="Arial Narrow" pitchFamily="34" charset="0"/>
              </a:rPr>
              <a:t>Co-curricular service</a:t>
            </a:r>
          </a:p>
          <a:p>
            <a:r>
              <a:rPr lang="en-IN" sz="2400" dirty="0">
                <a:latin typeface="Arial Narrow" pitchFamily="34" charset="0"/>
              </a:rPr>
              <a:t>Computer literacy training for care givers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5072098" cy="928694"/>
          </a:xfrm>
        </p:spPr>
        <p:txBody>
          <a:bodyPr>
            <a:normAutofit/>
          </a:bodyPr>
          <a:lstStyle/>
          <a:p>
            <a:r>
              <a:rPr lang="en-IN" sz="2800" dirty="0">
                <a:latin typeface="Arial Narrow" pitchFamily="34" charset="0"/>
              </a:rPr>
              <a:t>Clinical Support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785926"/>
            <a:ext cx="4643470" cy="3614750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Distribution of Hearing Aids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   	ADIP Scheme      584</a:t>
            </a:r>
          </a:p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                             AIISH HADS    2324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Repairing of Hearing Aids          584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Distribution of Toy Kits                   31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57752" y="1785926"/>
            <a:ext cx="40433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6314" y="2071678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>
                <a:latin typeface="Arial Narrow" pitchFamily="34" charset="0"/>
              </a:rPr>
              <a:t>Certificates  Financial aid, </a:t>
            </a:r>
          </a:p>
          <a:p>
            <a:r>
              <a:rPr lang="en-IN" sz="2400" dirty="0">
                <a:latin typeface="Arial Narrow" pitchFamily="34" charset="0"/>
              </a:rPr>
              <a:t>                Income Tax Exemption, </a:t>
            </a:r>
          </a:p>
          <a:p>
            <a:r>
              <a:rPr lang="en-IN" sz="2400" dirty="0">
                <a:latin typeface="Arial Narrow" pitchFamily="34" charset="0"/>
              </a:rPr>
              <a:t>                Educational Scholarship,</a:t>
            </a:r>
          </a:p>
          <a:p>
            <a:r>
              <a:rPr lang="en-IN" sz="2400" dirty="0">
                <a:latin typeface="Arial Narrow" pitchFamily="34" charset="0"/>
              </a:rPr>
              <a:t>                School Admission</a:t>
            </a:r>
          </a:p>
          <a:p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Financial Assistance  Rs. 14,46,354/-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Clinical Care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3614734" cy="3554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dirty="0">
                <a:latin typeface="Arial Narrow" pitchFamily="34" charset="0"/>
              </a:rPr>
              <a:t>Communication Disorder Screening Programs</a:t>
            </a:r>
          </a:p>
          <a:p>
            <a:r>
              <a:rPr lang="en-IN" sz="2400" dirty="0">
                <a:latin typeface="Arial Narrow" pitchFamily="34" charset="0"/>
              </a:rPr>
              <a:t>Infant Screening</a:t>
            </a:r>
          </a:p>
          <a:p>
            <a:r>
              <a:rPr lang="en-IN" sz="2400" dirty="0">
                <a:latin typeface="Arial Narrow" pitchFamily="34" charset="0"/>
              </a:rPr>
              <a:t>Newborn Screening</a:t>
            </a:r>
          </a:p>
          <a:p>
            <a:r>
              <a:rPr lang="en-IN" sz="2400" dirty="0">
                <a:latin typeface="Arial Narrow" pitchFamily="34" charset="0"/>
              </a:rPr>
              <a:t>Industrial Screening</a:t>
            </a:r>
          </a:p>
          <a:p>
            <a:r>
              <a:rPr lang="en-IN" sz="2400" dirty="0">
                <a:latin typeface="Arial Narrow" pitchFamily="34" charset="0"/>
              </a:rPr>
              <a:t>School Screening</a:t>
            </a:r>
          </a:p>
          <a:p>
            <a:r>
              <a:rPr lang="en-IN" sz="2400" dirty="0">
                <a:latin typeface="Arial Narrow" pitchFamily="34" charset="0"/>
              </a:rPr>
              <a:t>Camp-based Screening</a:t>
            </a:r>
          </a:p>
          <a:p>
            <a:r>
              <a:rPr lang="en-IN" sz="2400" dirty="0">
                <a:latin typeface="Arial Narrow" pitchFamily="34" charset="0"/>
              </a:rPr>
              <a:t>Elderly Screening</a:t>
            </a: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86356" y="1752600"/>
            <a:ext cx="44005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00478" y="2946144"/>
            <a:ext cx="4429156" cy="149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Clinical Services at 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IN" sz="2400" dirty="0">
                <a:latin typeface="Arial Narrow" pitchFamily="34" charset="0"/>
              </a:rPr>
              <a:t>Outreach Service Centres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IN" sz="2400" dirty="0">
              <a:latin typeface="Arial Narrow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IN" sz="2400" dirty="0">
                <a:latin typeface="Arial Narrow" pitchFamily="34" charset="0"/>
              </a:rPr>
              <a:t>Total Clients Evaluated  2136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IN" sz="4400" dirty="0">
                <a:latin typeface="Arial Narrow" pitchFamily="34" charset="0"/>
              </a:rPr>
              <a:t>Outreach Services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Other Outreach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4414" y="1714488"/>
            <a:ext cx="7115196" cy="4400568"/>
          </a:xfrm>
        </p:spPr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Tele-intervention &amp; Assessment  </a:t>
            </a:r>
          </a:p>
          <a:p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Tele-Educational Guidance and Counselling</a:t>
            </a:r>
          </a:p>
          <a:p>
            <a:endParaRPr lang="en-IN" dirty="0">
              <a:latin typeface="Arial Narrow" pitchFamily="34" charset="0"/>
            </a:endParaRPr>
          </a:p>
          <a:p>
            <a:r>
              <a:rPr lang="en-IN" dirty="0">
                <a:latin typeface="Arial Narrow" pitchFamily="34" charset="0"/>
              </a:rPr>
              <a:t>Itinerant Service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Public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643050"/>
            <a:ext cx="7967238" cy="4525963"/>
          </a:xfrm>
        </p:spPr>
        <p:txBody>
          <a:bodyPr>
            <a:normAutofit fontScale="92500" lnSpcReduction="20000"/>
          </a:bodyPr>
          <a:lstStyle/>
          <a:p>
            <a:r>
              <a:rPr lang="en-IN" dirty="0">
                <a:latin typeface="Arial Narrow" pitchFamily="34" charset="0"/>
              </a:rPr>
              <a:t>Monthly Public Lectures                  </a:t>
            </a:r>
          </a:p>
          <a:p>
            <a:r>
              <a:rPr lang="en-IN" dirty="0">
                <a:latin typeface="Arial Narrow" pitchFamily="34" charset="0"/>
              </a:rPr>
              <a:t>Preparation and Dissemination of Information Resources</a:t>
            </a:r>
          </a:p>
          <a:p>
            <a:r>
              <a:rPr lang="en-IN" dirty="0">
                <a:latin typeface="Arial Narrow" pitchFamily="34" charset="0"/>
              </a:rPr>
              <a:t>Public Awareness  Programmes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Street Plays 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Observation of Commemorative days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Public Orientation lectures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Resource Exchange and Education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         through Care and Hope (REECH)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		Mass Media based Public Education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8964488" cy="60212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1"/>
            <a:r>
              <a:rPr lang="en-US" sz="1800" dirty="0"/>
              <a:t>Swachh Bharath Fortnight from 1</a:t>
            </a:r>
            <a:r>
              <a:rPr lang="en-US" sz="1800" baseline="30000" dirty="0"/>
              <a:t>st</a:t>
            </a:r>
            <a:r>
              <a:rPr lang="en-US" sz="1800" dirty="0"/>
              <a:t> to 15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Launching of Illumina </a:t>
            </a:r>
            <a:r>
              <a:rPr lang="en-US" sz="1800" dirty="0" err="1"/>
              <a:t>Miseq</a:t>
            </a:r>
            <a:r>
              <a:rPr lang="en-US" sz="1800" dirty="0"/>
              <a:t> Equipment on 9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Preschool Graduation Day on 27</a:t>
            </a:r>
            <a:r>
              <a:rPr lang="en-US" sz="1800" baseline="30000" dirty="0"/>
              <a:t>th</a:t>
            </a:r>
            <a:r>
              <a:rPr lang="en-US" sz="1800" dirty="0"/>
              <a:t> April 2018. </a:t>
            </a:r>
            <a:endParaRPr lang="en-IN" sz="1800" dirty="0"/>
          </a:p>
          <a:p>
            <a:pPr lvl="1"/>
            <a:r>
              <a:rPr lang="en-US" sz="1800" dirty="0"/>
              <a:t>Summer camp for pre-school children from 1</a:t>
            </a:r>
            <a:r>
              <a:rPr lang="en-US" sz="1800" baseline="30000" dirty="0"/>
              <a:t>st</a:t>
            </a:r>
            <a:r>
              <a:rPr lang="en-US" sz="1800" dirty="0"/>
              <a:t> to 31</a:t>
            </a:r>
            <a:r>
              <a:rPr lang="en-US" sz="1800" baseline="30000" dirty="0"/>
              <a:t>st</a:t>
            </a:r>
            <a:r>
              <a:rPr lang="en-US" sz="1800" dirty="0"/>
              <a:t> May 2018.</a:t>
            </a:r>
            <a:endParaRPr lang="en-IN" sz="1800" dirty="0"/>
          </a:p>
          <a:p>
            <a:pPr lvl="1"/>
            <a:r>
              <a:rPr lang="en-US" sz="1800" dirty="0"/>
              <a:t>53</a:t>
            </a:r>
            <a:r>
              <a:rPr lang="en-US" sz="1800" baseline="30000" dirty="0"/>
              <a:t>rd</a:t>
            </a:r>
            <a:r>
              <a:rPr lang="en-US" sz="1800" dirty="0"/>
              <a:t> Annual Day celebration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Eye-tracking Lab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Equipment for Vestibular System Evaluation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new New-born Screening </a:t>
            </a:r>
            <a:r>
              <a:rPr lang="en-US" sz="1800" dirty="0" err="1"/>
              <a:t>Centres</a:t>
            </a:r>
            <a:r>
              <a:rPr lang="en-US" sz="1800" dirty="0"/>
              <a:t>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upgraded Central Computer Centre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Swachh Bharath Fortnight from 1</a:t>
            </a:r>
            <a:r>
              <a:rPr lang="en-US" sz="1800" baseline="30000" dirty="0"/>
              <a:t>st</a:t>
            </a:r>
            <a:r>
              <a:rPr lang="en-US" sz="1800" dirty="0"/>
              <a:t> to 15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Launching of Illumina </a:t>
            </a:r>
            <a:r>
              <a:rPr lang="en-US" sz="1800" dirty="0" err="1"/>
              <a:t>Miseq</a:t>
            </a:r>
            <a:r>
              <a:rPr lang="en-US" sz="1800" dirty="0"/>
              <a:t> Equipment on 9</a:t>
            </a:r>
            <a:r>
              <a:rPr lang="en-US" sz="1800" baseline="30000" dirty="0"/>
              <a:t>th</a:t>
            </a:r>
            <a:r>
              <a:rPr lang="en-US" sz="1800" dirty="0"/>
              <a:t> April 2018.</a:t>
            </a:r>
            <a:endParaRPr lang="en-IN" sz="1800" dirty="0"/>
          </a:p>
          <a:p>
            <a:pPr lvl="1"/>
            <a:r>
              <a:rPr lang="en-US" sz="1800" dirty="0"/>
              <a:t>Preschool Graduation Day on 27</a:t>
            </a:r>
            <a:r>
              <a:rPr lang="en-US" sz="1800" baseline="30000" dirty="0"/>
              <a:t>th</a:t>
            </a:r>
            <a:r>
              <a:rPr lang="en-US" sz="1800" dirty="0"/>
              <a:t> April 2018. </a:t>
            </a:r>
            <a:endParaRPr lang="en-IN" sz="1800" dirty="0"/>
          </a:p>
          <a:p>
            <a:pPr lvl="1"/>
            <a:r>
              <a:rPr lang="en-US" sz="1800" dirty="0"/>
              <a:t>Summer camp for pre-school children from 1</a:t>
            </a:r>
            <a:r>
              <a:rPr lang="en-US" sz="1800" baseline="30000" dirty="0"/>
              <a:t>st</a:t>
            </a:r>
            <a:r>
              <a:rPr lang="en-US" sz="1800" dirty="0"/>
              <a:t> to 31</a:t>
            </a:r>
            <a:r>
              <a:rPr lang="en-US" sz="1800" baseline="30000" dirty="0"/>
              <a:t>st</a:t>
            </a:r>
            <a:r>
              <a:rPr lang="en-US" sz="1800" dirty="0"/>
              <a:t> May 2018.</a:t>
            </a:r>
            <a:endParaRPr lang="en-IN" sz="1800" dirty="0"/>
          </a:p>
          <a:p>
            <a:pPr lvl="1"/>
            <a:r>
              <a:rPr lang="en-US" sz="1800" dirty="0"/>
              <a:t>53</a:t>
            </a:r>
            <a:r>
              <a:rPr lang="en-US" sz="1800" baseline="30000" dirty="0"/>
              <a:t>rd</a:t>
            </a:r>
            <a:r>
              <a:rPr lang="en-US" sz="1800" dirty="0"/>
              <a:t> Annual Day celebration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Eye-tracking Lab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Equipment for Vestibular System Evaluation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Inauguration of new New-born Screening </a:t>
            </a:r>
            <a:r>
              <a:rPr lang="en-US" sz="1800" dirty="0" err="1"/>
              <a:t>Centres</a:t>
            </a:r>
            <a:r>
              <a:rPr lang="en-US" sz="1800" dirty="0"/>
              <a:t>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pPr lvl="1"/>
            <a:r>
              <a:rPr lang="en-US" sz="1800" dirty="0"/>
              <a:t>Opening of upgraded Central Computer Centre on 9</a:t>
            </a:r>
            <a:r>
              <a:rPr lang="en-US" sz="1800" baseline="30000" dirty="0"/>
              <a:t>th</a:t>
            </a:r>
            <a:r>
              <a:rPr lang="en-US" sz="1800" dirty="0"/>
              <a:t> August 2018.</a:t>
            </a:r>
            <a:endParaRPr lang="en-IN" sz="1800" dirty="0"/>
          </a:p>
          <a:p>
            <a:endParaRPr lang="en-IN" sz="2000" b="1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71472" y="214290"/>
            <a:ext cx="7772400" cy="478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Major Events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Extracurricular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770744"/>
            <a:ext cx="5739550" cy="6685914"/>
          </a:xfrm>
        </p:spPr>
        <p:txBody>
          <a:bodyPr>
            <a:noAutofit/>
          </a:bodyPr>
          <a:lstStyle/>
          <a:p>
            <a:r>
              <a:rPr lang="en-IN" sz="2400" dirty="0">
                <a:latin typeface="Arial Narrow" pitchFamily="34" charset="0"/>
              </a:rPr>
              <a:t>53</a:t>
            </a:r>
            <a:r>
              <a:rPr lang="en-IN" sz="2400" baseline="30000" dirty="0">
                <a:latin typeface="Arial Narrow" pitchFamily="34" charset="0"/>
              </a:rPr>
              <a:t>rd</a:t>
            </a:r>
            <a:r>
              <a:rPr lang="en-IN" sz="2400" dirty="0">
                <a:latin typeface="Arial Narrow" pitchFamily="34" charset="0"/>
              </a:rPr>
              <a:t> Annual day Celebrations </a:t>
            </a:r>
          </a:p>
          <a:p>
            <a:r>
              <a:rPr lang="en-IN" sz="2400" dirty="0">
                <a:latin typeface="Arial Narrow" pitchFamily="34" charset="0"/>
              </a:rPr>
              <a:t>Independence Day</a:t>
            </a:r>
          </a:p>
          <a:p>
            <a:r>
              <a:rPr lang="en-IN" sz="2400" dirty="0">
                <a:latin typeface="Arial Narrow" pitchFamily="34" charset="0"/>
              </a:rPr>
              <a:t>Christmas</a:t>
            </a:r>
          </a:p>
          <a:p>
            <a:r>
              <a:rPr lang="en-IN" sz="2400" dirty="0">
                <a:latin typeface="Arial Narrow" pitchFamily="34" charset="0"/>
              </a:rPr>
              <a:t>Republic Day Celebrations</a:t>
            </a:r>
          </a:p>
          <a:p>
            <a:r>
              <a:rPr lang="en-IN" sz="2400" dirty="0">
                <a:latin typeface="Arial Narrow" pitchFamily="34" charset="0"/>
              </a:rPr>
              <a:t>Talent Day </a:t>
            </a:r>
          </a:p>
          <a:p>
            <a:r>
              <a:rPr lang="en-IN" sz="2400" dirty="0">
                <a:latin typeface="Arial Narrow" pitchFamily="34" charset="0"/>
              </a:rPr>
              <a:t>Ayurveda Awareness </a:t>
            </a:r>
          </a:p>
          <a:p>
            <a:r>
              <a:rPr lang="en-IN" sz="2400" dirty="0">
                <a:latin typeface="Arial Narrow" pitchFamily="34" charset="0"/>
              </a:rPr>
              <a:t>Movie Night</a:t>
            </a:r>
          </a:p>
          <a:p>
            <a:r>
              <a:rPr lang="en-IN" sz="2400" dirty="0">
                <a:latin typeface="Arial Narrow" pitchFamily="34" charset="0"/>
              </a:rPr>
              <a:t>Farewell Party</a:t>
            </a:r>
          </a:p>
          <a:p>
            <a:r>
              <a:rPr lang="en-IN" sz="2400" dirty="0">
                <a:latin typeface="Arial Narrow" pitchFamily="34" charset="0"/>
              </a:rPr>
              <a:t>National Science Day</a:t>
            </a:r>
          </a:p>
          <a:p>
            <a:r>
              <a:rPr lang="en-IN" sz="2400" dirty="0" err="1">
                <a:latin typeface="Arial Narrow" pitchFamily="34" charset="0"/>
              </a:rPr>
              <a:t>Stabmi</a:t>
            </a:r>
            <a:r>
              <a:rPr lang="en-IN" sz="2400" dirty="0">
                <a:latin typeface="Arial Narrow" pitchFamily="34" charset="0"/>
              </a:rPr>
              <a:t> Live Band and Auto Expo</a:t>
            </a:r>
          </a:p>
          <a:p>
            <a:r>
              <a:rPr lang="en-IN" sz="2400" dirty="0" err="1">
                <a:latin typeface="Arial Narrow" pitchFamily="34" charset="0"/>
              </a:rPr>
              <a:t>Zumba</a:t>
            </a:r>
            <a:endParaRPr lang="en-IN" sz="2400" dirty="0">
              <a:latin typeface="Arial Narrow" pitchFamily="34" charset="0"/>
            </a:endParaRPr>
          </a:p>
          <a:p>
            <a:r>
              <a:rPr lang="en-IN" sz="2400" dirty="0">
                <a:latin typeface="Arial Narrow" pitchFamily="34" charset="0"/>
              </a:rPr>
              <a:t>AIISH </a:t>
            </a:r>
            <a:r>
              <a:rPr lang="en-IN" sz="2400" dirty="0" err="1">
                <a:latin typeface="Arial Narrow" pitchFamily="34" charset="0"/>
              </a:rPr>
              <a:t>Aawaaz</a:t>
            </a:r>
            <a:r>
              <a:rPr lang="en-IN" sz="2400" dirty="0">
                <a:latin typeface="Arial Narrow" pitchFamily="34" charset="0"/>
              </a:rPr>
              <a:t> </a:t>
            </a:r>
          </a:p>
          <a:p>
            <a:pPr marL="0" indent="0">
              <a:buNone/>
            </a:pPr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9995" y="1121763"/>
            <a:ext cx="3031599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500" dirty="0">
                <a:latin typeface="Arial Narrow" pitchFamily="34" charset="0"/>
              </a:rPr>
              <a:t>AIISH Gymkhana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Extracurricular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7846" y="1653244"/>
            <a:ext cx="5643602" cy="3471873"/>
          </a:xfrm>
        </p:spPr>
        <p:txBody>
          <a:bodyPr>
            <a:noAutofit/>
          </a:bodyPr>
          <a:lstStyle/>
          <a:p>
            <a:r>
              <a:rPr lang="en-IN" sz="2000" dirty="0">
                <a:latin typeface="Arial Narrow" pitchFamily="34" charset="0"/>
              </a:rPr>
              <a:t>Orientation Programme</a:t>
            </a:r>
          </a:p>
          <a:p>
            <a:r>
              <a:rPr lang="en-IN" sz="2000" dirty="0" err="1">
                <a:latin typeface="Arial Narrow" pitchFamily="34" charset="0"/>
              </a:rPr>
              <a:t>Shramadan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 err="1">
                <a:latin typeface="Arial Narrow" pitchFamily="34" charset="0"/>
              </a:rPr>
              <a:t>Kodagu</a:t>
            </a:r>
            <a:r>
              <a:rPr lang="en-IN" sz="2000" dirty="0">
                <a:latin typeface="Arial Narrow" pitchFamily="34" charset="0"/>
              </a:rPr>
              <a:t> and Kerala Flood Relief</a:t>
            </a:r>
          </a:p>
          <a:p>
            <a:r>
              <a:rPr lang="en-IN" sz="2000" dirty="0">
                <a:latin typeface="Arial Narrow" pitchFamily="34" charset="0"/>
              </a:rPr>
              <a:t>Games and Sports</a:t>
            </a:r>
          </a:p>
          <a:p>
            <a:r>
              <a:rPr lang="en-IN" sz="2000" dirty="0">
                <a:latin typeface="Arial Narrow" pitchFamily="34" charset="0"/>
              </a:rPr>
              <a:t>Art and Craft Making</a:t>
            </a:r>
          </a:p>
          <a:p>
            <a:r>
              <a:rPr lang="en-IN" sz="2000" dirty="0">
                <a:latin typeface="Arial Narrow" pitchFamily="34" charset="0"/>
              </a:rPr>
              <a:t>Trekking </a:t>
            </a:r>
          </a:p>
          <a:p>
            <a:r>
              <a:rPr lang="en-IN" sz="2000" dirty="0">
                <a:latin typeface="Arial Narrow" pitchFamily="34" charset="0"/>
              </a:rPr>
              <a:t>Run for Unity</a:t>
            </a:r>
          </a:p>
          <a:p>
            <a:r>
              <a:rPr lang="en-IN" sz="2000" dirty="0">
                <a:latin typeface="Arial Narrow" pitchFamily="34" charset="0"/>
              </a:rPr>
              <a:t>Pre-school Screening</a:t>
            </a:r>
          </a:p>
          <a:p>
            <a:r>
              <a:rPr lang="en-IN" sz="2000" dirty="0">
                <a:latin typeface="Arial Narrow" pitchFamily="34" charset="0"/>
              </a:rPr>
              <a:t>Blood Donation</a:t>
            </a:r>
          </a:p>
          <a:p>
            <a:r>
              <a:rPr lang="en-IN" sz="2000" dirty="0">
                <a:latin typeface="Arial Narrow" pitchFamily="34" charset="0"/>
              </a:rPr>
              <a:t>NSS  Special Camp </a:t>
            </a:r>
          </a:p>
          <a:p>
            <a:r>
              <a:rPr lang="en-IN" sz="2000" dirty="0">
                <a:latin typeface="Arial Narrow" pitchFamily="34" charset="0"/>
              </a:rPr>
              <a:t>Orphanage Visit</a:t>
            </a:r>
          </a:p>
          <a:p>
            <a:r>
              <a:rPr lang="en-IN" sz="2000" dirty="0">
                <a:latin typeface="Arial Narrow" pitchFamily="34" charset="0"/>
              </a:rPr>
              <a:t>Kannada 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050" y="1130024"/>
            <a:ext cx="40975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National Service Scheme Unit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en-IN" dirty="0">
                <a:latin typeface="Arial Narrow" pitchFamily="34" charset="0"/>
              </a:rPr>
              <a:t>Official Language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338"/>
            <a:ext cx="8686800" cy="4822826"/>
          </a:xfrm>
        </p:spPr>
        <p:txBody>
          <a:bodyPr>
            <a:normAutofit/>
          </a:bodyPr>
          <a:lstStyle/>
          <a:p>
            <a:r>
              <a:rPr lang="en-US" dirty="0"/>
              <a:t>Training in Prabodh for the Institute staff</a:t>
            </a:r>
            <a:endParaRPr lang="en-IN" dirty="0"/>
          </a:p>
          <a:p>
            <a:r>
              <a:rPr lang="en-US" dirty="0"/>
              <a:t>Material Translation and Development</a:t>
            </a:r>
            <a:endParaRPr lang="en-IN" dirty="0"/>
          </a:p>
          <a:p>
            <a:r>
              <a:rPr lang="en-US" dirty="0"/>
              <a:t>Conducting of workshops &amp; seminars</a:t>
            </a:r>
            <a:endParaRPr lang="en-IN" dirty="0"/>
          </a:p>
          <a:p>
            <a:r>
              <a:rPr lang="en-US" dirty="0"/>
              <a:t>Hindi week celebration</a:t>
            </a:r>
            <a:endParaRPr lang="en-IN" dirty="0"/>
          </a:p>
          <a:p>
            <a:r>
              <a:rPr lang="en-US" dirty="0"/>
              <a:t>Word-a-day in Hindi and </a:t>
            </a:r>
          </a:p>
          <a:p>
            <a:r>
              <a:rPr lang="en-US" dirty="0"/>
              <a:t>Award for best execution of official language 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2000240"/>
            <a:ext cx="7829576" cy="4054485"/>
          </a:xfrm>
        </p:spPr>
        <p:txBody>
          <a:bodyPr>
            <a:normAutofit/>
          </a:bodyPr>
          <a:lstStyle/>
          <a:p>
            <a:r>
              <a:rPr lang="en-IN" sz="2800" dirty="0"/>
              <a:t>KARYALAYA JYOTHISMRITHI  </a:t>
            </a:r>
            <a:r>
              <a:rPr lang="en-IN" sz="2800" dirty="0" err="1"/>
              <a:t>Puraskar</a:t>
            </a:r>
            <a:r>
              <a:rPr lang="en-IN" sz="2800" dirty="0"/>
              <a:t> Best Execution of Official Language</a:t>
            </a:r>
          </a:p>
          <a:p>
            <a:r>
              <a:rPr lang="en-US" sz="2800" dirty="0">
                <a:ea typeface="Times New Roman"/>
              </a:rPr>
              <a:t>Dr. M </a:t>
            </a:r>
            <a:r>
              <a:rPr lang="en-US" sz="2800" dirty="0" err="1">
                <a:ea typeface="Times New Roman"/>
              </a:rPr>
              <a:t>Pushpavathi</a:t>
            </a:r>
            <a:r>
              <a:rPr lang="en-US" sz="2800" dirty="0">
                <a:ea typeface="Times New Roman"/>
              </a:rPr>
              <a:t>- , </a:t>
            </a:r>
            <a:r>
              <a:rPr lang="en-US" sz="2800" dirty="0" err="1">
                <a:ea typeface="Times New Roman"/>
              </a:rPr>
              <a:t>Rais</a:t>
            </a:r>
            <a:r>
              <a:rPr lang="en-US" sz="2800" dirty="0">
                <a:ea typeface="Times New Roman"/>
              </a:rPr>
              <a:t> Ahmed Memorial Lecture Award &amp; </a:t>
            </a:r>
            <a:r>
              <a:rPr lang="en-US" dirty="0"/>
              <a:t>Braithwaite's Oration award </a:t>
            </a:r>
            <a:endParaRPr lang="en-US" sz="2800" dirty="0">
              <a:ea typeface="Times New Roman"/>
            </a:endParaRPr>
          </a:p>
          <a:p>
            <a:r>
              <a:rPr lang="en-US" dirty="0"/>
              <a:t>Dr. </a:t>
            </a:r>
            <a:r>
              <a:rPr lang="en-US" dirty="0" err="1"/>
              <a:t>Animesh</a:t>
            </a:r>
            <a:r>
              <a:rPr lang="en-US" dirty="0"/>
              <a:t> Barman- </a:t>
            </a:r>
            <a:r>
              <a:rPr lang="en-US" sz="2800" dirty="0" err="1">
                <a:ea typeface="Times New Roman"/>
              </a:rPr>
              <a:t>Padmashree</a:t>
            </a:r>
            <a:r>
              <a:rPr lang="en-US" sz="2800" dirty="0">
                <a:ea typeface="Times New Roman"/>
              </a:rPr>
              <a:t> Prof. S. </a:t>
            </a:r>
            <a:r>
              <a:rPr lang="en-US" sz="2800" dirty="0" err="1">
                <a:ea typeface="Times New Roman"/>
              </a:rPr>
              <a:t>Rameswaran</a:t>
            </a:r>
            <a:r>
              <a:rPr lang="en-US" sz="2800" dirty="0">
                <a:ea typeface="Times New Roman"/>
              </a:rPr>
              <a:t> Endowment Oration Award</a:t>
            </a:r>
          </a:p>
          <a:p>
            <a:r>
              <a:rPr lang="en-US" sz="2800" dirty="0"/>
              <a:t>Dr. S; Venkatesan &amp; Dr. Alok </a:t>
            </a:r>
            <a:r>
              <a:rPr lang="en-US" sz="2800" dirty="0" err="1"/>
              <a:t>Upadhaya</a:t>
            </a:r>
            <a:r>
              <a:rPr lang="en-US" sz="2800" dirty="0"/>
              <a:t>- Felicitation for professional contribution</a:t>
            </a:r>
            <a:endParaRPr lang="en-IN" sz="2800" dirty="0"/>
          </a:p>
          <a:p>
            <a:endParaRPr lang="en-US" sz="2800" dirty="0">
              <a:ea typeface="Times New Roman"/>
            </a:endParaRPr>
          </a:p>
          <a:p>
            <a:endParaRPr lang="en-IN" sz="24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14348" y="1428736"/>
            <a:ext cx="5496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Awards/Laurels by other Organizations...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97B7-A216-48EC-B604-6D44C4E8A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Awards &amp; Laurels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CD9F2-80CC-46C7-9D89-DE429938C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…Awards/Laurels by </a:t>
            </a:r>
            <a:r>
              <a:rPr lang="en-IN">
                <a:latin typeface="Arial Narrow" pitchFamily="34" charset="0"/>
              </a:rPr>
              <a:t>other Organizations</a:t>
            </a:r>
          </a:p>
          <a:p>
            <a:pPr marL="0" indent="0">
              <a:buNone/>
            </a:pPr>
            <a:endParaRPr lang="en-IN" dirty="0">
              <a:latin typeface="Arial Narrow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21903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 Narrow" pitchFamily="34" charset="0"/>
              </a:rPr>
              <a:t>.....Awards &amp; Laurels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IN" sz="6400" dirty="0">
                <a:latin typeface="Calibri" pitchFamily="34" charset="0"/>
              </a:rPr>
              <a:t>.......Awards/Laurels by other organizations</a:t>
            </a:r>
          </a:p>
          <a:p>
            <a:r>
              <a:rPr lang="en-US" sz="6600" dirty="0" err="1">
                <a:ea typeface="Times New Roman"/>
              </a:rPr>
              <a:t>Arati</a:t>
            </a:r>
            <a:r>
              <a:rPr lang="en-US" sz="6600" dirty="0">
                <a:ea typeface="Times New Roman"/>
              </a:rPr>
              <a:t> Venkataraman Memorial Gold Medal</a:t>
            </a:r>
          </a:p>
          <a:p>
            <a:r>
              <a:rPr lang="en-US" sz="6600" dirty="0"/>
              <a:t>Dr P.D. Manohar Gold Medal</a:t>
            </a:r>
            <a:endParaRPr lang="en-US" sz="6600" dirty="0">
              <a:ea typeface="Times New Roman"/>
            </a:endParaRPr>
          </a:p>
          <a:p>
            <a:pPr>
              <a:buNone/>
            </a:pPr>
            <a:endParaRPr lang="en-IN" sz="6400" dirty="0">
              <a:latin typeface="Calibri" pitchFamily="34" charset="0"/>
            </a:endParaRPr>
          </a:p>
          <a:p>
            <a:pPr lvl="0"/>
            <a:r>
              <a:rPr lang="en-US" sz="6400" dirty="0">
                <a:latin typeface="Calibri" pitchFamily="34" charset="0"/>
              </a:rPr>
              <a:t>Dr. Sreedevi N., Professor in Speech-Language Sciences, Dr. </a:t>
            </a:r>
            <a:r>
              <a:rPr lang="en-US" sz="6400" dirty="0" err="1">
                <a:latin typeface="Calibri" pitchFamily="34" charset="0"/>
              </a:rPr>
              <a:t>Ajith</a:t>
            </a:r>
            <a:r>
              <a:rPr lang="en-US" sz="6400" dirty="0">
                <a:latin typeface="Calibri" pitchFamily="34" charset="0"/>
              </a:rPr>
              <a:t> Kumar, Professor of Audiology, Dr. P. </a:t>
            </a:r>
            <a:r>
              <a:rPr lang="en-US" sz="6400" dirty="0" err="1">
                <a:latin typeface="Calibri" pitchFamily="34" charset="0"/>
              </a:rPr>
              <a:t>Purusothama</a:t>
            </a:r>
            <a:r>
              <a:rPr lang="en-US" sz="6400" dirty="0">
                <a:latin typeface="Calibri" pitchFamily="34" charset="0"/>
              </a:rPr>
              <a:t>, Research Assistant, Ms. </a:t>
            </a:r>
            <a:r>
              <a:rPr lang="en-US" sz="6400" dirty="0" err="1">
                <a:latin typeface="Calibri" pitchFamily="34" charset="0"/>
              </a:rPr>
              <a:t>Megha</a:t>
            </a:r>
            <a:r>
              <a:rPr lang="en-US" sz="6400" dirty="0">
                <a:latin typeface="Calibri" pitchFamily="34" charset="0"/>
              </a:rPr>
              <a:t>, Clinical Assistant, Ms. Geetha M.P., Speech Language Pathologist, Mr. B. Suresh, Upper Division Clerk and Mr. K. </a:t>
            </a:r>
            <a:r>
              <a:rPr lang="en-US" sz="6400" dirty="0" err="1">
                <a:latin typeface="Calibri" pitchFamily="34" charset="0"/>
              </a:rPr>
              <a:t>Sreenivasa</a:t>
            </a:r>
            <a:r>
              <a:rPr lang="en-US" sz="6400" dirty="0">
                <a:latin typeface="Calibri" pitchFamily="34" charset="0"/>
              </a:rPr>
              <a:t>, MTS received the best AIISHAN of the Year award for the year 2018-19.</a:t>
            </a:r>
          </a:p>
          <a:p>
            <a:pPr lvl="0"/>
            <a:r>
              <a:rPr lang="en-US" sz="6400" dirty="0">
                <a:latin typeface="Calibri" pitchFamily="34" charset="0"/>
              </a:rPr>
              <a:t>The Department of Material Development and the Purchase Section secured First Prize for the best implementation of Official Language.</a:t>
            </a:r>
          </a:p>
          <a:p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Rakshith</a:t>
            </a:r>
            <a:r>
              <a:rPr lang="en-US" sz="6400" dirty="0">
                <a:latin typeface="Calibri" pitchFamily="34" charset="0"/>
              </a:rPr>
              <a:t> S received Dr. Vijayalakshmi Basavaraj Gold Medal for securing the highest marks in all semesters in M.Sc (Audiology) Examination 2018, University of Mysore.</a:t>
            </a:r>
          </a:p>
          <a:p>
            <a:pPr lvl="0"/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Priyadharshini</a:t>
            </a:r>
            <a:r>
              <a:rPr lang="en-US" sz="6400" dirty="0">
                <a:latin typeface="Calibri" pitchFamily="34" charset="0"/>
              </a:rPr>
              <a:t> V received Dr. R. Sundar Gold Medal, Smt. </a:t>
            </a:r>
            <a:r>
              <a:rPr lang="en-US" sz="6400" dirty="0" err="1">
                <a:latin typeface="Calibri" pitchFamily="34" charset="0"/>
              </a:rPr>
              <a:t>Jayalakshamma</a:t>
            </a:r>
            <a:r>
              <a:rPr lang="en-US" sz="6400" dirty="0">
                <a:latin typeface="Calibri" pitchFamily="34" charset="0"/>
              </a:rPr>
              <a:t> Gold Medal, Friends United </a:t>
            </a:r>
            <a:r>
              <a:rPr lang="en-US" sz="6400" dirty="0" err="1">
                <a:latin typeface="Calibri" pitchFamily="34" charset="0"/>
              </a:rPr>
              <a:t>Organisation</a:t>
            </a:r>
            <a:r>
              <a:rPr lang="en-US" sz="6400" dirty="0">
                <a:latin typeface="Calibri" pitchFamily="34" charset="0"/>
              </a:rPr>
              <a:t> Endowment cash prize and, Smt. T. V. </a:t>
            </a:r>
            <a:r>
              <a:rPr lang="en-US" sz="6400" dirty="0" err="1">
                <a:latin typeface="Calibri" pitchFamily="34" charset="0"/>
              </a:rPr>
              <a:t>Alamelu</a:t>
            </a:r>
            <a:r>
              <a:rPr lang="en-US" sz="6400" dirty="0">
                <a:latin typeface="Calibri" pitchFamily="34" charset="0"/>
              </a:rPr>
              <a:t> Gold Medal for her performance in M.Sc. (Speech Language Pathology) Examination 2018, University of Mysore.</a:t>
            </a:r>
          </a:p>
          <a:p>
            <a:r>
              <a:rPr lang="en-US" sz="6400" dirty="0">
                <a:latin typeface="Calibri" pitchFamily="34" charset="0"/>
              </a:rPr>
              <a:t>Ms. Eliza Baby received Smt. T. V. </a:t>
            </a:r>
            <a:r>
              <a:rPr lang="en-US" sz="6400" dirty="0" err="1">
                <a:latin typeface="Calibri" pitchFamily="34" charset="0"/>
              </a:rPr>
              <a:t>Alamelu</a:t>
            </a:r>
            <a:r>
              <a:rPr lang="en-US" sz="6400" dirty="0">
                <a:latin typeface="Calibri" pitchFamily="34" charset="0"/>
              </a:rPr>
              <a:t> Gold Medal for scoring highest marks in the course titled Speech production in M.Sc (Speech Language Pathology) Examination 2018, University of Mysore.</a:t>
            </a:r>
          </a:p>
          <a:p>
            <a:pPr lvl="0"/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Priyanka</a:t>
            </a:r>
            <a:r>
              <a:rPr lang="en-US" sz="6400" dirty="0">
                <a:latin typeface="Calibri" pitchFamily="34" charset="0"/>
              </a:rPr>
              <a:t> received </a:t>
            </a:r>
            <a:r>
              <a:rPr lang="en-US" sz="6400" dirty="0" err="1">
                <a:latin typeface="Calibri" pitchFamily="34" charset="0"/>
              </a:rPr>
              <a:t>Abhilasha</a:t>
            </a:r>
            <a:r>
              <a:rPr lang="en-US" sz="6400" dirty="0">
                <a:latin typeface="Calibri" pitchFamily="34" charset="0"/>
              </a:rPr>
              <a:t> Award for the Best Student Clinician in M.Sc (Speech Language Pathology) for the year 2018.</a:t>
            </a:r>
          </a:p>
          <a:p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Shezeen</a:t>
            </a:r>
            <a:r>
              <a:rPr lang="en-US" sz="6400" dirty="0">
                <a:latin typeface="Calibri" pitchFamily="34" charset="0"/>
              </a:rPr>
              <a:t> Abdul </a:t>
            </a:r>
            <a:r>
              <a:rPr lang="en-US" sz="6400" dirty="0" err="1">
                <a:latin typeface="Calibri" pitchFamily="34" charset="0"/>
              </a:rPr>
              <a:t>Gafoor</a:t>
            </a:r>
            <a:r>
              <a:rPr lang="en-US" sz="6400" dirty="0">
                <a:latin typeface="Calibri" pitchFamily="34" charset="0"/>
              </a:rPr>
              <a:t> and Ms. </a:t>
            </a:r>
            <a:r>
              <a:rPr lang="en-US" sz="6400" dirty="0" err="1">
                <a:latin typeface="Calibri" pitchFamily="34" charset="0"/>
              </a:rPr>
              <a:t>Varsha</a:t>
            </a:r>
            <a:r>
              <a:rPr lang="en-US" sz="6400" dirty="0">
                <a:latin typeface="Calibri" pitchFamily="34" charset="0"/>
              </a:rPr>
              <a:t> M. </a:t>
            </a:r>
            <a:r>
              <a:rPr lang="en-US" sz="6400" dirty="0" err="1">
                <a:latin typeface="Calibri" pitchFamily="34" charset="0"/>
              </a:rPr>
              <a:t>Athreya</a:t>
            </a:r>
            <a:r>
              <a:rPr lang="en-US" sz="6400" dirty="0">
                <a:latin typeface="Calibri" pitchFamily="34" charset="0"/>
              </a:rPr>
              <a:t> received Smt. R. </a:t>
            </a:r>
            <a:r>
              <a:rPr lang="en-US" sz="6400" dirty="0" err="1">
                <a:latin typeface="Calibri" pitchFamily="34" charset="0"/>
              </a:rPr>
              <a:t>Sumithramma</a:t>
            </a:r>
            <a:r>
              <a:rPr lang="en-US" sz="6400" dirty="0">
                <a:latin typeface="Calibri" pitchFamily="34" charset="0"/>
              </a:rPr>
              <a:t> and Sri. R.K. </a:t>
            </a:r>
            <a:r>
              <a:rPr lang="en-US" sz="6400" dirty="0" err="1">
                <a:latin typeface="Calibri" pitchFamily="34" charset="0"/>
              </a:rPr>
              <a:t>Rajagopala</a:t>
            </a:r>
            <a:r>
              <a:rPr lang="en-US" sz="6400" dirty="0">
                <a:latin typeface="Calibri" pitchFamily="34" charset="0"/>
              </a:rPr>
              <a:t> Gold Medal for the Best Student Clinician in M.Sc (Audiology) for the year 2018.</a:t>
            </a:r>
          </a:p>
          <a:p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Hima</a:t>
            </a:r>
            <a:r>
              <a:rPr lang="en-US" sz="6400" dirty="0">
                <a:latin typeface="Calibri" pitchFamily="34" charset="0"/>
              </a:rPr>
              <a:t> Nair, Ms. </a:t>
            </a:r>
            <a:r>
              <a:rPr lang="en-US" sz="6400" dirty="0" err="1">
                <a:latin typeface="Calibri" pitchFamily="34" charset="0"/>
              </a:rPr>
              <a:t>Pooja</a:t>
            </a:r>
            <a:r>
              <a:rPr lang="en-US" sz="6400" dirty="0">
                <a:latin typeface="Calibri" pitchFamily="34" charset="0"/>
              </a:rPr>
              <a:t> C, Ms. </a:t>
            </a:r>
            <a:r>
              <a:rPr lang="en-US" sz="6400" dirty="0" err="1">
                <a:latin typeface="Calibri" pitchFamily="34" charset="0"/>
              </a:rPr>
              <a:t>Thanuja</a:t>
            </a:r>
            <a:r>
              <a:rPr lang="en-US" sz="6400" dirty="0">
                <a:latin typeface="Calibri" pitchFamily="34" charset="0"/>
              </a:rPr>
              <a:t> D, and Ms. </a:t>
            </a:r>
            <a:r>
              <a:rPr lang="en-US" sz="6400" dirty="0" err="1">
                <a:latin typeface="Calibri" pitchFamily="34" charset="0"/>
              </a:rPr>
              <a:t>Vijaya</a:t>
            </a:r>
            <a:r>
              <a:rPr lang="en-US" sz="6400" dirty="0">
                <a:latin typeface="Calibri" pitchFamily="34" charset="0"/>
              </a:rPr>
              <a:t> </a:t>
            </a:r>
            <a:r>
              <a:rPr lang="en-US" sz="6400" dirty="0" err="1">
                <a:latin typeface="Calibri" pitchFamily="34" charset="0"/>
              </a:rPr>
              <a:t>Varsha</a:t>
            </a:r>
            <a:r>
              <a:rPr lang="en-US" sz="6400" dirty="0">
                <a:latin typeface="Calibri" pitchFamily="34" charset="0"/>
              </a:rPr>
              <a:t> received the Best Journal Club Presentation Award.</a:t>
            </a:r>
          </a:p>
          <a:p>
            <a:r>
              <a:rPr lang="en-US" sz="6400" dirty="0">
                <a:latin typeface="Calibri" pitchFamily="34" charset="0"/>
              </a:rPr>
              <a:t>Ms. </a:t>
            </a:r>
            <a:r>
              <a:rPr lang="en-US" sz="6400" dirty="0" err="1">
                <a:latin typeface="Calibri" pitchFamily="34" charset="0"/>
              </a:rPr>
              <a:t>Gouri</a:t>
            </a:r>
            <a:r>
              <a:rPr lang="en-US" sz="6400" dirty="0">
                <a:latin typeface="Calibri" pitchFamily="34" charset="0"/>
              </a:rPr>
              <a:t> </a:t>
            </a:r>
            <a:r>
              <a:rPr lang="en-US" sz="6400" dirty="0" err="1">
                <a:latin typeface="Calibri" pitchFamily="34" charset="0"/>
              </a:rPr>
              <a:t>Girish</a:t>
            </a:r>
            <a:r>
              <a:rPr lang="en-US" sz="6400" dirty="0">
                <a:latin typeface="Calibri" pitchFamily="34" charset="0"/>
              </a:rPr>
              <a:t>, Mr. </a:t>
            </a:r>
            <a:r>
              <a:rPr lang="en-US" sz="6400" dirty="0" err="1">
                <a:latin typeface="Calibri" pitchFamily="34" charset="0"/>
              </a:rPr>
              <a:t>Ankit</a:t>
            </a:r>
            <a:r>
              <a:rPr lang="en-US" sz="6400" dirty="0">
                <a:latin typeface="Calibri" pitchFamily="34" charset="0"/>
              </a:rPr>
              <a:t> </a:t>
            </a:r>
            <a:r>
              <a:rPr lang="en-US" sz="6400" dirty="0" err="1">
                <a:latin typeface="Calibri" pitchFamily="34" charset="0"/>
              </a:rPr>
              <a:t>Lohani</a:t>
            </a:r>
            <a:r>
              <a:rPr lang="en-US" sz="6400" dirty="0">
                <a:latin typeface="Calibri" pitchFamily="34" charset="0"/>
              </a:rPr>
              <a:t> and </a:t>
            </a:r>
            <a:r>
              <a:rPr lang="en-US" sz="6400" dirty="0" err="1">
                <a:latin typeface="Calibri" pitchFamily="34" charset="0"/>
              </a:rPr>
              <a:t>Mr.Jeevan</a:t>
            </a:r>
            <a:r>
              <a:rPr lang="en-US" sz="6400" dirty="0">
                <a:latin typeface="Calibri" pitchFamily="34" charset="0"/>
              </a:rPr>
              <a:t> RS received the Best Clinical Conference Presentation Award</a:t>
            </a:r>
            <a:r>
              <a:rPr lang="en-US" sz="4000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IN" dirty="0">
              <a:latin typeface="Arial Narrow" pitchFamily="34" charset="0"/>
            </a:endParaRPr>
          </a:p>
          <a:p>
            <a:endParaRPr lang="en-IN" dirty="0">
              <a:latin typeface="Arial Narrow" pitchFamily="34" charset="0"/>
            </a:endParaRPr>
          </a:p>
          <a:p>
            <a:endParaRPr lang="en-IN" dirty="0">
              <a:latin typeface="Arial Narrow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Other Activities  and 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Infrastructure Development  &amp; Maintenance</a:t>
            </a:r>
          </a:p>
          <a:p>
            <a:r>
              <a:rPr lang="en-IN" dirty="0">
                <a:latin typeface="Arial Narrow" pitchFamily="34" charset="0"/>
              </a:rPr>
              <a:t>Implementation of Right to Information Act, 2005</a:t>
            </a:r>
          </a:p>
          <a:p>
            <a:r>
              <a:rPr lang="en-IN" dirty="0">
                <a:latin typeface="Arial Narrow" pitchFamily="34" charset="0"/>
              </a:rPr>
              <a:t>Library and Information Services</a:t>
            </a:r>
          </a:p>
          <a:p>
            <a:r>
              <a:rPr lang="en-IN" dirty="0">
                <a:latin typeface="Arial Narrow" pitchFamily="34" charset="0"/>
              </a:rPr>
              <a:t>Material Development Activities</a:t>
            </a:r>
          </a:p>
          <a:p>
            <a:r>
              <a:rPr lang="en-IN" dirty="0">
                <a:latin typeface="Arial Narrow" pitchFamily="34" charset="0"/>
              </a:rPr>
              <a:t>Personnel Management </a:t>
            </a:r>
          </a:p>
          <a:p>
            <a:r>
              <a:rPr lang="en-IN" dirty="0">
                <a:latin typeface="Arial Narrow" pitchFamily="34" charset="0"/>
              </a:rPr>
              <a:t>Reservation Policy Implementation</a:t>
            </a:r>
          </a:p>
          <a:p>
            <a:r>
              <a:rPr lang="en-IN" dirty="0">
                <a:latin typeface="Arial Narrow" pitchFamily="34" charset="0"/>
              </a:rPr>
              <a:t>Technological Consultancy Services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Financial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3116"/>
            <a:ext cx="4186238" cy="23288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Grants received </a:t>
            </a:r>
          </a:p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	</a:t>
            </a:r>
            <a:r>
              <a:rPr lang="en-IN" sz="2000" dirty="0">
                <a:latin typeface="Arial Narrow" pitchFamily="34" charset="0"/>
              </a:rPr>
              <a:t>Non-Plan  =  Rs. 1658.50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>
                <a:latin typeface="Arial Narrow" pitchFamily="34" charset="0"/>
              </a:rPr>
              <a:t>	 Plan         =  Rs. 5924.73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000" dirty="0">
                <a:latin typeface="Arial Narrow" pitchFamily="34" charset="0"/>
              </a:rPr>
              <a:t> Total              =  Rs. 7583.23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pPr>
              <a:buNone/>
            </a:pPr>
            <a:r>
              <a:rPr lang="en-IN" sz="2500" dirty="0">
                <a:latin typeface="Arial Narrow" pitchFamily="34" charset="0"/>
              </a:rPr>
              <a:t>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6248" y="221455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500" dirty="0">
                <a:latin typeface="Arial Narrow" pitchFamily="34" charset="0"/>
              </a:rPr>
              <a:t>Expenditure </a:t>
            </a:r>
          </a:p>
          <a:p>
            <a:endParaRPr lang="en-IN" sz="2500" dirty="0">
              <a:latin typeface="Arial Narrow" pitchFamily="34" charset="0"/>
            </a:endParaRPr>
          </a:p>
          <a:p>
            <a:r>
              <a:rPr lang="en-IN" dirty="0"/>
              <a:t>	</a:t>
            </a:r>
            <a:r>
              <a:rPr lang="en-IN" sz="2000" dirty="0">
                <a:latin typeface="Arial Narrow" pitchFamily="34" charset="0"/>
              </a:rPr>
              <a:t>Non-Plan   = Rs. 1335.6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>
                <a:latin typeface="Arial Narrow" pitchFamily="34" charset="0"/>
              </a:rPr>
              <a:t> 	Plan          = Rs. 4755.87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  <a:p>
            <a:r>
              <a:rPr lang="en-IN" sz="2000" dirty="0">
                <a:latin typeface="Arial Narrow" pitchFamily="34" charset="0"/>
              </a:rPr>
              <a:t>               Total           = Rs.  6091.47 </a:t>
            </a:r>
            <a:r>
              <a:rPr lang="en-IN" sz="2000" dirty="0" err="1">
                <a:latin typeface="Arial Narrow" pitchFamily="34" charset="0"/>
              </a:rPr>
              <a:t>lakhs</a:t>
            </a:r>
            <a:endParaRPr lang="en-IN" sz="20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85852" y="5072074"/>
            <a:ext cx="678661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000" dirty="0">
                <a:latin typeface="Arial Narrow" pitchFamily="34" charset="0"/>
              </a:rPr>
              <a:t>Income Generated  = Rs. 647.87 </a:t>
            </a:r>
            <a:r>
              <a:rPr lang="en-IN" sz="3000" dirty="0" err="1">
                <a:latin typeface="Arial Narrow" pitchFamily="34" charset="0"/>
              </a:rPr>
              <a:t>lakhs</a:t>
            </a:r>
            <a:endParaRPr lang="en-IN" sz="30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16" y="2786058"/>
            <a:ext cx="2786082" cy="971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5000" dirty="0">
                <a:latin typeface="Arial Narrow" pitchFamily="34" charset="0"/>
              </a:rPr>
              <a:t>Thank You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AE20B-1887-4A5D-B68E-E21988D06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International Workshop on Speech Processing for Voice, Speech and Hearing Disorders on 8 &amp; 9</a:t>
            </a:r>
            <a:r>
              <a:rPr lang="en-US" baseline="30000" dirty="0"/>
              <a:t>th</a:t>
            </a:r>
            <a:r>
              <a:rPr lang="en-US" dirty="0"/>
              <a:t> September 2018.</a:t>
            </a:r>
            <a:endParaRPr lang="en-IN" sz="2400" dirty="0"/>
          </a:p>
          <a:p>
            <a:pPr lvl="1"/>
            <a:r>
              <a:rPr lang="en-US" dirty="0" err="1"/>
              <a:t>Swachhta</a:t>
            </a:r>
            <a:r>
              <a:rPr lang="en-US" dirty="0"/>
              <a:t> Drive – </a:t>
            </a:r>
            <a:r>
              <a:rPr lang="en-US" dirty="0" err="1"/>
              <a:t>Swachhta</a:t>
            </a:r>
            <a:r>
              <a:rPr lang="en-US" dirty="0"/>
              <a:t> Hi </a:t>
            </a:r>
            <a:r>
              <a:rPr lang="en-US" dirty="0" err="1"/>
              <a:t>Sewa</a:t>
            </a:r>
            <a:r>
              <a:rPr lang="en-US" dirty="0"/>
              <a:t> on 15</a:t>
            </a:r>
            <a:r>
              <a:rPr lang="en-US" baseline="30000" dirty="0"/>
              <a:t>th</a:t>
            </a:r>
            <a:r>
              <a:rPr lang="en-US" dirty="0"/>
              <a:t> September to 2</a:t>
            </a:r>
            <a:r>
              <a:rPr lang="en-US" baseline="30000" dirty="0"/>
              <a:t>nd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World Cerebral Palsy day on 5</a:t>
            </a:r>
            <a:r>
              <a:rPr lang="en-US" baseline="30000" dirty="0"/>
              <a:t>th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Appointment of Dr. M. </a:t>
            </a:r>
            <a:r>
              <a:rPr lang="en-US" dirty="0" err="1"/>
              <a:t>Pushpavathi</a:t>
            </a:r>
            <a:r>
              <a:rPr lang="en-US" dirty="0"/>
              <a:t>, Professor, Speech Language Pathology as new director on 17</a:t>
            </a:r>
            <a:r>
              <a:rPr lang="en-US" baseline="30000" dirty="0"/>
              <a:t>th</a:t>
            </a:r>
            <a:r>
              <a:rPr lang="en-US" dirty="0"/>
              <a:t> October 2018.</a:t>
            </a:r>
            <a:endParaRPr lang="en-IN" sz="2400" dirty="0"/>
          </a:p>
          <a:p>
            <a:pPr lvl="1"/>
            <a:r>
              <a:rPr lang="en-US" dirty="0"/>
              <a:t>Sensitization </a:t>
            </a:r>
            <a:r>
              <a:rPr lang="en-US" dirty="0" err="1"/>
              <a:t>Programme</a:t>
            </a:r>
            <a:r>
              <a:rPr lang="en-US" dirty="0"/>
              <a:t> on Occupational Noise induced Hearing Loss and its Prevention on 19</a:t>
            </a:r>
            <a:r>
              <a:rPr lang="en-US" baseline="30000" dirty="0"/>
              <a:t>th</a:t>
            </a:r>
            <a:r>
              <a:rPr lang="en-US" dirty="0"/>
              <a:t> October 2018. </a:t>
            </a:r>
            <a:endParaRPr lang="en-IN" sz="2400" dirty="0"/>
          </a:p>
          <a:p>
            <a:pPr lvl="1"/>
            <a:r>
              <a:rPr lang="en-US" dirty="0"/>
              <a:t>Free hearing aid repair camp from 26</a:t>
            </a:r>
            <a:r>
              <a:rPr lang="en-US" baseline="30000" dirty="0"/>
              <a:t>th</a:t>
            </a:r>
            <a:r>
              <a:rPr lang="en-US" dirty="0"/>
              <a:t> to 30</a:t>
            </a:r>
            <a:r>
              <a:rPr lang="en-US" baseline="30000" dirty="0"/>
              <a:t>th</a:t>
            </a:r>
            <a:r>
              <a:rPr lang="en-US" dirty="0"/>
              <a:t>  November 2018.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0155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FF9FC-751C-4D38-86D2-BB2A92407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686800" cy="557748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The Institute Graduation Day on 15</a:t>
            </a:r>
            <a:r>
              <a:rPr lang="en-US" baseline="30000" dirty="0"/>
              <a:t>th</a:t>
            </a:r>
            <a:r>
              <a:rPr lang="en-US" dirty="0"/>
              <a:t> December 2018.</a:t>
            </a:r>
            <a:endParaRPr lang="en-IN" sz="2400" dirty="0"/>
          </a:p>
          <a:p>
            <a:pPr lvl="1"/>
            <a:r>
              <a:rPr lang="en-US" dirty="0"/>
              <a:t>The</a:t>
            </a:r>
            <a:r>
              <a:rPr lang="en-US" i="1" dirty="0"/>
              <a:t> </a:t>
            </a:r>
            <a:r>
              <a:rPr lang="en-US" dirty="0"/>
              <a:t>International Day of Persons with Disabilities</a:t>
            </a:r>
            <a:r>
              <a:rPr lang="en-US" i="1" dirty="0"/>
              <a:t> </a:t>
            </a:r>
            <a:r>
              <a:rPr lang="en-US" dirty="0"/>
              <a:t>on 20</a:t>
            </a:r>
            <a:r>
              <a:rPr lang="en-US" baseline="30000" dirty="0"/>
              <a:t>th</a:t>
            </a:r>
            <a:r>
              <a:rPr lang="en-US" dirty="0"/>
              <a:t> December 2018.</a:t>
            </a:r>
          </a:p>
          <a:p>
            <a:pPr lvl="1"/>
            <a:r>
              <a:rPr lang="en-US" dirty="0"/>
              <a:t>Opening of the 6</a:t>
            </a:r>
            <a:r>
              <a:rPr lang="en-US" baseline="30000" dirty="0"/>
              <a:t>th</a:t>
            </a:r>
            <a:r>
              <a:rPr lang="en-US" dirty="0"/>
              <a:t> Outreach service centre of the institute on 3</a:t>
            </a:r>
            <a:r>
              <a:rPr lang="en-US" baseline="30000" dirty="0"/>
              <a:t>rd</a:t>
            </a:r>
            <a:r>
              <a:rPr lang="en-US" dirty="0"/>
              <a:t> February 2019.</a:t>
            </a:r>
            <a:endParaRPr lang="en-IN" dirty="0"/>
          </a:p>
          <a:p>
            <a:pPr lvl="1"/>
            <a:r>
              <a:rPr lang="en-US" dirty="0"/>
              <a:t>All India Annual NBS Coordinators Meet on 28</a:t>
            </a:r>
            <a:r>
              <a:rPr lang="en-US" baseline="30000" dirty="0"/>
              <a:t>th</a:t>
            </a:r>
            <a:r>
              <a:rPr lang="en-US" dirty="0"/>
              <a:t> February 2019.</a:t>
            </a:r>
            <a:endParaRPr lang="en-IN" dirty="0"/>
          </a:p>
          <a:p>
            <a:pPr lvl="1"/>
            <a:r>
              <a:rPr lang="en-US" dirty="0"/>
              <a:t>World Hearing Day from 4</a:t>
            </a:r>
            <a:r>
              <a:rPr lang="en-US" baseline="30000" dirty="0"/>
              <a:t>th</a:t>
            </a:r>
            <a:r>
              <a:rPr lang="en-US" dirty="0"/>
              <a:t> to 6</a:t>
            </a:r>
            <a:r>
              <a:rPr lang="en-US" baseline="30000" dirty="0"/>
              <a:t>th</a:t>
            </a:r>
            <a:r>
              <a:rPr lang="en-US" dirty="0"/>
              <a:t> March 2019.</a:t>
            </a:r>
            <a:endParaRPr lang="en-IN" sz="2400" dirty="0"/>
          </a:p>
          <a:p>
            <a:pPr lvl="1"/>
            <a:r>
              <a:rPr lang="en-US" dirty="0"/>
              <a:t>AIISH AAWAAZ, the annual inter-collegiate cultural from 16</a:t>
            </a:r>
            <a:r>
              <a:rPr lang="en-US" baseline="30000" dirty="0"/>
              <a:t>th</a:t>
            </a:r>
            <a:r>
              <a:rPr lang="en-US" dirty="0"/>
              <a:t> &amp; 17</a:t>
            </a:r>
            <a:r>
              <a:rPr lang="en-US" baseline="30000" dirty="0"/>
              <a:t>th</a:t>
            </a:r>
            <a:r>
              <a:rPr lang="en-US" dirty="0"/>
              <a:t> March 2019.</a:t>
            </a:r>
            <a:endParaRPr lang="en-IN" sz="24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2711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28802"/>
            <a:ext cx="7602068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Hearing Aid &amp;</a:t>
            </a:r>
            <a:r>
              <a:rPr lang="en-IN" dirty="0" err="1">
                <a:latin typeface="Arial Narrow" pitchFamily="34" charset="0"/>
              </a:rPr>
              <a:t>Earmould</a:t>
            </a:r>
            <a:r>
              <a:rPr lang="en-IN" dirty="0">
                <a:latin typeface="Arial Narrow" pitchFamily="34" charset="0"/>
              </a:rPr>
              <a:t> Technology (D.H.A.&amp;E.T.)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Early Childhood Special Education (Hearing Impairment) (D.E.C.S.E.(HI)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Diploma in Hearing, Language and Speech (D.H.L.S.)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B.ASLP.(Speech &amp; Hearing)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B.Ed. (Hearing Impairment)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</a:t>
            </a:r>
            <a:r>
              <a:rPr lang="en-IN" dirty="0" err="1">
                <a:latin typeface="Arial Narrow" pitchFamily="34" charset="0"/>
              </a:rPr>
              <a:t>P.G.Diploma</a:t>
            </a:r>
            <a:r>
              <a:rPr lang="en-IN" dirty="0">
                <a:latin typeface="Arial Narrow" pitchFamily="34" charset="0"/>
              </a:rPr>
              <a:t> in Forensic Speech Sciences &amp; Technology (P.G.D.F.S.S.T.)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 .Diploma in Clinical Linguistics   (P.G.D.C.L-SLP)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P.G. Diploma in </a:t>
            </a:r>
            <a:r>
              <a:rPr lang="en-IN" dirty="0" err="1">
                <a:latin typeface="Arial Narrow" pitchFamily="34" charset="0"/>
              </a:rPr>
              <a:t>Neuro</a:t>
            </a:r>
            <a:r>
              <a:rPr lang="en-IN" dirty="0">
                <a:latin typeface="Arial Narrow" pitchFamily="34" charset="0"/>
              </a:rPr>
              <a:t>-Audiology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P.G. Diploma in Augmentative and Alternative Communication (P.G.D.A.A.C.)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M.Sc. (Speech-Language Pathology)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M.Sc.(Audiology)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M..Ed.(Hearing Impairment)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Ph.D.(Audiology)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Ph.D.(Speech-Language Pathology)                                          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Ph.D. (Speech and Hearing) </a:t>
            </a:r>
          </a:p>
          <a:p>
            <a:pPr>
              <a:buNone/>
            </a:pPr>
            <a:r>
              <a:rPr lang="en-IN" dirty="0">
                <a:latin typeface="Arial Narrow" pitchFamily="34" charset="0"/>
              </a:rPr>
              <a:t> Post Doctoral  Programme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1285860"/>
            <a:ext cx="373531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500" b="1" dirty="0">
                <a:latin typeface="Arial Narrow" pitchFamily="34" charset="0"/>
              </a:rPr>
              <a:t>Academic Programs Offered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71678"/>
            <a:ext cx="7372376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r>
              <a:rPr lang="en-IN" sz="2800" dirty="0">
                <a:latin typeface="Arial Narrow" pitchFamily="34" charset="0"/>
              </a:rPr>
              <a:t>Students Admitted: 242</a:t>
            </a:r>
          </a:p>
          <a:p>
            <a:endParaRPr lang="en-IN" sz="2800" dirty="0">
              <a:latin typeface="Arial Narrow" pitchFamily="34" charset="0"/>
            </a:endParaRPr>
          </a:p>
          <a:p>
            <a:r>
              <a:rPr lang="en-IN" sz="2800" dirty="0">
                <a:latin typeface="Arial Narrow" pitchFamily="34" charset="0"/>
              </a:rPr>
              <a:t>National Level Entrance Examinations to </a:t>
            </a:r>
          </a:p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     B.ASLP.  M.Sc. Programmes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472" y="1714488"/>
            <a:ext cx="37737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000" dirty="0">
                <a:latin typeface="Arial Narrow" pitchFamily="34" charset="0"/>
              </a:rPr>
              <a:t>Admission and Enrolment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Arial Narrow" pitchFamily="34" charset="0"/>
              </a:rPr>
              <a:t>Learning &amp; Teaching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2" cy="685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Academic Performance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849697"/>
              </p:ext>
            </p:extLst>
          </p:nvPr>
        </p:nvGraphicFramePr>
        <p:xfrm>
          <a:off x="1500166" y="242886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Programmee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Pass Percentage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B.Sc. (Sp. &amp; Hg.)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B.S.Ed.(HI)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M.Sc. (Audiology)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M.Sc. (SLP)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4857784" cy="1143000"/>
          </a:xfrm>
        </p:spPr>
        <p:txBody>
          <a:bodyPr>
            <a:noAutofit/>
          </a:bodyPr>
          <a:lstStyle/>
          <a:p>
            <a:pPr algn="l"/>
            <a:r>
              <a:rPr lang="en-IN" sz="3500" dirty="0">
                <a:latin typeface="Arial Narrow" pitchFamily="34" charset="0"/>
              </a:rPr>
              <a:t>Educational Stipend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996952"/>
            <a:ext cx="5667542" cy="7892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800" dirty="0">
                <a:latin typeface="Arial Narrow" pitchFamily="34" charset="0"/>
              </a:rPr>
              <a:t>Total amount spent : Rs</a:t>
            </a:r>
            <a:r>
              <a:rPr lang="en-IN" sz="3200" dirty="0">
                <a:latin typeface="Arial Narrow" pitchFamily="34" charset="0"/>
              </a:rPr>
              <a:t>. </a:t>
            </a:r>
            <a:r>
              <a:rPr lang="en-US" dirty="0"/>
              <a:t>121.27 lakhs.</a:t>
            </a:r>
            <a:endParaRPr lang="en-IN" sz="2800" dirty="0">
              <a:latin typeface="Arial Narrow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7158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Learning &amp; Teaching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Annual Report&amp;#x0D;&amp;#x0A;                     2015-16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90&quot;/&gt;&lt;/object&gt;&lt;object type=&quot;3&quot; unique_id=&quot;10007&quot;&gt;&lt;property id=&quot;20148&quot; value=&quot;5&quot;/&gt;&lt;property id=&quot;20300&quot; value=&quot;Slide 4 - &amp;quot;Learning &amp;amp; Teaching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Learning &amp;amp; Teaching&amp;quot;&quot;/&gt;&lt;property id=&quot;20307&quot; value=&quot;259&quot;/&gt;&lt;/object&gt;&lt;object type=&quot;3&quot; unique_id=&quot;10009&quot;&gt;&lt;property id=&quot;20148&quot; value=&quot;5&quot;/&gt;&lt;property id=&quot;20300&quot; value=&quot;Slide 6 - &amp;quot;Learning &amp;amp; Teaching&amp;quot;&quot;/&gt;&lt;property id=&quot;20307&quot; value=&quot;260&quot;/&gt;&lt;/object&gt;&lt;object type=&quot;3&quot; unique_id=&quot;10010&quot;&gt;&lt;property id=&quot;20148&quot; value=&quot;5&quot;/&gt;&lt;property id=&quot;20300&quot; value=&quot;Slide 7 - &amp;quot;Educational Stipend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Guest Lectures/Training/ Conferences&amp;quot;&quot;/&gt;&lt;property id=&quot;20307&quot; value=&quot;262&quot;/&gt;&lt;/object&gt;&lt;object type=&quot;3&quot; unique_id=&quot;10012&quot;&gt;&lt;property id=&quot;20148&quot; value=&quot;5&quot;/&gt;&lt;property id=&quot;20300&quot; value=&quot;Slide 9 - &amp;quot;Research &amp;amp; Scholarship&amp;quot;&quot;/&gt;&lt;property id=&quot;20307&quot; value=&quot;263&quot;/&gt;&lt;/object&gt;&lt;object type=&quot;3&quot; unique_id=&quot;10013&quot;&gt;&lt;property id=&quot;20148&quot; value=&quot;5&quot;/&gt;&lt;property id=&quot;20300&quot; value=&quot;Slide 10&quot;/&gt;&lt;property id=&quot;20307&quot; value=&quot;264&quot;/&gt;&lt;/object&gt;&lt;object type=&quot;3&quot; unique_id=&quot;10014&quot;&gt;&lt;property id=&quot;20148&quot; value=&quot;5&quot;/&gt;&lt;property id=&quot;20300&quot; value=&quot;Slide 11 - &amp;quot;Scientific Presentations &amp;amp; Publications&amp;quot;&quot;/&gt;&lt;property id=&quot;20307&quot; value=&quot;265&quot;/&gt;&lt;/object&gt;&lt;object type=&quot;3&quot; unique_id=&quot;10015&quot;&gt;&lt;property id=&quot;20148&quot; value=&quot;5&quot;/&gt;&lt;property id=&quot;20300&quot; value=&quot;Slide 12 - &amp;quot;Clinical Care&amp;quot;&quot;/&gt;&lt;property id=&quot;20307&quot; value=&quot;266&quot;/&gt;&lt;/object&gt;&lt;object type=&quot;3&quot; unique_id=&quot;10016&quot;&gt;&lt;property id=&quot;20148&quot; value=&quot;5&quot;/&gt;&lt;property id=&quot;20300&quot; value=&quot;Slide 13 - &amp;quot; Speech &amp;amp; Language Assessment / Rehabilitation&amp;quot;&quot;/&gt;&lt;property id=&quot;20307&quot; value=&quot;267&quot;/&gt;&lt;/object&gt;&lt;object type=&quot;3&quot; unique_id=&quot;10017&quot;&gt;&lt;property id=&quot;20148&quot; value=&quot;5&quot;/&gt;&lt;property id=&quot;20300&quot; value=&quot;Slide 14 - &amp;quot;Audiological Assessment &amp;amp; Rehabilitation&amp;quot;&quot;/&gt;&lt;property id=&quot;20307&quot; value=&quot;268&quot;/&gt;&lt;/object&gt;&lt;object type=&quot;3&quot; unique_id=&quot;10018&quot;&gt;&lt;property id=&quot;20148&quot; value=&quot;5&quot;/&gt;&lt;property id=&quot;20300&quot; value=&quot;Slide 15 - &amp;quot;Psychological Assessment  &amp;amp; Rehabilitation&amp;quot;&quot;/&gt;&lt;property id=&quot;20307&quot; value=&quot;269&quot;/&gt;&lt;/object&gt;&lt;object type=&quot;3&quot; unique_id=&quot;10019&quot;&gt;&lt;property id=&quot;20148&quot; value=&quot;5&quot;/&gt;&lt;property id=&quot;20300&quot; value=&quot;Slide 16 - &amp;quot;Otorhinolaryngological Assessment and Rehabilitation&amp;quot;&quot;/&gt;&lt;property id=&quot;20307&quot; value=&quot;270&quot;/&gt;&lt;/object&gt;&lt;object type=&quot;3&quot; unique_id=&quot;10020&quot;&gt;&lt;property id=&quot;20148&quot; value=&quot;5&quot;/&gt;&lt;property id=&quot;20300&quot; value=&quot;Slide 17 - &amp;quot;Specialized Clinical Services &amp;quot;&quot;/&gt;&lt;property id=&quot;20307&quot; value=&quot;271&quot;/&gt;&lt;/object&gt;&lt;object type=&quot;3&quot; unique_id=&quot;10021&quot;&gt;&lt;property id=&quot;20148&quot; value=&quot;5&quot;/&gt;&lt;property id=&quot;20300&quot; value=&quot;Slide 18 - &amp;quot;Medical Specialty and Allied Health Services&amp;quot;&quot;/&gt;&lt;property id=&quot;20307&quot; value=&quot;272&quot;/&gt;&lt;/object&gt;&lt;object type=&quot;3&quot; unique_id=&quot;10022&quot;&gt;&lt;property id=&quot;20148&quot; value=&quot;5&quot;/&gt;&lt;property id=&quot;20300&quot; value=&quot;Slide 19 - &amp;quot;Special Education Services&amp;quot;&quot;/&gt;&lt;property id=&quot;20307&quot; value=&quot;273&quot;/&gt;&lt;/object&gt;&lt;object type=&quot;3&quot; unique_id=&quot;10023&quot;&gt;&lt;property id=&quot;20148&quot; value=&quot;5&quot;/&gt;&lt;property id=&quot;20300&quot; value=&quot;Slide 20 - &amp;quot;Clinical Support Services&amp;quot;&quot;/&gt;&lt;property id=&quot;20307&quot; value=&quot;274&quot;/&gt;&lt;/object&gt;&lt;object type=&quot;3&quot; unique_id=&quot;10024&quot;&gt;&lt;property id=&quot;20148&quot; value=&quot;5&quot;/&gt;&lt;property id=&quot;20300&quot; value=&quot;Slide 21 - &amp;quot;Clinical Services at DHLS Centres&amp;quot;&quot;/&gt;&lt;property id=&quot;20307&quot; value=&quot;275&quot;/&gt;&lt;/object&gt;&lt;object type=&quot;3&quot; unique_id=&quot;10025&quot;&gt;&lt;property id=&quot;20148&quot; value=&quot;5&quot;/&gt;&lt;property id=&quot;20300&quot; value=&quot;Slide 22 - &amp;quot;Outreach Services&amp;quot;&quot;/&gt;&lt;property id=&quot;20307&quot; value=&quot;276&quot;/&gt;&lt;/object&gt;&lt;object type=&quot;3&quot; unique_id=&quot;10026&quot;&gt;&lt;property id=&quot;20148&quot; value=&quot;5&quot;/&gt;&lt;property id=&quot;20300&quot; value=&quot;Slide 23 - &amp;quot;Outreach Services&amp;quot;&quot;/&gt;&lt;property id=&quot;20307&quot; value=&quot;277&quot;/&gt;&lt;/object&gt;&lt;object type=&quot;3&quot; unique_id=&quot;10027&quot;&gt;&lt;property id=&quot;20148&quot; value=&quot;5&quot;/&gt;&lt;property id=&quot;20300&quot; value=&quot;Slide 24 - &amp;quot;Public Education&amp;quot;&quot;/&gt;&lt;property id=&quot;20307&quot; value=&quot;278&quot;/&gt;&lt;/object&gt;&lt;object type=&quot;3&quot; unique_id=&quot;10028&quot;&gt;&lt;property id=&quot;20148&quot; value=&quot;5&quot;/&gt;&lt;property id=&quot;20300&quot; value=&quot;Slide 25 - &amp;quot;Extracurricular Events&amp;quot;&quot;/&gt;&lt;property id=&quot;20307&quot; value=&quot;279&quot;/&gt;&lt;/object&gt;&lt;object type=&quot;3&quot; unique_id=&quot;10029&quot;&gt;&lt;property id=&quot;20148&quot; value=&quot;5&quot;/&gt;&lt;property id=&quot;20300&quot; value=&quot;Slide 26 - &amp;quot;Extracurricular Events&amp;quot;&quot;/&gt;&lt;property id=&quot;20307&quot; value=&quot;280&quot;/&gt;&lt;/object&gt;&lt;object type=&quot;3&quot; unique_id=&quot;10030&quot;&gt;&lt;property id=&quot;20148&quot; value=&quot;5&quot;/&gt;&lt;property id=&quot;20300&quot; value=&quot;Slide 27 - &amp;quot;Official Language Implementation&amp;quot;&quot;/&gt;&lt;property id=&quot;20307&quot; value=&quot;281&quot;/&gt;&lt;/object&gt;&lt;object type=&quot;3&quot; unique_id=&quot;10031&quot;&gt;&lt;property id=&quot;20148&quot; value=&quot;5&quot;/&gt;&lt;property id=&quot;20300&quot; value=&quot;Slide 28 - &amp;quot;Awards &amp;amp; Laurels&amp;quot;&quot;/&gt;&lt;property id=&quot;20307&quot; value=&quot;282&quot;/&gt;&lt;/object&gt;&lt;object type=&quot;3&quot; unique_id=&quot;10034&quot;&gt;&lt;property id=&quot;20148&quot; value=&quot;5&quot;/&gt;&lt;property id=&quot;20300&quot; value=&quot;Slide 30 - &amp;quot;Awards/Laurels by AIISH&amp;quot;&quot;/&gt;&lt;property id=&quot;20307&quot; value=&quot;285&quot;/&gt;&lt;/object&gt;&lt;object type=&quot;3&quot; unique_id=&quot;10035&quot;&gt;&lt;property id=&quot;20148&quot; value=&quot;5&quot;/&gt;&lt;property id=&quot;20300&quot; value=&quot;Slide 32 - &amp;quot;Financial Statement&amp;quot;&quot;/&gt;&lt;property id=&quot;20307&quot; value=&quot;286&quot;/&gt;&lt;/object&gt;&lt;object type=&quot;3&quot; unique_id=&quot;10037&quot;&gt;&lt;property id=&quot;20148&quot; value=&quot;5&quot;/&gt;&lt;property id=&quot;20300&quot; value=&quot;Slide 31 - &amp;quot;Other Activities  and  Events&amp;quot;&quot;/&gt;&lt;property id=&quot;20307&quot; value=&quot;288&quot;/&gt;&lt;/object&gt;&lt;object type=&quot;3&quot; unique_id=&quot;10038&quot;&gt;&lt;property id=&quot;20148&quot; value=&quot;5&quot;/&gt;&lt;property id=&quot;20300&quot; value=&quot;Slide 33&quot;/&gt;&lt;property id=&quot;20307&quot; value=&quot;289&quot;/&gt;&lt;/object&gt;&lt;object type=&quot;3&quot; unique_id=&quot;10261&quot;&gt;&lt;property id=&quot;20148&quot; value=&quot;5&quot;/&gt;&lt;property id=&quot;20300&quot; value=&quot;Slide 29 - &amp;quot;.....Awards &amp;amp; Laurels&amp;quot;&quot;/&gt;&lt;property id=&quot;20307&quot; value=&quot;29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1887</TotalTime>
  <Words>1875</Words>
  <Application>Microsoft Office PowerPoint</Application>
  <PresentationFormat>On-screen Show (4:3)</PresentationFormat>
  <Paragraphs>355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Arial Narrow</vt:lpstr>
      <vt:lpstr>Calibri</vt:lpstr>
      <vt:lpstr>Office Theme</vt:lpstr>
      <vt:lpstr>Annual Report                      2018-19</vt:lpstr>
      <vt:lpstr>Institute Profile</vt:lpstr>
      <vt:lpstr>PowerPoint Presentation</vt:lpstr>
      <vt:lpstr>PowerPoint Presentation</vt:lpstr>
      <vt:lpstr>PowerPoint Presentation</vt:lpstr>
      <vt:lpstr>Learning &amp; Teaching</vt:lpstr>
      <vt:lpstr>Learning &amp; Teaching</vt:lpstr>
      <vt:lpstr>Learning &amp; Teaching</vt:lpstr>
      <vt:lpstr>Educational Stipend</vt:lpstr>
      <vt:lpstr>PowerPoint Presentation</vt:lpstr>
      <vt:lpstr>Guest Lectures/Training/ Conferences</vt:lpstr>
      <vt:lpstr>PowerPoint Presentation</vt:lpstr>
      <vt:lpstr>PowerPoint Presentation</vt:lpstr>
      <vt:lpstr>Research &amp; Scholarship</vt:lpstr>
      <vt:lpstr>PowerPoint Presentation</vt:lpstr>
      <vt:lpstr>Postgraduate Research</vt:lpstr>
      <vt:lpstr>Scientific Presentations &amp; Publications</vt:lpstr>
      <vt:lpstr>Clinical Care</vt:lpstr>
      <vt:lpstr> Speech &amp; Language Assessment / Rehabilitation</vt:lpstr>
      <vt:lpstr>Audiological Assessment &amp; Rehabilitation</vt:lpstr>
      <vt:lpstr>Psychological Assessment  &amp; Rehabilitation</vt:lpstr>
      <vt:lpstr>Otorhino-laryngological Assessment and Rehabilitation</vt:lpstr>
      <vt:lpstr>Specialized Clinical Services </vt:lpstr>
      <vt:lpstr>Medical Specialty and Allied Health Services</vt:lpstr>
      <vt:lpstr>Special Education Services</vt:lpstr>
      <vt:lpstr>Clinical Support Services</vt:lpstr>
      <vt:lpstr>PowerPoint Presentation</vt:lpstr>
      <vt:lpstr>Other Outreach Services</vt:lpstr>
      <vt:lpstr>Public Education</vt:lpstr>
      <vt:lpstr>Extracurricular Events</vt:lpstr>
      <vt:lpstr>Extracurricular Events</vt:lpstr>
      <vt:lpstr>Official Language Implementation</vt:lpstr>
      <vt:lpstr>Awards &amp; Laurels</vt:lpstr>
      <vt:lpstr>Awards &amp; Laurels</vt:lpstr>
      <vt:lpstr>.....Awards &amp; Laurels</vt:lpstr>
      <vt:lpstr>Other Activities  and  Events</vt:lpstr>
      <vt:lpstr>Financial Statement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LIC</dc:creator>
  <cp:lastModifiedBy>Shijith Kumar</cp:lastModifiedBy>
  <cp:revision>148</cp:revision>
  <dcterms:created xsi:type="dcterms:W3CDTF">2015-08-08T06:31:17Z</dcterms:created>
  <dcterms:modified xsi:type="dcterms:W3CDTF">2019-08-06T04:44:59Z</dcterms:modified>
</cp:coreProperties>
</file>