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2"/>
  </p:handoutMasterIdLst>
  <p:sldIdLst>
    <p:sldId id="302" r:id="rId2"/>
    <p:sldId id="303" r:id="rId3"/>
    <p:sldId id="309" r:id="rId4"/>
    <p:sldId id="290" r:id="rId5"/>
    <p:sldId id="295" r:id="rId6"/>
    <p:sldId id="296" r:id="rId7"/>
    <p:sldId id="304" r:id="rId8"/>
    <p:sldId id="305" r:id="rId9"/>
    <p:sldId id="260" r:id="rId10"/>
    <p:sldId id="261" r:id="rId11"/>
    <p:sldId id="297" r:id="rId12"/>
    <p:sldId id="262" r:id="rId13"/>
    <p:sldId id="298" r:id="rId14"/>
    <p:sldId id="299" r:id="rId15"/>
    <p:sldId id="263" r:id="rId16"/>
    <p:sldId id="293" r:id="rId17"/>
    <p:sldId id="300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06" r:id="rId36"/>
    <p:sldId id="307" r:id="rId37"/>
    <p:sldId id="308" r:id="rId38"/>
    <p:sldId id="288" r:id="rId39"/>
    <p:sldId id="286" r:id="rId40"/>
    <p:sldId id="289" r:id="rId41"/>
  </p:sldIdLst>
  <p:sldSz cx="9144000" cy="6858000" type="screen4x3"/>
  <p:notesSz cx="7077075" cy="8520113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81" autoAdjust="0"/>
  </p:normalViewPr>
  <p:slideViewPr>
    <p:cSldViewPr>
      <p:cViewPr varScale="1">
        <p:scale>
          <a:sx n="58" d="100"/>
          <a:sy n="58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EA6717-8FBB-4CC8-A744-2A9DFF3046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5E740A2-7160-4AED-96E3-88FA8E767F98}">
      <dgm:prSet phldrT="[Text]"/>
      <dgm:spPr>
        <a:solidFill>
          <a:srgbClr val="7030A0"/>
        </a:solidFill>
      </dgm:spPr>
      <dgm:t>
        <a:bodyPr/>
        <a:lstStyle/>
        <a:p>
          <a:r>
            <a:rPr lang="en-IN" dirty="0"/>
            <a:t>69</a:t>
          </a:r>
        </a:p>
      </dgm:t>
    </dgm:pt>
    <dgm:pt modelId="{8F73A4D0-4A92-43AD-8FC5-98D865F07C88}" type="parTrans" cxnId="{8F4E0D10-8B33-4EA9-B2E7-67855ABE0CEF}">
      <dgm:prSet/>
      <dgm:spPr/>
      <dgm:t>
        <a:bodyPr/>
        <a:lstStyle/>
        <a:p>
          <a:endParaRPr lang="en-IN"/>
        </a:p>
      </dgm:t>
    </dgm:pt>
    <dgm:pt modelId="{224B07F2-6E57-4D59-9FAF-C5F541B536A0}" type="sibTrans" cxnId="{8F4E0D10-8B33-4EA9-B2E7-67855ABE0CEF}">
      <dgm:prSet/>
      <dgm:spPr/>
      <dgm:t>
        <a:bodyPr/>
        <a:lstStyle/>
        <a:p>
          <a:endParaRPr lang="en-IN"/>
        </a:p>
      </dgm:t>
    </dgm:pt>
    <dgm:pt modelId="{2F0BB738-FF9E-46C8-8E96-48E4B1FC3690}">
      <dgm:prSet phldrT="[Text]"/>
      <dgm:spPr>
        <a:solidFill>
          <a:srgbClr val="7030A0"/>
        </a:solidFill>
      </dgm:spPr>
      <dgm:t>
        <a:bodyPr/>
        <a:lstStyle/>
        <a:p>
          <a:r>
            <a:rPr lang="en-IN" dirty="0"/>
            <a:t>72 </a:t>
          </a:r>
        </a:p>
      </dgm:t>
    </dgm:pt>
    <dgm:pt modelId="{A15908BA-E3C1-4835-B5A7-F20F0D494C2C}" type="parTrans" cxnId="{DBB464B4-B374-4A82-BF47-71BF9A354B0C}">
      <dgm:prSet/>
      <dgm:spPr/>
      <dgm:t>
        <a:bodyPr/>
        <a:lstStyle/>
        <a:p>
          <a:endParaRPr lang="en-IN"/>
        </a:p>
      </dgm:t>
    </dgm:pt>
    <dgm:pt modelId="{47414B59-124A-4FA8-ACB3-1D12426C9960}" type="sibTrans" cxnId="{DBB464B4-B374-4A82-BF47-71BF9A354B0C}">
      <dgm:prSet/>
      <dgm:spPr/>
      <dgm:t>
        <a:bodyPr/>
        <a:lstStyle/>
        <a:p>
          <a:endParaRPr lang="en-IN"/>
        </a:p>
      </dgm:t>
    </dgm:pt>
    <dgm:pt modelId="{1D780470-1A2C-4EBE-B80F-B7423C86E72B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IN">
              <a:solidFill>
                <a:schemeClr val="bg1"/>
              </a:solidFill>
            </a:rPr>
            <a:t>Ongoing</a:t>
          </a:r>
        </a:p>
      </dgm:t>
    </dgm:pt>
    <dgm:pt modelId="{D2BD4A6A-19BA-4E08-A94E-AB79735A50E6}" type="parTrans" cxnId="{90673344-83E6-4B6E-A1C1-8E8995AD9AD3}">
      <dgm:prSet/>
      <dgm:spPr/>
      <dgm:t>
        <a:bodyPr/>
        <a:lstStyle/>
        <a:p>
          <a:endParaRPr lang="en-IN"/>
        </a:p>
      </dgm:t>
    </dgm:pt>
    <dgm:pt modelId="{480A4D35-9DDB-4DA6-B02F-2A6B9BB98F20}" type="sibTrans" cxnId="{90673344-83E6-4B6E-A1C1-8E8995AD9AD3}">
      <dgm:prSet/>
      <dgm:spPr/>
      <dgm:t>
        <a:bodyPr/>
        <a:lstStyle/>
        <a:p>
          <a:endParaRPr lang="en-IN"/>
        </a:p>
      </dgm:t>
    </dgm:pt>
    <dgm:pt modelId="{F832D1CF-7F1C-49EF-9569-9AD3AFCC999D}">
      <dgm:prSet phldrT="[Text]"/>
      <dgm:spPr>
        <a:solidFill>
          <a:schemeClr val="tx2">
            <a:alpha val="90000"/>
          </a:schemeClr>
        </a:solidFill>
      </dgm:spPr>
      <dgm:t>
        <a:bodyPr/>
        <a:lstStyle/>
        <a:p>
          <a:r>
            <a:rPr lang="en-IN" dirty="0">
              <a:solidFill>
                <a:schemeClr val="bg1"/>
              </a:solidFill>
            </a:rPr>
            <a:t>Completed</a:t>
          </a:r>
        </a:p>
      </dgm:t>
    </dgm:pt>
    <dgm:pt modelId="{9D22B460-DD46-476D-81A5-34E97B45A5AA}" type="sibTrans" cxnId="{F1AE4E5B-FB62-4D66-8629-4DC4AF56201A}">
      <dgm:prSet/>
      <dgm:spPr/>
      <dgm:t>
        <a:bodyPr/>
        <a:lstStyle/>
        <a:p>
          <a:endParaRPr lang="en-IN"/>
        </a:p>
      </dgm:t>
    </dgm:pt>
    <dgm:pt modelId="{527A8A0C-38BA-4BDD-882A-2F35D7A73F65}" type="parTrans" cxnId="{F1AE4E5B-FB62-4D66-8629-4DC4AF56201A}">
      <dgm:prSet/>
      <dgm:spPr/>
      <dgm:t>
        <a:bodyPr/>
        <a:lstStyle/>
        <a:p>
          <a:endParaRPr lang="en-IN"/>
        </a:p>
      </dgm:t>
    </dgm:pt>
    <dgm:pt modelId="{86BD563C-623C-429A-AF7A-44A8C7BF5043}" type="pres">
      <dgm:prSet presAssocID="{88EA6717-8FBB-4CC8-A744-2A9DFF304629}" presName="Name0" presStyleCnt="0">
        <dgm:presLayoutVars>
          <dgm:dir/>
          <dgm:animLvl val="lvl"/>
          <dgm:resizeHandles val="exact"/>
        </dgm:presLayoutVars>
      </dgm:prSet>
      <dgm:spPr/>
    </dgm:pt>
    <dgm:pt modelId="{844C4A1D-ABE5-4DE7-ACED-AA22A3572249}" type="pres">
      <dgm:prSet presAssocID="{35E740A2-7160-4AED-96E3-88FA8E767F98}" presName="linNode" presStyleCnt="0"/>
      <dgm:spPr/>
    </dgm:pt>
    <dgm:pt modelId="{8CA75654-2617-4E81-882B-318E888C64F9}" type="pres">
      <dgm:prSet presAssocID="{35E740A2-7160-4AED-96E3-88FA8E767F9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775E497-F292-4497-A0EE-A8E1E7463DE0}" type="pres">
      <dgm:prSet presAssocID="{35E740A2-7160-4AED-96E3-88FA8E767F98}" presName="descendantText" presStyleLbl="alignAccFollowNode1" presStyleIdx="0" presStyleCnt="2">
        <dgm:presLayoutVars>
          <dgm:bulletEnabled val="1"/>
        </dgm:presLayoutVars>
      </dgm:prSet>
      <dgm:spPr/>
    </dgm:pt>
    <dgm:pt modelId="{E21C8D28-802B-4A8A-B2DF-D7704AA4D931}" type="pres">
      <dgm:prSet presAssocID="{224B07F2-6E57-4D59-9FAF-C5F541B536A0}" presName="sp" presStyleCnt="0"/>
      <dgm:spPr/>
    </dgm:pt>
    <dgm:pt modelId="{7782515E-4C98-4154-9BF8-DC78E2451839}" type="pres">
      <dgm:prSet presAssocID="{2F0BB738-FF9E-46C8-8E96-48E4B1FC3690}" presName="linNode" presStyleCnt="0"/>
      <dgm:spPr/>
    </dgm:pt>
    <dgm:pt modelId="{064D691B-30F8-4401-B689-094CB1F87F60}" type="pres">
      <dgm:prSet presAssocID="{2F0BB738-FF9E-46C8-8E96-48E4B1FC369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C449446-07C9-4A9E-A615-C1E2130A0556}" type="pres">
      <dgm:prSet presAssocID="{2F0BB738-FF9E-46C8-8E96-48E4B1FC369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F4E0D10-8B33-4EA9-B2E7-67855ABE0CEF}" srcId="{88EA6717-8FBB-4CC8-A744-2A9DFF304629}" destId="{35E740A2-7160-4AED-96E3-88FA8E767F98}" srcOrd="0" destOrd="0" parTransId="{8F73A4D0-4A92-43AD-8FC5-98D865F07C88}" sibTransId="{224B07F2-6E57-4D59-9FAF-C5F541B536A0}"/>
    <dgm:cxn modelId="{227BBB2A-5819-48CA-B0E8-E54CFCDED153}" type="presOf" srcId="{35E740A2-7160-4AED-96E3-88FA8E767F98}" destId="{8CA75654-2617-4E81-882B-318E888C64F9}" srcOrd="0" destOrd="0" presId="urn:microsoft.com/office/officeart/2005/8/layout/vList5"/>
    <dgm:cxn modelId="{F1AE4E5B-FB62-4D66-8629-4DC4AF56201A}" srcId="{35E740A2-7160-4AED-96E3-88FA8E767F98}" destId="{F832D1CF-7F1C-49EF-9569-9AD3AFCC999D}" srcOrd="0" destOrd="0" parTransId="{527A8A0C-38BA-4BDD-882A-2F35D7A73F65}" sibTransId="{9D22B460-DD46-476D-81A5-34E97B45A5AA}"/>
    <dgm:cxn modelId="{90673344-83E6-4B6E-A1C1-8E8995AD9AD3}" srcId="{2F0BB738-FF9E-46C8-8E96-48E4B1FC3690}" destId="{1D780470-1A2C-4EBE-B80F-B7423C86E72B}" srcOrd="0" destOrd="0" parTransId="{D2BD4A6A-19BA-4E08-A94E-AB79735A50E6}" sibTransId="{480A4D35-9DDB-4DA6-B02F-2A6B9BB98F20}"/>
    <dgm:cxn modelId="{46EBAB78-6916-4AD3-901D-87C42498C155}" type="presOf" srcId="{88EA6717-8FBB-4CC8-A744-2A9DFF304629}" destId="{86BD563C-623C-429A-AF7A-44A8C7BF5043}" srcOrd="0" destOrd="0" presId="urn:microsoft.com/office/officeart/2005/8/layout/vList5"/>
    <dgm:cxn modelId="{C2318A7D-DB89-4F02-B2EA-D01AA93F088E}" type="presOf" srcId="{2F0BB738-FF9E-46C8-8E96-48E4B1FC3690}" destId="{064D691B-30F8-4401-B689-094CB1F87F60}" srcOrd="0" destOrd="0" presId="urn:microsoft.com/office/officeart/2005/8/layout/vList5"/>
    <dgm:cxn modelId="{DBB464B4-B374-4A82-BF47-71BF9A354B0C}" srcId="{88EA6717-8FBB-4CC8-A744-2A9DFF304629}" destId="{2F0BB738-FF9E-46C8-8E96-48E4B1FC3690}" srcOrd="1" destOrd="0" parTransId="{A15908BA-E3C1-4835-B5A7-F20F0D494C2C}" sibTransId="{47414B59-124A-4FA8-ACB3-1D12426C9960}"/>
    <dgm:cxn modelId="{5E90A6CA-0917-4214-8073-8AC14F8DD2FF}" type="presOf" srcId="{F832D1CF-7F1C-49EF-9569-9AD3AFCC999D}" destId="{6775E497-F292-4497-A0EE-A8E1E7463DE0}" srcOrd="0" destOrd="0" presId="urn:microsoft.com/office/officeart/2005/8/layout/vList5"/>
    <dgm:cxn modelId="{0A0F96EB-865F-42FA-BFA5-0496DADB1B33}" type="presOf" srcId="{1D780470-1A2C-4EBE-B80F-B7423C86E72B}" destId="{1C449446-07C9-4A9E-A615-C1E2130A0556}" srcOrd="0" destOrd="0" presId="urn:microsoft.com/office/officeart/2005/8/layout/vList5"/>
    <dgm:cxn modelId="{D2F0724F-D22A-4FFB-B894-94B7530CE2DF}" type="presParOf" srcId="{86BD563C-623C-429A-AF7A-44A8C7BF5043}" destId="{844C4A1D-ABE5-4DE7-ACED-AA22A3572249}" srcOrd="0" destOrd="0" presId="urn:microsoft.com/office/officeart/2005/8/layout/vList5"/>
    <dgm:cxn modelId="{572A9419-D140-4126-A135-2820C64AB0DF}" type="presParOf" srcId="{844C4A1D-ABE5-4DE7-ACED-AA22A3572249}" destId="{8CA75654-2617-4E81-882B-318E888C64F9}" srcOrd="0" destOrd="0" presId="urn:microsoft.com/office/officeart/2005/8/layout/vList5"/>
    <dgm:cxn modelId="{B680BCFE-50CA-4E46-97C2-50806DD798FF}" type="presParOf" srcId="{844C4A1D-ABE5-4DE7-ACED-AA22A3572249}" destId="{6775E497-F292-4497-A0EE-A8E1E7463DE0}" srcOrd="1" destOrd="0" presId="urn:microsoft.com/office/officeart/2005/8/layout/vList5"/>
    <dgm:cxn modelId="{73103055-5CD1-428A-9BF1-8B89AC4D0B26}" type="presParOf" srcId="{86BD563C-623C-429A-AF7A-44A8C7BF5043}" destId="{E21C8D28-802B-4A8A-B2DF-D7704AA4D931}" srcOrd="1" destOrd="0" presId="urn:microsoft.com/office/officeart/2005/8/layout/vList5"/>
    <dgm:cxn modelId="{11F1BFBF-29D9-4BF5-8565-CA2BC469D6F9}" type="presParOf" srcId="{86BD563C-623C-429A-AF7A-44A8C7BF5043}" destId="{7782515E-4C98-4154-9BF8-DC78E2451839}" srcOrd="2" destOrd="0" presId="urn:microsoft.com/office/officeart/2005/8/layout/vList5"/>
    <dgm:cxn modelId="{A56A0CFC-AF56-408B-8C1F-5A1C7DF3BDED}" type="presParOf" srcId="{7782515E-4C98-4154-9BF8-DC78E2451839}" destId="{064D691B-30F8-4401-B689-094CB1F87F60}" srcOrd="0" destOrd="0" presId="urn:microsoft.com/office/officeart/2005/8/layout/vList5"/>
    <dgm:cxn modelId="{39CAECF1-3BC5-40E7-9B3E-4AF10E260BDA}" type="presParOf" srcId="{7782515E-4C98-4154-9BF8-DC78E2451839}" destId="{1C449446-07C9-4A9E-A615-C1E2130A05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5E497-F292-4497-A0EE-A8E1E7463DE0}">
      <dsp:nvSpPr>
        <dsp:cNvPr id="0" name=""/>
        <dsp:cNvSpPr/>
      </dsp:nvSpPr>
      <dsp:spPr>
        <a:xfrm rot="5400000">
          <a:off x="1946512" y="-552636"/>
          <a:ext cx="932344" cy="2270762"/>
        </a:xfrm>
        <a:prstGeom prst="round2Same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900" kern="1200" dirty="0">
              <a:solidFill>
                <a:schemeClr val="bg1"/>
              </a:solidFill>
            </a:rPr>
            <a:t>Completed</a:t>
          </a:r>
        </a:p>
      </dsp:txBody>
      <dsp:txXfrm rot="-5400000">
        <a:off x="1277304" y="162085"/>
        <a:ext cx="2225249" cy="841318"/>
      </dsp:txXfrm>
    </dsp:sp>
    <dsp:sp modelId="{8CA75654-2617-4E81-882B-318E888C64F9}">
      <dsp:nvSpPr>
        <dsp:cNvPr id="0" name=""/>
        <dsp:cNvSpPr/>
      </dsp:nvSpPr>
      <dsp:spPr>
        <a:xfrm>
          <a:off x="0" y="29"/>
          <a:ext cx="1277303" cy="116543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69</a:t>
          </a:r>
        </a:p>
      </dsp:txBody>
      <dsp:txXfrm>
        <a:off x="56892" y="56921"/>
        <a:ext cx="1163519" cy="1051646"/>
      </dsp:txXfrm>
    </dsp:sp>
    <dsp:sp modelId="{1C449446-07C9-4A9E-A615-C1E2130A0556}">
      <dsp:nvSpPr>
        <dsp:cNvPr id="0" name=""/>
        <dsp:cNvSpPr/>
      </dsp:nvSpPr>
      <dsp:spPr>
        <a:xfrm rot="5400000">
          <a:off x="1946512" y="671064"/>
          <a:ext cx="932344" cy="2270762"/>
        </a:xfrm>
        <a:prstGeom prst="round2SameRect">
          <a:avLst/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900" kern="1200">
              <a:solidFill>
                <a:schemeClr val="bg1"/>
              </a:solidFill>
            </a:rPr>
            <a:t>Ongoing</a:t>
          </a:r>
        </a:p>
      </dsp:txBody>
      <dsp:txXfrm rot="-5400000">
        <a:off x="1277304" y="1385786"/>
        <a:ext cx="2225249" cy="841318"/>
      </dsp:txXfrm>
    </dsp:sp>
    <dsp:sp modelId="{064D691B-30F8-4401-B689-094CB1F87F60}">
      <dsp:nvSpPr>
        <dsp:cNvPr id="0" name=""/>
        <dsp:cNvSpPr/>
      </dsp:nvSpPr>
      <dsp:spPr>
        <a:xfrm>
          <a:off x="0" y="1223730"/>
          <a:ext cx="1277303" cy="116543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5600" kern="1200" dirty="0"/>
            <a:t>72 </a:t>
          </a:r>
        </a:p>
      </dsp:txBody>
      <dsp:txXfrm>
        <a:off x="56892" y="1280622"/>
        <a:ext cx="1163519" cy="105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ABD8-1D46-4080-8DDB-5A748CFEB44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093075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093075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306AC-3396-42E2-A821-68C243BFFF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AFC9F-3EF7-49E3-A9FC-31711DD12A41}" type="datetimeFigureOut">
              <a:rPr lang="en-US" smtClean="0"/>
              <a:pPr/>
              <a:t>8/7/2019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66466-A7B1-4538-BDE7-C6645B95E89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:\Deemed Uni PPT\NightViews\IMG_2413 - Copy.jpg"/>
          <p:cNvPicPr>
            <a:picLocks noChangeAspect="1" noChangeArrowheads="1"/>
          </p:cNvPicPr>
          <p:nvPr/>
        </p:nvPicPr>
        <p:blipFill>
          <a:blip r:embed="rId2" cstate="print"/>
          <a:srcRect r="3819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2051" name="Picture 7" descr="AIISH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813" y="5410200"/>
            <a:ext cx="12969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backlabl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750"/>
            <a:ext cx="91440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81013" y="76200"/>
            <a:ext cx="8053387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India Institute of Speech and Hearing</a:t>
            </a:r>
            <a:endParaRPr lang="en-IN" altLang="en-US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286380" y="3214686"/>
            <a:ext cx="1643074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293112" y="1746020"/>
            <a:ext cx="3786214" cy="50006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4857784" cy="1143000"/>
          </a:xfrm>
        </p:spPr>
        <p:txBody>
          <a:bodyPr>
            <a:noAutofit/>
          </a:bodyPr>
          <a:lstStyle/>
          <a:p>
            <a:pPr algn="l"/>
            <a:r>
              <a:rPr lang="en-IN" sz="2800" dirty="0">
                <a:latin typeface="Book Antiqua" pitchFamily="18" charset="0"/>
              </a:rPr>
              <a:t>Educational Stipend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3357562"/>
            <a:ext cx="7715304" cy="7892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dirty="0">
                <a:latin typeface="Book Antiqua" pitchFamily="18" charset="0"/>
              </a:rPr>
              <a:t>Total amount spent : Rs. </a:t>
            </a:r>
            <a:r>
              <a:rPr lang="en-US" sz="4400" b="1" dirty="0">
                <a:latin typeface="Book Antiqua" pitchFamily="18" charset="0"/>
              </a:rPr>
              <a:t>121.27</a:t>
            </a:r>
            <a:r>
              <a:rPr lang="en-US" dirty="0">
                <a:latin typeface="Book Antiqua" pitchFamily="18" charset="0"/>
              </a:rPr>
              <a:t> lakhs</a:t>
            </a:r>
            <a:endParaRPr lang="en-IN" dirty="0">
              <a:latin typeface="Book Antiqua" pitchFamily="18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43240" y="361928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Round Diagonal Corner Rectangle 6"/>
          <p:cNvSpPr/>
          <p:nvPr/>
        </p:nvSpPr>
        <p:spPr>
          <a:xfrm rot="10800000">
            <a:off x="3188960" y="285729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569960" y="361929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5EC0E-2A6A-433E-8732-CE4CAE92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ook Antiqua" pitchFamily="18" charset="0"/>
              </a:rPr>
              <a:t>Journal club meetings - </a:t>
            </a:r>
            <a:r>
              <a:rPr lang="en-US" sz="4800" b="1" dirty="0">
                <a:solidFill>
                  <a:srgbClr val="FF0000"/>
                </a:solidFill>
                <a:latin typeface="Book Antiqua" pitchFamily="18" charset="0"/>
              </a:rPr>
              <a:t>20</a:t>
            </a:r>
            <a:endParaRPr lang="en-US" sz="3600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600" dirty="0">
                <a:latin typeface="Book Antiqua" pitchFamily="18" charset="0"/>
              </a:rPr>
              <a:t>Clinical conferences - </a:t>
            </a:r>
            <a:r>
              <a:rPr lang="en-US" sz="4800" b="1" dirty="0">
                <a:solidFill>
                  <a:srgbClr val="002060"/>
                </a:solidFill>
                <a:latin typeface="Book Antiqua" pitchFamily="18" charset="0"/>
              </a:rPr>
              <a:t>18</a:t>
            </a:r>
            <a:endParaRPr lang="en-US" sz="36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3600" dirty="0">
                <a:latin typeface="Book Antiqua" pitchFamily="18" charset="0"/>
              </a:rPr>
              <a:t>Student Enrichment and Expansion of Knowledge                                  (SEEK Gyan </a:t>
            </a:r>
            <a:r>
              <a:rPr lang="en-US" sz="3600" dirty="0" err="1">
                <a:latin typeface="Book Antiqua" pitchFamily="18" charset="0"/>
              </a:rPr>
              <a:t>Programme</a:t>
            </a:r>
            <a:r>
              <a:rPr lang="en-US" sz="3600" dirty="0">
                <a:latin typeface="Book Antiqua" pitchFamily="18" charset="0"/>
              </a:rPr>
              <a:t> ) –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</a:rPr>
              <a:t>5 </a:t>
            </a:r>
            <a:endParaRPr lang="en-IN" sz="3600" b="1" dirty="0">
              <a:solidFill>
                <a:schemeClr val="accent6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3071802" y="29049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117522" y="214291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98522" y="290491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1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2976" y="4071942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142976" y="3143248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142976" y="2214554"/>
            <a:ext cx="42862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030658"/>
            <a:ext cx="6643734" cy="714380"/>
          </a:xfrm>
        </p:spPr>
        <p:txBody>
          <a:bodyPr>
            <a:noAutofit/>
          </a:bodyPr>
          <a:lstStyle/>
          <a:p>
            <a:pPr algn="l"/>
            <a:r>
              <a:rPr lang="en-IN" sz="2800" dirty="0">
                <a:latin typeface="Book Antiqua" pitchFamily="18" charset="0"/>
              </a:rPr>
              <a:t>Guest Lectures/Training/ Conferences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85992"/>
            <a:ext cx="7460332" cy="22860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N" sz="2400" dirty="0">
                <a:latin typeface="Arial Narrow" pitchFamily="34" charset="0"/>
              </a:rPr>
              <a:t> </a:t>
            </a:r>
            <a:r>
              <a:rPr lang="en-IN" dirty="0">
                <a:latin typeface="Book Antiqua" pitchFamily="18" charset="0"/>
              </a:rPr>
              <a:t>07       Guest Lectures 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 69       In-house Training Programmes 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 29       Workshops / Conferences</a:t>
            </a:r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71802" y="219052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17522" y="142853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8522" y="219053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357158" y="1673600"/>
            <a:ext cx="85344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786182" y="2357430"/>
            <a:ext cx="1571636" cy="7143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B6E20-C118-458E-B299-6188502AE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14" y="3286124"/>
            <a:ext cx="7715304" cy="64294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dirty="0">
                <a:latin typeface="Arial Narrow" pitchFamily="34" charset="0"/>
              </a:rPr>
              <a:t>    </a:t>
            </a:r>
            <a:endParaRPr lang="en-IN" sz="4400" dirty="0">
              <a:latin typeface="Book Antiqua" pitchFamily="18" charset="0"/>
            </a:endParaRPr>
          </a:p>
          <a:p>
            <a:pPr>
              <a:buNone/>
            </a:pPr>
            <a:r>
              <a:rPr lang="en-IN" sz="14400" dirty="0">
                <a:latin typeface="Book Antiqua" pitchFamily="18" charset="0"/>
              </a:rPr>
              <a:t>Short-term training /Orientation</a:t>
            </a:r>
            <a:endParaRPr lang="en-IN" sz="9600" dirty="0">
              <a:latin typeface="Book Antiqua" pitchFamily="18" charset="0"/>
            </a:endParaRPr>
          </a:p>
          <a:p>
            <a:endParaRPr lang="en-IN" dirty="0"/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2928926" y="314307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16566" y="242893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355646" y="314308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1934" y="2357430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>
                <a:latin typeface="Book Antiqua" pitchFamily="18" charset="0"/>
              </a:rPr>
              <a:t>296 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187320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1500166" y="2428868"/>
            <a:ext cx="928694" cy="50006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E9B78-DF26-462F-AF21-1EFA2FB2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36" y="2357430"/>
            <a:ext cx="6215106" cy="66833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3600" dirty="0">
                <a:latin typeface="Book Antiqua" pitchFamily="18" charset="0"/>
              </a:rPr>
              <a:t>Invited talks by faculty/staff </a:t>
            </a:r>
          </a:p>
        </p:txBody>
      </p:sp>
      <p:sp>
        <p:nvSpPr>
          <p:cNvPr id="4" name="Round Diagonal Corner Rectangle 3"/>
          <p:cNvSpPr/>
          <p:nvPr/>
        </p:nvSpPr>
        <p:spPr>
          <a:xfrm rot="10800000">
            <a:off x="3011836" y="314307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57556" y="238108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38556" y="314308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604" y="2427886"/>
            <a:ext cx="78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Book Antiqua" pitchFamily="18" charset="0"/>
              </a:rPr>
              <a:t>203 </a:t>
            </a:r>
          </a:p>
        </p:txBody>
      </p:sp>
    </p:spTree>
    <p:extLst>
      <p:ext uri="{BB962C8B-B14F-4D97-AF65-F5344CB8AC3E}">
        <p14:creationId xmlns:p14="http://schemas.microsoft.com/office/powerpoint/2010/main" val="110181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0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5" descr="37061521-sky-wallpaper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5063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 rot="10800000">
            <a:off x="2214546" y="385745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256" y="385745"/>
            <a:ext cx="4543428" cy="582594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3257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Funded Research Projects</a:t>
            </a:r>
          </a:p>
          <a:p>
            <a:pPr>
              <a:buNone/>
            </a:pPr>
            <a:endParaRPr lang="en-IN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Completed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13 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no. 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114.29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lakhs</a:t>
            </a: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Ongoing    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30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no.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573.36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lakhs</a:t>
            </a: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         New            : 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26 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no.   Rs. </a:t>
            </a:r>
            <a:r>
              <a:rPr lang="en-IN" sz="3500" b="1" dirty="0">
                <a:solidFill>
                  <a:srgbClr val="002060"/>
                </a:solidFill>
                <a:latin typeface="Book Antiqua" pitchFamily="18" charset="0"/>
              </a:rPr>
              <a:t>229.78</a:t>
            </a: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 lakhs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Funding Agencies: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ICMR, </a:t>
            </a:r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DST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, UGC &amp; </a:t>
            </a:r>
            <a:r>
              <a:rPr lang="en-IN" sz="2800" b="1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AIISH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decagon 17"/>
          <p:cNvSpPr/>
          <p:nvPr/>
        </p:nvSpPr>
        <p:spPr>
          <a:xfrm>
            <a:off x="5929322" y="5572140"/>
            <a:ext cx="642942" cy="642942"/>
          </a:xfrm>
          <a:prstGeom prst="dodec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5000628" y="1977082"/>
            <a:ext cx="3143272" cy="35004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988840"/>
            <a:ext cx="2971792" cy="3543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b="1" u="sng" dirty="0">
                <a:solidFill>
                  <a:srgbClr val="FF0000"/>
                </a:solidFill>
                <a:latin typeface="Book Antiqua" pitchFamily="18" charset="0"/>
              </a:rPr>
              <a:t>Under Evaluation </a:t>
            </a:r>
          </a:p>
          <a:p>
            <a:pPr marL="0" indent="0" algn="ctr">
              <a:buNone/>
            </a:pPr>
            <a:endParaRPr lang="en-IN" sz="2000" dirty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Mr. Mahesh B.V.M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Megha</a:t>
            </a:r>
            <a:endParaRPr lang="en-IN" sz="2000" dirty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Shylaja</a:t>
            </a:r>
            <a:r>
              <a:rPr lang="en-IN" sz="2000" dirty="0">
                <a:latin typeface="Book Antiqua" pitchFamily="18" charset="0"/>
              </a:rPr>
              <a:t> K.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Yashaswini</a:t>
            </a:r>
            <a:r>
              <a:rPr lang="en-IN" sz="2000" dirty="0">
                <a:latin typeface="Book Antiqua" pitchFamily="18" charset="0"/>
              </a:rPr>
              <a:t> R.</a:t>
            </a:r>
          </a:p>
          <a:p>
            <a:pPr marL="0" indent="0" algn="ctr">
              <a:buNone/>
            </a:pPr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Yashomathi</a:t>
            </a:r>
            <a:r>
              <a:rPr lang="en-IN" sz="2000" dirty="0">
                <a:latin typeface="Book Antiqua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802" y="1285860"/>
            <a:ext cx="3155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Doctoral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488" y="5643578"/>
            <a:ext cx="3776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Ongoing Research   </a:t>
            </a:r>
            <a:r>
              <a:rPr lang="en-IN" sz="3200" b="1" dirty="0">
                <a:solidFill>
                  <a:schemeClr val="bg1"/>
                </a:solidFill>
                <a:latin typeface="Book Antiqua" pitchFamily="18" charset="0"/>
              </a:rPr>
              <a:t>58</a:t>
            </a:r>
            <a:endParaRPr lang="en-I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472" y="1966252"/>
            <a:ext cx="3280448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b="1" dirty="0"/>
          </a:p>
          <a:p>
            <a:pPr algn="ctr"/>
            <a:endParaRPr lang="en-IN" sz="2000" b="1" dirty="0"/>
          </a:p>
          <a:p>
            <a:pPr algn="ctr"/>
            <a:endParaRPr lang="en-IN" sz="2000" b="1" dirty="0"/>
          </a:p>
          <a:p>
            <a:pPr algn="ctr"/>
            <a:r>
              <a:rPr lang="en-IN" sz="2400" b="1" u="sng" dirty="0">
                <a:solidFill>
                  <a:srgbClr val="FF0000"/>
                </a:solidFill>
                <a:latin typeface="Book Antiqua" pitchFamily="18" charset="0"/>
              </a:rPr>
              <a:t>Awarded</a:t>
            </a:r>
          </a:p>
          <a:p>
            <a:pPr algn="ctr"/>
            <a:endParaRPr lang="en-IN" sz="2400" b="1" u="sng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Amulya</a:t>
            </a:r>
            <a:r>
              <a:rPr lang="en-IN" sz="2000" dirty="0">
                <a:latin typeface="Book Antiqua" pitchFamily="18" charset="0"/>
              </a:rPr>
              <a:t> P. </a:t>
            </a:r>
            <a:r>
              <a:rPr lang="en-IN" sz="2000" dirty="0" err="1">
                <a:latin typeface="Book Antiqua" pitchFamily="18" charset="0"/>
              </a:rPr>
              <a:t>Rao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Jithin</a:t>
            </a:r>
            <a:r>
              <a:rPr lang="en-IN" sz="2000" dirty="0">
                <a:latin typeface="Book Antiqua" pitchFamily="18" charset="0"/>
              </a:rPr>
              <a:t> Raj B.</a:t>
            </a: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Kumari</a:t>
            </a:r>
            <a:r>
              <a:rPr lang="en-IN" sz="2000" dirty="0">
                <a:latin typeface="Book Antiqua" pitchFamily="18" charset="0"/>
              </a:rPr>
              <a:t> </a:t>
            </a:r>
            <a:r>
              <a:rPr lang="en-IN" sz="2000" dirty="0" err="1">
                <a:latin typeface="Book Antiqua" pitchFamily="18" charset="0"/>
              </a:rPr>
              <a:t>Apeksha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Mr. Nike </a:t>
            </a:r>
            <a:r>
              <a:rPr lang="en-IN" sz="2000" dirty="0" err="1">
                <a:latin typeface="Book Antiqua" pitchFamily="18" charset="0"/>
              </a:rPr>
              <a:t>Gnanateja</a:t>
            </a:r>
            <a:r>
              <a:rPr lang="en-IN" sz="2000" dirty="0">
                <a:latin typeface="Book Antiqua" pitchFamily="18" charset="0"/>
              </a:rPr>
              <a:t> G.</a:t>
            </a:r>
          </a:p>
          <a:p>
            <a:r>
              <a:rPr lang="en-IN" sz="2000" dirty="0">
                <a:latin typeface="Book Antiqua" pitchFamily="18" charset="0"/>
              </a:rPr>
              <a:t>Ms. </a:t>
            </a:r>
            <a:r>
              <a:rPr lang="en-IN" sz="2000" dirty="0" err="1">
                <a:latin typeface="Book Antiqua" pitchFamily="18" charset="0"/>
              </a:rPr>
              <a:t>Nisha</a:t>
            </a:r>
            <a:r>
              <a:rPr lang="en-IN" sz="2000" dirty="0">
                <a:latin typeface="Book Antiqua" pitchFamily="18" charset="0"/>
              </a:rPr>
              <a:t> K.V.</a:t>
            </a: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Pebbili</a:t>
            </a:r>
            <a:r>
              <a:rPr lang="en-IN" sz="2000" dirty="0">
                <a:latin typeface="Book Antiqua" pitchFamily="18" charset="0"/>
              </a:rPr>
              <a:t> </a:t>
            </a:r>
            <a:r>
              <a:rPr lang="en-IN" sz="2000" dirty="0" err="1">
                <a:latin typeface="Book Antiqua" pitchFamily="18" charset="0"/>
              </a:rPr>
              <a:t>Gopi</a:t>
            </a:r>
            <a:r>
              <a:rPr lang="en-IN" sz="2000" dirty="0">
                <a:latin typeface="Book Antiqua" pitchFamily="18" charset="0"/>
              </a:rPr>
              <a:t> Kishore</a:t>
            </a:r>
          </a:p>
          <a:p>
            <a:r>
              <a:rPr lang="en-IN" sz="2000" dirty="0">
                <a:latin typeface="Book Antiqua" pitchFamily="18" charset="0"/>
              </a:rPr>
              <a:t>Mr. Reuben </a:t>
            </a:r>
            <a:r>
              <a:rPr lang="en-IN" sz="2000" dirty="0" err="1">
                <a:latin typeface="Book Antiqua" pitchFamily="18" charset="0"/>
              </a:rPr>
              <a:t>Jebaraj</a:t>
            </a:r>
            <a:r>
              <a:rPr lang="en-IN" sz="2000" dirty="0">
                <a:latin typeface="Book Antiqua" pitchFamily="18" charset="0"/>
              </a:rPr>
              <a:t>  M.P.</a:t>
            </a:r>
          </a:p>
          <a:p>
            <a:r>
              <a:rPr lang="en-IN" sz="2000" dirty="0">
                <a:latin typeface="Book Antiqua" pitchFamily="18" charset="0"/>
              </a:rPr>
              <a:t>Mr. </a:t>
            </a:r>
            <a:r>
              <a:rPr lang="en-IN" sz="2000" dirty="0" err="1">
                <a:latin typeface="Book Antiqua" pitchFamily="18" charset="0"/>
              </a:rPr>
              <a:t>Sreeraj</a:t>
            </a:r>
            <a:r>
              <a:rPr lang="en-IN" sz="2000" dirty="0">
                <a:latin typeface="Book Antiqua" pitchFamily="18" charset="0"/>
              </a:rPr>
              <a:t> K.</a:t>
            </a: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endParaRPr lang="en-IN" dirty="0">
              <a:latin typeface="Arial Narrow" pitchFamily="34" charset="0"/>
            </a:endParaRPr>
          </a:p>
          <a:p>
            <a:pPr algn="ctr"/>
            <a:r>
              <a:rPr lang="en-IN" dirty="0"/>
              <a:t> 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 Diagonal Corner Rectangle 10"/>
          <p:cNvSpPr/>
          <p:nvPr/>
        </p:nvSpPr>
        <p:spPr>
          <a:xfrm rot="10800000">
            <a:off x="2128878" y="528621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14588" y="500066"/>
            <a:ext cx="4543428" cy="582594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Research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/>
        </p:nvSpPr>
        <p:spPr>
          <a:xfrm rot="10800000">
            <a:off x="2128878" y="671497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4588" y="642942"/>
            <a:ext cx="454342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Research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000364" y="2928934"/>
          <a:ext cx="3548066" cy="238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9013A24-6741-46E8-AE9F-ED11D0D7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0098" y="1500174"/>
            <a:ext cx="6300774" cy="1143000"/>
          </a:xfrm>
        </p:spPr>
        <p:txBody>
          <a:bodyPr>
            <a:normAutofit/>
          </a:bodyPr>
          <a:lstStyle/>
          <a:p>
            <a:r>
              <a:rPr lang="en-IN" sz="3200" u="sng" dirty="0">
                <a:solidFill>
                  <a:srgbClr val="C00000"/>
                </a:solidFill>
                <a:latin typeface="Book Antiqua" pitchFamily="18" charset="0"/>
              </a:rPr>
              <a:t>Postgraduate Research</a:t>
            </a:r>
          </a:p>
        </p:txBody>
      </p:sp>
    </p:spTree>
    <p:extLst>
      <p:ext uri="{BB962C8B-B14F-4D97-AF65-F5344CB8AC3E}">
        <p14:creationId xmlns:p14="http://schemas.microsoft.com/office/powerpoint/2010/main" val="1296994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7222" y="1714488"/>
            <a:ext cx="8429684" cy="571504"/>
          </a:xfrm>
        </p:spPr>
        <p:txBody>
          <a:bodyPr>
            <a:noAutofit/>
          </a:bodyPr>
          <a:lstStyle/>
          <a:p>
            <a:r>
              <a:rPr lang="en-IN" sz="3200" dirty="0">
                <a:latin typeface="Book Antiqua" pitchFamily="18" charset="0"/>
              </a:rPr>
              <a:t>Publications &amp; 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852936"/>
            <a:ext cx="7102002" cy="2304256"/>
          </a:xfrm>
        </p:spPr>
        <p:txBody>
          <a:bodyPr>
            <a:noAutofit/>
          </a:bodyPr>
          <a:lstStyle/>
          <a:p>
            <a:r>
              <a:rPr lang="en-IN" sz="2400" dirty="0">
                <a:latin typeface="Book Antiqua" pitchFamily="18" charset="0"/>
              </a:rPr>
              <a:t>National / International Journals: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91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In-house Journal:  </a:t>
            </a:r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43</a:t>
            </a:r>
            <a:endParaRPr lang="en-IN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Books/ Book chapters: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19</a:t>
            </a:r>
          </a:p>
          <a:p>
            <a:r>
              <a:rPr lang="en-IN" sz="2400" dirty="0">
                <a:latin typeface="Book Antiqua" pitchFamily="18" charset="0"/>
              </a:rPr>
              <a:t>National / International Conferences: </a:t>
            </a:r>
            <a:r>
              <a:rPr lang="en-IN" sz="2400" b="1" dirty="0">
                <a:solidFill>
                  <a:srgbClr val="C00000"/>
                </a:solidFill>
                <a:latin typeface="Book Antiqua" pitchFamily="18" charset="0"/>
              </a:rPr>
              <a:t>139</a:t>
            </a:r>
          </a:p>
          <a:p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10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 Diagonal Corner Rectangle 10"/>
          <p:cNvSpPr/>
          <p:nvPr/>
        </p:nvSpPr>
        <p:spPr>
          <a:xfrm rot="10800000">
            <a:off x="2128878" y="671497"/>
            <a:ext cx="46482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14588" y="642942"/>
            <a:ext cx="4543428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Research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5214950"/>
            <a:ext cx="6732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Book Antiqua" pitchFamily="18" charset="0"/>
              </a:rPr>
              <a:t>Overseas Clients : </a:t>
            </a:r>
            <a:r>
              <a:rPr lang="pt-BR" sz="2800" dirty="0">
                <a:solidFill>
                  <a:srgbClr val="002060"/>
                </a:solidFill>
                <a:latin typeface="Book Antiqua" pitchFamily="18" charset="0"/>
              </a:rPr>
              <a:t>UK, </a:t>
            </a:r>
            <a:r>
              <a:rPr lang="pt-BR" sz="2800" dirty="0">
                <a:solidFill>
                  <a:srgbClr val="7030A0"/>
                </a:solidFill>
                <a:latin typeface="Book Antiqua" pitchFamily="18" charset="0"/>
              </a:rPr>
              <a:t>Maldives</a:t>
            </a:r>
            <a:r>
              <a:rPr lang="pt-BR" sz="2800" dirty="0">
                <a:solidFill>
                  <a:srgbClr val="002060"/>
                </a:solidFill>
                <a:latin typeface="Book Antiqua" pitchFamily="18" charset="0"/>
              </a:rPr>
              <a:t> &amp; </a:t>
            </a:r>
            <a:r>
              <a:rPr lang="pt-BR" sz="2800" dirty="0">
                <a:solidFill>
                  <a:srgbClr val="C00000"/>
                </a:solidFill>
                <a:latin typeface="Book Antiqua" pitchFamily="18" charset="0"/>
              </a:rPr>
              <a:t>Nepal</a:t>
            </a:r>
            <a:endParaRPr lang="en-IN" sz="28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32FD33-21A1-4245-A2AA-27774B370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18" y="1857364"/>
            <a:ext cx="5929354" cy="28289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dirty="0">
                <a:latin typeface="Book Antiqua" pitchFamily="18" charset="0"/>
              </a:rPr>
              <a:t>New         22037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Review     51872</a:t>
            </a:r>
          </a:p>
          <a:p>
            <a:pPr>
              <a:buNone/>
            </a:pP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Karnataka - </a:t>
            </a:r>
            <a:r>
              <a:rPr lang="en-US" dirty="0">
                <a:latin typeface="Book Antiqua" pitchFamily="18" charset="0"/>
              </a:rPr>
              <a:t>20668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Kerala - </a:t>
            </a:r>
            <a:r>
              <a:rPr lang="en-US" dirty="0">
                <a:latin typeface="Book Antiqua" pitchFamily="18" charset="0"/>
              </a:rPr>
              <a:t>730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	T. Nadu- </a:t>
            </a:r>
            <a:r>
              <a:rPr lang="en-US" dirty="0">
                <a:latin typeface="Book Antiqua" pitchFamily="18" charset="0"/>
              </a:rPr>
              <a:t>221</a:t>
            </a: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endParaRPr lang="en-IN" dirty="0">
              <a:latin typeface="Book Antiqua" pitchFamily="18" charset="0"/>
            </a:endParaRP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Round Diagonal Corner Rectangle 4"/>
          <p:cNvSpPr/>
          <p:nvPr/>
        </p:nvSpPr>
        <p:spPr>
          <a:xfrm rot="10800000">
            <a:off x="3071802" y="528621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2222" y="576243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11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28568" y="1181088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Patient Registration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-32" y="1668451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9"/>
          <p:cNvSpPr txBox="1">
            <a:spLocks noChangeArrowheads="1"/>
          </p:cNvSpPr>
          <p:nvPr/>
        </p:nvSpPr>
        <p:spPr bwMode="auto">
          <a:xfrm>
            <a:off x="280193" y="2893808"/>
            <a:ext cx="8583613" cy="355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Book Antiqua" pitchFamily="18" charset="0"/>
              </a:rPr>
              <a:t>A 54 Year old autonomous organization in the field of communication disorders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Book Antiqua" pitchFamily="18" charset="0"/>
              </a:rPr>
              <a:t> Fully funded by the Ministry of Health &amp; Family Welfare, Govt. of India. </a:t>
            </a:r>
          </a:p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Book Antiqua" pitchFamily="18" charset="0"/>
              </a:rPr>
              <a:t>A unique organization pertaining to the field in the Asian sub-continent.</a:t>
            </a:r>
            <a:endParaRPr lang="en-IN" sz="2200" dirty="0">
              <a:latin typeface="Book Antiqua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 rot="10800000">
            <a:off x="533400" y="228600"/>
            <a:ext cx="350520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457200" y="152400"/>
            <a:ext cx="3505200" cy="762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838200" y="304800"/>
            <a:ext cx="2819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3000" b="1">
                <a:latin typeface="Titillium Web"/>
              </a:rPr>
              <a:t>Introduction </a:t>
            </a:r>
            <a:endParaRPr lang="en-IN" altLang="en-US" sz="3000" b="1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3334" t="6032" r="2499" b="5463"/>
          <a:stretch>
            <a:fillRect/>
          </a:stretch>
        </p:blipFill>
        <p:spPr bwMode="auto">
          <a:xfrm>
            <a:off x="228600" y="1749425"/>
            <a:ext cx="1600200" cy="114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3030" r="15152" b="4219"/>
          <a:stretch>
            <a:fillRect/>
          </a:stretch>
        </p:blipFill>
        <p:spPr bwMode="auto">
          <a:xfrm>
            <a:off x="1981200" y="1447800"/>
            <a:ext cx="146367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57600" y="1371600"/>
            <a:ext cx="15573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1" name="Picture 9" descr="H:\Deemed Uni PPT\NightViews\IMG_2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371600"/>
            <a:ext cx="1633538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H:\Deemed Uni PPT\NightViews\IMG_2413 - Copy.jpg"/>
          <p:cNvPicPr>
            <a:picLocks noChangeAspect="1" noChangeArrowheads="1"/>
          </p:cNvPicPr>
          <p:nvPr/>
        </p:nvPicPr>
        <p:blipFill>
          <a:blip r:embed="rId7" cstate="print"/>
          <a:srcRect r="3819" b="7692"/>
          <a:stretch>
            <a:fillRect/>
          </a:stretch>
        </p:blipFill>
        <p:spPr bwMode="auto">
          <a:xfrm>
            <a:off x="7239000" y="1736725"/>
            <a:ext cx="1676400" cy="10826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3084" name="Picture 14" descr="backlabl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TextBox 21"/>
          <p:cNvSpPr txBox="1">
            <a:spLocks noChangeArrowheads="1"/>
          </p:cNvSpPr>
          <p:nvPr/>
        </p:nvSpPr>
        <p:spPr bwMode="auto">
          <a:xfrm>
            <a:off x="304800" y="6473825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5742" y="1428736"/>
            <a:ext cx="7829576" cy="857256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 Speech &amp; Language Assessment / Rehabilitation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10CE81-D55A-4202-8BC6-D6A7C3C4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r>
              <a:rPr lang="en-IN" dirty="0">
                <a:latin typeface="Book Antiqua" pitchFamily="18" charset="0"/>
              </a:rPr>
              <a:t>Total Clients             </a:t>
            </a:r>
            <a:r>
              <a:rPr lang="en-IN" b="1" dirty="0">
                <a:solidFill>
                  <a:srgbClr val="C00000"/>
                </a:solidFill>
                <a:latin typeface="Book Antiqua" pitchFamily="18" charset="0"/>
              </a:rPr>
              <a:t>6914</a:t>
            </a:r>
          </a:p>
          <a:p>
            <a:pPr marL="0" indent="0">
              <a:buNone/>
            </a:pPr>
            <a:r>
              <a:rPr lang="en-IN" dirty="0">
                <a:latin typeface="Book Antiqua" pitchFamily="18" charset="0"/>
              </a:rPr>
              <a:t>                             New </a:t>
            </a:r>
            <a:r>
              <a:rPr lang="en-US" dirty="0">
                <a:latin typeface="Book Antiqua" pitchFamily="18" charset="0"/>
              </a:rPr>
              <a:t>5123 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                         Review 1791 </a:t>
            </a:r>
          </a:p>
          <a:p>
            <a:pPr marL="0" indent="0">
              <a:buNone/>
            </a:pPr>
            <a:endParaRPr lang="en-IN" dirty="0">
              <a:latin typeface="Book Antiqua" pitchFamily="18" charset="0"/>
            </a:endParaRPr>
          </a:p>
          <a:p>
            <a:r>
              <a:rPr lang="en-IN" dirty="0">
                <a:latin typeface="Book Antiqua" pitchFamily="18" charset="0"/>
              </a:rPr>
              <a:t>Clients underwent Therapy               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5062</a:t>
            </a:r>
          </a:p>
          <a:p>
            <a:r>
              <a:rPr lang="en-IN" dirty="0">
                <a:latin typeface="Book Antiqua" pitchFamily="18" charset="0"/>
              </a:rPr>
              <a:t>Therapy Sessions                                 </a:t>
            </a:r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25731</a:t>
            </a:r>
          </a:p>
          <a:p>
            <a:endParaRPr lang="en-IN" dirty="0"/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Diagonal Corner Rectangle 8"/>
          <p:cNvSpPr/>
          <p:nvPr/>
        </p:nvSpPr>
        <p:spPr>
          <a:xfrm rot="10800000">
            <a:off x="3071802" y="528621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2222" y="576243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285720" y="2143116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7500990" cy="1143000"/>
          </a:xfrm>
        </p:spPr>
        <p:txBody>
          <a:bodyPr>
            <a:normAutofit/>
          </a:bodyPr>
          <a:lstStyle/>
          <a:p>
            <a:r>
              <a:rPr lang="en-IN" sz="2800" dirty="0" err="1">
                <a:solidFill>
                  <a:srgbClr val="C00000"/>
                </a:solidFill>
                <a:latin typeface="Book Antiqua" pitchFamily="18" charset="0"/>
              </a:rPr>
              <a:t>Audiological</a:t>
            </a:r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 Assessment &amp;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3214686"/>
            <a:ext cx="6929486" cy="2000264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Book Antiqua" pitchFamily="18" charset="0"/>
              </a:rPr>
              <a:t>Total clients                                             </a:t>
            </a:r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15738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Hearing Evaluation		           </a:t>
            </a:r>
            <a:r>
              <a:rPr lang="en-IN" sz="2800" b="1" dirty="0">
                <a:latin typeface="Book Antiqua" pitchFamily="18" charset="0"/>
              </a:rPr>
              <a:t>13525</a:t>
            </a:r>
            <a:endParaRPr lang="en-IN" sz="2400" b="1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Hearing aid trial 			             </a:t>
            </a:r>
            <a:r>
              <a:rPr lang="en-IN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6668</a:t>
            </a:r>
            <a:endParaRPr lang="en-IN" sz="24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Ear moulds made                                     </a:t>
            </a:r>
            <a:r>
              <a:rPr lang="en-IN" sz="28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5475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642910" y="2357430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500174"/>
            <a:ext cx="7572428" cy="785818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Psychological Assessment  &amp;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2571744"/>
            <a:ext cx="6500858" cy="3737576"/>
          </a:xfrm>
        </p:spPr>
        <p:txBody>
          <a:bodyPr>
            <a:noAutofit/>
          </a:bodyPr>
          <a:lstStyle/>
          <a:p>
            <a:r>
              <a:rPr lang="en-IN" sz="2800" dirty="0">
                <a:latin typeface="Book Antiqua" pitchFamily="18" charset="0"/>
              </a:rPr>
              <a:t>Total Clients Assessed  </a:t>
            </a:r>
            <a:r>
              <a:rPr lang="en-IN" b="1" dirty="0">
                <a:solidFill>
                  <a:srgbClr val="002060"/>
                </a:solidFill>
                <a:latin typeface="Book Antiqua" pitchFamily="18" charset="0"/>
              </a:rPr>
              <a:t>6768</a:t>
            </a:r>
            <a:endParaRPr lang="en-IN" sz="28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800" dirty="0">
                <a:latin typeface="Book Antiqua" pitchFamily="18" charset="0"/>
              </a:rPr>
              <a:t> Rehabilitation: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</a:t>
            </a:r>
            <a:r>
              <a:rPr lang="en-IN" sz="2800" dirty="0" err="1">
                <a:latin typeface="Book Antiqua" pitchFamily="18" charset="0"/>
              </a:rPr>
              <a:t>Behavior</a:t>
            </a:r>
            <a:r>
              <a:rPr lang="en-IN" sz="2800" dirty="0">
                <a:latin typeface="Book Antiqua" pitchFamily="18" charset="0"/>
              </a:rPr>
              <a:t> therapy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Home based training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Remedial training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Parent counselling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          Neuropsychological rehabilitation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 Diagonal Corner Rectangle 7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500034" y="2143116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en-IN" sz="2800" dirty="0" err="1">
                <a:solidFill>
                  <a:srgbClr val="C00000"/>
                </a:solidFill>
                <a:latin typeface="Book Antiqua" pitchFamily="18" charset="0"/>
              </a:rPr>
              <a:t>Otorhino</a:t>
            </a:r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-laryngological Assessment and 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2928934"/>
            <a:ext cx="4114800" cy="2686056"/>
          </a:xfrm>
        </p:spPr>
        <p:txBody>
          <a:bodyPr>
            <a:normAutofit fontScale="92500"/>
          </a:bodyPr>
          <a:lstStyle/>
          <a:p>
            <a:r>
              <a:rPr lang="en-IN" sz="2400" dirty="0">
                <a:latin typeface="Book Antiqua" pitchFamily="18" charset="0"/>
              </a:rPr>
              <a:t>Clients Evaluated </a:t>
            </a:r>
          </a:p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	             AIISH                </a:t>
            </a:r>
            <a:r>
              <a:rPr lang="en-IN" sz="2600" b="1" dirty="0">
                <a:solidFill>
                  <a:srgbClr val="002060"/>
                </a:solidFill>
                <a:latin typeface="Book Antiqua" pitchFamily="18" charset="0"/>
              </a:rPr>
              <a:t>39665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                  K.R Hospital    </a:t>
            </a:r>
            <a:r>
              <a:rPr lang="en-IN" sz="2600" b="1" dirty="0">
                <a:solidFill>
                  <a:srgbClr val="C00000"/>
                </a:solidFill>
                <a:latin typeface="Book Antiqua" pitchFamily="18" charset="0"/>
              </a:rPr>
              <a:t>22166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pPr>
              <a:buNone/>
            </a:pPr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 Major Surgery  </a:t>
            </a:r>
            <a:r>
              <a:rPr lang="en-IN" sz="2600" b="1" dirty="0">
                <a:solidFill>
                  <a:srgbClr val="002060"/>
                </a:solidFill>
                <a:latin typeface="Book Antiqua" pitchFamily="18" charset="0"/>
              </a:rPr>
              <a:t>109</a:t>
            </a:r>
            <a:endParaRPr lang="en-IN" sz="2400" b="1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 Minor Surgery  </a:t>
            </a:r>
            <a:r>
              <a:rPr lang="en-IN" sz="2600" b="1" dirty="0">
                <a:solidFill>
                  <a:srgbClr val="C00000"/>
                </a:solidFill>
                <a:latin typeface="Book Antiqua" pitchFamily="18" charset="0"/>
              </a:rPr>
              <a:t>600</a:t>
            </a:r>
            <a:endParaRPr lang="en-IN" sz="24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V="1">
            <a:off x="428596" y="2311393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ound Diagonal Corner Rectangle 8"/>
          <p:cNvSpPr/>
          <p:nvPr/>
        </p:nvSpPr>
        <p:spPr>
          <a:xfrm rot="10800000">
            <a:off x="480986" y="600059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06" y="647681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5786478" cy="857248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  <a:latin typeface="Book Antiqua" pitchFamily="18" charset="0"/>
              </a:rPr>
              <a:t>Specialized Clinical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4757742" cy="4392488"/>
          </a:xfrm>
        </p:spPr>
        <p:txBody>
          <a:bodyPr>
            <a:noAutofit/>
          </a:bodyPr>
          <a:lstStyle/>
          <a:p>
            <a:r>
              <a:rPr lang="en-IN" sz="2400" dirty="0">
                <a:latin typeface="Book Antiqua" pitchFamily="18" charset="0"/>
              </a:rPr>
              <a:t>Augmentative &amp; Alternative Communication</a:t>
            </a:r>
          </a:p>
          <a:p>
            <a:r>
              <a:rPr lang="en-IN" sz="2400" dirty="0">
                <a:latin typeface="Book Antiqua" pitchFamily="18" charset="0"/>
              </a:rPr>
              <a:t>Autism Spectrum Disorders</a:t>
            </a:r>
          </a:p>
          <a:p>
            <a:r>
              <a:rPr lang="en-IN" sz="2400" dirty="0">
                <a:latin typeface="Book Antiqua" pitchFamily="18" charset="0"/>
              </a:rPr>
              <a:t>Adult and Elderly Persons with Language Disorders </a:t>
            </a:r>
          </a:p>
          <a:p>
            <a:r>
              <a:rPr lang="en-IN" sz="2400" dirty="0">
                <a:latin typeface="Book Antiqua" pitchFamily="18" charset="0"/>
              </a:rPr>
              <a:t>Dysphasia </a:t>
            </a:r>
          </a:p>
          <a:p>
            <a:r>
              <a:rPr lang="en-IN" sz="2400" dirty="0">
                <a:latin typeface="Book Antiqua" pitchFamily="18" charset="0"/>
              </a:rPr>
              <a:t>Fluency</a:t>
            </a:r>
          </a:p>
          <a:p>
            <a:r>
              <a:rPr lang="en-IN" sz="2400" dirty="0">
                <a:latin typeface="Book Antiqua" pitchFamily="18" charset="0"/>
              </a:rPr>
              <a:t>Implantable Hearing Devices</a:t>
            </a:r>
          </a:p>
          <a:p>
            <a:r>
              <a:rPr lang="en-IN" sz="2400" dirty="0">
                <a:latin typeface="Book Antiqua" pitchFamily="18" charset="0"/>
              </a:rPr>
              <a:t>Learning  Disabilities </a:t>
            </a:r>
          </a:p>
          <a:p>
            <a:r>
              <a:rPr lang="en-IN" sz="2400" dirty="0">
                <a:latin typeface="Book Antiqua" pitchFamily="18" charset="0"/>
              </a:rPr>
              <a:t>Listening Training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3588" y="2135847"/>
            <a:ext cx="3371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Motor-Speech Disorders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Neuropsychology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Professional Voice Care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Structural </a:t>
            </a:r>
            <a:r>
              <a:rPr lang="en-IN" sz="2400" dirty="0" err="1">
                <a:latin typeface="Book Antiqua" pitchFamily="18" charset="0"/>
              </a:rPr>
              <a:t>Orofacial</a:t>
            </a:r>
            <a:r>
              <a:rPr lang="en-IN" sz="2400" dirty="0">
                <a:latin typeface="Book Antiqua" pitchFamily="18" charset="0"/>
              </a:rPr>
              <a:t> Anomalies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Vertigo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Voice</a:t>
            </a: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Diagonal Corner Rectangle 8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500034" y="1668451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5766" y="1071554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Medical Specialty and Allied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571744"/>
            <a:ext cx="3857652" cy="3257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sz="2400" b="1" dirty="0">
                <a:solidFill>
                  <a:srgbClr val="002060"/>
                </a:solidFill>
                <a:latin typeface="Book Antiqua" pitchFamily="18" charset="0"/>
              </a:rPr>
              <a:t>Medical Specialty Services </a:t>
            </a:r>
          </a:p>
          <a:p>
            <a:r>
              <a:rPr lang="en-IN" sz="2400" dirty="0">
                <a:latin typeface="Book Antiqua" pitchFamily="18" charset="0"/>
              </a:rPr>
              <a:t>Neurology</a:t>
            </a:r>
          </a:p>
          <a:p>
            <a:r>
              <a:rPr lang="en-IN" sz="2400" dirty="0" err="1">
                <a:latin typeface="Book Antiqua" pitchFamily="18" charset="0"/>
              </a:rPr>
              <a:t>Pediatrics</a:t>
            </a:r>
            <a:endParaRPr lang="en-IN" sz="2400" dirty="0">
              <a:latin typeface="Book Antiqua" pitchFamily="18" charset="0"/>
            </a:endParaRPr>
          </a:p>
          <a:p>
            <a:r>
              <a:rPr lang="en-IN" sz="2400" dirty="0" err="1">
                <a:latin typeface="Book Antiqua" pitchFamily="18" charset="0"/>
              </a:rPr>
              <a:t>Phono</a:t>
            </a:r>
            <a:r>
              <a:rPr lang="en-IN" sz="2400" dirty="0">
                <a:latin typeface="Book Antiqua" pitchFamily="18" charset="0"/>
              </a:rPr>
              <a:t> surgery</a:t>
            </a:r>
          </a:p>
          <a:p>
            <a:r>
              <a:rPr lang="en-IN" sz="2400" dirty="0">
                <a:latin typeface="Book Antiqua" pitchFamily="18" charset="0"/>
              </a:rPr>
              <a:t>Plastic surgery</a:t>
            </a:r>
          </a:p>
          <a:p>
            <a:r>
              <a:rPr lang="en-IN" sz="2400" dirty="0" err="1">
                <a:latin typeface="Book Antiqua" pitchFamily="18" charset="0"/>
              </a:rPr>
              <a:t>Prosthodontics</a:t>
            </a:r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Orthodontics</a:t>
            </a:r>
          </a:p>
          <a:p>
            <a:endParaRPr lang="en-IN" sz="2400" dirty="0">
              <a:latin typeface="Arial Narrow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2042" y="1752600"/>
            <a:ext cx="4400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2643182"/>
            <a:ext cx="385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Allied Health Services</a:t>
            </a:r>
          </a:p>
          <a:p>
            <a:endParaRPr lang="en-IN" sz="2400" dirty="0">
              <a:latin typeface="Book Antiqua" pitchFamily="18" charset="0"/>
            </a:endParaRPr>
          </a:p>
          <a:p>
            <a:r>
              <a:rPr lang="en-IN" sz="2400" dirty="0">
                <a:latin typeface="Book Antiqua" pitchFamily="18" charset="0"/>
              </a:rPr>
              <a:t>Physiotherapy</a:t>
            </a:r>
          </a:p>
          <a:p>
            <a:r>
              <a:rPr lang="en-IN" sz="2400" dirty="0">
                <a:latin typeface="Book Antiqua" pitchFamily="18" charset="0"/>
              </a:rPr>
              <a:t>Occupational Therapy</a:t>
            </a: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 Diagonal Corner Rectangle 9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500034" y="1954203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4000528" cy="785818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Special Education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2071678"/>
            <a:ext cx="7500990" cy="3686188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ook Antiqua" pitchFamily="18" charset="0"/>
              </a:rPr>
              <a:t>Preschool training </a:t>
            </a:r>
          </a:p>
          <a:p>
            <a:r>
              <a:rPr lang="en-IN" sz="2400" dirty="0">
                <a:latin typeface="Book Antiqua" pitchFamily="18" charset="0"/>
              </a:rPr>
              <a:t>Parent-infant training </a:t>
            </a:r>
          </a:p>
          <a:p>
            <a:r>
              <a:rPr lang="en-IN" sz="2400" dirty="0">
                <a:latin typeface="Book Antiqua" pitchFamily="18" charset="0"/>
              </a:rPr>
              <a:t>Preschool parent empowerment </a:t>
            </a:r>
          </a:p>
          <a:p>
            <a:r>
              <a:rPr lang="en-IN" sz="2400" dirty="0">
                <a:latin typeface="Book Antiqua" pitchFamily="18" charset="0"/>
              </a:rPr>
              <a:t>Preschool bridge course</a:t>
            </a:r>
          </a:p>
          <a:p>
            <a:r>
              <a:rPr lang="en-IN" sz="2400" dirty="0">
                <a:latin typeface="Book Antiqua" pitchFamily="18" charset="0"/>
              </a:rPr>
              <a:t>Curricular support</a:t>
            </a:r>
          </a:p>
          <a:p>
            <a:r>
              <a:rPr lang="en-IN" sz="2400" dirty="0">
                <a:latin typeface="Book Antiqua" pitchFamily="18" charset="0"/>
              </a:rPr>
              <a:t>Educational counselling &amp; guidance</a:t>
            </a:r>
          </a:p>
          <a:p>
            <a:r>
              <a:rPr lang="en-IN" sz="2400" dirty="0">
                <a:latin typeface="Book Antiqua" pitchFamily="18" charset="0"/>
              </a:rPr>
              <a:t>Co-curricular service</a:t>
            </a:r>
          </a:p>
          <a:p>
            <a:r>
              <a:rPr lang="en-IN" sz="2400" dirty="0">
                <a:latin typeface="Book Antiqua" pitchFamily="18" charset="0"/>
              </a:rPr>
              <a:t>Computer literacy training for care givers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 flipV="1">
            <a:off x="357158" y="1739889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Round Diagonal Corner Rectangle 8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908" y="857232"/>
            <a:ext cx="5072098" cy="928694"/>
          </a:xfrm>
        </p:spPr>
        <p:txBody>
          <a:bodyPr>
            <a:normAutofit/>
          </a:bodyPr>
          <a:lstStyle/>
          <a:p>
            <a:r>
              <a:rPr lang="en-IN" sz="2800" dirty="0">
                <a:solidFill>
                  <a:srgbClr val="C00000"/>
                </a:solidFill>
                <a:latin typeface="Book Antiqua" pitchFamily="18" charset="0"/>
              </a:rPr>
              <a:t>Clinical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7430"/>
            <a:ext cx="5143536" cy="3614750"/>
          </a:xfrm>
        </p:spPr>
        <p:txBody>
          <a:bodyPr>
            <a:noAutofit/>
          </a:bodyPr>
          <a:lstStyle/>
          <a:p>
            <a:r>
              <a:rPr lang="en-IN" sz="2000" dirty="0">
                <a:latin typeface="Book Antiqua" pitchFamily="18" charset="0"/>
              </a:rPr>
              <a:t>Distribution of Hearing Aids</a:t>
            </a:r>
          </a:p>
          <a:p>
            <a:pPr>
              <a:buNone/>
            </a:pPr>
            <a:r>
              <a:rPr lang="en-IN" sz="2000" dirty="0">
                <a:latin typeface="Book Antiqua" pitchFamily="18" charset="0"/>
              </a:rPr>
              <a:t>                     ADIP Scheme      584</a:t>
            </a:r>
          </a:p>
          <a:p>
            <a:pPr>
              <a:buNone/>
            </a:pPr>
            <a:r>
              <a:rPr lang="en-IN" sz="2000" dirty="0">
                <a:latin typeface="Book Antiqua" pitchFamily="18" charset="0"/>
              </a:rPr>
              <a:t>                     AIISH HADS    2324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Repairing of Hearing Aids          584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Distribution of Toy Kits                   31</a:t>
            </a:r>
          </a:p>
          <a:p>
            <a:endParaRPr lang="en-IN" sz="2400" dirty="0">
              <a:latin typeface="Book Antiqu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752" y="1785926"/>
            <a:ext cx="40433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314" y="257174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dirty="0">
                <a:latin typeface="Book Antiqua" pitchFamily="18" charset="0"/>
              </a:rPr>
              <a:t>Certificates  Financial aid, </a:t>
            </a:r>
          </a:p>
          <a:p>
            <a:r>
              <a:rPr lang="en-IN" sz="2000" dirty="0">
                <a:latin typeface="Book Antiqua" pitchFamily="18" charset="0"/>
              </a:rPr>
              <a:t>                Income Tax Exemption, </a:t>
            </a:r>
          </a:p>
          <a:p>
            <a:r>
              <a:rPr lang="en-IN" sz="2000" dirty="0">
                <a:latin typeface="Book Antiqua" pitchFamily="18" charset="0"/>
              </a:rPr>
              <a:t>                Educational Scholarship,</a:t>
            </a:r>
          </a:p>
          <a:p>
            <a:r>
              <a:rPr lang="en-IN" sz="2000" dirty="0">
                <a:latin typeface="Book Antiqua" pitchFamily="18" charset="0"/>
              </a:rPr>
              <a:t>                School Admission</a:t>
            </a:r>
          </a:p>
          <a:p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Financial Assistance  Rs. 14,46,354/-</a:t>
            </a: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357158" y="1571612"/>
            <a:ext cx="83058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ound Diagonal Corner Rectangle 10"/>
          <p:cNvSpPr/>
          <p:nvPr/>
        </p:nvSpPr>
        <p:spPr>
          <a:xfrm rot="10800000">
            <a:off x="5786414" y="642918"/>
            <a:ext cx="3357586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43546" y="642918"/>
            <a:ext cx="4114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Titillium Web"/>
              </a:rPr>
              <a:t>Clinical Care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 rot="10800000">
            <a:off x="2643174" y="468510"/>
            <a:ext cx="428628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614734" cy="355441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     </a:t>
            </a: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Communication Disorder Screening Programs</a:t>
            </a:r>
          </a:p>
          <a:p>
            <a:r>
              <a:rPr lang="en-IN" sz="2400" dirty="0" err="1">
                <a:latin typeface="Book Antiqua" pitchFamily="18" charset="0"/>
              </a:rPr>
              <a:t>Newborn</a:t>
            </a:r>
            <a:r>
              <a:rPr lang="en-IN" sz="2400" dirty="0">
                <a:latin typeface="Book Antiqua" pitchFamily="18" charset="0"/>
              </a:rPr>
              <a:t> Screening</a:t>
            </a:r>
          </a:p>
          <a:p>
            <a:r>
              <a:rPr lang="en-IN" sz="2400" dirty="0">
                <a:latin typeface="Book Antiqua" pitchFamily="18" charset="0"/>
              </a:rPr>
              <a:t>Industrial Screening</a:t>
            </a:r>
          </a:p>
          <a:p>
            <a:r>
              <a:rPr lang="en-IN" sz="2400" dirty="0">
                <a:latin typeface="Book Antiqua" pitchFamily="18" charset="0"/>
              </a:rPr>
              <a:t>School Screening</a:t>
            </a:r>
          </a:p>
          <a:p>
            <a:r>
              <a:rPr lang="en-IN" sz="2400" dirty="0">
                <a:latin typeface="Book Antiqua" pitchFamily="18" charset="0"/>
              </a:rPr>
              <a:t>Elderly Screening</a:t>
            </a:r>
          </a:p>
          <a:p>
            <a:r>
              <a:rPr lang="en-IN" sz="2400" dirty="0">
                <a:latin typeface="Book Antiqua" pitchFamily="18" charset="0"/>
              </a:rPr>
              <a:t>Camp based Screening</a:t>
            </a:r>
          </a:p>
          <a:p>
            <a:endParaRPr lang="en-IN" sz="2400" dirty="0">
              <a:latin typeface="Book Antiqua" pitchFamily="18" charset="0"/>
            </a:endParaRPr>
          </a:p>
          <a:p>
            <a:endParaRPr lang="en-IN" sz="2400" dirty="0">
              <a:latin typeface="Book Antiqu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86356" y="1752600"/>
            <a:ext cx="4400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9124" y="2857496"/>
            <a:ext cx="471487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Clinical Services at 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IN" sz="2400" dirty="0">
                <a:solidFill>
                  <a:srgbClr val="C00000"/>
                </a:solidFill>
                <a:latin typeface="Book Antiqua" pitchFamily="18" charset="0"/>
              </a:rPr>
              <a:t>Outreach Service Centres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N" sz="2400" dirty="0">
              <a:latin typeface="Book Antiqua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IN" sz="2400" dirty="0">
                <a:latin typeface="Book Antiqua" pitchFamily="18" charset="0"/>
              </a:rPr>
              <a:t>Total Clients Evaluated  </a:t>
            </a:r>
            <a:r>
              <a:rPr lang="en-IN" sz="2800" b="1" dirty="0">
                <a:solidFill>
                  <a:srgbClr val="002060"/>
                </a:solidFill>
                <a:latin typeface="Book Antiqua" pitchFamily="18" charset="0"/>
              </a:rPr>
              <a:t>2136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3000" b="1" dirty="0">
                <a:solidFill>
                  <a:schemeClr val="bg1"/>
                </a:solidFill>
                <a:latin typeface="Titillium Web"/>
              </a:rPr>
              <a:t>Outreach Services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9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928802"/>
            <a:ext cx="7115196" cy="4400568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2060"/>
                </a:solidFill>
                <a:latin typeface="Book Antiqua" pitchFamily="18" charset="0"/>
              </a:rPr>
              <a:t>Tele-intervention &amp; Assessment  </a:t>
            </a:r>
          </a:p>
          <a:p>
            <a:endParaRPr lang="en-IN" dirty="0">
              <a:latin typeface="Book Antiqua" pitchFamily="18" charset="0"/>
            </a:endParaRPr>
          </a:p>
          <a:p>
            <a:r>
              <a:rPr lang="en-IN" dirty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Tele-Educational Guidance and Counselling</a:t>
            </a:r>
          </a:p>
          <a:p>
            <a:endParaRPr lang="en-IN" dirty="0">
              <a:latin typeface="Book Antiqua" pitchFamily="18" charset="0"/>
            </a:endParaRPr>
          </a:p>
          <a:p>
            <a:r>
              <a:rPr lang="en-IN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Itinerant Service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Diagonal Corner Rectangle 6"/>
          <p:cNvSpPr/>
          <p:nvPr/>
        </p:nvSpPr>
        <p:spPr>
          <a:xfrm rot="10800000">
            <a:off x="2143108" y="528621"/>
            <a:ext cx="5214974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0034" y="1428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3000" b="1" dirty="0">
                <a:solidFill>
                  <a:schemeClr val="bg1"/>
                </a:solidFill>
                <a:latin typeface="Titillium Web"/>
              </a:rPr>
              <a:t>Other Outreach Services</a:t>
            </a:r>
            <a:endParaRPr kumimoji="0" lang="en-IN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 Web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 txBox="1">
            <a:spLocks/>
          </p:cNvSpPr>
          <p:nvPr/>
        </p:nvSpPr>
        <p:spPr bwMode="auto">
          <a:xfrm>
            <a:off x="1143000" y="655638"/>
            <a:ext cx="73914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College with Potential for Excellence - UGC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A Grade Accreditation - NAAC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9001-2008 Quality Certification - ISO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Centre of Excellence in the area of Deafness - WHO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Centre of Excellence in the area of Communication Disorders - Ministry of Health &amp; Family Welfare, Govt. of India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Centre for Advanced Research in Speech and Hearing - UGC</a:t>
            </a:r>
          </a:p>
          <a:p>
            <a:pPr marL="342900" indent="-342900" algn="ctr" eaLnBrk="0" hangingPunct="0">
              <a:spcBef>
                <a:spcPct val="20000"/>
              </a:spcBef>
            </a:pPr>
            <a:endParaRPr lang="en-US" dirty="0">
              <a:latin typeface="Book Antiqua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dirty="0">
                <a:latin typeface="Book Antiqua" pitchFamily="18" charset="0"/>
              </a:rPr>
              <a:t>Nodal Centre for the Implementation of the National </a:t>
            </a:r>
            <a:r>
              <a:rPr lang="en-US" dirty="0" err="1">
                <a:latin typeface="Book Antiqua" pitchFamily="18" charset="0"/>
              </a:rPr>
              <a:t>Programme</a:t>
            </a:r>
            <a:r>
              <a:rPr lang="en-US" dirty="0">
                <a:latin typeface="Book Antiqua" pitchFamily="18" charset="0"/>
              </a:rPr>
              <a:t> on Prevention and Control of Deafness - Ministry of Health &amp; Family Welfare, Govt. of India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IN" dirty="0">
                <a:latin typeface="Book Antiqua" pitchFamily="18" charset="0"/>
              </a:rPr>
              <a:t>Collaborative Organization for the </a:t>
            </a:r>
            <a:r>
              <a:rPr lang="en-IN" dirty="0" err="1">
                <a:latin typeface="Book Antiqua" pitchFamily="18" charset="0"/>
              </a:rPr>
              <a:t>Rashtriya</a:t>
            </a:r>
            <a:r>
              <a:rPr lang="en-IN" dirty="0">
                <a:latin typeface="Book Antiqua" pitchFamily="18" charset="0"/>
              </a:rPr>
              <a:t> Bal </a:t>
            </a:r>
            <a:r>
              <a:rPr lang="en-IN" dirty="0" err="1">
                <a:latin typeface="Book Antiqua" pitchFamily="18" charset="0"/>
              </a:rPr>
              <a:t>Swasthya</a:t>
            </a:r>
            <a:r>
              <a:rPr lang="en-IN" dirty="0">
                <a:latin typeface="Book Antiqua" pitchFamily="18" charset="0"/>
              </a:rPr>
              <a:t> </a:t>
            </a:r>
            <a:r>
              <a:rPr lang="en-IN" dirty="0" err="1">
                <a:latin typeface="Book Antiqua" pitchFamily="18" charset="0"/>
              </a:rPr>
              <a:t>Karyakram</a:t>
            </a:r>
            <a:r>
              <a:rPr lang="en-IN" dirty="0">
                <a:latin typeface="Book Antiqua" pitchFamily="18" charset="0"/>
              </a:rPr>
              <a:t> (RBSK), under the Ministry of Health &amp; Family Welfare.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6147" name="Picture 6" descr="Image result for UGC logo png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1981200" y="655638"/>
            <a:ext cx="611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Image result for NAAClog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5575" y="1096963"/>
            <a:ext cx="5810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0" descr="Image result for ISO logo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782763"/>
            <a:ext cx="560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2" descr="Image result for who logo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2468563"/>
            <a:ext cx="5619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78163"/>
            <a:ext cx="4968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 descr="Image result for UGC logo png"/>
          <p:cNvPicPr>
            <a:picLocks noChangeAspect="1" noChangeArrowheads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 bwMode="auto">
          <a:xfrm>
            <a:off x="8001000" y="4038600"/>
            <a:ext cx="6111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800600"/>
            <a:ext cx="49688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Box 6"/>
          <p:cNvSpPr txBox="1">
            <a:spLocks noChangeArrowheads="1"/>
          </p:cNvSpPr>
          <p:nvPr/>
        </p:nvSpPr>
        <p:spPr bwMode="auto">
          <a:xfrm>
            <a:off x="381000" y="13335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C00000"/>
                </a:solidFill>
                <a:latin typeface="Book Antiqua" pitchFamily="18" charset="0"/>
              </a:rPr>
              <a:t>Credentials</a:t>
            </a:r>
          </a:p>
        </p:txBody>
      </p:sp>
      <p:pic>
        <p:nvPicPr>
          <p:cNvPr id="6155" name="Picture 14" descr="backlabl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Box 18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 rot="5400000">
            <a:off x="7677150" y="1009650"/>
            <a:ext cx="2438400" cy="4191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0" name="Round Diagonal Corner Rectangle 19"/>
          <p:cNvSpPr/>
          <p:nvPr/>
        </p:nvSpPr>
        <p:spPr>
          <a:xfrm rot="5400000">
            <a:off x="7734300" y="990600"/>
            <a:ext cx="2438400" cy="3810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159" name="TextBox 6"/>
          <p:cNvSpPr txBox="1">
            <a:spLocks noChangeArrowheads="1"/>
          </p:cNvSpPr>
          <p:nvPr/>
        </p:nvSpPr>
        <p:spPr bwMode="auto">
          <a:xfrm rot="-5400000">
            <a:off x="7953375" y="1171575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tillium Web"/>
              </a:rPr>
              <a:t>Introduction</a:t>
            </a:r>
            <a:endParaRPr lang="en-IN" altLang="en-US" sz="2000" b="1">
              <a:solidFill>
                <a:schemeClr val="bg1"/>
              </a:solidFill>
              <a:latin typeface="Titillium Web"/>
            </a:endParaRPr>
          </a:p>
        </p:txBody>
      </p:sp>
      <p:pic>
        <p:nvPicPr>
          <p:cNvPr id="6160" name="Picture 1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4713" y="5638800"/>
            <a:ext cx="49688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04800" y="533400"/>
            <a:ext cx="8305800" cy="460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  <p:transition advClick="0" advTm="3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 rot="10800000">
            <a:off x="2143108" y="528621"/>
            <a:ext cx="5214974" cy="685800"/>
          </a:xfrm>
          <a:prstGeom prst="round2DiagRect">
            <a:avLst>
              <a:gd name="adj1" fmla="val 0"/>
              <a:gd name="adj2" fmla="val 500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64276"/>
            <a:ext cx="8401080" cy="122553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Titillium Web"/>
              </a:rPr>
              <a:t>Public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43050"/>
            <a:ext cx="7463182" cy="4525963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latin typeface="Book Antiqua" pitchFamily="18" charset="0"/>
              </a:rPr>
              <a:t>Monthly Public Lectures                  </a:t>
            </a:r>
          </a:p>
          <a:p>
            <a:r>
              <a:rPr lang="en-IN" dirty="0">
                <a:latin typeface="Book Antiqua" pitchFamily="18" charset="0"/>
              </a:rPr>
              <a:t>Preparation and Dissemination of Information Resources</a:t>
            </a:r>
          </a:p>
          <a:p>
            <a:r>
              <a:rPr lang="en-IN" dirty="0">
                <a:latin typeface="Book Antiqua" pitchFamily="18" charset="0"/>
              </a:rPr>
              <a:t>Public Awareness  Programmes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Street Plays               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Observation of Commemorative days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Orientation lectures &amp; sensitization 	programmes 	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Resource Exchange and Education      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through Care and Hope (REECH)</a:t>
            </a:r>
          </a:p>
          <a:p>
            <a:pPr>
              <a:buNone/>
            </a:pPr>
            <a:r>
              <a:rPr lang="en-IN" dirty="0">
                <a:latin typeface="Book Antiqua" pitchFamily="18" charset="0"/>
              </a:rPr>
              <a:t>		Mass Media based Education</a:t>
            </a: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2976" y="571480"/>
            <a:ext cx="68580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>
                <a:solidFill>
                  <a:srgbClr val="C00000"/>
                </a:solidFill>
                <a:latin typeface="Book Antiqua" pitchFamily="18" charset="0"/>
              </a:rPr>
              <a:t>Extracurricular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886622"/>
            <a:ext cx="5739550" cy="4471336"/>
          </a:xfrm>
        </p:spPr>
        <p:txBody>
          <a:bodyPr>
            <a:noAutofit/>
          </a:bodyPr>
          <a:lstStyle/>
          <a:p>
            <a:r>
              <a:rPr lang="en-IN" sz="2000" dirty="0">
                <a:latin typeface="Book Antiqua" pitchFamily="18" charset="0"/>
              </a:rPr>
              <a:t>53</a:t>
            </a:r>
            <a:r>
              <a:rPr lang="en-IN" sz="2000" baseline="30000" dirty="0">
                <a:latin typeface="Book Antiqua" pitchFamily="18" charset="0"/>
              </a:rPr>
              <a:t>rd</a:t>
            </a:r>
            <a:r>
              <a:rPr lang="en-IN" sz="2000" dirty="0">
                <a:latin typeface="Book Antiqua" pitchFamily="18" charset="0"/>
              </a:rPr>
              <a:t> Annual day Celebrations </a:t>
            </a:r>
          </a:p>
          <a:p>
            <a:r>
              <a:rPr lang="en-IN" sz="2000" dirty="0">
                <a:latin typeface="Book Antiqua" pitchFamily="18" charset="0"/>
              </a:rPr>
              <a:t>Independence Day</a:t>
            </a:r>
          </a:p>
          <a:p>
            <a:r>
              <a:rPr lang="en-IN" sz="2000" dirty="0">
                <a:latin typeface="Book Antiqua" pitchFamily="18" charset="0"/>
              </a:rPr>
              <a:t>Christmas</a:t>
            </a:r>
          </a:p>
          <a:p>
            <a:r>
              <a:rPr lang="en-IN" sz="2000" dirty="0">
                <a:latin typeface="Book Antiqua" pitchFamily="18" charset="0"/>
              </a:rPr>
              <a:t>Republic Day Celebrations</a:t>
            </a:r>
          </a:p>
          <a:p>
            <a:r>
              <a:rPr lang="en-IN" sz="2000" dirty="0">
                <a:latin typeface="Book Antiqua" pitchFamily="18" charset="0"/>
              </a:rPr>
              <a:t>Talents Day </a:t>
            </a:r>
          </a:p>
          <a:p>
            <a:r>
              <a:rPr lang="en-IN" sz="2000" dirty="0">
                <a:latin typeface="Book Antiqua" pitchFamily="18" charset="0"/>
              </a:rPr>
              <a:t>Ayurveda Awareness </a:t>
            </a:r>
          </a:p>
          <a:p>
            <a:r>
              <a:rPr lang="en-IN" sz="2000" dirty="0">
                <a:latin typeface="Book Antiqua" pitchFamily="18" charset="0"/>
              </a:rPr>
              <a:t>Movie Night</a:t>
            </a:r>
          </a:p>
          <a:p>
            <a:r>
              <a:rPr lang="en-IN" sz="2000" dirty="0">
                <a:latin typeface="Book Antiqua" pitchFamily="18" charset="0"/>
              </a:rPr>
              <a:t>Farewell Party</a:t>
            </a:r>
          </a:p>
          <a:p>
            <a:r>
              <a:rPr lang="en-IN" sz="2000" dirty="0">
                <a:latin typeface="Book Antiqua" pitchFamily="18" charset="0"/>
              </a:rPr>
              <a:t>National Science Day</a:t>
            </a:r>
          </a:p>
          <a:p>
            <a:r>
              <a:rPr lang="en-IN" sz="2000" dirty="0">
                <a:latin typeface="Book Antiqua" pitchFamily="18" charset="0"/>
              </a:rPr>
              <a:t>Live Band and Auto Expo</a:t>
            </a:r>
          </a:p>
          <a:p>
            <a:r>
              <a:rPr lang="en-IN" sz="2000" dirty="0" err="1">
                <a:latin typeface="Book Antiqua" pitchFamily="18" charset="0"/>
              </a:rPr>
              <a:t>Zumba</a:t>
            </a:r>
            <a:endParaRPr lang="en-IN" sz="2000" dirty="0">
              <a:latin typeface="Book Antiqua" pitchFamily="18" charset="0"/>
            </a:endParaRPr>
          </a:p>
          <a:p>
            <a:r>
              <a:rPr lang="en-IN" sz="2000" dirty="0">
                <a:latin typeface="Book Antiqua" pitchFamily="18" charset="0"/>
              </a:rPr>
              <a:t>AIISH </a:t>
            </a:r>
            <a:r>
              <a:rPr lang="en-IN" sz="2000" dirty="0" err="1">
                <a:latin typeface="Book Antiqua" pitchFamily="18" charset="0"/>
              </a:rPr>
              <a:t>Aawaaz</a:t>
            </a:r>
            <a:r>
              <a:rPr lang="en-IN" sz="2000" dirty="0">
                <a:latin typeface="Book Antiqua" pitchFamily="18" charset="0"/>
              </a:rPr>
              <a:t> </a:t>
            </a:r>
          </a:p>
          <a:p>
            <a:pPr marL="0" indent="0">
              <a:buNone/>
            </a:pPr>
            <a:endParaRPr lang="en-IN" sz="2000" dirty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1357298"/>
            <a:ext cx="3049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  <a:latin typeface="Book Antiqua" pitchFamily="18" charset="0"/>
              </a:rPr>
              <a:t>AIISH Gymkhana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571472" y="1785926"/>
            <a:ext cx="3162264" cy="714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2010434"/>
            <a:ext cx="4000528" cy="4633276"/>
          </a:xfrm>
        </p:spPr>
        <p:txBody>
          <a:bodyPr>
            <a:noAutofit/>
          </a:bodyPr>
          <a:lstStyle/>
          <a:p>
            <a:r>
              <a:rPr lang="en-IN" sz="1600" dirty="0">
                <a:latin typeface="Book Antiqua" pitchFamily="18" charset="0"/>
              </a:rPr>
              <a:t>Orientation Programme</a:t>
            </a:r>
          </a:p>
          <a:p>
            <a:r>
              <a:rPr lang="en-IN" sz="1600" dirty="0" err="1">
                <a:latin typeface="Book Antiqua" pitchFamily="18" charset="0"/>
              </a:rPr>
              <a:t>Shramadan</a:t>
            </a:r>
            <a:endParaRPr lang="en-IN" sz="1600" dirty="0">
              <a:latin typeface="Book Antiqua" pitchFamily="18" charset="0"/>
            </a:endParaRPr>
          </a:p>
          <a:p>
            <a:r>
              <a:rPr lang="en-IN" sz="1600" dirty="0" err="1">
                <a:latin typeface="Book Antiqua" pitchFamily="18" charset="0"/>
              </a:rPr>
              <a:t>Kodagu</a:t>
            </a:r>
            <a:r>
              <a:rPr lang="en-IN" sz="1600" dirty="0">
                <a:latin typeface="Book Antiqua" pitchFamily="18" charset="0"/>
              </a:rPr>
              <a:t> and Kerala Flood Relief</a:t>
            </a:r>
          </a:p>
          <a:p>
            <a:r>
              <a:rPr lang="en-IN" sz="1600" dirty="0">
                <a:latin typeface="Book Antiqua" pitchFamily="18" charset="0"/>
              </a:rPr>
              <a:t>Games and Sports</a:t>
            </a:r>
          </a:p>
          <a:p>
            <a:r>
              <a:rPr lang="en-IN" sz="1600" dirty="0">
                <a:latin typeface="Book Antiqua" pitchFamily="18" charset="0"/>
              </a:rPr>
              <a:t>Art and Craft Making</a:t>
            </a:r>
          </a:p>
          <a:p>
            <a:r>
              <a:rPr lang="en-IN" sz="1600" dirty="0">
                <a:latin typeface="Book Antiqua" pitchFamily="18" charset="0"/>
              </a:rPr>
              <a:t>Trekking</a:t>
            </a:r>
          </a:p>
          <a:p>
            <a:r>
              <a:rPr lang="en-IN" sz="1600" dirty="0">
                <a:latin typeface="Book Antiqua" pitchFamily="18" charset="0"/>
              </a:rPr>
              <a:t>Run for Unity</a:t>
            </a:r>
          </a:p>
          <a:p>
            <a:r>
              <a:rPr lang="en-IN" sz="1600" dirty="0">
                <a:latin typeface="Book Antiqua" pitchFamily="18" charset="0"/>
              </a:rPr>
              <a:t>Pre-school Screening</a:t>
            </a:r>
          </a:p>
          <a:p>
            <a:r>
              <a:rPr lang="en-IN" sz="1600" dirty="0">
                <a:latin typeface="Book Antiqua" pitchFamily="18" charset="0"/>
              </a:rPr>
              <a:t>Blood Donation</a:t>
            </a:r>
          </a:p>
          <a:p>
            <a:r>
              <a:rPr lang="en-IN" sz="1600" dirty="0">
                <a:latin typeface="Book Antiqua" pitchFamily="18" charset="0"/>
              </a:rPr>
              <a:t>NSS  Special Camp </a:t>
            </a:r>
          </a:p>
          <a:p>
            <a:r>
              <a:rPr lang="en-IN" sz="1600" dirty="0">
                <a:latin typeface="Book Antiqua" pitchFamily="18" charset="0"/>
              </a:rPr>
              <a:t>Orphanage Visit</a:t>
            </a:r>
          </a:p>
          <a:p>
            <a:r>
              <a:rPr lang="en-IN" sz="1600" dirty="0">
                <a:latin typeface="Book Antiqua" pitchFamily="18" charset="0"/>
              </a:rPr>
              <a:t>Kannada Classes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034" y="1500174"/>
            <a:ext cx="4240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sz="2400" dirty="0">
                <a:latin typeface="Book Antiqua" pitchFamily="18" charset="0"/>
              </a:rPr>
              <a:t>National Service Scheme Unit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95376" y="654016"/>
            <a:ext cx="6858048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Extracurricular Events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571472" y="1928802"/>
            <a:ext cx="4714908" cy="71438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118" y="642926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Official Language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285992"/>
            <a:ext cx="7715272" cy="3286148"/>
          </a:xfrm>
        </p:spPr>
        <p:txBody>
          <a:bodyPr>
            <a:normAutofit fontScale="62500" lnSpcReduction="20000"/>
          </a:bodyPr>
          <a:lstStyle/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Training in </a:t>
            </a:r>
            <a:r>
              <a:rPr lang="en-US" sz="4600" dirty="0" err="1">
                <a:solidFill>
                  <a:srgbClr val="002060"/>
                </a:solidFill>
                <a:latin typeface="Book Antiqua" pitchFamily="18" charset="0"/>
              </a:rPr>
              <a:t>Prabodh</a:t>
            </a:r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 for the Institute staff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Material Translation and Development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Conducting of workshops &amp; seminars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Hindi week celebration</a:t>
            </a:r>
            <a:endParaRPr lang="en-IN" sz="4600" dirty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Word-a-day in Hindi and </a:t>
            </a:r>
          </a:p>
          <a:p>
            <a:r>
              <a:rPr lang="en-US" sz="4600" dirty="0">
                <a:solidFill>
                  <a:srgbClr val="002060"/>
                </a:solidFill>
                <a:latin typeface="Book Antiqua" pitchFamily="18" charset="0"/>
              </a:rPr>
              <a:t>Award for best execution of official language </a:t>
            </a:r>
            <a:endParaRPr lang="en-IN" sz="4000" dirty="0">
              <a:solidFill>
                <a:srgbClr val="002060"/>
              </a:solidFill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5984" y="511140"/>
            <a:ext cx="457203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Awards &amp; Laurels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14554"/>
            <a:ext cx="7829576" cy="3500462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Book Antiqua" pitchFamily="18" charset="0"/>
              </a:rPr>
              <a:t>KARYALAYA JYOTHISMRITHI  </a:t>
            </a:r>
            <a:r>
              <a:rPr lang="en-IN" sz="2400" dirty="0" err="1">
                <a:latin typeface="Book Antiqua" pitchFamily="18" charset="0"/>
              </a:rPr>
              <a:t>Puraskar</a:t>
            </a:r>
            <a:r>
              <a:rPr lang="en-IN" sz="2400" dirty="0">
                <a:latin typeface="Book Antiqua" pitchFamily="18" charset="0"/>
              </a:rPr>
              <a:t> Best Execution of Official Language</a:t>
            </a:r>
          </a:p>
          <a:p>
            <a:r>
              <a:rPr lang="en-US" sz="2400" dirty="0">
                <a:latin typeface="Book Antiqua" pitchFamily="18" charset="0"/>
                <a:ea typeface="Times New Roman"/>
              </a:rPr>
              <a:t>Dr. M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Pushpavathi</a:t>
            </a:r>
            <a:r>
              <a:rPr lang="en-US" sz="2400" dirty="0">
                <a:latin typeface="Book Antiqua" pitchFamily="18" charset="0"/>
                <a:ea typeface="Times New Roman"/>
              </a:rPr>
              <a:t>, Director: 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Rais</a:t>
            </a:r>
            <a:r>
              <a:rPr lang="en-US" sz="2400" dirty="0">
                <a:latin typeface="Book Antiqua" pitchFamily="18" charset="0"/>
                <a:ea typeface="Times New Roman"/>
              </a:rPr>
              <a:t> Ahmed Memorial Lecture Award &amp; </a:t>
            </a:r>
            <a:r>
              <a:rPr lang="en-US" sz="2400" dirty="0">
                <a:latin typeface="Book Antiqua" pitchFamily="18" charset="0"/>
              </a:rPr>
              <a:t>Braithwaite's Oration award </a:t>
            </a:r>
            <a:endParaRPr lang="en-US" sz="2400" dirty="0">
              <a:latin typeface="Book Antiqua" pitchFamily="18" charset="0"/>
              <a:ea typeface="Times New Roman"/>
            </a:endParaRPr>
          </a:p>
          <a:p>
            <a:r>
              <a:rPr lang="en-US" sz="2400" dirty="0">
                <a:latin typeface="Book Antiqua" pitchFamily="18" charset="0"/>
              </a:rPr>
              <a:t>Dr. </a:t>
            </a:r>
            <a:r>
              <a:rPr lang="en-US" sz="2400" dirty="0" err="1">
                <a:latin typeface="Book Antiqua" pitchFamily="18" charset="0"/>
              </a:rPr>
              <a:t>Animesh</a:t>
            </a:r>
            <a:r>
              <a:rPr lang="en-US" sz="2400" dirty="0">
                <a:latin typeface="Book Antiqua" pitchFamily="18" charset="0"/>
              </a:rPr>
              <a:t> Barman: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Padmashree</a:t>
            </a:r>
            <a:r>
              <a:rPr lang="en-US" sz="2400" dirty="0">
                <a:latin typeface="Book Antiqua" pitchFamily="18" charset="0"/>
                <a:ea typeface="Times New Roman"/>
              </a:rPr>
              <a:t> Prof. S. </a:t>
            </a:r>
            <a:r>
              <a:rPr lang="en-US" sz="2400" dirty="0" err="1">
                <a:latin typeface="Book Antiqua" pitchFamily="18" charset="0"/>
                <a:ea typeface="Times New Roman"/>
              </a:rPr>
              <a:t>Rameswaran</a:t>
            </a:r>
            <a:r>
              <a:rPr lang="en-US" sz="2400" dirty="0">
                <a:latin typeface="Book Antiqua" pitchFamily="18" charset="0"/>
                <a:ea typeface="Times New Roman"/>
              </a:rPr>
              <a:t> Endowment Oration Award</a:t>
            </a:r>
          </a:p>
          <a:p>
            <a:r>
              <a:rPr lang="en-US" sz="2400" dirty="0">
                <a:latin typeface="Book Antiqua" pitchFamily="18" charset="0"/>
              </a:rPr>
              <a:t>Dr. S. </a:t>
            </a:r>
            <a:r>
              <a:rPr lang="en-US" sz="2400" dirty="0" err="1">
                <a:latin typeface="Book Antiqua" pitchFamily="18" charset="0"/>
              </a:rPr>
              <a:t>Venkatesan</a:t>
            </a:r>
            <a:r>
              <a:rPr lang="en-US" sz="2400" dirty="0">
                <a:latin typeface="Book Antiqua" pitchFamily="18" charset="0"/>
              </a:rPr>
              <a:t> &amp; Dr. </a:t>
            </a:r>
            <a:r>
              <a:rPr lang="en-US" sz="2400" dirty="0" err="1">
                <a:latin typeface="Book Antiqua" pitchFamily="18" charset="0"/>
              </a:rPr>
              <a:t>Alok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err="1">
                <a:latin typeface="Book Antiqua" pitchFamily="18" charset="0"/>
              </a:rPr>
              <a:t>Upadhaya</a:t>
            </a:r>
            <a:r>
              <a:rPr lang="en-US" sz="2400" dirty="0">
                <a:latin typeface="Book Antiqua" pitchFamily="18" charset="0"/>
              </a:rPr>
              <a:t>- Felicitation for professional contribution</a:t>
            </a:r>
            <a:endParaRPr lang="en-IN" sz="2400" dirty="0">
              <a:latin typeface="Book Antiqua" pitchFamily="18" charset="0"/>
            </a:endParaRPr>
          </a:p>
          <a:p>
            <a:endParaRPr lang="en-IN" sz="2400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428736"/>
            <a:ext cx="6882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Awards/Laurels by other Organizations...</a:t>
            </a:r>
          </a:p>
        </p:txBody>
      </p:sp>
      <p:pic>
        <p:nvPicPr>
          <p:cNvPr id="5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V="1">
            <a:off x="571472" y="1954520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.......Awards/Laurels by other organizations</a:t>
            </a:r>
          </a:p>
          <a:p>
            <a:r>
              <a:rPr lang="en-US" sz="4000" dirty="0">
                <a:latin typeface="Book Antiqua" pitchFamily="18" charset="0"/>
              </a:rPr>
              <a:t>Ms. </a:t>
            </a:r>
            <a:r>
              <a:rPr lang="en-US" sz="4000" dirty="0" err="1">
                <a:latin typeface="Book Antiqua" pitchFamily="18" charset="0"/>
              </a:rPr>
              <a:t>Rakshith</a:t>
            </a:r>
            <a:r>
              <a:rPr lang="en-US" sz="4000" dirty="0">
                <a:latin typeface="Book Antiqua" pitchFamily="18" charset="0"/>
              </a:rPr>
              <a:t> S - </a:t>
            </a:r>
            <a:r>
              <a:rPr lang="en-US" sz="4000" dirty="0" err="1">
                <a:solidFill>
                  <a:srgbClr val="FF0000"/>
                </a:solidFill>
                <a:latin typeface="Book Antiqua" pitchFamily="18" charset="0"/>
              </a:rPr>
              <a:t>Arati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Book Antiqua" pitchFamily="18" charset="0"/>
              </a:rPr>
              <a:t>Venkataraman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 Memorial </a:t>
            </a:r>
            <a:r>
              <a:rPr lang="en-US" sz="4000" dirty="0">
                <a:latin typeface="Book Antiqua" pitchFamily="18" charset="0"/>
              </a:rPr>
              <a:t>Gold Medal </a:t>
            </a:r>
          </a:p>
          <a:p>
            <a:r>
              <a:rPr lang="en-US" sz="4000" dirty="0">
                <a:latin typeface="Book Antiqua" pitchFamily="18" charset="0"/>
              </a:rPr>
              <a:t>Ms. </a:t>
            </a:r>
            <a:r>
              <a:rPr lang="en-US" sz="4000" dirty="0" err="1">
                <a:latin typeface="Book Antiqua" pitchFamily="18" charset="0"/>
              </a:rPr>
              <a:t>Priyadarshini</a:t>
            </a:r>
            <a:r>
              <a:rPr lang="en-US" sz="4000" dirty="0">
                <a:latin typeface="Book Antiqua" pitchFamily="18" charset="0"/>
              </a:rPr>
              <a:t> V -  </a:t>
            </a:r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Dr P.D. Manohar</a:t>
            </a:r>
            <a:r>
              <a:rPr lang="en-US" sz="4000" dirty="0">
                <a:latin typeface="Book Antiqua" pitchFamily="18" charset="0"/>
              </a:rPr>
              <a:t> Gold Medal </a:t>
            </a:r>
          </a:p>
          <a:p>
            <a:r>
              <a:rPr lang="en-US" sz="3000" dirty="0">
                <a:latin typeface="Book Antiqua" pitchFamily="18" charset="0"/>
              </a:rPr>
              <a:t>Best Scientific Paper Presentation Awards: 60</a:t>
            </a:r>
          </a:p>
          <a:p>
            <a:pPr>
              <a:buNone/>
            </a:pPr>
            <a:endParaRPr lang="en-IN" sz="3600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285984" y="511140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32" y="357166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.....Awards &amp; Laurels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571472" y="228599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5740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Awards hosted by the Institute…</a:t>
            </a:r>
          </a:p>
          <a:p>
            <a:pPr marL="0" indent="0" algn="just"/>
            <a:r>
              <a:rPr lang="en-US" sz="2400" dirty="0">
                <a:latin typeface="Book Antiqua" pitchFamily="18" charset="0"/>
              </a:rPr>
              <a:t>     	Dr. </a:t>
            </a:r>
            <a:r>
              <a:rPr lang="en-US" sz="2400" dirty="0" err="1">
                <a:latin typeface="Book Antiqua" pitchFamily="18" charset="0"/>
              </a:rPr>
              <a:t>Sreedevi</a:t>
            </a:r>
            <a:r>
              <a:rPr lang="en-US" sz="2400" dirty="0">
                <a:latin typeface="Book Antiqua" pitchFamily="18" charset="0"/>
              </a:rPr>
              <a:t> N., Dr. </a:t>
            </a:r>
            <a:r>
              <a:rPr lang="en-US" sz="2400" dirty="0" err="1">
                <a:latin typeface="Book Antiqua" pitchFamily="18" charset="0"/>
              </a:rPr>
              <a:t>Ajith</a:t>
            </a:r>
            <a:r>
              <a:rPr lang="en-US" sz="2400" dirty="0">
                <a:latin typeface="Book Antiqua" pitchFamily="18" charset="0"/>
              </a:rPr>
              <a:t> Kumar U, Dr. P. 	</a:t>
            </a:r>
            <a:r>
              <a:rPr lang="en-US" sz="2400" dirty="0" err="1">
                <a:latin typeface="Book Antiqua" pitchFamily="18" charset="0"/>
              </a:rPr>
              <a:t>Purusothama</a:t>
            </a:r>
            <a:r>
              <a:rPr lang="en-US" sz="2400" dirty="0">
                <a:latin typeface="Book Antiqua" pitchFamily="18" charset="0"/>
              </a:rPr>
              <a:t>,    Ms. </a:t>
            </a:r>
            <a:r>
              <a:rPr lang="en-US" sz="2400" dirty="0" err="1">
                <a:latin typeface="Book Antiqua" pitchFamily="18" charset="0"/>
              </a:rPr>
              <a:t>Megha</a:t>
            </a:r>
            <a:r>
              <a:rPr lang="en-US" sz="2400" dirty="0">
                <a:latin typeface="Book Antiqua" pitchFamily="18" charset="0"/>
              </a:rPr>
              <a:t>, Ms. </a:t>
            </a:r>
            <a:r>
              <a:rPr lang="en-US" sz="2400" dirty="0" err="1">
                <a:latin typeface="Book Antiqua" pitchFamily="18" charset="0"/>
              </a:rPr>
              <a:t>Geetha</a:t>
            </a:r>
            <a:r>
              <a:rPr lang="en-US" sz="2400" dirty="0">
                <a:latin typeface="Book Antiqua" pitchFamily="18" charset="0"/>
              </a:rPr>
              <a:t> M.P., Mr. B. 	Suresh and Mr. K. </a:t>
            </a:r>
            <a:r>
              <a:rPr lang="en-US" sz="2400" dirty="0" err="1">
                <a:latin typeface="Book Antiqua" pitchFamily="18" charset="0"/>
              </a:rPr>
              <a:t>Sreenivasa</a:t>
            </a:r>
            <a:r>
              <a:rPr lang="en-US" sz="2400" dirty="0">
                <a:latin typeface="Book Antiqua" pitchFamily="18" charset="0"/>
              </a:rPr>
              <a:t> received the </a:t>
            </a:r>
            <a:r>
              <a:rPr lang="en-US" sz="2400" dirty="0">
                <a:solidFill>
                  <a:srgbClr val="FF0000"/>
                </a:solidFill>
                <a:latin typeface="Book Antiqua" pitchFamily="18" charset="0"/>
              </a:rPr>
              <a:t>BEST</a:t>
            </a:r>
            <a:r>
              <a:rPr lang="en-US" sz="2400" dirty="0">
                <a:latin typeface="Book Antiqua" pitchFamily="18" charset="0"/>
              </a:rPr>
              <a:t> 	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AIISHIAN </a:t>
            </a:r>
            <a:r>
              <a:rPr lang="en-US" sz="2400" dirty="0">
                <a:latin typeface="Book Antiqua" pitchFamily="18" charset="0"/>
              </a:rPr>
              <a:t>of the Year</a:t>
            </a:r>
          </a:p>
          <a:p>
            <a:pPr algn="just"/>
            <a:r>
              <a:rPr lang="en-US" sz="2400" dirty="0">
                <a:latin typeface="Book Antiqua" pitchFamily="18" charset="0"/>
              </a:rPr>
              <a:t>	Mr. </a:t>
            </a:r>
            <a:r>
              <a:rPr lang="en-US" sz="2400" dirty="0" err="1">
                <a:latin typeface="Book Antiqua" pitchFamily="18" charset="0"/>
              </a:rPr>
              <a:t>Rakshith</a:t>
            </a:r>
            <a:r>
              <a:rPr lang="en-US" sz="2400" dirty="0">
                <a:latin typeface="Book Antiqua" pitchFamily="18" charset="0"/>
              </a:rPr>
              <a:t> S: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Dr.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Vijayalakshmi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Basavaraj</a:t>
            </a:r>
            <a:r>
              <a:rPr lang="en-US" sz="2400" dirty="0">
                <a:latin typeface="Book Antiqua" pitchFamily="18" charset="0"/>
              </a:rPr>
              <a:t> Gold 	Medal </a:t>
            </a:r>
          </a:p>
          <a:p>
            <a:pPr algn="just"/>
            <a:r>
              <a:rPr lang="en-US" sz="2400" dirty="0">
                <a:latin typeface="Book Antiqua" pitchFamily="18" charset="0"/>
              </a:rPr>
              <a:t>	Ms. </a:t>
            </a:r>
            <a:r>
              <a:rPr lang="en-US" sz="2400" dirty="0" err="1">
                <a:latin typeface="Book Antiqua" pitchFamily="18" charset="0"/>
              </a:rPr>
              <a:t>Priyadharshini</a:t>
            </a:r>
            <a:r>
              <a:rPr lang="en-US" sz="2400" dirty="0">
                <a:latin typeface="Book Antiqua" pitchFamily="18" charset="0"/>
              </a:rPr>
              <a:t> V : 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Dr. R.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Sundar</a:t>
            </a:r>
            <a:r>
              <a:rPr lang="en-US" sz="2400" dirty="0">
                <a:latin typeface="Book Antiqua" pitchFamily="18" charset="0"/>
              </a:rPr>
              <a:t> Gold Medal, 	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Jayalakshamma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Gold Medal,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Friends United 	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Organisation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Endowment cash prize</a:t>
            </a:r>
            <a:r>
              <a:rPr lang="en-US" sz="2400" dirty="0">
                <a:latin typeface="Book Antiqua" pitchFamily="18" charset="0"/>
              </a:rPr>
              <a:t> and,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T.     	V.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Alamelu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Gold Medal </a:t>
            </a:r>
          </a:p>
          <a:p>
            <a:r>
              <a:rPr lang="en-US" sz="2400" dirty="0">
                <a:latin typeface="Book Antiqua" pitchFamily="18" charset="0"/>
              </a:rPr>
              <a:t>	Ms. Eliza Baby:  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Smt. T. V. </a:t>
            </a:r>
            <a:r>
              <a:rPr lang="en-US" sz="2400" b="1" dirty="0" err="1">
                <a:solidFill>
                  <a:srgbClr val="C00000"/>
                </a:solidFill>
                <a:latin typeface="Book Antiqua" pitchFamily="18" charset="0"/>
              </a:rPr>
              <a:t>Alamelu</a:t>
            </a: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Gold Medal </a:t>
            </a:r>
            <a:endParaRPr lang="en-IN" sz="2400" dirty="0">
              <a:latin typeface="Book Antiqua" pitchFamily="18" charset="0"/>
            </a:endParaRPr>
          </a:p>
          <a:p>
            <a:endParaRPr lang="en-IN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2285984" y="511140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32" y="357166"/>
            <a:ext cx="8229600" cy="1143000"/>
          </a:xfrm>
        </p:spPr>
        <p:txBody>
          <a:bodyPr>
            <a:noAutofit/>
          </a:bodyPr>
          <a:lstStyle/>
          <a:p>
            <a:r>
              <a:rPr lang="en-IN" dirty="0">
                <a:latin typeface="Book Antiqua" pitchFamily="18" charset="0"/>
              </a:rPr>
              <a:t>.....Awards &amp; Laurels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428596" y="192880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57400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…Awards hosted by the Institute</a:t>
            </a:r>
          </a:p>
          <a:p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Priyanka</a:t>
            </a:r>
            <a:r>
              <a:rPr lang="en-US" sz="2800" dirty="0">
                <a:latin typeface="Book Antiqua" pitchFamily="18" charset="0"/>
              </a:rPr>
              <a:t>, Ms. </a:t>
            </a:r>
            <a:r>
              <a:rPr lang="en-US" sz="2800" dirty="0" err="1">
                <a:latin typeface="Book Antiqua" pitchFamily="18" charset="0"/>
              </a:rPr>
              <a:t>Shezeen</a:t>
            </a:r>
            <a:r>
              <a:rPr lang="en-US" sz="2800" dirty="0">
                <a:latin typeface="Book Antiqua" pitchFamily="18" charset="0"/>
              </a:rPr>
              <a:t> Abdul </a:t>
            </a:r>
            <a:r>
              <a:rPr lang="en-US" sz="2800" dirty="0" err="1">
                <a:latin typeface="Book Antiqua" pitchFamily="18" charset="0"/>
              </a:rPr>
              <a:t>Gafoor</a:t>
            </a:r>
            <a:r>
              <a:rPr lang="en-US" sz="2800" dirty="0">
                <a:latin typeface="Book Antiqua" pitchFamily="18" charset="0"/>
              </a:rPr>
              <a:t> and Ms. Varsha M: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Student Clinician</a:t>
            </a:r>
            <a:r>
              <a:rPr lang="en-US" sz="2800" dirty="0">
                <a:latin typeface="Book Antiqua" pitchFamily="18" charset="0"/>
              </a:rPr>
              <a:t> Award</a:t>
            </a:r>
          </a:p>
          <a:p>
            <a:pPr lvl="0"/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Hima</a:t>
            </a:r>
            <a:r>
              <a:rPr lang="en-US" sz="2800" dirty="0">
                <a:latin typeface="Book Antiqua" pitchFamily="18" charset="0"/>
              </a:rPr>
              <a:t> Nair, Ms. </a:t>
            </a:r>
            <a:r>
              <a:rPr lang="en-US" sz="2800" dirty="0" err="1">
                <a:latin typeface="Book Antiqua" pitchFamily="18" charset="0"/>
              </a:rPr>
              <a:t>Pooja</a:t>
            </a:r>
            <a:r>
              <a:rPr lang="en-US" sz="2800" dirty="0">
                <a:latin typeface="Book Antiqua" pitchFamily="18" charset="0"/>
              </a:rPr>
              <a:t> C, Ms. </a:t>
            </a:r>
            <a:r>
              <a:rPr lang="en-US" sz="2800" dirty="0" err="1">
                <a:latin typeface="Book Antiqua" pitchFamily="18" charset="0"/>
              </a:rPr>
              <a:t>Thanuja</a:t>
            </a:r>
            <a:r>
              <a:rPr lang="en-US" sz="2800" dirty="0">
                <a:latin typeface="Book Antiqua" pitchFamily="18" charset="0"/>
              </a:rPr>
              <a:t> D, and Ms. </a:t>
            </a:r>
            <a:r>
              <a:rPr lang="en-US" sz="2800" dirty="0" err="1">
                <a:latin typeface="Book Antiqua" pitchFamily="18" charset="0"/>
              </a:rPr>
              <a:t>Vijaya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Varsha</a:t>
            </a:r>
            <a:r>
              <a:rPr lang="en-US" sz="2800" dirty="0">
                <a:latin typeface="Book Antiqua" pitchFamily="18" charset="0"/>
              </a:rPr>
              <a:t>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Journal Club Presentation</a:t>
            </a:r>
            <a:r>
              <a:rPr lang="en-US" sz="2800" dirty="0">
                <a:latin typeface="Book Antiqua" pitchFamily="18" charset="0"/>
              </a:rPr>
              <a:t> Award</a:t>
            </a:r>
            <a:endParaRPr lang="en-IN" sz="2800" dirty="0">
              <a:latin typeface="Book Antiqua" pitchFamily="18" charset="0"/>
            </a:endParaRPr>
          </a:p>
          <a:p>
            <a:pPr lvl="0"/>
            <a:r>
              <a:rPr lang="en-US" sz="2800" dirty="0">
                <a:latin typeface="Book Antiqua" pitchFamily="18" charset="0"/>
              </a:rPr>
              <a:t>Ms. </a:t>
            </a:r>
            <a:r>
              <a:rPr lang="en-US" sz="2800" dirty="0" err="1">
                <a:latin typeface="Book Antiqua" pitchFamily="18" charset="0"/>
              </a:rPr>
              <a:t>Gouri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Girish</a:t>
            </a:r>
            <a:r>
              <a:rPr lang="en-US" sz="2800" dirty="0">
                <a:latin typeface="Book Antiqua" pitchFamily="18" charset="0"/>
              </a:rPr>
              <a:t>, Mr. </a:t>
            </a:r>
            <a:r>
              <a:rPr lang="en-US" sz="2800" dirty="0" err="1">
                <a:latin typeface="Book Antiqua" pitchFamily="18" charset="0"/>
              </a:rPr>
              <a:t>Ankit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Lohani</a:t>
            </a:r>
            <a:r>
              <a:rPr lang="en-US" sz="2800" dirty="0">
                <a:latin typeface="Book Antiqua" pitchFamily="18" charset="0"/>
              </a:rPr>
              <a:t> and Mr. </a:t>
            </a:r>
            <a:r>
              <a:rPr lang="en-US" sz="2800" dirty="0" err="1">
                <a:latin typeface="Book Antiqua" pitchFamily="18" charset="0"/>
              </a:rPr>
              <a:t>Jeevan</a:t>
            </a:r>
            <a:r>
              <a:rPr lang="en-US" sz="2800" dirty="0">
                <a:latin typeface="Book Antiqua" pitchFamily="18" charset="0"/>
              </a:rPr>
              <a:t> RS:  </a:t>
            </a:r>
            <a:r>
              <a:rPr lang="en-US" sz="2800" b="1" dirty="0">
                <a:solidFill>
                  <a:srgbClr val="002060"/>
                </a:solidFill>
                <a:latin typeface="Book Antiqua" pitchFamily="18" charset="0"/>
              </a:rPr>
              <a:t>Best Clinical Conference Presentation </a:t>
            </a:r>
            <a:r>
              <a:rPr lang="en-US" sz="2800" dirty="0">
                <a:latin typeface="Book Antiqua" pitchFamily="18" charset="0"/>
              </a:rPr>
              <a:t>Award</a:t>
            </a:r>
            <a:endParaRPr lang="en-IN" sz="2800" dirty="0">
              <a:latin typeface="Book Antiqua" pitchFamily="18" charset="0"/>
            </a:endParaRPr>
          </a:p>
          <a:p>
            <a:endParaRPr lang="en-IN" sz="2800" dirty="0">
              <a:latin typeface="Book Antiqua" pitchFamily="18" charset="0"/>
            </a:endParaRPr>
          </a:p>
          <a:p>
            <a:pPr>
              <a:buNone/>
            </a:pPr>
            <a:endParaRPr lang="en-IN" sz="3600" dirty="0">
              <a:latin typeface="Calibri" pitchFamily="34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43024" y="511148"/>
            <a:ext cx="5643602" cy="9286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472" y="357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.....Awards &amp; Laurels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642910" y="1928802"/>
            <a:ext cx="7072362" cy="45719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90" y="642918"/>
            <a:ext cx="7400948" cy="785818"/>
          </a:xfr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4000" dirty="0">
                <a:solidFill>
                  <a:srgbClr val="002060"/>
                </a:solidFill>
                <a:latin typeface="Book Antiqua" pitchFamily="18" charset="0"/>
              </a:rPr>
              <a:t>Other Activities  and 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IN" dirty="0">
                <a:latin typeface="Book Antiqua" pitchFamily="18" charset="0"/>
              </a:rPr>
              <a:t>Infrastructure Development  &amp; Maintenance</a:t>
            </a:r>
          </a:p>
          <a:p>
            <a:r>
              <a:rPr lang="en-IN" dirty="0">
                <a:latin typeface="Book Antiqua" pitchFamily="18" charset="0"/>
              </a:rPr>
              <a:t>Material Development</a:t>
            </a:r>
          </a:p>
          <a:p>
            <a:r>
              <a:rPr lang="en-IN" dirty="0">
                <a:latin typeface="Book Antiqua" pitchFamily="18" charset="0"/>
              </a:rPr>
              <a:t>Personnel Management </a:t>
            </a:r>
          </a:p>
          <a:p>
            <a:r>
              <a:rPr lang="en-IN" dirty="0">
                <a:latin typeface="Book Antiqua" pitchFamily="18" charset="0"/>
              </a:rPr>
              <a:t>Technological Consultancy Services</a:t>
            </a:r>
          </a:p>
          <a:p>
            <a:r>
              <a:rPr lang="en-IN" dirty="0">
                <a:latin typeface="Book Antiqua" pitchFamily="18" charset="0"/>
              </a:rPr>
              <a:t>Implementation of Right to Information Act</a:t>
            </a:r>
          </a:p>
          <a:p>
            <a:r>
              <a:rPr lang="en-IN" dirty="0">
                <a:latin typeface="Book Antiqua" pitchFamily="18" charset="0"/>
              </a:rPr>
              <a:t>Reservation Policy Implementation</a:t>
            </a:r>
          </a:p>
          <a:p>
            <a:r>
              <a:rPr lang="en-IN" dirty="0">
                <a:latin typeface="Book Antiqua" pitchFamily="18" charset="0"/>
              </a:rPr>
              <a:t>Library and Information Services</a:t>
            </a:r>
          </a:p>
          <a:p>
            <a:endParaRPr lang="en-IN" dirty="0">
              <a:latin typeface="Book Antiqua" pitchFamily="18" charset="0"/>
            </a:endParaRPr>
          </a:p>
        </p:txBody>
      </p:sp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7030A0"/>
                </a:solidFill>
                <a:latin typeface="Book Antiqua" pitchFamily="18" charset="0"/>
              </a:rPr>
              <a:t>Financial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43116"/>
            <a:ext cx="3500358" cy="13615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2500" dirty="0">
                <a:solidFill>
                  <a:srgbClr val="FF0000"/>
                </a:solidFill>
                <a:latin typeface="Book Antiqua" pitchFamily="18" charset="0"/>
              </a:rPr>
              <a:t>     Grants received </a:t>
            </a:r>
          </a:p>
          <a:p>
            <a:pPr>
              <a:buNone/>
            </a:pPr>
            <a:r>
              <a:rPr lang="en-IN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IN" dirty="0">
                <a:latin typeface="Book Antiqua" pitchFamily="18" charset="0"/>
              </a:rPr>
              <a:t>Rs. 5935. 29 lakhs</a:t>
            </a:r>
          </a:p>
          <a:p>
            <a:pPr>
              <a:buNone/>
            </a:pPr>
            <a:r>
              <a:rPr lang="en-IN" sz="2500" dirty="0">
                <a:latin typeface="Book Antiqua" pitchFamily="18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4088" y="2214554"/>
            <a:ext cx="37799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500" dirty="0">
                <a:solidFill>
                  <a:srgbClr val="FF0000"/>
                </a:solidFill>
                <a:latin typeface="Book Antiqua" pitchFamily="18" charset="0"/>
              </a:rPr>
              <a:t>   Expenditure </a:t>
            </a:r>
          </a:p>
          <a:p>
            <a:r>
              <a:rPr lang="en-IN" sz="3200" dirty="0">
                <a:latin typeface="Book Antiqua" pitchFamily="18" charset="0"/>
              </a:rPr>
              <a:t>Rs. 5557.38 lakhs</a:t>
            </a:r>
          </a:p>
          <a:p>
            <a:r>
              <a:rPr lang="en-IN" dirty="0">
                <a:latin typeface="Book Antiqua" pitchFamily="18" charset="0"/>
              </a:rPr>
              <a:t>	</a:t>
            </a:r>
            <a:endParaRPr lang="en-IN" sz="2000" dirty="0"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3786190"/>
            <a:ext cx="6786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000" dirty="0">
                <a:latin typeface="Book Antiqua" pitchFamily="18" charset="0"/>
              </a:rPr>
              <a:t>Income Generated  = Rs. </a:t>
            </a:r>
            <a:r>
              <a:rPr lang="en-IN" sz="3000" b="1" dirty="0">
                <a:solidFill>
                  <a:srgbClr val="C00000"/>
                </a:solidFill>
                <a:latin typeface="Book Antiqua" pitchFamily="18" charset="0"/>
              </a:rPr>
              <a:t>866.61</a:t>
            </a:r>
            <a:r>
              <a:rPr lang="en-IN" sz="3000" dirty="0">
                <a:latin typeface="Book Antiqua" pitchFamily="18" charset="0"/>
              </a:rPr>
              <a:t> lakhs</a:t>
            </a:r>
          </a:p>
        </p:txBody>
      </p:sp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" y="64008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pic>
        <p:nvPicPr>
          <p:cNvPr id="8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1"/>
            <a:r>
              <a:rPr lang="en-US" sz="2400" dirty="0">
                <a:latin typeface="+mj-lt"/>
              </a:rPr>
              <a:t>Swachh Bharath Fortnight from 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 to 15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April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Launching of Illumina </a:t>
            </a:r>
            <a:r>
              <a:rPr lang="en-US" sz="2400" dirty="0" err="1">
                <a:latin typeface="+mj-lt"/>
              </a:rPr>
              <a:t>Miseq</a:t>
            </a:r>
            <a:r>
              <a:rPr lang="en-US" sz="2400" dirty="0">
                <a:latin typeface="+mj-lt"/>
              </a:rPr>
              <a:t> Equipment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April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Preschool Graduation Day on 27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April 2018. 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Summer camp for pre-school children from 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 to 31</a:t>
            </a:r>
            <a:r>
              <a:rPr lang="en-US" sz="2400" baseline="30000" dirty="0">
                <a:latin typeface="+mj-lt"/>
              </a:rPr>
              <a:t>st</a:t>
            </a:r>
            <a:r>
              <a:rPr lang="en-US" sz="2400" dirty="0">
                <a:latin typeface="+mj-lt"/>
              </a:rPr>
              <a:t> May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53</a:t>
            </a:r>
            <a:r>
              <a:rPr lang="en-US" sz="2400" baseline="30000" dirty="0">
                <a:latin typeface="+mj-lt"/>
              </a:rPr>
              <a:t>rd</a:t>
            </a:r>
            <a:r>
              <a:rPr lang="en-US" sz="2400" dirty="0">
                <a:latin typeface="+mj-lt"/>
              </a:rPr>
              <a:t> Annual Day celebration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August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Opening of Eye-tracking Lab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August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Inauguration of Equipment for Vestibular System Evaluation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August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Inauguration of new New-born Screening </a:t>
            </a:r>
            <a:r>
              <a:rPr lang="en-US" sz="2400" dirty="0" err="1">
                <a:latin typeface="+mj-lt"/>
              </a:rPr>
              <a:t>Centres</a:t>
            </a:r>
            <a:r>
              <a:rPr lang="en-US" sz="2400" dirty="0">
                <a:latin typeface="+mj-lt"/>
              </a:rPr>
              <a:t>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August 2018.</a:t>
            </a:r>
            <a:endParaRPr lang="en-IN" sz="2400" dirty="0">
              <a:latin typeface="+mj-lt"/>
            </a:endParaRPr>
          </a:p>
          <a:p>
            <a:pPr lvl="1"/>
            <a:r>
              <a:rPr lang="en-US" sz="2400" dirty="0">
                <a:latin typeface="+mj-lt"/>
              </a:rPr>
              <a:t>Opening of upgraded Central Computer Centre on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August 2018.</a:t>
            </a:r>
            <a:endParaRPr lang="en-IN" sz="2400" dirty="0">
              <a:latin typeface="+mj-lt"/>
            </a:endParaRPr>
          </a:p>
          <a:p>
            <a:pPr lvl="1"/>
            <a:endParaRPr lang="en-US" sz="2400" dirty="0">
              <a:latin typeface="+mj-lt"/>
              <a:ea typeface="Times New Roman"/>
              <a:cs typeface="Mangal"/>
            </a:endParaRPr>
          </a:p>
          <a:p>
            <a:pPr lvl="1"/>
            <a:endParaRPr lang="en-US" sz="2400" dirty="0">
              <a:latin typeface="+mj-lt"/>
              <a:ea typeface="Times New Roman"/>
              <a:cs typeface="Mangal"/>
            </a:endParaRPr>
          </a:p>
          <a:p>
            <a:pPr lvl="1"/>
            <a:endParaRPr lang="en-US" sz="2400" dirty="0">
              <a:latin typeface="+mj-lt"/>
              <a:ea typeface="Times New Roman"/>
              <a:cs typeface="Mangal"/>
            </a:endParaRPr>
          </a:p>
          <a:p>
            <a:pPr lvl="1"/>
            <a:endParaRPr lang="en-US" sz="1800" dirty="0">
              <a:ea typeface="Times New Roman"/>
              <a:cs typeface="Mangal"/>
            </a:endParaRPr>
          </a:p>
          <a:p>
            <a:pPr lvl="1"/>
            <a:endParaRPr lang="en-US" sz="1800" dirty="0">
              <a:ea typeface="Times New Roman"/>
              <a:cs typeface="Mangal"/>
            </a:endParaRPr>
          </a:p>
          <a:p>
            <a:pPr lvl="1"/>
            <a:endParaRPr lang="en-US" sz="1800" dirty="0">
              <a:ea typeface="Times New Roman"/>
              <a:cs typeface="Mangal"/>
            </a:endParaRPr>
          </a:p>
          <a:p>
            <a:pPr lvl="1"/>
            <a:endParaRPr lang="en-US" sz="1800" dirty="0">
              <a:ea typeface="Times New Roman"/>
              <a:cs typeface="Mangal"/>
            </a:endParaRPr>
          </a:p>
          <a:p>
            <a:pPr lvl="1"/>
            <a:endParaRPr lang="en-US" sz="1800" dirty="0">
              <a:ea typeface="Times New Roman"/>
              <a:cs typeface="Mangal"/>
            </a:endParaRPr>
          </a:p>
          <a:p>
            <a:pPr lvl="1"/>
            <a:endParaRPr lang="en-IN" sz="1800" dirty="0"/>
          </a:p>
          <a:p>
            <a:endParaRPr lang="en-IN" sz="2000" b="1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214290"/>
            <a:ext cx="7772400" cy="478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Major Events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backlabl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768" y="2204864"/>
            <a:ext cx="3367846" cy="971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sz="5000" dirty="0">
                <a:latin typeface="Book Antiqua" pitchFamily="18" charset="0"/>
              </a:rPr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E20B-1887-4A5D-B68E-E21988D0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International Workshop on Speech Processing for Voice, Speech and Hearing Disorders on 8 &amp; 9</a:t>
            </a:r>
            <a:r>
              <a:rPr lang="en-US" baseline="30000" dirty="0"/>
              <a:t>th</a:t>
            </a:r>
            <a:r>
              <a:rPr lang="en-US" dirty="0"/>
              <a:t> September 2018.</a:t>
            </a:r>
            <a:endParaRPr lang="en-IN" dirty="0"/>
          </a:p>
          <a:p>
            <a:pPr lvl="1"/>
            <a:r>
              <a:rPr lang="en-US" dirty="0" err="1"/>
              <a:t>Swachhta</a:t>
            </a:r>
            <a:r>
              <a:rPr lang="en-US" dirty="0"/>
              <a:t> Drive – </a:t>
            </a:r>
            <a:r>
              <a:rPr lang="en-US" dirty="0" err="1"/>
              <a:t>Swachhta</a:t>
            </a:r>
            <a:r>
              <a:rPr lang="en-US" dirty="0"/>
              <a:t> Hi </a:t>
            </a:r>
            <a:r>
              <a:rPr lang="en-US" dirty="0" err="1"/>
              <a:t>Sewa</a:t>
            </a:r>
            <a:r>
              <a:rPr lang="en-US" dirty="0"/>
              <a:t> on 15</a:t>
            </a:r>
            <a:r>
              <a:rPr lang="en-US" baseline="30000" dirty="0"/>
              <a:t>th</a:t>
            </a:r>
            <a:r>
              <a:rPr lang="en-US" dirty="0"/>
              <a:t> September to 2</a:t>
            </a:r>
            <a:r>
              <a:rPr lang="en-US" baseline="30000" dirty="0"/>
              <a:t>nd</a:t>
            </a:r>
            <a:r>
              <a:rPr lang="en-US" dirty="0"/>
              <a:t> October 2018.</a:t>
            </a:r>
            <a:endParaRPr lang="en-IN" dirty="0"/>
          </a:p>
          <a:p>
            <a:pPr lvl="1"/>
            <a:r>
              <a:rPr lang="en-US" dirty="0"/>
              <a:t>World Cerebral Palsy day on 5</a:t>
            </a:r>
            <a:r>
              <a:rPr lang="en-US" baseline="30000" dirty="0"/>
              <a:t>th</a:t>
            </a:r>
            <a:r>
              <a:rPr lang="en-US" dirty="0"/>
              <a:t> October 2018.</a:t>
            </a:r>
            <a:endParaRPr lang="en-IN" dirty="0"/>
          </a:p>
          <a:p>
            <a:pPr lvl="1"/>
            <a:r>
              <a:rPr lang="en-US" dirty="0"/>
              <a:t>Appointment of Dr. M. </a:t>
            </a:r>
            <a:r>
              <a:rPr lang="en-US" dirty="0" err="1"/>
              <a:t>Pushpavathi</a:t>
            </a:r>
            <a:r>
              <a:rPr lang="en-US" dirty="0"/>
              <a:t>, Professor, Speech Language Pathology as new director on 17</a:t>
            </a:r>
            <a:r>
              <a:rPr lang="en-US" baseline="30000" dirty="0"/>
              <a:t>th</a:t>
            </a:r>
            <a:r>
              <a:rPr lang="en-US" dirty="0"/>
              <a:t> October 2018.</a:t>
            </a:r>
            <a:endParaRPr lang="en-IN" dirty="0"/>
          </a:p>
          <a:p>
            <a:pPr lvl="1"/>
            <a:r>
              <a:rPr lang="en-US" dirty="0"/>
              <a:t>Sensitization </a:t>
            </a:r>
            <a:r>
              <a:rPr lang="en-US" dirty="0" err="1"/>
              <a:t>Programme</a:t>
            </a:r>
            <a:r>
              <a:rPr lang="en-US" dirty="0"/>
              <a:t> on Occupational Noise induced Hearing Loss and its Prevention on 19</a:t>
            </a:r>
            <a:r>
              <a:rPr lang="en-US" baseline="30000" dirty="0"/>
              <a:t>th</a:t>
            </a:r>
            <a:r>
              <a:rPr lang="en-US" dirty="0"/>
              <a:t> October 2018. </a:t>
            </a:r>
            <a:endParaRPr lang="en-IN" dirty="0"/>
          </a:p>
          <a:p>
            <a:pPr lvl="1"/>
            <a:r>
              <a:rPr lang="en-US" dirty="0"/>
              <a:t>Free hearing aid repair camp from 26</a:t>
            </a:r>
            <a:r>
              <a:rPr lang="en-US" baseline="30000" dirty="0"/>
              <a:t>th</a:t>
            </a:r>
            <a:r>
              <a:rPr lang="en-US" dirty="0"/>
              <a:t> to 30</a:t>
            </a:r>
            <a:r>
              <a:rPr lang="en-US" baseline="30000" dirty="0"/>
              <a:t>th</a:t>
            </a:r>
            <a:r>
              <a:rPr lang="en-US" dirty="0"/>
              <a:t>  November 2018.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01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F9FC-751C-4D38-86D2-BB2A9240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686800" cy="557748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Institute Graduation Day on 15</a:t>
            </a:r>
            <a:r>
              <a:rPr lang="en-US" baseline="30000" dirty="0"/>
              <a:t>th</a:t>
            </a:r>
            <a:r>
              <a:rPr lang="en-US" dirty="0"/>
              <a:t> December 2018.</a:t>
            </a:r>
            <a:endParaRPr lang="en-IN" sz="2400" dirty="0"/>
          </a:p>
          <a:p>
            <a:pPr lvl="1"/>
            <a:r>
              <a:rPr lang="en-US" dirty="0"/>
              <a:t>The</a:t>
            </a:r>
            <a:r>
              <a:rPr lang="en-US" i="1" dirty="0"/>
              <a:t> </a:t>
            </a:r>
            <a:r>
              <a:rPr lang="en-US" dirty="0"/>
              <a:t>International Day of Persons with Disabilities</a:t>
            </a:r>
            <a:r>
              <a:rPr lang="en-US" i="1" dirty="0"/>
              <a:t> </a:t>
            </a:r>
            <a:r>
              <a:rPr lang="en-US" dirty="0"/>
              <a:t>on 20</a:t>
            </a:r>
            <a:r>
              <a:rPr lang="en-US" baseline="30000" dirty="0"/>
              <a:t>th</a:t>
            </a:r>
            <a:r>
              <a:rPr lang="en-US" dirty="0"/>
              <a:t> December 2018.</a:t>
            </a:r>
          </a:p>
          <a:p>
            <a:pPr lvl="1"/>
            <a:r>
              <a:rPr lang="en-US" dirty="0"/>
              <a:t>Opening of the 6</a:t>
            </a:r>
            <a:r>
              <a:rPr lang="en-US" baseline="30000" dirty="0"/>
              <a:t>th</a:t>
            </a:r>
            <a:r>
              <a:rPr lang="en-US" dirty="0"/>
              <a:t> Outreach service centre of the institute on 3</a:t>
            </a:r>
            <a:r>
              <a:rPr lang="en-US" baseline="30000" dirty="0"/>
              <a:t>rd</a:t>
            </a:r>
            <a:r>
              <a:rPr lang="en-US" dirty="0"/>
              <a:t> February 2019.</a:t>
            </a:r>
            <a:endParaRPr lang="en-IN" dirty="0"/>
          </a:p>
          <a:p>
            <a:pPr lvl="1"/>
            <a:r>
              <a:rPr lang="en-US" dirty="0"/>
              <a:t>All India Annual NBS Coordinators Meet on 28</a:t>
            </a:r>
            <a:r>
              <a:rPr lang="en-US" baseline="30000" dirty="0"/>
              <a:t>th</a:t>
            </a:r>
            <a:r>
              <a:rPr lang="en-US" dirty="0"/>
              <a:t> February 2019.</a:t>
            </a:r>
            <a:endParaRPr lang="en-IN" dirty="0"/>
          </a:p>
          <a:p>
            <a:pPr lvl="1"/>
            <a:r>
              <a:rPr lang="en-US" dirty="0"/>
              <a:t>World Hearing Day from 4</a:t>
            </a:r>
            <a:r>
              <a:rPr lang="en-US" baseline="30000" dirty="0"/>
              <a:t>th</a:t>
            </a:r>
            <a:r>
              <a:rPr lang="en-US" dirty="0"/>
              <a:t> to 6</a:t>
            </a:r>
            <a:r>
              <a:rPr lang="en-US" baseline="30000" dirty="0"/>
              <a:t>th</a:t>
            </a:r>
            <a:r>
              <a:rPr lang="en-US" dirty="0"/>
              <a:t> March 2019.</a:t>
            </a:r>
            <a:endParaRPr lang="en-IN" sz="2400" dirty="0"/>
          </a:p>
          <a:p>
            <a:pPr lvl="1"/>
            <a:r>
              <a:rPr lang="en-US" dirty="0"/>
              <a:t>AIISH AAWAAZ, the annual inter-collegiate cultural from 16</a:t>
            </a:r>
            <a:r>
              <a:rPr lang="en-US" baseline="30000" dirty="0"/>
              <a:t>th</a:t>
            </a:r>
            <a:r>
              <a:rPr lang="en-US" dirty="0"/>
              <a:t> &amp; 17</a:t>
            </a:r>
            <a:r>
              <a:rPr lang="en-US" baseline="30000" dirty="0"/>
              <a:t>th</a:t>
            </a:r>
            <a:r>
              <a:rPr lang="en-US" dirty="0"/>
              <a:t> March 2019.</a:t>
            </a:r>
            <a:endParaRPr lang="en-IN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27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Diagonal Corner Rectangle 20"/>
          <p:cNvSpPr/>
          <p:nvPr/>
        </p:nvSpPr>
        <p:spPr>
          <a:xfrm rot="10800000">
            <a:off x="3185160" y="7620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3" name="Round Diagonal Corner Rectangle 22"/>
          <p:cNvSpPr/>
          <p:nvPr/>
        </p:nvSpPr>
        <p:spPr>
          <a:xfrm rot="10800000">
            <a:off x="3230880" y="1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464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2667000"/>
            <a:ext cx="4648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0" y="4114800"/>
            <a:ext cx="4648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5562600"/>
            <a:ext cx="4648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4724400" y="857232"/>
            <a:ext cx="441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4724400" y="2152632"/>
            <a:ext cx="44196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4724400" y="3143232"/>
            <a:ext cx="4419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4724400" y="4286232"/>
            <a:ext cx="441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4724400" y="5200632"/>
            <a:ext cx="4419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1009632"/>
            <a:ext cx="8610600" cy="5562600"/>
          </a:xfrm>
          <a:prstGeom prst="rect">
            <a:avLst/>
          </a:prstGeom>
        </p:spPr>
        <p:txBody>
          <a:bodyPr numCol="2"/>
          <a:lstStyle/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endParaRPr lang="en-US" sz="1600" dirty="0">
              <a:latin typeface="Book Antiqua" pitchFamily="18" charset="0"/>
            </a:endParaRP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Hearing Aid &amp; </a:t>
            </a:r>
            <a:r>
              <a:rPr lang="en-US" sz="1600" dirty="0" err="1">
                <a:latin typeface="Book Antiqua" pitchFamily="18" charset="0"/>
              </a:rPr>
              <a:t>Earmould</a:t>
            </a:r>
            <a:r>
              <a:rPr lang="en-US" sz="1600" dirty="0">
                <a:latin typeface="Book Antiqua" pitchFamily="18" charset="0"/>
              </a:rPr>
              <a:t> Technology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Early Childhood 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Diploma in Hearing, Language and Speech 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Bachelor of Audiology and Speech Language Pathology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Bachelor of Education 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Clinical Linguistics for SLP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Forensic Speech Sciences &amp;    Technology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</a:t>
            </a:r>
            <a:r>
              <a:rPr lang="en-US" sz="1600" dirty="0" err="1">
                <a:latin typeface="Book Antiqua" pitchFamily="18" charset="0"/>
              </a:rPr>
              <a:t>Neuro</a:t>
            </a:r>
            <a:r>
              <a:rPr lang="en-US" sz="1600" dirty="0">
                <a:latin typeface="Book Antiqua" pitchFamily="18" charset="0"/>
              </a:rPr>
              <a:t>-Audiology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PG Diploma in Augmentative and Alternative Communication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Book Antiqua" pitchFamily="18" charset="0"/>
              </a:rPr>
              <a:t>M.Sc</a:t>
            </a:r>
            <a:r>
              <a:rPr lang="en-US" sz="1600" dirty="0">
                <a:latin typeface="Book Antiqua" pitchFamily="18" charset="0"/>
              </a:rPr>
              <a:t> (Audiology)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 err="1">
                <a:latin typeface="Book Antiqua" pitchFamily="18" charset="0"/>
              </a:rPr>
              <a:t>M.Sc</a:t>
            </a:r>
            <a:r>
              <a:rPr lang="en-US" sz="1600" dirty="0">
                <a:latin typeface="Book Antiqua" pitchFamily="18" charset="0"/>
              </a:rPr>
              <a:t> (Speech - Language Pathology)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Master of Education -Special Education (Hearing Impairment)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(Audiology)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(Speech-Language Pathology)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Ph. D (Speech &amp; Hearing)</a:t>
            </a:r>
          </a:p>
          <a:p>
            <a:pPr marL="900113" indent="-450850" algn="just" eaLnBrk="0" hangingPunct="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/>
            </a:pPr>
            <a:r>
              <a:rPr lang="en-US" sz="1600" dirty="0">
                <a:latin typeface="Book Antiqua" pitchFamily="18" charset="0"/>
              </a:rPr>
              <a:t>Post Doctoral Fellowship</a:t>
            </a:r>
            <a:endParaRPr lang="en-US" sz="1600" dirty="0">
              <a:latin typeface="+mn-lt"/>
            </a:endParaRPr>
          </a:p>
        </p:txBody>
      </p:sp>
      <p:pic>
        <p:nvPicPr>
          <p:cNvPr id="19472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1138222"/>
            <a:ext cx="4343400" cy="76200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3611880" y="76201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714356"/>
            <a:ext cx="43380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500" b="1" dirty="0">
                <a:solidFill>
                  <a:srgbClr val="FF0000"/>
                </a:solidFill>
                <a:latin typeface="Book Antiqua" pitchFamily="18" charset="0"/>
              </a:rPr>
              <a:t>Academic Programs Offered</a:t>
            </a:r>
          </a:p>
        </p:txBody>
      </p:sp>
    </p:spTree>
  </p:cSld>
  <p:clrMapOvr>
    <a:masterClrMapping/>
  </p:clrMapOvr>
  <p:transition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 flipV="1">
            <a:off x="304800" y="1611313"/>
            <a:ext cx="4343400" cy="46037"/>
          </a:xfrm>
          <a:prstGeom prst="rect">
            <a:avLst/>
          </a:prstGeom>
          <a:solidFill>
            <a:srgbClr val="C1AC5F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pic>
        <p:nvPicPr>
          <p:cNvPr id="23556" name="Picture 24" descr="DSC_94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905" y="107944"/>
            <a:ext cx="3706813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27"/>
          <p:cNvSpPr txBox="1">
            <a:spLocks noChangeArrowheads="1"/>
          </p:cNvSpPr>
          <p:nvPr/>
        </p:nvSpPr>
        <p:spPr bwMode="auto">
          <a:xfrm>
            <a:off x="152400" y="1733550"/>
            <a:ext cx="3968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Book Antiqua" pitchFamily="18" charset="0"/>
              </a:rPr>
              <a:t>Admission and Enrolment </a:t>
            </a:r>
            <a:endParaRPr lang="en-IN" sz="2400" b="1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558" name="TextBox 28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228600" y="3340100"/>
            <a:ext cx="3886200" cy="1676400"/>
          </a:xfrm>
          <a:prstGeom prst="homePlate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0" name="Rectangle 22"/>
          <p:cNvSpPr>
            <a:spLocks noChangeArrowheads="1"/>
          </p:cNvSpPr>
          <p:nvPr/>
        </p:nvSpPr>
        <p:spPr bwMode="auto">
          <a:xfrm>
            <a:off x="533400" y="36449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Students Admitted: 242</a:t>
            </a:r>
          </a:p>
          <a:p>
            <a:endParaRPr lang="en-US" sz="2800" dirty="0">
              <a:latin typeface="Book Antiqu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2590800"/>
            <a:ext cx="990600" cy="3505200"/>
          </a:xfrm>
          <a:prstGeom prst="rect">
            <a:avLst/>
          </a:prstGeom>
          <a:solidFill>
            <a:srgbClr val="A8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4" name="TextBox 16"/>
          <p:cNvSpPr txBox="1">
            <a:spLocks noChangeArrowheads="1"/>
          </p:cNvSpPr>
          <p:nvPr/>
        </p:nvSpPr>
        <p:spPr bwMode="auto">
          <a:xfrm rot="-5400000">
            <a:off x="3175794" y="3967957"/>
            <a:ext cx="300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>
                <a:solidFill>
                  <a:schemeClr val="bg1"/>
                </a:solidFill>
                <a:latin typeface="Book Antiqua" pitchFamily="18" charset="0"/>
              </a:rPr>
              <a:t>Admission based on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562600" y="2743200"/>
            <a:ext cx="3352800" cy="2543188"/>
          </a:xfrm>
          <a:prstGeom prst="rect">
            <a:avLst/>
          </a:prstGeom>
          <a:solidFill>
            <a:srgbClr val="FFD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567" name="Rectangle 21"/>
          <p:cNvSpPr>
            <a:spLocks noChangeArrowheads="1"/>
          </p:cNvSpPr>
          <p:nvPr/>
        </p:nvSpPr>
        <p:spPr bwMode="auto">
          <a:xfrm>
            <a:off x="5715000" y="2882900"/>
            <a:ext cx="2895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 dirty="0">
                <a:latin typeface="Book Antiqua" pitchFamily="18" charset="0"/>
              </a:rPr>
              <a:t>National Level Entrance Examinations to </a:t>
            </a:r>
          </a:p>
          <a:p>
            <a:pPr>
              <a:buNone/>
            </a:pPr>
            <a:r>
              <a:rPr lang="en-IN" sz="2800" dirty="0">
                <a:latin typeface="Book Antiqua" pitchFamily="18" charset="0"/>
              </a:rPr>
              <a:t>B.ASLP.  M.Sc. Programmes</a:t>
            </a:r>
          </a:p>
        </p:txBody>
      </p:sp>
      <p:sp>
        <p:nvSpPr>
          <p:cNvPr id="34" name="Isosceles Triangle 33"/>
          <p:cNvSpPr/>
          <p:nvPr/>
        </p:nvSpPr>
        <p:spPr>
          <a:xfrm rot="5400000">
            <a:off x="5176842" y="4110042"/>
            <a:ext cx="304800" cy="228600"/>
          </a:xfrm>
          <a:prstGeom prst="triangle">
            <a:avLst/>
          </a:prstGeom>
          <a:solidFill>
            <a:srgbClr val="A875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7" name="Round Diagonal Corner Rectangle 16"/>
          <p:cNvSpPr/>
          <p:nvPr/>
        </p:nvSpPr>
        <p:spPr>
          <a:xfrm rot="10800000">
            <a:off x="-45751" y="361951"/>
            <a:ext cx="5143535" cy="638156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8" name="Round Diagonal Corner Rectangle 17"/>
          <p:cNvSpPr/>
          <p:nvPr/>
        </p:nvSpPr>
        <p:spPr>
          <a:xfrm rot="10800000">
            <a:off x="-31" y="285752"/>
            <a:ext cx="5143535" cy="638156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80969" y="361952"/>
            <a:ext cx="40738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IN" sz="28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</p:spTree>
  </p:cSld>
  <p:clrMapOvr>
    <a:masterClrMapping/>
  </p:clrMapOvr>
  <p:transition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86502" cy="6857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IN" b="1" dirty="0">
                <a:solidFill>
                  <a:srgbClr val="FF0000"/>
                </a:solidFill>
                <a:latin typeface="Book Antiqua" pitchFamily="18" charset="0"/>
              </a:rPr>
              <a:t>Academic Performance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849697"/>
              </p:ext>
            </p:extLst>
          </p:nvPr>
        </p:nvGraphicFramePr>
        <p:xfrm>
          <a:off x="1428728" y="2571744"/>
          <a:ext cx="6738942" cy="29257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6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9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515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Book Antiqua" pitchFamily="18" charset="0"/>
                        </a:rPr>
                        <a:t>Programmee</a:t>
                      </a:r>
                      <a:endParaRPr lang="en-IN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Book Antiqua" pitchFamily="18" charset="0"/>
                        </a:rPr>
                        <a:t>Pass Percentage</a:t>
                      </a:r>
                      <a:endParaRPr lang="en-IN" sz="24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B.Sc. (Sp. &amp; Hg.)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98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B.S.Ed.(HI)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85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M.Sc. (Audiology)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100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154">
                <a:tc>
                  <a:txBody>
                    <a:bodyPr/>
                    <a:lstStyle/>
                    <a:p>
                      <a:r>
                        <a:rPr lang="en-IN" sz="2800" dirty="0">
                          <a:latin typeface="Book Antiqua" pitchFamily="18" charset="0"/>
                        </a:rPr>
                        <a:t>M.Sc. (SLP)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ook Antiqua" pitchFamily="18" charset="0"/>
                        </a:rPr>
                        <a:t>100</a:t>
                      </a:r>
                      <a:endParaRPr lang="en-IN" sz="28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ound Diagonal Corner Rectangle 4"/>
          <p:cNvSpPr/>
          <p:nvPr/>
        </p:nvSpPr>
        <p:spPr>
          <a:xfrm rot="10800000">
            <a:off x="3071802" y="242869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A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6" name="Round Diagonal Corner Rectangle 5"/>
          <p:cNvSpPr/>
          <p:nvPr/>
        </p:nvSpPr>
        <p:spPr>
          <a:xfrm rot="10800000">
            <a:off x="3117522" y="166670"/>
            <a:ext cx="5943600" cy="6858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pic>
        <p:nvPicPr>
          <p:cNvPr id="7" name="Picture 14" descr="backla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04800" y="6477000"/>
            <a:ext cx="345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Book Antiqua" pitchFamily="18" charset="0"/>
              </a:rPr>
              <a:t>All India Institute of Speech and Hearing</a:t>
            </a:r>
            <a:endParaRPr lang="en-IN" sz="1400">
              <a:solidFill>
                <a:schemeClr val="bg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498522" y="242870"/>
            <a:ext cx="502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IN" sz="3000" b="1" dirty="0">
                <a:solidFill>
                  <a:schemeClr val="bg1">
                    <a:lumMod val="95000"/>
                  </a:schemeClr>
                </a:solidFill>
                <a:latin typeface="Titillium Web"/>
              </a:rPr>
              <a:t>Learning &amp; Teaching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Titillium Web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nual Report&amp;#x0D;&amp;#x0A;                     2015-16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 - &amp;quot;Learning &amp;amp; Teaching&amp;quot;&quot;/&gt;&lt;property id=&quot;20307&quot; value=&quot;257&quot;/&gt;&lt;/object&gt;&lt;object type=&quot;3&quot; unique_id=&quot;10008&quot;&gt;&lt;property id=&quot;20148&quot; value=&quot;5&quot;/&gt;&lt;property id=&quot;20300&quot; value=&quot;Slide 5 - &amp;quot;Learning &amp;amp; Teaching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Learning &amp;amp; Teaching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Educational Stipend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Guest Lectures/Training/ Conferences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Research &amp;amp; Scholarship&amp;quot;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4&quot;/&gt;&lt;/object&gt;&lt;object type=&quot;3&quot; unique_id=&quot;10014&quot;&gt;&lt;property id=&quot;20148&quot; value=&quot;5&quot;/&gt;&lt;property id=&quot;20300&quot; value=&quot;Slide 11 - &amp;quot;Scientific Presentations &amp;amp; Publications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Clinical Care&amp;quot;&quot;/&gt;&lt;property id=&quot;20307&quot; value=&quot;266&quot;/&gt;&lt;/object&gt;&lt;object type=&quot;3&quot; unique_id=&quot;10016&quot;&gt;&lt;property id=&quot;20148&quot; value=&quot;5&quot;/&gt;&lt;property id=&quot;20300&quot; value=&quot;Slide 13 - &amp;quot; Speech &amp;amp; Language Assessment / Rehabilitation&amp;quot;&quot;/&gt;&lt;property id=&quot;20307&quot; value=&quot;267&quot;/&gt;&lt;/object&gt;&lt;object type=&quot;3&quot; unique_id=&quot;10017&quot;&gt;&lt;property id=&quot;20148&quot; value=&quot;5&quot;/&gt;&lt;property id=&quot;20300&quot; value=&quot;Slide 14 - &amp;quot;Audiological Assessment &amp;amp; Rehabilitation&amp;quot;&quot;/&gt;&lt;property id=&quot;20307&quot; value=&quot;268&quot;/&gt;&lt;/object&gt;&lt;object type=&quot;3&quot; unique_id=&quot;10018&quot;&gt;&lt;property id=&quot;20148&quot; value=&quot;5&quot;/&gt;&lt;property id=&quot;20300&quot; value=&quot;Slide 15 - &amp;quot;Psychological Assessment  &amp;amp; Rehabilitation&amp;quot;&quot;/&gt;&lt;property id=&quot;20307&quot; value=&quot;269&quot;/&gt;&lt;/object&gt;&lt;object type=&quot;3&quot; unique_id=&quot;10019&quot;&gt;&lt;property id=&quot;20148&quot; value=&quot;5&quot;/&gt;&lt;property id=&quot;20300&quot; value=&quot;Slide 16 - &amp;quot;Otorhinolaryngological Assessment and Rehabilitation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Specialized Clinical Services 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Medical Specialty and Allied Health Services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Special Education Service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Clinical Support Services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Clinical Services at DHLS Centres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Outreach Services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Outreach Services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Public Education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Extracurricular Events&amp;quot;&quot;/&gt;&lt;property id=&quot;20307&quot; value=&quot;279&quot;/&gt;&lt;/object&gt;&lt;object type=&quot;3&quot; unique_id=&quot;10029&quot;&gt;&lt;property id=&quot;20148&quot; value=&quot;5&quot;/&gt;&lt;property id=&quot;20300&quot; value=&quot;Slide 26 - &amp;quot;Extracurricular Events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Official Language Implementation&amp;quot;&quot;/&gt;&lt;property id=&quot;20307&quot; value=&quot;281&quot;/&gt;&lt;/object&gt;&lt;object type=&quot;3&quot; unique_id=&quot;10031&quot;&gt;&lt;property id=&quot;20148&quot; value=&quot;5&quot;/&gt;&lt;property id=&quot;20300&quot; value=&quot;Slide 28 - &amp;quot;Awards &amp;amp; Laurels&amp;quot;&quot;/&gt;&lt;property id=&quot;20307&quot; value=&quot;282&quot;/&gt;&lt;/object&gt;&lt;object type=&quot;3&quot; unique_id=&quot;10034&quot;&gt;&lt;property id=&quot;20148&quot; value=&quot;5&quot;/&gt;&lt;property id=&quot;20300&quot; value=&quot;Slide 30 - &amp;quot;Awards/Laurels by AIISH&amp;quot;&quot;/&gt;&lt;property id=&quot;20307&quot; value=&quot;285&quot;/&gt;&lt;/object&gt;&lt;object type=&quot;3&quot; unique_id=&quot;10035&quot;&gt;&lt;property id=&quot;20148&quot; value=&quot;5&quot;/&gt;&lt;property id=&quot;20300&quot; value=&quot;Slide 32 - &amp;quot;Financial Statement&amp;quot;&quot;/&gt;&lt;property id=&quot;20307&quot; value=&quot;286&quot;/&gt;&lt;/object&gt;&lt;object type=&quot;3&quot; unique_id=&quot;10037&quot;&gt;&lt;property id=&quot;20148&quot; value=&quot;5&quot;/&gt;&lt;property id=&quot;20300&quot; value=&quot;Slide 31 - &amp;quot;Other Activities  and  Events&amp;quot;&quot;/&gt;&lt;property id=&quot;20307&quot; value=&quot;288&quot;/&gt;&lt;/object&gt;&lt;object type=&quot;3&quot; unique_id=&quot;10038&quot;&gt;&lt;property id=&quot;20148&quot; value=&quot;5&quot;/&gt;&lt;property id=&quot;20300&quot; value=&quot;Slide 33&quot;/&gt;&lt;property id=&quot;20307&quot; value=&quot;289&quot;/&gt;&lt;/object&gt;&lt;object type=&quot;3&quot; unique_id=&quot;10261&quot;&gt;&lt;property id=&quot;20148&quot; value=&quot;5&quot;/&gt;&lt;property id=&quot;20300&quot; value=&quot;Slide 29 - &amp;quot;.....Awards &amp;amp; Laurels&amp;quot;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1719</Words>
  <Application>Microsoft Office PowerPoint</Application>
  <PresentationFormat>On-screen Show (4:3)</PresentationFormat>
  <Paragraphs>403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Arial Narrow</vt:lpstr>
      <vt:lpstr>Book Antiqua</vt:lpstr>
      <vt:lpstr>Calibri</vt:lpstr>
      <vt:lpstr>Times New Roman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Stipend</vt:lpstr>
      <vt:lpstr>PowerPoint Presentation</vt:lpstr>
      <vt:lpstr>Guest Lectures/Training/ Conferences</vt:lpstr>
      <vt:lpstr>PowerPoint Presentation</vt:lpstr>
      <vt:lpstr>PowerPoint Presentation</vt:lpstr>
      <vt:lpstr>Research</vt:lpstr>
      <vt:lpstr>Research</vt:lpstr>
      <vt:lpstr>Postgraduate Research</vt:lpstr>
      <vt:lpstr>Publications &amp; Presentations</vt:lpstr>
      <vt:lpstr>PowerPoint Presentation</vt:lpstr>
      <vt:lpstr> Speech &amp; Language Assessment / Rehabilitation</vt:lpstr>
      <vt:lpstr>Audiological Assessment &amp; Rehabilitation</vt:lpstr>
      <vt:lpstr>Psychological Assessment  &amp; Rehabilitation</vt:lpstr>
      <vt:lpstr>Otorhino-laryngological Assessment and Rehabilitation</vt:lpstr>
      <vt:lpstr>Specialized Clinical Services </vt:lpstr>
      <vt:lpstr>Medical Specialty and Allied Health Services</vt:lpstr>
      <vt:lpstr>Special Education Services</vt:lpstr>
      <vt:lpstr>Clinical Support Services</vt:lpstr>
      <vt:lpstr>PowerPoint Presentation</vt:lpstr>
      <vt:lpstr>PowerPoint Presentation</vt:lpstr>
      <vt:lpstr>Public Education</vt:lpstr>
      <vt:lpstr>Extracurricular Events</vt:lpstr>
      <vt:lpstr>PowerPoint Presentation</vt:lpstr>
      <vt:lpstr>Official Language Implementation</vt:lpstr>
      <vt:lpstr>Awards &amp; Laurels</vt:lpstr>
      <vt:lpstr>.....Awards &amp; Laurels</vt:lpstr>
      <vt:lpstr>.....Awards &amp; Laurels</vt:lpstr>
      <vt:lpstr>PowerPoint Presentation</vt:lpstr>
      <vt:lpstr>Other Activities  and  Events</vt:lpstr>
      <vt:lpstr>Financial Statement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LIC</dc:creator>
  <cp:lastModifiedBy>Shijith Kumar</cp:lastModifiedBy>
  <cp:revision>232</cp:revision>
  <dcterms:created xsi:type="dcterms:W3CDTF">2015-08-08T06:31:17Z</dcterms:created>
  <dcterms:modified xsi:type="dcterms:W3CDTF">2019-08-07T14:08:22Z</dcterms:modified>
</cp:coreProperties>
</file>