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2" r:id="rId2"/>
    <p:sldId id="303" r:id="rId3"/>
    <p:sldId id="309" r:id="rId4"/>
    <p:sldId id="290" r:id="rId5"/>
    <p:sldId id="295" r:id="rId6"/>
    <p:sldId id="296" r:id="rId7"/>
    <p:sldId id="304" r:id="rId8"/>
    <p:sldId id="305" r:id="rId9"/>
    <p:sldId id="260" r:id="rId10"/>
    <p:sldId id="261" r:id="rId11"/>
    <p:sldId id="297" r:id="rId12"/>
    <p:sldId id="262" r:id="rId13"/>
    <p:sldId id="298" r:id="rId14"/>
    <p:sldId id="299" r:id="rId15"/>
    <p:sldId id="263" r:id="rId16"/>
    <p:sldId id="293" r:id="rId17"/>
    <p:sldId id="30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06" r:id="rId36"/>
    <p:sldId id="307" r:id="rId37"/>
    <p:sldId id="308" r:id="rId38"/>
    <p:sldId id="288" r:id="rId39"/>
    <p:sldId id="286" r:id="rId40"/>
    <p:sldId id="289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81" autoAdjust="0"/>
  </p:normalViewPr>
  <p:slideViewPr>
    <p:cSldViewPr>
      <p:cViewPr varScale="1">
        <p:scale>
          <a:sx n="58" d="100"/>
          <a:sy n="58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A6717-8FBB-4CC8-A744-2A9DFF3046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5E740A2-7160-4AED-96E3-88FA8E767F98}">
      <dgm:prSet phldrT="[Text]"/>
      <dgm:spPr>
        <a:solidFill>
          <a:srgbClr val="7030A0"/>
        </a:solidFill>
      </dgm:spPr>
      <dgm:t>
        <a:bodyPr/>
        <a:lstStyle/>
        <a:p>
          <a:r>
            <a:rPr lang="en-IN" dirty="0"/>
            <a:t>69</a:t>
          </a:r>
        </a:p>
      </dgm:t>
    </dgm:pt>
    <dgm:pt modelId="{8F73A4D0-4A92-43AD-8FC5-98D865F07C88}" type="parTrans" cxnId="{8F4E0D10-8B33-4EA9-B2E7-67855ABE0CEF}">
      <dgm:prSet/>
      <dgm:spPr/>
      <dgm:t>
        <a:bodyPr/>
        <a:lstStyle/>
        <a:p>
          <a:endParaRPr lang="en-IN"/>
        </a:p>
      </dgm:t>
    </dgm:pt>
    <dgm:pt modelId="{224B07F2-6E57-4D59-9FAF-C5F541B536A0}" type="sibTrans" cxnId="{8F4E0D10-8B33-4EA9-B2E7-67855ABE0CEF}">
      <dgm:prSet/>
      <dgm:spPr/>
      <dgm:t>
        <a:bodyPr/>
        <a:lstStyle/>
        <a:p>
          <a:endParaRPr lang="en-IN"/>
        </a:p>
      </dgm:t>
    </dgm:pt>
    <dgm:pt modelId="{2F0BB738-FF9E-46C8-8E96-48E4B1FC3690}">
      <dgm:prSet phldrT="[Text]"/>
      <dgm:spPr>
        <a:solidFill>
          <a:srgbClr val="7030A0"/>
        </a:solidFill>
      </dgm:spPr>
      <dgm:t>
        <a:bodyPr/>
        <a:lstStyle/>
        <a:p>
          <a:r>
            <a:rPr lang="en-IN" dirty="0"/>
            <a:t>72 </a:t>
          </a:r>
        </a:p>
      </dgm:t>
    </dgm:pt>
    <dgm:pt modelId="{A15908BA-E3C1-4835-B5A7-F20F0D494C2C}" type="parTrans" cxnId="{DBB464B4-B374-4A82-BF47-71BF9A354B0C}">
      <dgm:prSet/>
      <dgm:spPr/>
      <dgm:t>
        <a:bodyPr/>
        <a:lstStyle/>
        <a:p>
          <a:endParaRPr lang="en-IN"/>
        </a:p>
      </dgm:t>
    </dgm:pt>
    <dgm:pt modelId="{47414B59-124A-4FA8-ACB3-1D12426C9960}" type="sibTrans" cxnId="{DBB464B4-B374-4A82-BF47-71BF9A354B0C}">
      <dgm:prSet/>
      <dgm:spPr/>
      <dgm:t>
        <a:bodyPr/>
        <a:lstStyle/>
        <a:p>
          <a:endParaRPr lang="en-IN"/>
        </a:p>
      </dgm:t>
    </dgm:pt>
    <dgm:pt modelId="{1D780470-1A2C-4EBE-B80F-B7423C86E72B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IN">
              <a:solidFill>
                <a:schemeClr val="bg1"/>
              </a:solidFill>
            </a:rPr>
            <a:t>Ongoing</a:t>
          </a:r>
        </a:p>
      </dgm:t>
    </dgm:pt>
    <dgm:pt modelId="{D2BD4A6A-19BA-4E08-A94E-AB79735A50E6}" type="parTrans" cxnId="{90673344-83E6-4B6E-A1C1-8E8995AD9AD3}">
      <dgm:prSet/>
      <dgm:spPr/>
      <dgm:t>
        <a:bodyPr/>
        <a:lstStyle/>
        <a:p>
          <a:endParaRPr lang="en-IN"/>
        </a:p>
      </dgm:t>
    </dgm:pt>
    <dgm:pt modelId="{480A4D35-9DDB-4DA6-B02F-2A6B9BB98F20}" type="sibTrans" cxnId="{90673344-83E6-4B6E-A1C1-8E8995AD9AD3}">
      <dgm:prSet/>
      <dgm:spPr/>
      <dgm:t>
        <a:bodyPr/>
        <a:lstStyle/>
        <a:p>
          <a:endParaRPr lang="en-IN"/>
        </a:p>
      </dgm:t>
    </dgm:pt>
    <dgm:pt modelId="{F832D1CF-7F1C-49EF-9569-9AD3AFCC999D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IN" dirty="0">
              <a:solidFill>
                <a:schemeClr val="bg1"/>
              </a:solidFill>
            </a:rPr>
            <a:t>Completed</a:t>
          </a:r>
        </a:p>
      </dgm:t>
    </dgm:pt>
    <dgm:pt modelId="{9D22B460-DD46-476D-81A5-34E97B45A5AA}" type="sibTrans" cxnId="{F1AE4E5B-FB62-4D66-8629-4DC4AF56201A}">
      <dgm:prSet/>
      <dgm:spPr/>
      <dgm:t>
        <a:bodyPr/>
        <a:lstStyle/>
        <a:p>
          <a:endParaRPr lang="en-IN"/>
        </a:p>
      </dgm:t>
    </dgm:pt>
    <dgm:pt modelId="{527A8A0C-38BA-4BDD-882A-2F35D7A73F65}" type="parTrans" cxnId="{F1AE4E5B-FB62-4D66-8629-4DC4AF56201A}">
      <dgm:prSet/>
      <dgm:spPr/>
      <dgm:t>
        <a:bodyPr/>
        <a:lstStyle/>
        <a:p>
          <a:endParaRPr lang="en-IN"/>
        </a:p>
      </dgm:t>
    </dgm:pt>
    <dgm:pt modelId="{86BD563C-623C-429A-AF7A-44A8C7BF5043}" type="pres">
      <dgm:prSet presAssocID="{88EA6717-8FBB-4CC8-A744-2A9DFF304629}" presName="Name0" presStyleCnt="0">
        <dgm:presLayoutVars>
          <dgm:dir/>
          <dgm:animLvl val="lvl"/>
          <dgm:resizeHandles val="exact"/>
        </dgm:presLayoutVars>
      </dgm:prSet>
      <dgm:spPr/>
    </dgm:pt>
    <dgm:pt modelId="{844C4A1D-ABE5-4DE7-ACED-AA22A3572249}" type="pres">
      <dgm:prSet presAssocID="{35E740A2-7160-4AED-96E3-88FA8E767F98}" presName="linNode" presStyleCnt="0"/>
      <dgm:spPr/>
    </dgm:pt>
    <dgm:pt modelId="{8CA75654-2617-4E81-882B-318E888C64F9}" type="pres">
      <dgm:prSet presAssocID="{35E740A2-7160-4AED-96E3-88FA8E767F9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775E497-F292-4497-A0EE-A8E1E7463DE0}" type="pres">
      <dgm:prSet presAssocID="{35E740A2-7160-4AED-96E3-88FA8E767F98}" presName="descendantText" presStyleLbl="alignAccFollowNode1" presStyleIdx="0" presStyleCnt="2">
        <dgm:presLayoutVars>
          <dgm:bulletEnabled val="1"/>
        </dgm:presLayoutVars>
      </dgm:prSet>
      <dgm:spPr/>
    </dgm:pt>
    <dgm:pt modelId="{E21C8D28-802B-4A8A-B2DF-D7704AA4D931}" type="pres">
      <dgm:prSet presAssocID="{224B07F2-6E57-4D59-9FAF-C5F541B536A0}" presName="sp" presStyleCnt="0"/>
      <dgm:spPr/>
    </dgm:pt>
    <dgm:pt modelId="{7782515E-4C98-4154-9BF8-DC78E2451839}" type="pres">
      <dgm:prSet presAssocID="{2F0BB738-FF9E-46C8-8E96-48E4B1FC3690}" presName="linNode" presStyleCnt="0"/>
      <dgm:spPr/>
    </dgm:pt>
    <dgm:pt modelId="{064D691B-30F8-4401-B689-094CB1F87F60}" type="pres">
      <dgm:prSet presAssocID="{2F0BB738-FF9E-46C8-8E96-48E4B1FC369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C449446-07C9-4A9E-A615-C1E2130A0556}" type="pres">
      <dgm:prSet presAssocID="{2F0BB738-FF9E-46C8-8E96-48E4B1FC369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F4E0D10-8B33-4EA9-B2E7-67855ABE0CEF}" srcId="{88EA6717-8FBB-4CC8-A744-2A9DFF304629}" destId="{35E740A2-7160-4AED-96E3-88FA8E767F98}" srcOrd="0" destOrd="0" parTransId="{8F73A4D0-4A92-43AD-8FC5-98D865F07C88}" sibTransId="{224B07F2-6E57-4D59-9FAF-C5F541B536A0}"/>
    <dgm:cxn modelId="{227BBB2A-5819-48CA-B0E8-E54CFCDED153}" type="presOf" srcId="{35E740A2-7160-4AED-96E3-88FA8E767F98}" destId="{8CA75654-2617-4E81-882B-318E888C64F9}" srcOrd="0" destOrd="0" presId="urn:microsoft.com/office/officeart/2005/8/layout/vList5"/>
    <dgm:cxn modelId="{F1AE4E5B-FB62-4D66-8629-4DC4AF56201A}" srcId="{35E740A2-7160-4AED-96E3-88FA8E767F98}" destId="{F832D1CF-7F1C-49EF-9569-9AD3AFCC999D}" srcOrd="0" destOrd="0" parTransId="{527A8A0C-38BA-4BDD-882A-2F35D7A73F65}" sibTransId="{9D22B460-DD46-476D-81A5-34E97B45A5AA}"/>
    <dgm:cxn modelId="{90673344-83E6-4B6E-A1C1-8E8995AD9AD3}" srcId="{2F0BB738-FF9E-46C8-8E96-48E4B1FC3690}" destId="{1D780470-1A2C-4EBE-B80F-B7423C86E72B}" srcOrd="0" destOrd="0" parTransId="{D2BD4A6A-19BA-4E08-A94E-AB79735A50E6}" sibTransId="{480A4D35-9DDB-4DA6-B02F-2A6B9BB98F20}"/>
    <dgm:cxn modelId="{46EBAB78-6916-4AD3-901D-87C42498C155}" type="presOf" srcId="{88EA6717-8FBB-4CC8-A744-2A9DFF304629}" destId="{86BD563C-623C-429A-AF7A-44A8C7BF5043}" srcOrd="0" destOrd="0" presId="urn:microsoft.com/office/officeart/2005/8/layout/vList5"/>
    <dgm:cxn modelId="{C2318A7D-DB89-4F02-B2EA-D01AA93F088E}" type="presOf" srcId="{2F0BB738-FF9E-46C8-8E96-48E4B1FC3690}" destId="{064D691B-30F8-4401-B689-094CB1F87F60}" srcOrd="0" destOrd="0" presId="urn:microsoft.com/office/officeart/2005/8/layout/vList5"/>
    <dgm:cxn modelId="{DBB464B4-B374-4A82-BF47-71BF9A354B0C}" srcId="{88EA6717-8FBB-4CC8-A744-2A9DFF304629}" destId="{2F0BB738-FF9E-46C8-8E96-48E4B1FC3690}" srcOrd="1" destOrd="0" parTransId="{A15908BA-E3C1-4835-B5A7-F20F0D494C2C}" sibTransId="{47414B59-124A-4FA8-ACB3-1D12426C9960}"/>
    <dgm:cxn modelId="{5E90A6CA-0917-4214-8073-8AC14F8DD2FF}" type="presOf" srcId="{F832D1CF-7F1C-49EF-9569-9AD3AFCC999D}" destId="{6775E497-F292-4497-A0EE-A8E1E7463DE0}" srcOrd="0" destOrd="0" presId="urn:microsoft.com/office/officeart/2005/8/layout/vList5"/>
    <dgm:cxn modelId="{0A0F96EB-865F-42FA-BFA5-0496DADB1B33}" type="presOf" srcId="{1D780470-1A2C-4EBE-B80F-B7423C86E72B}" destId="{1C449446-07C9-4A9E-A615-C1E2130A0556}" srcOrd="0" destOrd="0" presId="urn:microsoft.com/office/officeart/2005/8/layout/vList5"/>
    <dgm:cxn modelId="{D2F0724F-D22A-4FFB-B894-94B7530CE2DF}" type="presParOf" srcId="{86BD563C-623C-429A-AF7A-44A8C7BF5043}" destId="{844C4A1D-ABE5-4DE7-ACED-AA22A3572249}" srcOrd="0" destOrd="0" presId="urn:microsoft.com/office/officeart/2005/8/layout/vList5"/>
    <dgm:cxn modelId="{572A9419-D140-4126-A135-2820C64AB0DF}" type="presParOf" srcId="{844C4A1D-ABE5-4DE7-ACED-AA22A3572249}" destId="{8CA75654-2617-4E81-882B-318E888C64F9}" srcOrd="0" destOrd="0" presId="urn:microsoft.com/office/officeart/2005/8/layout/vList5"/>
    <dgm:cxn modelId="{B680BCFE-50CA-4E46-97C2-50806DD798FF}" type="presParOf" srcId="{844C4A1D-ABE5-4DE7-ACED-AA22A3572249}" destId="{6775E497-F292-4497-A0EE-A8E1E7463DE0}" srcOrd="1" destOrd="0" presId="urn:microsoft.com/office/officeart/2005/8/layout/vList5"/>
    <dgm:cxn modelId="{73103055-5CD1-428A-9BF1-8B89AC4D0B26}" type="presParOf" srcId="{86BD563C-623C-429A-AF7A-44A8C7BF5043}" destId="{E21C8D28-802B-4A8A-B2DF-D7704AA4D931}" srcOrd="1" destOrd="0" presId="urn:microsoft.com/office/officeart/2005/8/layout/vList5"/>
    <dgm:cxn modelId="{11F1BFBF-29D9-4BF5-8565-CA2BC469D6F9}" type="presParOf" srcId="{86BD563C-623C-429A-AF7A-44A8C7BF5043}" destId="{7782515E-4C98-4154-9BF8-DC78E2451839}" srcOrd="2" destOrd="0" presId="urn:microsoft.com/office/officeart/2005/8/layout/vList5"/>
    <dgm:cxn modelId="{A56A0CFC-AF56-408B-8C1F-5A1C7DF3BDED}" type="presParOf" srcId="{7782515E-4C98-4154-9BF8-DC78E2451839}" destId="{064D691B-30F8-4401-B689-094CB1F87F60}" srcOrd="0" destOrd="0" presId="urn:microsoft.com/office/officeart/2005/8/layout/vList5"/>
    <dgm:cxn modelId="{39CAECF1-3BC5-40E7-9B3E-4AF10E260BDA}" type="presParOf" srcId="{7782515E-4C98-4154-9BF8-DC78E2451839}" destId="{1C449446-07C9-4A9E-A615-C1E2130A05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E497-F292-4497-A0EE-A8E1E7463DE0}">
      <dsp:nvSpPr>
        <dsp:cNvPr id="0" name=""/>
        <dsp:cNvSpPr/>
      </dsp:nvSpPr>
      <dsp:spPr>
        <a:xfrm rot="5400000">
          <a:off x="1946512" y="-552636"/>
          <a:ext cx="932344" cy="2270762"/>
        </a:xfrm>
        <a:prstGeom prst="round2Same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900" kern="1200" dirty="0">
              <a:solidFill>
                <a:schemeClr val="bg1"/>
              </a:solidFill>
            </a:rPr>
            <a:t>Completed</a:t>
          </a:r>
        </a:p>
      </dsp:txBody>
      <dsp:txXfrm rot="-5400000">
        <a:off x="1277304" y="162085"/>
        <a:ext cx="2225249" cy="841318"/>
      </dsp:txXfrm>
    </dsp:sp>
    <dsp:sp modelId="{8CA75654-2617-4E81-882B-318E888C64F9}">
      <dsp:nvSpPr>
        <dsp:cNvPr id="0" name=""/>
        <dsp:cNvSpPr/>
      </dsp:nvSpPr>
      <dsp:spPr>
        <a:xfrm>
          <a:off x="0" y="29"/>
          <a:ext cx="1277303" cy="116543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69</a:t>
          </a:r>
        </a:p>
      </dsp:txBody>
      <dsp:txXfrm>
        <a:off x="56892" y="56921"/>
        <a:ext cx="1163519" cy="1051646"/>
      </dsp:txXfrm>
    </dsp:sp>
    <dsp:sp modelId="{1C449446-07C9-4A9E-A615-C1E2130A0556}">
      <dsp:nvSpPr>
        <dsp:cNvPr id="0" name=""/>
        <dsp:cNvSpPr/>
      </dsp:nvSpPr>
      <dsp:spPr>
        <a:xfrm rot="5400000">
          <a:off x="1946512" y="671064"/>
          <a:ext cx="932344" cy="2270762"/>
        </a:xfrm>
        <a:prstGeom prst="round2Same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900" kern="1200">
              <a:solidFill>
                <a:schemeClr val="bg1"/>
              </a:solidFill>
            </a:rPr>
            <a:t>Ongoing</a:t>
          </a:r>
        </a:p>
      </dsp:txBody>
      <dsp:txXfrm rot="-5400000">
        <a:off x="1277304" y="1385786"/>
        <a:ext cx="2225249" cy="841318"/>
      </dsp:txXfrm>
    </dsp:sp>
    <dsp:sp modelId="{064D691B-30F8-4401-B689-094CB1F87F60}">
      <dsp:nvSpPr>
        <dsp:cNvPr id="0" name=""/>
        <dsp:cNvSpPr/>
      </dsp:nvSpPr>
      <dsp:spPr>
        <a:xfrm>
          <a:off x="0" y="1223730"/>
          <a:ext cx="1277303" cy="116543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72 </a:t>
          </a:r>
        </a:p>
      </dsp:txBody>
      <dsp:txXfrm>
        <a:off x="56892" y="1280622"/>
        <a:ext cx="1163519" cy="105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FC9F-3EF7-49E3-A9FC-31711DD12A41}" type="datetimeFigureOut">
              <a:rPr lang="en-US" smtClean="0"/>
              <a:pPr/>
              <a:t>8/6/2019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eemed Uni PPT\NightViews\IMG_2413 - Copy.jpg"/>
          <p:cNvPicPr>
            <a:picLocks noChangeAspect="1" noChangeArrowheads="1"/>
          </p:cNvPicPr>
          <p:nvPr/>
        </p:nvPicPr>
        <p:blipFill>
          <a:blip r:embed="rId2"/>
          <a:srcRect r="3819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2051" name="Picture 7" descr="AIISH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813" y="5410200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backlab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50"/>
            <a:ext cx="9144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81013" y="76200"/>
            <a:ext cx="80533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India Institute of Speech and Hearing</a:t>
            </a:r>
            <a:endParaRPr lang="en-IN" alt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86380" y="3214686"/>
            <a:ext cx="1643074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293112" y="1746020"/>
            <a:ext cx="3786214" cy="50006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4857784" cy="1143000"/>
          </a:xfrm>
        </p:spPr>
        <p:txBody>
          <a:bodyPr>
            <a:noAutofit/>
          </a:bodyPr>
          <a:lstStyle/>
          <a:p>
            <a:pPr algn="l"/>
            <a:r>
              <a:rPr lang="en-IN" sz="2800" dirty="0">
                <a:latin typeface="Book Antiqua" pitchFamily="18" charset="0"/>
              </a:rPr>
              <a:t>Educational Stipend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3357562"/>
            <a:ext cx="7715304" cy="7892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dirty="0">
                <a:latin typeface="Book Antiqua" pitchFamily="18" charset="0"/>
              </a:rPr>
              <a:t>Total amount spent : Rs. </a:t>
            </a:r>
            <a:r>
              <a:rPr lang="en-US" sz="4400" b="1" dirty="0">
                <a:latin typeface="Book Antiqua" pitchFamily="18" charset="0"/>
              </a:rPr>
              <a:t>121.27</a:t>
            </a:r>
            <a:r>
              <a:rPr lang="en-US" dirty="0">
                <a:latin typeface="Book Antiqua" pitchFamily="18" charset="0"/>
              </a:rPr>
              <a:t> lakhs.</a:t>
            </a:r>
            <a:endParaRPr lang="en-IN" dirty="0">
              <a:latin typeface="Book Antiqua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43240" y="361928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Round Diagonal Corner Rectangle 6"/>
          <p:cNvSpPr/>
          <p:nvPr/>
        </p:nvSpPr>
        <p:spPr>
          <a:xfrm rot="10800000">
            <a:off x="3188960" y="285729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569960" y="361929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EC0E-2A6A-433E-8732-CE4CAE92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itchFamily="18" charset="0"/>
              </a:rPr>
              <a:t>Journal club meetings - </a:t>
            </a:r>
            <a:r>
              <a:rPr lang="en-US" sz="4800" b="1" dirty="0">
                <a:solidFill>
                  <a:srgbClr val="FF0000"/>
                </a:solidFill>
                <a:latin typeface="Book Antiqua" pitchFamily="18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600" dirty="0">
                <a:latin typeface="Book Antiqua" pitchFamily="18" charset="0"/>
              </a:rPr>
              <a:t>Clinical conferences - </a:t>
            </a:r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18</a:t>
            </a:r>
            <a:endParaRPr lang="en-US" sz="36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3600" dirty="0">
                <a:latin typeface="Book Antiqua" pitchFamily="18" charset="0"/>
              </a:rPr>
              <a:t>Student Enrichment and Expansion of Knowledge                                  (SEEK Gyan </a:t>
            </a:r>
            <a:r>
              <a:rPr lang="en-US" sz="3600" dirty="0" err="1">
                <a:latin typeface="Book Antiqua" pitchFamily="18" charset="0"/>
              </a:rPr>
              <a:t>Programme</a:t>
            </a:r>
            <a:r>
              <a:rPr lang="en-US" sz="3600" dirty="0">
                <a:latin typeface="Book Antiqua" pitchFamily="18" charset="0"/>
              </a:rPr>
              <a:t> ) –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5 </a:t>
            </a:r>
            <a:endParaRPr lang="en-IN" sz="36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3071802" y="29049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117522" y="214291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98522" y="290491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2976" y="4071942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142976" y="3143248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142976" y="2214554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30658"/>
            <a:ext cx="6643734" cy="714380"/>
          </a:xfrm>
        </p:spPr>
        <p:txBody>
          <a:bodyPr>
            <a:noAutofit/>
          </a:bodyPr>
          <a:lstStyle/>
          <a:p>
            <a:pPr algn="l"/>
            <a:r>
              <a:rPr lang="en-IN" sz="2800" dirty="0">
                <a:latin typeface="Book Antiqua" pitchFamily="18" charset="0"/>
              </a:rPr>
              <a:t>Guest Lectures/Training/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85992"/>
            <a:ext cx="7460332" cy="2286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sz="2400" dirty="0">
                <a:latin typeface="Arial Narrow" pitchFamily="34" charset="0"/>
              </a:rPr>
              <a:t> </a:t>
            </a:r>
            <a:r>
              <a:rPr lang="en-IN" dirty="0">
                <a:latin typeface="Book Antiqua" pitchFamily="18" charset="0"/>
              </a:rPr>
              <a:t>07       Guest Lectures 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 69       In-house Training Programmes 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 29       Workshops / Conferences</a:t>
            </a:r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71802" y="219052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17522" y="142853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8522" y="219053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357158" y="1673600"/>
            <a:ext cx="85344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786182" y="2357430"/>
            <a:ext cx="1571636" cy="7143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6E20-C118-458E-B299-6188502A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14" y="3286124"/>
            <a:ext cx="7715304" cy="6429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dirty="0">
                <a:latin typeface="Arial Narrow" pitchFamily="34" charset="0"/>
              </a:rPr>
              <a:t>    </a:t>
            </a:r>
            <a:endParaRPr lang="en-IN" sz="4400" dirty="0">
              <a:latin typeface="Book Antiqua" pitchFamily="18" charset="0"/>
            </a:endParaRPr>
          </a:p>
          <a:p>
            <a:pPr>
              <a:buNone/>
            </a:pPr>
            <a:r>
              <a:rPr lang="en-IN" sz="14400" dirty="0">
                <a:latin typeface="Book Antiqua" pitchFamily="18" charset="0"/>
              </a:rPr>
              <a:t>Short-term training /Orientation</a:t>
            </a:r>
            <a:endParaRPr lang="en-IN" sz="9600" dirty="0">
              <a:latin typeface="Book Antiqua" pitchFamily="18" charset="0"/>
            </a:endParaRPr>
          </a:p>
          <a:p>
            <a:endParaRPr lang="en-IN" dirty="0"/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2928926" y="314307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16566" y="242893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55646" y="314308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latin typeface="Book Antiqua" pitchFamily="18" charset="0"/>
              </a:rPr>
              <a:t>296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18732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500166" y="2428868"/>
            <a:ext cx="928694" cy="5000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9B78-DF26-462F-AF21-1EFA2FB2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36" y="2357430"/>
            <a:ext cx="6215106" cy="6683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600" dirty="0">
                <a:latin typeface="Book Antiqua" pitchFamily="18" charset="0"/>
              </a:rPr>
              <a:t>Invited talks by faculty/staff </a:t>
            </a:r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3011836" y="314307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57556" y="238108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38556" y="314308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2427886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Book Antiqua" pitchFamily="18" charset="0"/>
              </a:rPr>
              <a:t>203 </a:t>
            </a:r>
          </a:p>
        </p:txBody>
      </p:sp>
    </p:spTree>
    <p:extLst>
      <p:ext uri="{BB962C8B-B14F-4D97-AF65-F5344CB8AC3E}">
        <p14:creationId xmlns:p14="http://schemas.microsoft.com/office/powerpoint/2010/main" val="110181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5" descr="37061521-sky-wallpaper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063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 rot="10800000">
            <a:off x="2214546" y="385745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56" y="385745"/>
            <a:ext cx="4543428" cy="582594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257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Funded Research Projects</a:t>
            </a:r>
          </a:p>
          <a:p>
            <a:pPr>
              <a:buNone/>
            </a:pPr>
            <a:endParaRPr lang="en-I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Completed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23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no. 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134.21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IN" sz="2800" dirty="0" err="1">
                <a:solidFill>
                  <a:srgbClr val="002060"/>
                </a:solidFill>
                <a:latin typeface="Book Antiqua" pitchFamily="18" charset="0"/>
              </a:rPr>
              <a:t>lakhs</a:t>
            </a:r>
            <a:endParaRPr lang="en-I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Ongoing    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17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no.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322.69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IN" sz="2800" dirty="0" err="1">
                <a:solidFill>
                  <a:srgbClr val="002060"/>
                </a:solidFill>
                <a:latin typeface="Book Antiqua" pitchFamily="18" charset="0"/>
              </a:rPr>
              <a:t>lakhs</a:t>
            </a:r>
            <a:endParaRPr lang="en-I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 New          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25 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no.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146.78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IN" sz="2800" dirty="0" err="1">
                <a:solidFill>
                  <a:srgbClr val="002060"/>
                </a:solidFill>
                <a:latin typeface="Book Antiqua" pitchFamily="18" charset="0"/>
              </a:rPr>
              <a:t>lakhs</a:t>
            </a:r>
            <a:endParaRPr lang="en-I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Funding Agencies: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ICMR, </a:t>
            </a:r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DST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, UGC &amp; </a:t>
            </a: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AIISH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decagon 17"/>
          <p:cNvSpPr/>
          <p:nvPr/>
        </p:nvSpPr>
        <p:spPr>
          <a:xfrm>
            <a:off x="5929322" y="5572140"/>
            <a:ext cx="642942" cy="64294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5000628" y="1977082"/>
            <a:ext cx="3143272" cy="3500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988840"/>
            <a:ext cx="2971792" cy="3543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u="sng" dirty="0">
                <a:solidFill>
                  <a:srgbClr val="FF0000"/>
                </a:solidFill>
                <a:latin typeface="Book Antiqua" pitchFamily="18" charset="0"/>
              </a:rPr>
              <a:t>Under Evaluation </a:t>
            </a:r>
          </a:p>
          <a:p>
            <a:pPr marL="0" indent="0" algn="ctr">
              <a:buNone/>
            </a:pPr>
            <a:endParaRPr lang="en-IN" sz="24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Mr. Mahesh B.V.M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Megha</a:t>
            </a:r>
            <a:endParaRPr lang="en-IN" sz="2000" dirty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Shylaja</a:t>
            </a:r>
            <a:r>
              <a:rPr lang="en-IN" sz="2000" dirty="0">
                <a:latin typeface="Book Antiqua" pitchFamily="18" charset="0"/>
              </a:rPr>
              <a:t> K.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Yashaswini</a:t>
            </a:r>
            <a:r>
              <a:rPr lang="en-IN" sz="2000" dirty="0">
                <a:latin typeface="Book Antiqua" pitchFamily="18" charset="0"/>
              </a:rPr>
              <a:t> R.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Yashomathi</a:t>
            </a:r>
            <a:r>
              <a:rPr lang="en-IN" sz="2000" dirty="0">
                <a:latin typeface="Book Antiqua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802" y="1285860"/>
            <a:ext cx="3155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Doctoral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488" y="5643578"/>
            <a:ext cx="377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Ongoing Research   </a:t>
            </a:r>
            <a:r>
              <a:rPr lang="en-IN" sz="3200" b="1" dirty="0">
                <a:solidFill>
                  <a:schemeClr val="bg1"/>
                </a:solidFill>
                <a:latin typeface="Book Antiqua" pitchFamily="18" charset="0"/>
              </a:rPr>
              <a:t>58</a:t>
            </a:r>
            <a:endParaRPr lang="en-I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1966252"/>
            <a:ext cx="3280448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b="1" dirty="0"/>
          </a:p>
          <a:p>
            <a:pPr algn="ctr"/>
            <a:endParaRPr lang="en-IN" sz="2000" b="1" dirty="0"/>
          </a:p>
          <a:p>
            <a:pPr algn="ctr"/>
            <a:endParaRPr lang="en-IN" sz="2000" b="1" dirty="0"/>
          </a:p>
          <a:p>
            <a:pPr algn="ctr"/>
            <a:r>
              <a:rPr lang="en-IN" sz="2400" b="1" u="sng" dirty="0">
                <a:solidFill>
                  <a:srgbClr val="FF0000"/>
                </a:solidFill>
                <a:latin typeface="Book Antiqua" pitchFamily="18" charset="0"/>
              </a:rPr>
              <a:t>Awarded</a:t>
            </a:r>
          </a:p>
          <a:p>
            <a:pPr algn="ctr"/>
            <a:endParaRPr lang="en-IN" sz="24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Amulya</a:t>
            </a:r>
            <a:r>
              <a:rPr lang="en-IN" sz="2000" dirty="0">
                <a:latin typeface="Book Antiqua" pitchFamily="18" charset="0"/>
              </a:rPr>
              <a:t> P. </a:t>
            </a:r>
            <a:r>
              <a:rPr lang="en-IN" sz="2000" dirty="0" err="1">
                <a:latin typeface="Book Antiqua" pitchFamily="18" charset="0"/>
              </a:rPr>
              <a:t>Rao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Jithin</a:t>
            </a:r>
            <a:r>
              <a:rPr lang="en-IN" sz="2000" dirty="0">
                <a:latin typeface="Book Antiqua" pitchFamily="18" charset="0"/>
              </a:rPr>
              <a:t> Raj B.</a:t>
            </a: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Kumari</a:t>
            </a:r>
            <a:r>
              <a:rPr lang="en-IN" sz="2000" dirty="0">
                <a:latin typeface="Book Antiqua" pitchFamily="18" charset="0"/>
              </a:rPr>
              <a:t> </a:t>
            </a:r>
            <a:r>
              <a:rPr lang="en-IN" sz="2000" dirty="0" err="1">
                <a:latin typeface="Book Antiqua" pitchFamily="18" charset="0"/>
              </a:rPr>
              <a:t>Apeksha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Mr. Nike </a:t>
            </a:r>
            <a:r>
              <a:rPr lang="en-IN" sz="2000" dirty="0" err="1">
                <a:latin typeface="Book Antiqua" pitchFamily="18" charset="0"/>
              </a:rPr>
              <a:t>Gnanateja</a:t>
            </a:r>
            <a:r>
              <a:rPr lang="en-IN" sz="2000" dirty="0">
                <a:latin typeface="Book Antiqua" pitchFamily="18" charset="0"/>
              </a:rPr>
              <a:t> G.</a:t>
            </a: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Nisha</a:t>
            </a:r>
            <a:r>
              <a:rPr lang="en-IN" sz="2000" dirty="0">
                <a:latin typeface="Book Antiqua" pitchFamily="18" charset="0"/>
              </a:rPr>
              <a:t> K.V.</a:t>
            </a: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Pebbili</a:t>
            </a:r>
            <a:r>
              <a:rPr lang="en-IN" sz="2000" dirty="0">
                <a:latin typeface="Book Antiqua" pitchFamily="18" charset="0"/>
              </a:rPr>
              <a:t> </a:t>
            </a:r>
            <a:r>
              <a:rPr lang="en-IN" sz="2000" dirty="0" err="1">
                <a:latin typeface="Book Antiqua" pitchFamily="18" charset="0"/>
              </a:rPr>
              <a:t>Gopi</a:t>
            </a:r>
            <a:r>
              <a:rPr lang="en-IN" sz="2000" dirty="0">
                <a:latin typeface="Book Antiqua" pitchFamily="18" charset="0"/>
              </a:rPr>
              <a:t> Kishore</a:t>
            </a:r>
          </a:p>
          <a:p>
            <a:r>
              <a:rPr lang="en-IN" sz="2000" dirty="0">
                <a:latin typeface="Book Antiqua" pitchFamily="18" charset="0"/>
              </a:rPr>
              <a:t>Mr. Reuben </a:t>
            </a:r>
            <a:r>
              <a:rPr lang="en-IN" sz="2000" dirty="0" err="1">
                <a:latin typeface="Book Antiqua" pitchFamily="18" charset="0"/>
              </a:rPr>
              <a:t>Jebaraj</a:t>
            </a:r>
            <a:r>
              <a:rPr lang="en-IN" sz="2000" dirty="0">
                <a:latin typeface="Book Antiqua" pitchFamily="18" charset="0"/>
              </a:rPr>
              <a:t>  M.P.</a:t>
            </a: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Sreeraj</a:t>
            </a:r>
            <a:r>
              <a:rPr lang="en-IN" sz="2000" dirty="0">
                <a:latin typeface="Book Antiqua" pitchFamily="18" charset="0"/>
              </a:rPr>
              <a:t> K.</a:t>
            </a: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r>
              <a:rPr lang="en-IN" dirty="0"/>
              <a:t> 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 Diagonal Corner Rectangle 10"/>
          <p:cNvSpPr/>
          <p:nvPr/>
        </p:nvSpPr>
        <p:spPr>
          <a:xfrm rot="10800000">
            <a:off x="2128878" y="528621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4588" y="500066"/>
            <a:ext cx="4543428" cy="582594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Research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/>
        </p:nvSpPr>
        <p:spPr>
          <a:xfrm rot="10800000">
            <a:off x="2128878" y="671497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4588" y="642942"/>
            <a:ext cx="454342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Research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2928934"/>
          <a:ext cx="354806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9013A24-6741-46E8-AE9F-ED11D0D7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0098" y="1500174"/>
            <a:ext cx="6300774" cy="1143000"/>
          </a:xfrm>
        </p:spPr>
        <p:txBody>
          <a:bodyPr>
            <a:normAutofit/>
          </a:bodyPr>
          <a:lstStyle/>
          <a:p>
            <a:r>
              <a:rPr lang="en-IN" sz="3200" u="sng" dirty="0">
                <a:solidFill>
                  <a:srgbClr val="C00000"/>
                </a:solidFill>
                <a:latin typeface="Book Antiqua" pitchFamily="18" charset="0"/>
              </a:rPr>
              <a:t>Postgraduate Research</a:t>
            </a:r>
          </a:p>
        </p:txBody>
      </p:sp>
    </p:spTree>
    <p:extLst>
      <p:ext uri="{BB962C8B-B14F-4D97-AF65-F5344CB8AC3E}">
        <p14:creationId xmlns:p14="http://schemas.microsoft.com/office/powerpoint/2010/main" val="129699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22" y="1714488"/>
            <a:ext cx="8429684" cy="571504"/>
          </a:xfrm>
        </p:spPr>
        <p:txBody>
          <a:bodyPr>
            <a:noAutofit/>
          </a:bodyPr>
          <a:lstStyle/>
          <a:p>
            <a:r>
              <a:rPr lang="en-IN" sz="3200" dirty="0">
                <a:latin typeface="Book Antiqua" pitchFamily="18" charset="0"/>
              </a:rPr>
              <a:t>Scientific Presentations &amp;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852936"/>
            <a:ext cx="7102002" cy="2304256"/>
          </a:xfrm>
        </p:spPr>
        <p:txBody>
          <a:bodyPr>
            <a:noAutofit/>
          </a:bodyPr>
          <a:lstStyle/>
          <a:p>
            <a:r>
              <a:rPr lang="en-IN" sz="2400" dirty="0">
                <a:latin typeface="Book Antiqua" pitchFamily="18" charset="0"/>
              </a:rPr>
              <a:t>National / International Conferences: </a:t>
            </a:r>
            <a:r>
              <a:rPr lang="en-IN" b="1" dirty="0">
                <a:solidFill>
                  <a:srgbClr val="C00000"/>
                </a:solidFill>
                <a:latin typeface="Book Antiqua" pitchFamily="18" charset="0"/>
              </a:rPr>
              <a:t>139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National / International Journals: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91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In-house Journal:  </a:t>
            </a:r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43</a:t>
            </a:r>
            <a:endParaRPr lang="en-IN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Books/ Book chapters: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19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10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 Diagonal Corner Rectangle 10"/>
          <p:cNvSpPr/>
          <p:nvPr/>
        </p:nvSpPr>
        <p:spPr>
          <a:xfrm rot="10800000">
            <a:off x="2128878" y="671497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14588" y="642942"/>
            <a:ext cx="454342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Research &amp; Scholarship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5214950"/>
            <a:ext cx="673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Book Antiqua" pitchFamily="18" charset="0"/>
              </a:rPr>
              <a:t>Overseas Clients : </a:t>
            </a:r>
            <a:r>
              <a:rPr lang="pt-BR" sz="2800" dirty="0">
                <a:solidFill>
                  <a:srgbClr val="002060"/>
                </a:solidFill>
                <a:latin typeface="Book Antiqua" pitchFamily="18" charset="0"/>
              </a:rPr>
              <a:t>UK, </a:t>
            </a:r>
            <a:r>
              <a:rPr lang="pt-BR" sz="2800" dirty="0">
                <a:solidFill>
                  <a:srgbClr val="7030A0"/>
                </a:solidFill>
                <a:latin typeface="Book Antiqua" pitchFamily="18" charset="0"/>
              </a:rPr>
              <a:t>Maldives</a:t>
            </a:r>
            <a:r>
              <a:rPr lang="pt-BR" sz="2800" dirty="0">
                <a:solidFill>
                  <a:srgbClr val="002060"/>
                </a:solidFill>
                <a:latin typeface="Book Antiqua" pitchFamily="18" charset="0"/>
              </a:rPr>
              <a:t> &amp; </a:t>
            </a:r>
            <a:r>
              <a:rPr lang="pt-BR" sz="2800" dirty="0">
                <a:solidFill>
                  <a:srgbClr val="C00000"/>
                </a:solidFill>
                <a:latin typeface="Book Antiqua" pitchFamily="18" charset="0"/>
              </a:rPr>
              <a:t>Nepal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2FD33-21A1-4245-A2AA-27774B37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18" y="1857364"/>
            <a:ext cx="5929354" cy="28289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>
                <a:latin typeface="Book Antiqua" pitchFamily="18" charset="0"/>
              </a:rPr>
              <a:t>New         22037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Review     51872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Karnataka - </a:t>
            </a:r>
            <a:r>
              <a:rPr lang="en-US" dirty="0">
                <a:latin typeface="Book Antiqua" pitchFamily="18" charset="0"/>
              </a:rPr>
              <a:t>20668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Kerala - </a:t>
            </a:r>
            <a:r>
              <a:rPr lang="en-US" dirty="0">
                <a:latin typeface="Book Antiqua" pitchFamily="18" charset="0"/>
              </a:rPr>
              <a:t>730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T. Nadu- </a:t>
            </a:r>
            <a:r>
              <a:rPr lang="en-US" dirty="0">
                <a:latin typeface="Book Antiqua" pitchFamily="18" charset="0"/>
              </a:rPr>
              <a:t>221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71802" y="528621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2222" y="576243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11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568" y="1181088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Patient Registration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-32" y="1668451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304800" y="3235325"/>
            <a:ext cx="8583613" cy="20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Book Antiqua" pitchFamily="18" charset="0"/>
              </a:rPr>
              <a:t>A </a:t>
            </a:r>
            <a:r>
              <a:rPr lang="en-US" sz="2200" u="sng" dirty="0">
                <a:solidFill>
                  <a:srgbClr val="FF0000"/>
                </a:solidFill>
                <a:latin typeface="Book Antiqua" pitchFamily="18" charset="0"/>
              </a:rPr>
              <a:t>fifty four year old autonomous </a:t>
            </a:r>
            <a:r>
              <a:rPr lang="en-US" sz="2200" dirty="0">
                <a:latin typeface="Book Antiqua" pitchFamily="18" charset="0"/>
              </a:rPr>
              <a:t>organization in the field of communication disorders fully funded by the Ministry of Health &amp; Family Welfare, Govt. of India. Ours is a unique organization pertaining to the field in the Asian sub-continent.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 rot="10800000">
            <a:off x="533400" y="228600"/>
            <a:ext cx="350520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457200" y="152400"/>
            <a:ext cx="350520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38200" y="304800"/>
            <a:ext cx="281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000" b="1">
                <a:latin typeface="Titillium Web"/>
              </a:rPr>
              <a:t>Introduction </a:t>
            </a:r>
            <a:endParaRPr lang="en-IN" altLang="en-US" sz="3000" b="1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 l="3334" t="6032" r="2499" b="5463"/>
          <a:stretch>
            <a:fillRect/>
          </a:stretch>
        </p:blipFill>
        <p:spPr bwMode="auto">
          <a:xfrm>
            <a:off x="228600" y="1749425"/>
            <a:ext cx="1600200" cy="114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3030" r="15152" b="4219"/>
          <a:stretch>
            <a:fillRect/>
          </a:stretch>
        </p:blipFill>
        <p:spPr bwMode="auto">
          <a:xfrm>
            <a:off x="1981200" y="1447800"/>
            <a:ext cx="14636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7600" y="1371600"/>
            <a:ext cx="15573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H:\Deemed Uni PPT\NightViews\IMG_23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371600"/>
            <a:ext cx="16335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H:\Deemed Uni PPT\NightViews\IMG_2413 - Copy.jpg"/>
          <p:cNvPicPr>
            <a:picLocks noChangeAspect="1" noChangeArrowheads="1"/>
          </p:cNvPicPr>
          <p:nvPr/>
        </p:nvPicPr>
        <p:blipFill>
          <a:blip r:embed="rId7"/>
          <a:srcRect r="3819" b="7692"/>
          <a:stretch>
            <a:fillRect/>
          </a:stretch>
        </p:blipFill>
        <p:spPr bwMode="auto">
          <a:xfrm>
            <a:off x="7239000" y="1736725"/>
            <a:ext cx="1676400" cy="10826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3084" name="Picture 14" descr="backlab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21"/>
          <p:cNvSpPr txBox="1">
            <a:spLocks noChangeArrowheads="1"/>
          </p:cNvSpPr>
          <p:nvPr/>
        </p:nvSpPr>
        <p:spPr bwMode="auto">
          <a:xfrm>
            <a:off x="304800" y="6473825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5742" y="1428736"/>
            <a:ext cx="7829576" cy="857256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 Speech &amp; Language Assessment / Rehabilitation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0CE81-D55A-4202-8BC6-D6A7C3C4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en-IN" dirty="0">
                <a:latin typeface="Book Antiqua" pitchFamily="18" charset="0"/>
              </a:rPr>
              <a:t>Total Clients             </a:t>
            </a:r>
            <a:r>
              <a:rPr lang="en-IN" b="1" dirty="0">
                <a:solidFill>
                  <a:srgbClr val="C00000"/>
                </a:solidFill>
                <a:latin typeface="Book Antiqua" pitchFamily="18" charset="0"/>
              </a:rPr>
              <a:t>6914</a:t>
            </a: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                             New </a:t>
            </a:r>
            <a:r>
              <a:rPr lang="en-US" dirty="0">
                <a:latin typeface="Book Antiqua" pitchFamily="18" charset="0"/>
              </a:rPr>
              <a:t>5123 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                         Review 1791 </a:t>
            </a:r>
          </a:p>
          <a:p>
            <a:pPr marL="0" indent="0">
              <a:buNone/>
            </a:pPr>
            <a:endParaRPr lang="en-IN" dirty="0">
              <a:latin typeface="Book Antiqua" pitchFamily="18" charset="0"/>
            </a:endParaRPr>
          </a:p>
          <a:p>
            <a:r>
              <a:rPr lang="en-IN" dirty="0">
                <a:latin typeface="Book Antiqua" pitchFamily="18" charset="0"/>
              </a:rPr>
              <a:t>Clients underwent Therapy               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5062</a:t>
            </a:r>
          </a:p>
          <a:p>
            <a:r>
              <a:rPr lang="en-IN" dirty="0">
                <a:latin typeface="Book Antiqua" pitchFamily="18" charset="0"/>
              </a:rPr>
              <a:t>Therapy Sessions                                 </a:t>
            </a:r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25731</a:t>
            </a:r>
          </a:p>
          <a:p>
            <a:endParaRPr lang="en-IN" dirty="0"/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Diagonal Corner Rectangle 8"/>
          <p:cNvSpPr/>
          <p:nvPr/>
        </p:nvSpPr>
        <p:spPr>
          <a:xfrm rot="10800000">
            <a:off x="3071802" y="528621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2222" y="576243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285720" y="2143116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7500990" cy="1143000"/>
          </a:xfrm>
        </p:spPr>
        <p:txBody>
          <a:bodyPr>
            <a:normAutofit/>
          </a:bodyPr>
          <a:lstStyle/>
          <a:p>
            <a:r>
              <a:rPr lang="en-IN" sz="2800" dirty="0" err="1">
                <a:solidFill>
                  <a:srgbClr val="C00000"/>
                </a:solidFill>
                <a:latin typeface="Book Antiqua" pitchFamily="18" charset="0"/>
              </a:rPr>
              <a:t>Audiological</a:t>
            </a:r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 Assessment &amp;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3214686"/>
            <a:ext cx="6929486" cy="2000264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Book Antiqua" pitchFamily="18" charset="0"/>
              </a:rPr>
              <a:t>Total clients                                             </a:t>
            </a:r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15738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Hearing Evaluation		           </a:t>
            </a:r>
            <a:r>
              <a:rPr lang="en-IN" sz="2800" b="1" dirty="0">
                <a:latin typeface="Book Antiqua" pitchFamily="18" charset="0"/>
              </a:rPr>
              <a:t>13525</a:t>
            </a:r>
            <a:endParaRPr lang="en-IN" sz="2400" b="1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Hearing aid trial 			             </a:t>
            </a: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6668</a:t>
            </a:r>
            <a:endParaRPr lang="en-IN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Ear moulds made                                    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5475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642910" y="2357430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500174"/>
            <a:ext cx="7572428" cy="785818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Psychological Assessment  &amp;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2571744"/>
            <a:ext cx="6500858" cy="3186122"/>
          </a:xfrm>
        </p:spPr>
        <p:txBody>
          <a:bodyPr>
            <a:noAutofit/>
          </a:bodyPr>
          <a:lstStyle/>
          <a:p>
            <a:r>
              <a:rPr lang="en-IN" sz="2800" dirty="0">
                <a:latin typeface="Book Antiqua" pitchFamily="18" charset="0"/>
              </a:rPr>
              <a:t>Total Clients Assessed 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6768</a:t>
            </a:r>
            <a:endParaRPr lang="en-IN" sz="28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800" dirty="0">
                <a:latin typeface="Book Antiqua" pitchFamily="18" charset="0"/>
              </a:rPr>
              <a:t> Rehabilitation Provided: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</a:t>
            </a:r>
            <a:r>
              <a:rPr lang="en-IN" sz="2800" dirty="0" err="1">
                <a:latin typeface="Book Antiqua" pitchFamily="18" charset="0"/>
              </a:rPr>
              <a:t>Behavior</a:t>
            </a:r>
            <a:r>
              <a:rPr lang="en-IN" sz="2800" dirty="0">
                <a:latin typeface="Book Antiqua" pitchFamily="18" charset="0"/>
              </a:rPr>
              <a:t> therapy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Home based training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Remedial training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Parent </a:t>
            </a:r>
            <a:r>
              <a:rPr lang="en-IN" sz="2800" dirty="0" err="1">
                <a:latin typeface="Book Antiqua" pitchFamily="18" charset="0"/>
              </a:rPr>
              <a:t>counseling</a:t>
            </a:r>
            <a:endParaRPr lang="en-IN" sz="2800" dirty="0"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Neuropsychological rehabilitation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500034" y="2143116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en-IN" sz="2800" dirty="0" err="1">
                <a:solidFill>
                  <a:srgbClr val="C00000"/>
                </a:solidFill>
                <a:latin typeface="Book Antiqua" pitchFamily="18" charset="0"/>
              </a:rPr>
              <a:t>Otorhino</a:t>
            </a:r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-laryngological Assessment and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928934"/>
            <a:ext cx="4114800" cy="2686056"/>
          </a:xfrm>
        </p:spPr>
        <p:txBody>
          <a:bodyPr>
            <a:normAutofit fontScale="92500"/>
          </a:bodyPr>
          <a:lstStyle/>
          <a:p>
            <a:r>
              <a:rPr lang="en-IN" sz="2400" dirty="0">
                <a:latin typeface="Book Antiqua" pitchFamily="18" charset="0"/>
              </a:rPr>
              <a:t>Clients Evaluated </a:t>
            </a:r>
          </a:p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	             AIISH                </a:t>
            </a:r>
            <a:r>
              <a:rPr lang="en-IN" sz="2600" b="1" dirty="0">
                <a:solidFill>
                  <a:srgbClr val="002060"/>
                </a:solidFill>
                <a:latin typeface="Book Antiqua" pitchFamily="18" charset="0"/>
              </a:rPr>
              <a:t>39665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                  K.R Hospital    </a:t>
            </a:r>
            <a:r>
              <a:rPr lang="en-IN" sz="2600" b="1" dirty="0">
                <a:solidFill>
                  <a:srgbClr val="C00000"/>
                </a:solidFill>
                <a:latin typeface="Book Antiqua" pitchFamily="18" charset="0"/>
              </a:rPr>
              <a:t>22166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None/>
            </a:pPr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 Major Surgery  </a:t>
            </a:r>
            <a:r>
              <a:rPr lang="en-IN" sz="2600" b="1" dirty="0">
                <a:solidFill>
                  <a:srgbClr val="002060"/>
                </a:solidFill>
                <a:latin typeface="Book Antiqua" pitchFamily="18" charset="0"/>
              </a:rPr>
              <a:t>109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 Minor Surgery  </a:t>
            </a:r>
            <a:r>
              <a:rPr lang="en-IN" sz="2600" b="1" dirty="0">
                <a:solidFill>
                  <a:srgbClr val="C00000"/>
                </a:solidFill>
                <a:latin typeface="Book Antiqua" pitchFamily="18" charset="0"/>
              </a:rPr>
              <a:t>600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V="1">
            <a:off x="428596" y="2311393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ound Diagonal Corner Rectangle 8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5786478" cy="857248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Specialized Clinical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4757742" cy="4392488"/>
          </a:xfrm>
        </p:spPr>
        <p:txBody>
          <a:bodyPr>
            <a:noAutofit/>
          </a:bodyPr>
          <a:lstStyle/>
          <a:p>
            <a:r>
              <a:rPr lang="en-IN" sz="2400" dirty="0">
                <a:latin typeface="Book Antiqua" pitchFamily="18" charset="0"/>
              </a:rPr>
              <a:t>Augmentative &amp; Alternative Communication</a:t>
            </a:r>
          </a:p>
          <a:p>
            <a:r>
              <a:rPr lang="en-IN" sz="2400" dirty="0">
                <a:latin typeface="Book Antiqua" pitchFamily="18" charset="0"/>
              </a:rPr>
              <a:t>Autism Spectrum Disorders</a:t>
            </a:r>
          </a:p>
          <a:p>
            <a:r>
              <a:rPr lang="en-IN" sz="2400" dirty="0">
                <a:latin typeface="Book Antiqua" pitchFamily="18" charset="0"/>
              </a:rPr>
              <a:t>Adult and Elderly Persons with Language Disorders </a:t>
            </a:r>
          </a:p>
          <a:p>
            <a:r>
              <a:rPr lang="en-IN" sz="2400" dirty="0">
                <a:latin typeface="Book Antiqua" pitchFamily="18" charset="0"/>
              </a:rPr>
              <a:t>Dysphasia</a:t>
            </a:r>
          </a:p>
          <a:p>
            <a:r>
              <a:rPr lang="en-IN" sz="2400" dirty="0">
                <a:latin typeface="Book Antiqua" pitchFamily="18" charset="0"/>
              </a:rPr>
              <a:t>Fluency</a:t>
            </a:r>
          </a:p>
          <a:p>
            <a:r>
              <a:rPr lang="en-IN" sz="2400" dirty="0">
                <a:latin typeface="Book Antiqua" pitchFamily="18" charset="0"/>
              </a:rPr>
              <a:t>Implantable Hearing Devices</a:t>
            </a:r>
          </a:p>
          <a:p>
            <a:r>
              <a:rPr lang="en-IN" sz="2400" dirty="0">
                <a:latin typeface="Book Antiqua" pitchFamily="18" charset="0"/>
              </a:rPr>
              <a:t>Learning  Disabilities </a:t>
            </a:r>
          </a:p>
          <a:p>
            <a:r>
              <a:rPr lang="en-IN" sz="2400" dirty="0">
                <a:latin typeface="Book Antiqua" pitchFamily="18" charset="0"/>
              </a:rPr>
              <a:t>Listening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7818" y="2500306"/>
            <a:ext cx="3371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Motor-Speech Disorders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Neuropsychology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Professional Voice Care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Structural </a:t>
            </a:r>
            <a:r>
              <a:rPr lang="en-IN" sz="2400" dirty="0" err="1">
                <a:latin typeface="Book Antiqua" pitchFamily="18" charset="0"/>
              </a:rPr>
              <a:t>Orofacial</a:t>
            </a:r>
            <a:r>
              <a:rPr lang="en-IN" sz="2400" dirty="0">
                <a:latin typeface="Book Antiqua" pitchFamily="18" charset="0"/>
              </a:rPr>
              <a:t> Anomalies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Vertigo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Voice</a:t>
            </a: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Diagonal Corner Rectangle 8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500034" y="1668451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5766" y="1071554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Medical Specialty and Allied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571744"/>
            <a:ext cx="3857652" cy="3257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b="1" dirty="0">
                <a:solidFill>
                  <a:srgbClr val="002060"/>
                </a:solidFill>
                <a:latin typeface="Book Antiqua" pitchFamily="18" charset="0"/>
              </a:rPr>
              <a:t>Medical Specialty Services </a:t>
            </a:r>
          </a:p>
          <a:p>
            <a:r>
              <a:rPr lang="en-IN" sz="2400" dirty="0">
                <a:latin typeface="Book Antiqua" pitchFamily="18" charset="0"/>
              </a:rPr>
              <a:t>Neurology</a:t>
            </a:r>
          </a:p>
          <a:p>
            <a:r>
              <a:rPr lang="en-IN" sz="2400" dirty="0" err="1">
                <a:latin typeface="Book Antiqua" pitchFamily="18" charset="0"/>
              </a:rPr>
              <a:t>Pediatrics</a:t>
            </a:r>
            <a:endParaRPr lang="en-IN" sz="2400" dirty="0">
              <a:latin typeface="Book Antiqua" pitchFamily="18" charset="0"/>
            </a:endParaRPr>
          </a:p>
          <a:p>
            <a:r>
              <a:rPr lang="en-IN" sz="2400" dirty="0" err="1">
                <a:latin typeface="Book Antiqua" pitchFamily="18" charset="0"/>
              </a:rPr>
              <a:t>Phono</a:t>
            </a:r>
            <a:r>
              <a:rPr lang="en-IN" sz="2400" dirty="0">
                <a:latin typeface="Book Antiqua" pitchFamily="18" charset="0"/>
              </a:rPr>
              <a:t> surgery</a:t>
            </a:r>
          </a:p>
          <a:p>
            <a:r>
              <a:rPr lang="en-IN" sz="2400" dirty="0">
                <a:latin typeface="Book Antiqua" pitchFamily="18" charset="0"/>
              </a:rPr>
              <a:t>Plastic surgery</a:t>
            </a:r>
          </a:p>
          <a:p>
            <a:r>
              <a:rPr lang="en-IN" sz="2400" dirty="0" err="1">
                <a:latin typeface="Book Antiqua" pitchFamily="18" charset="0"/>
              </a:rPr>
              <a:t>Prosthodontics</a:t>
            </a:r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Orthodontics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2042" y="1752600"/>
            <a:ext cx="4400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264318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Allied Health Services</a:t>
            </a:r>
          </a:p>
          <a:p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Physiotherapy</a:t>
            </a:r>
          </a:p>
          <a:p>
            <a:r>
              <a:rPr lang="en-IN" sz="2400" dirty="0">
                <a:latin typeface="Book Antiqua" pitchFamily="18" charset="0"/>
              </a:rPr>
              <a:t>Occupational Therapy</a:t>
            </a: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9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500034" y="1954203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4000528" cy="785818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Special Education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071678"/>
            <a:ext cx="7500990" cy="3686188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ook Antiqua" pitchFamily="18" charset="0"/>
              </a:rPr>
              <a:t>Preschool training </a:t>
            </a:r>
          </a:p>
          <a:p>
            <a:r>
              <a:rPr lang="en-IN" sz="2400" dirty="0">
                <a:latin typeface="Book Antiqua" pitchFamily="18" charset="0"/>
              </a:rPr>
              <a:t>Parent-infant training </a:t>
            </a:r>
          </a:p>
          <a:p>
            <a:r>
              <a:rPr lang="en-IN" sz="2400" dirty="0">
                <a:latin typeface="Book Antiqua" pitchFamily="18" charset="0"/>
              </a:rPr>
              <a:t>Preschool parent empowerment </a:t>
            </a:r>
          </a:p>
          <a:p>
            <a:r>
              <a:rPr lang="en-IN" sz="2400" dirty="0">
                <a:latin typeface="Book Antiqua" pitchFamily="18" charset="0"/>
              </a:rPr>
              <a:t>Preschool bridge course</a:t>
            </a:r>
          </a:p>
          <a:p>
            <a:r>
              <a:rPr lang="en-IN" sz="2400" dirty="0">
                <a:latin typeface="Book Antiqua" pitchFamily="18" charset="0"/>
              </a:rPr>
              <a:t>Curricular support / Individualised </a:t>
            </a:r>
            <a:r>
              <a:rPr lang="en-IN" sz="2400" dirty="0" err="1">
                <a:latin typeface="Book Antiqua" pitchFamily="18" charset="0"/>
              </a:rPr>
              <a:t>edu</a:t>
            </a:r>
            <a:r>
              <a:rPr lang="en-IN" sz="2400" dirty="0">
                <a:latin typeface="Book Antiqua" pitchFamily="18" charset="0"/>
              </a:rPr>
              <a:t>. service </a:t>
            </a:r>
          </a:p>
          <a:p>
            <a:r>
              <a:rPr lang="en-IN" sz="2400" dirty="0">
                <a:latin typeface="Book Antiqua" pitchFamily="18" charset="0"/>
              </a:rPr>
              <a:t>Educational counselling &amp; guidance</a:t>
            </a:r>
          </a:p>
          <a:p>
            <a:r>
              <a:rPr lang="en-IN" sz="2400" dirty="0">
                <a:latin typeface="Book Antiqua" pitchFamily="18" charset="0"/>
              </a:rPr>
              <a:t>Co-curricular service</a:t>
            </a:r>
          </a:p>
          <a:p>
            <a:r>
              <a:rPr lang="en-IN" sz="2400" dirty="0">
                <a:latin typeface="Book Antiqua" pitchFamily="18" charset="0"/>
              </a:rPr>
              <a:t>Computer literacy training for care givers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V="1">
            <a:off x="357158" y="1739889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ound Diagonal Corner Rectangle 8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857232"/>
            <a:ext cx="5072098" cy="928694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Clinical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0"/>
            <a:ext cx="5143536" cy="3614750"/>
          </a:xfrm>
        </p:spPr>
        <p:txBody>
          <a:bodyPr>
            <a:noAutofit/>
          </a:bodyPr>
          <a:lstStyle/>
          <a:p>
            <a:r>
              <a:rPr lang="en-IN" sz="2000" dirty="0">
                <a:latin typeface="Book Antiqua" pitchFamily="18" charset="0"/>
              </a:rPr>
              <a:t>Distribution of Hearing Aids</a:t>
            </a:r>
          </a:p>
          <a:p>
            <a:pPr>
              <a:buNone/>
            </a:pPr>
            <a:r>
              <a:rPr lang="en-IN" sz="2000" dirty="0">
                <a:latin typeface="Book Antiqua" pitchFamily="18" charset="0"/>
              </a:rPr>
              <a:t>                     ADIP Scheme      584</a:t>
            </a:r>
          </a:p>
          <a:p>
            <a:pPr>
              <a:buNone/>
            </a:pPr>
            <a:r>
              <a:rPr lang="en-IN" sz="2000" dirty="0">
                <a:latin typeface="Book Antiqua" pitchFamily="18" charset="0"/>
              </a:rPr>
              <a:t>                     AIISH HADS    2324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Repairing of Hearing Aids          584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Distribution of Toy Kits                   31</a:t>
            </a:r>
          </a:p>
          <a:p>
            <a:endParaRPr lang="en-IN" sz="2400" dirty="0">
              <a:latin typeface="Book Antiqu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785926"/>
            <a:ext cx="40433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257174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Book Antiqua" pitchFamily="18" charset="0"/>
              </a:rPr>
              <a:t>Certificates  Financial aid, </a:t>
            </a:r>
          </a:p>
          <a:p>
            <a:r>
              <a:rPr lang="en-IN" sz="2000" dirty="0">
                <a:latin typeface="Book Antiqua" pitchFamily="18" charset="0"/>
              </a:rPr>
              <a:t>                Income Tax Exemption, </a:t>
            </a:r>
          </a:p>
          <a:p>
            <a:r>
              <a:rPr lang="en-IN" sz="2000" dirty="0">
                <a:latin typeface="Book Antiqua" pitchFamily="18" charset="0"/>
              </a:rPr>
              <a:t>                Educational Scholarship,</a:t>
            </a:r>
          </a:p>
          <a:p>
            <a:r>
              <a:rPr lang="en-IN" sz="2000" dirty="0">
                <a:latin typeface="Book Antiqua" pitchFamily="18" charset="0"/>
              </a:rPr>
              <a:t>                School Admission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Financial Assistance  Rs. 14,46,354/-</a:t>
            </a: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357158" y="1571612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ound Diagonal Corner Rectangle 10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 rot="10800000">
            <a:off x="2643174" y="468510"/>
            <a:ext cx="428628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614734" cy="3554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     </a:t>
            </a: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Communication Disorder Screening Programs</a:t>
            </a:r>
          </a:p>
          <a:p>
            <a:r>
              <a:rPr lang="en-IN" sz="2400" dirty="0">
                <a:latin typeface="Book Antiqua" pitchFamily="18" charset="0"/>
              </a:rPr>
              <a:t>Infant Screening</a:t>
            </a:r>
          </a:p>
          <a:p>
            <a:r>
              <a:rPr lang="en-IN" sz="2400" dirty="0">
                <a:latin typeface="Book Antiqua" pitchFamily="18" charset="0"/>
              </a:rPr>
              <a:t>Newborn Screening</a:t>
            </a:r>
          </a:p>
          <a:p>
            <a:r>
              <a:rPr lang="en-IN" sz="2400" dirty="0">
                <a:latin typeface="Book Antiqua" pitchFamily="18" charset="0"/>
              </a:rPr>
              <a:t>Industrial Screening</a:t>
            </a:r>
          </a:p>
          <a:p>
            <a:r>
              <a:rPr lang="en-IN" sz="2400" dirty="0">
                <a:latin typeface="Book Antiqua" pitchFamily="18" charset="0"/>
              </a:rPr>
              <a:t>School Screening</a:t>
            </a:r>
          </a:p>
          <a:p>
            <a:r>
              <a:rPr lang="en-IN" sz="2400" dirty="0">
                <a:latin typeface="Book Antiqua" pitchFamily="18" charset="0"/>
              </a:rPr>
              <a:t>Camp based Screening</a:t>
            </a:r>
          </a:p>
          <a:p>
            <a:r>
              <a:rPr lang="en-IN" sz="2400" dirty="0">
                <a:latin typeface="Book Antiqua" pitchFamily="18" charset="0"/>
              </a:rPr>
              <a:t>Elderly Screening</a:t>
            </a:r>
          </a:p>
          <a:p>
            <a:endParaRPr lang="en-IN" sz="2400" dirty="0">
              <a:latin typeface="Book Antiqu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356" y="1752600"/>
            <a:ext cx="4400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24" y="2857496"/>
            <a:ext cx="471487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Clinical Services at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Outreach Service Centres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N" sz="2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Total Clients Evaluated  </a:t>
            </a:r>
            <a:r>
              <a:rPr lang="en-IN" sz="2800" b="1" dirty="0">
                <a:solidFill>
                  <a:srgbClr val="002060"/>
                </a:solidFill>
                <a:latin typeface="Book Antiqua" pitchFamily="18" charset="0"/>
              </a:rPr>
              <a:t>2136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3000" b="1" dirty="0">
                <a:solidFill>
                  <a:schemeClr val="bg1"/>
                </a:solidFill>
                <a:latin typeface="Titillium Web"/>
              </a:rPr>
              <a:t>Outreach Services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928802"/>
            <a:ext cx="7115196" cy="4400568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Book Antiqua" pitchFamily="18" charset="0"/>
              </a:rPr>
              <a:t>Tele-intervention &amp; Assessment  </a:t>
            </a:r>
          </a:p>
          <a:p>
            <a:endParaRPr lang="en-IN" dirty="0">
              <a:latin typeface="Book Antiqua" pitchFamily="18" charset="0"/>
            </a:endParaRPr>
          </a:p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Tele-Educational Guidance and Counselling</a:t>
            </a:r>
          </a:p>
          <a:p>
            <a:endParaRPr lang="en-IN" dirty="0">
              <a:latin typeface="Book Antiqua" pitchFamily="18" charset="0"/>
            </a:endParaRP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Itinerant Service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/>
        </p:nvSpPr>
        <p:spPr>
          <a:xfrm rot="10800000">
            <a:off x="2143108" y="528621"/>
            <a:ext cx="5214974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3000" b="1" dirty="0">
                <a:solidFill>
                  <a:schemeClr val="bg1"/>
                </a:solidFill>
                <a:latin typeface="Titillium Web"/>
              </a:rPr>
              <a:t>Other Outreach Services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1143000" y="655638"/>
            <a:ext cx="73914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College with Potential for Excellence - UGC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A Grade Accreditation - NAAC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9001-2008 Quality Certification - ISO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Centre of Excellence in the area of Deafness - WHO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Centre of Excellence in the area of Communication Disorders - Ministry of Health &amp; Family Welfare, Govt. of India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Centre for Advanced Research in Speech and Hearing - UGC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>
                <a:latin typeface="Book Antiqua" pitchFamily="18" charset="0"/>
              </a:rPr>
              <a:t>Nodal Centre for the Implementation of the National Programme on Prevention and Control of Deafness - Ministry of Health &amp; Family Welfare, Govt. of India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IN">
                <a:latin typeface="Book Antiqua" pitchFamily="18" charset="0"/>
              </a:rPr>
              <a:t>Collaborative Organization for the Rashtriya Bal Swasthya Karyakram (RBSK), under the Ministry of Health &amp; Family Welfare.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6147" name="Picture 6" descr="Image result for UGC logo png"/>
          <p:cNvPicPr>
            <a:picLocks noChangeAspect="1" noChangeArrowheads="1"/>
          </p:cNvPicPr>
          <p:nvPr/>
        </p:nvPicPr>
        <p:blipFill>
          <a:blip r:embed="rId2"/>
          <a:srcRect b="15385"/>
          <a:stretch>
            <a:fillRect/>
          </a:stretch>
        </p:blipFill>
        <p:spPr bwMode="auto">
          <a:xfrm>
            <a:off x="1981200" y="655638"/>
            <a:ext cx="611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Image result for NAAClogo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1096963"/>
            <a:ext cx="581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Image result for ISO logo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82763"/>
            <a:ext cx="560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Image result for who logo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468563"/>
            <a:ext cx="561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078163"/>
            <a:ext cx="4968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Image result for UGC logo png"/>
          <p:cNvPicPr>
            <a:picLocks noChangeAspect="1" noChangeArrowheads="1"/>
          </p:cNvPicPr>
          <p:nvPr/>
        </p:nvPicPr>
        <p:blipFill>
          <a:blip r:embed="rId2"/>
          <a:srcRect b="15385"/>
          <a:stretch>
            <a:fillRect/>
          </a:stretch>
        </p:blipFill>
        <p:spPr bwMode="auto">
          <a:xfrm>
            <a:off x="8001000" y="4038600"/>
            <a:ext cx="611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496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Box 6"/>
          <p:cNvSpPr txBox="1">
            <a:spLocks noChangeArrowheads="1"/>
          </p:cNvSpPr>
          <p:nvPr/>
        </p:nvSpPr>
        <p:spPr bwMode="auto">
          <a:xfrm>
            <a:off x="381000" y="13335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C00000"/>
                </a:solidFill>
                <a:latin typeface="Book Antiqua" pitchFamily="18" charset="0"/>
              </a:rPr>
              <a:t>Credentials</a:t>
            </a:r>
          </a:p>
        </p:txBody>
      </p:sp>
      <p:pic>
        <p:nvPicPr>
          <p:cNvPr id="6155" name="Picture 14" descr="backlab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18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 rot="5400000">
            <a:off x="7677150" y="1009650"/>
            <a:ext cx="2438400" cy="4191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0" name="Round Diagonal Corner Rectangle 19"/>
          <p:cNvSpPr/>
          <p:nvPr/>
        </p:nvSpPr>
        <p:spPr>
          <a:xfrm rot="5400000">
            <a:off x="7734300" y="990600"/>
            <a:ext cx="2438400" cy="381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 rot="-5400000">
            <a:off x="7953375" y="11715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tillium Web"/>
              </a:rPr>
              <a:t>Introduction</a:t>
            </a:r>
            <a:endParaRPr lang="en-IN" altLang="en-US" sz="2000" b="1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6160" name="Picture 1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4713" y="5638800"/>
            <a:ext cx="496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04800" y="533400"/>
            <a:ext cx="8305800" cy="460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>
            <a:off x="2143108" y="528621"/>
            <a:ext cx="5214974" cy="685800"/>
          </a:xfrm>
          <a:prstGeom prst="round2DiagRect">
            <a:avLst>
              <a:gd name="adj1" fmla="val 0"/>
              <a:gd name="adj2" fmla="val 500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64276"/>
            <a:ext cx="8401080" cy="122553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Titillium Web"/>
              </a:rPr>
              <a:t>Public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43050"/>
            <a:ext cx="6543692" cy="4525963"/>
          </a:xfrm>
        </p:spPr>
        <p:txBody>
          <a:bodyPr>
            <a:normAutofit fontScale="77500" lnSpcReduction="20000"/>
          </a:bodyPr>
          <a:lstStyle/>
          <a:p>
            <a:r>
              <a:rPr lang="en-IN" dirty="0">
                <a:latin typeface="Book Antiqua" pitchFamily="18" charset="0"/>
              </a:rPr>
              <a:t>Monthly Public Lectures                  </a:t>
            </a:r>
          </a:p>
          <a:p>
            <a:r>
              <a:rPr lang="en-IN" dirty="0">
                <a:latin typeface="Book Antiqua" pitchFamily="18" charset="0"/>
              </a:rPr>
              <a:t>Preparation and Dissemination of Information Resources</a:t>
            </a:r>
          </a:p>
          <a:p>
            <a:r>
              <a:rPr lang="en-IN" dirty="0">
                <a:latin typeface="Book Antiqua" pitchFamily="18" charset="0"/>
              </a:rPr>
              <a:t>Public Awareness  Programmes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Street Plays               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Screening Camps        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Public Orientation Programme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Resource Exchange and Education     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              through Care and Hope (REECH)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Observation of Commemorative days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Mass Media based Public Education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571480"/>
            <a:ext cx="68580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C00000"/>
                </a:solidFill>
                <a:latin typeface="Book Antiqua" pitchFamily="18" charset="0"/>
              </a:rPr>
              <a:t>Extracurricular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886622"/>
            <a:ext cx="5739550" cy="4471336"/>
          </a:xfrm>
        </p:spPr>
        <p:txBody>
          <a:bodyPr>
            <a:noAutofit/>
          </a:bodyPr>
          <a:lstStyle/>
          <a:p>
            <a:r>
              <a:rPr lang="en-IN" sz="2000" dirty="0">
                <a:latin typeface="Book Antiqua" pitchFamily="18" charset="0"/>
              </a:rPr>
              <a:t>53</a:t>
            </a:r>
            <a:r>
              <a:rPr lang="en-IN" sz="2000" baseline="30000" dirty="0">
                <a:latin typeface="Book Antiqua" pitchFamily="18" charset="0"/>
              </a:rPr>
              <a:t>rd</a:t>
            </a:r>
            <a:r>
              <a:rPr lang="en-IN" sz="2000" dirty="0">
                <a:latin typeface="Book Antiqua" pitchFamily="18" charset="0"/>
              </a:rPr>
              <a:t> Annual day Celebrations </a:t>
            </a:r>
          </a:p>
          <a:p>
            <a:r>
              <a:rPr lang="en-IN" sz="2000" dirty="0">
                <a:latin typeface="Book Antiqua" pitchFamily="18" charset="0"/>
              </a:rPr>
              <a:t>Independence Day</a:t>
            </a:r>
          </a:p>
          <a:p>
            <a:r>
              <a:rPr lang="en-IN" sz="2000" dirty="0">
                <a:latin typeface="Book Antiqua" pitchFamily="18" charset="0"/>
              </a:rPr>
              <a:t>Christmas</a:t>
            </a:r>
          </a:p>
          <a:p>
            <a:r>
              <a:rPr lang="en-IN" sz="2000" dirty="0">
                <a:latin typeface="Book Antiqua" pitchFamily="18" charset="0"/>
              </a:rPr>
              <a:t>Republic Day Celebrations</a:t>
            </a:r>
          </a:p>
          <a:p>
            <a:r>
              <a:rPr lang="en-IN" sz="2000" dirty="0">
                <a:latin typeface="Book Antiqua" pitchFamily="18" charset="0"/>
              </a:rPr>
              <a:t>Talent Day </a:t>
            </a:r>
          </a:p>
          <a:p>
            <a:r>
              <a:rPr lang="en-IN" sz="2000" dirty="0">
                <a:latin typeface="Book Antiqua" pitchFamily="18" charset="0"/>
              </a:rPr>
              <a:t>Ayurveda Awareness </a:t>
            </a:r>
          </a:p>
          <a:p>
            <a:r>
              <a:rPr lang="en-IN" sz="2000" dirty="0">
                <a:latin typeface="Book Antiqua" pitchFamily="18" charset="0"/>
              </a:rPr>
              <a:t>Movie Night</a:t>
            </a:r>
          </a:p>
          <a:p>
            <a:r>
              <a:rPr lang="en-IN" sz="2000" dirty="0">
                <a:latin typeface="Book Antiqua" pitchFamily="18" charset="0"/>
              </a:rPr>
              <a:t>Farewell Party</a:t>
            </a:r>
          </a:p>
          <a:p>
            <a:r>
              <a:rPr lang="en-IN" sz="2000" dirty="0">
                <a:latin typeface="Book Antiqua" pitchFamily="18" charset="0"/>
              </a:rPr>
              <a:t>National Science Day</a:t>
            </a:r>
          </a:p>
          <a:p>
            <a:r>
              <a:rPr lang="en-IN" sz="2000" dirty="0" err="1">
                <a:latin typeface="Book Antiqua" pitchFamily="18" charset="0"/>
              </a:rPr>
              <a:t>Stabmi</a:t>
            </a:r>
            <a:r>
              <a:rPr lang="en-IN" sz="2000" dirty="0">
                <a:latin typeface="Book Antiqua" pitchFamily="18" charset="0"/>
              </a:rPr>
              <a:t> Live Band and Auto Expo</a:t>
            </a:r>
          </a:p>
          <a:p>
            <a:r>
              <a:rPr lang="en-IN" sz="2000" dirty="0" err="1">
                <a:latin typeface="Book Antiqua" pitchFamily="18" charset="0"/>
              </a:rPr>
              <a:t>Zumba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AIISH </a:t>
            </a:r>
            <a:r>
              <a:rPr lang="en-IN" sz="2000" dirty="0" err="1">
                <a:latin typeface="Book Antiqua" pitchFamily="18" charset="0"/>
              </a:rPr>
              <a:t>Aawaaz</a:t>
            </a:r>
            <a:r>
              <a:rPr lang="en-IN" sz="2000" dirty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endParaRPr lang="en-IN" sz="20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357298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AIISH Gymkhana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571472" y="1785926"/>
            <a:ext cx="3162264" cy="714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2010434"/>
            <a:ext cx="4000528" cy="4633276"/>
          </a:xfrm>
        </p:spPr>
        <p:txBody>
          <a:bodyPr>
            <a:noAutofit/>
          </a:bodyPr>
          <a:lstStyle/>
          <a:p>
            <a:r>
              <a:rPr lang="en-IN" sz="1600" dirty="0">
                <a:latin typeface="Book Antiqua" pitchFamily="18" charset="0"/>
              </a:rPr>
              <a:t>Orientation Programme</a:t>
            </a:r>
          </a:p>
          <a:p>
            <a:r>
              <a:rPr lang="en-IN" sz="1600" dirty="0" err="1">
                <a:latin typeface="Book Antiqua" pitchFamily="18" charset="0"/>
              </a:rPr>
              <a:t>Shramadan</a:t>
            </a:r>
            <a:endParaRPr lang="en-IN" sz="1600" dirty="0">
              <a:latin typeface="Book Antiqua" pitchFamily="18" charset="0"/>
            </a:endParaRPr>
          </a:p>
          <a:p>
            <a:r>
              <a:rPr lang="en-IN" sz="1600" dirty="0" err="1">
                <a:latin typeface="Book Antiqua" pitchFamily="18" charset="0"/>
              </a:rPr>
              <a:t>Kodagu</a:t>
            </a:r>
            <a:r>
              <a:rPr lang="en-IN" sz="1600" dirty="0">
                <a:latin typeface="Book Antiqua" pitchFamily="18" charset="0"/>
              </a:rPr>
              <a:t> and Kerala Flood Relief</a:t>
            </a:r>
          </a:p>
          <a:p>
            <a:r>
              <a:rPr lang="en-IN" sz="1600" dirty="0">
                <a:latin typeface="Book Antiqua" pitchFamily="18" charset="0"/>
              </a:rPr>
              <a:t>Games and Sports</a:t>
            </a:r>
          </a:p>
          <a:p>
            <a:r>
              <a:rPr lang="en-IN" sz="1600" dirty="0">
                <a:latin typeface="Book Antiqua" pitchFamily="18" charset="0"/>
              </a:rPr>
              <a:t>Art and Craft Making</a:t>
            </a:r>
          </a:p>
          <a:p>
            <a:r>
              <a:rPr lang="en-IN" sz="1600" dirty="0">
                <a:latin typeface="Book Antiqua" pitchFamily="18" charset="0"/>
              </a:rPr>
              <a:t>Talk by Advocate</a:t>
            </a:r>
          </a:p>
          <a:p>
            <a:r>
              <a:rPr lang="en-IN" sz="1600" dirty="0" err="1">
                <a:latin typeface="Book Antiqua" pitchFamily="18" charset="0"/>
              </a:rPr>
              <a:t>Kumaraparvatha</a:t>
            </a:r>
            <a:r>
              <a:rPr lang="en-IN" sz="1600" dirty="0">
                <a:latin typeface="Book Antiqua" pitchFamily="18" charset="0"/>
              </a:rPr>
              <a:t> Trek</a:t>
            </a:r>
          </a:p>
          <a:p>
            <a:r>
              <a:rPr lang="en-IN" sz="1600" dirty="0">
                <a:latin typeface="Book Antiqua" pitchFamily="18" charset="0"/>
              </a:rPr>
              <a:t>Run for Unity</a:t>
            </a:r>
          </a:p>
          <a:p>
            <a:r>
              <a:rPr lang="en-IN" sz="1600" dirty="0">
                <a:latin typeface="Book Antiqua" pitchFamily="18" charset="0"/>
              </a:rPr>
              <a:t>Pre-school Screening</a:t>
            </a:r>
          </a:p>
          <a:p>
            <a:r>
              <a:rPr lang="en-IN" sz="1600" dirty="0">
                <a:latin typeface="Book Antiqua" pitchFamily="18" charset="0"/>
              </a:rPr>
              <a:t>Blood Donation</a:t>
            </a:r>
          </a:p>
          <a:p>
            <a:r>
              <a:rPr lang="en-IN" sz="1600" dirty="0">
                <a:latin typeface="Book Antiqua" pitchFamily="18" charset="0"/>
              </a:rPr>
              <a:t>NSS  Special Camp </a:t>
            </a:r>
          </a:p>
          <a:p>
            <a:r>
              <a:rPr lang="en-IN" sz="1600" dirty="0">
                <a:latin typeface="Book Antiqua" pitchFamily="18" charset="0"/>
              </a:rPr>
              <a:t>Orphanage Visit</a:t>
            </a:r>
          </a:p>
          <a:p>
            <a:r>
              <a:rPr lang="en-IN" sz="1600" dirty="0">
                <a:latin typeface="Book Antiqua" pitchFamily="18" charset="0"/>
              </a:rPr>
              <a:t>Human Library</a:t>
            </a:r>
          </a:p>
          <a:p>
            <a:r>
              <a:rPr lang="en-IN" sz="1600" dirty="0">
                <a:latin typeface="Book Antiqua" pitchFamily="18" charset="0"/>
              </a:rPr>
              <a:t>Kannada Classes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500174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National Service Scheme Unit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95376" y="654016"/>
            <a:ext cx="68580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Extracurricular Events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571472" y="1928802"/>
            <a:ext cx="4714908" cy="714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64292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Official Language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85992"/>
            <a:ext cx="7715272" cy="3286148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Training in </a:t>
            </a:r>
            <a:r>
              <a:rPr lang="en-US" sz="4600" dirty="0" err="1">
                <a:solidFill>
                  <a:srgbClr val="002060"/>
                </a:solidFill>
                <a:latin typeface="Book Antiqua" pitchFamily="18" charset="0"/>
              </a:rPr>
              <a:t>Prabodh</a:t>
            </a:r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 for the Institute staff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Material Translation and Development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Conducting of workshops &amp; seminars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Hindi week celebration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Word-a-day in Hindi and </a:t>
            </a: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Award for best execution of official language </a:t>
            </a:r>
            <a:endParaRPr lang="en-IN" sz="4000" dirty="0">
              <a:solidFill>
                <a:srgbClr val="002060"/>
              </a:solidFill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5984" y="511140"/>
            <a:ext cx="457203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Awards &amp; Laurels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14554"/>
            <a:ext cx="7829576" cy="3500462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ook Antiqua" pitchFamily="18" charset="0"/>
              </a:rPr>
              <a:t>KARYALAYA JYOTHISMRITHI  </a:t>
            </a:r>
            <a:r>
              <a:rPr lang="en-IN" sz="2400" dirty="0" err="1">
                <a:latin typeface="Book Antiqua" pitchFamily="18" charset="0"/>
              </a:rPr>
              <a:t>Puraskar</a:t>
            </a:r>
            <a:r>
              <a:rPr lang="en-IN" sz="2400" dirty="0">
                <a:latin typeface="Book Antiqua" pitchFamily="18" charset="0"/>
              </a:rPr>
              <a:t> Best Execution of Official Language</a:t>
            </a:r>
          </a:p>
          <a:p>
            <a:r>
              <a:rPr lang="en-US" sz="2400" dirty="0">
                <a:latin typeface="Book Antiqua" pitchFamily="18" charset="0"/>
                <a:ea typeface="Times New Roman"/>
              </a:rPr>
              <a:t>Dr. M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Pushpavathi</a:t>
            </a:r>
            <a:r>
              <a:rPr lang="en-US" sz="2400" dirty="0">
                <a:latin typeface="Book Antiqua" pitchFamily="18" charset="0"/>
                <a:ea typeface="Times New Roman"/>
              </a:rPr>
              <a:t>- ,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Rais</a:t>
            </a:r>
            <a:r>
              <a:rPr lang="en-US" sz="2400" dirty="0">
                <a:latin typeface="Book Antiqua" pitchFamily="18" charset="0"/>
                <a:ea typeface="Times New Roman"/>
              </a:rPr>
              <a:t> Ahmed Memorial Lecture Award &amp; </a:t>
            </a:r>
            <a:r>
              <a:rPr lang="en-US" sz="2400" dirty="0">
                <a:latin typeface="Book Antiqua" pitchFamily="18" charset="0"/>
              </a:rPr>
              <a:t>Braithwaite's Oration award </a:t>
            </a:r>
            <a:endParaRPr lang="en-US" sz="2400" dirty="0">
              <a:latin typeface="Book Antiqua" pitchFamily="18" charset="0"/>
              <a:ea typeface="Times New Roman"/>
            </a:endParaRPr>
          </a:p>
          <a:p>
            <a:r>
              <a:rPr lang="en-US" sz="2400" dirty="0">
                <a:latin typeface="Book Antiqua" pitchFamily="18" charset="0"/>
              </a:rPr>
              <a:t>Dr. </a:t>
            </a:r>
            <a:r>
              <a:rPr lang="en-US" sz="2400" dirty="0" err="1">
                <a:latin typeface="Book Antiqua" pitchFamily="18" charset="0"/>
              </a:rPr>
              <a:t>Animesh</a:t>
            </a:r>
            <a:r>
              <a:rPr lang="en-US" sz="2400" dirty="0">
                <a:latin typeface="Book Antiqua" pitchFamily="18" charset="0"/>
              </a:rPr>
              <a:t> Barman-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Padmashree</a:t>
            </a:r>
            <a:r>
              <a:rPr lang="en-US" sz="2400" dirty="0">
                <a:latin typeface="Book Antiqua" pitchFamily="18" charset="0"/>
                <a:ea typeface="Times New Roman"/>
              </a:rPr>
              <a:t> Prof. S.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Rameswaran</a:t>
            </a:r>
            <a:r>
              <a:rPr lang="en-US" sz="2400" dirty="0">
                <a:latin typeface="Book Antiqua" pitchFamily="18" charset="0"/>
                <a:ea typeface="Times New Roman"/>
              </a:rPr>
              <a:t> Endowment Oration Award</a:t>
            </a:r>
          </a:p>
          <a:p>
            <a:r>
              <a:rPr lang="en-US" sz="2400" dirty="0">
                <a:latin typeface="Book Antiqua" pitchFamily="18" charset="0"/>
              </a:rPr>
              <a:t>Dr. S; </a:t>
            </a:r>
            <a:r>
              <a:rPr lang="en-US" sz="2400" dirty="0" err="1">
                <a:latin typeface="Book Antiqua" pitchFamily="18" charset="0"/>
              </a:rPr>
              <a:t>Venkatesan</a:t>
            </a:r>
            <a:r>
              <a:rPr lang="en-US" sz="2400" dirty="0">
                <a:latin typeface="Book Antiqua" pitchFamily="18" charset="0"/>
              </a:rPr>
              <a:t> &amp; Dr. </a:t>
            </a:r>
            <a:r>
              <a:rPr lang="en-US" sz="2400" dirty="0" err="1">
                <a:latin typeface="Book Antiqua" pitchFamily="18" charset="0"/>
              </a:rPr>
              <a:t>Alok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Upadhaya</a:t>
            </a:r>
            <a:r>
              <a:rPr lang="en-US" sz="2400" dirty="0">
                <a:latin typeface="Book Antiqua" pitchFamily="18" charset="0"/>
              </a:rPr>
              <a:t>- Felicitation for professional contribution</a:t>
            </a:r>
            <a:endParaRPr lang="en-IN" sz="2400" dirty="0">
              <a:latin typeface="Book Antiqua" pitchFamily="18" charset="0"/>
            </a:endParaRPr>
          </a:p>
          <a:p>
            <a:endParaRPr lang="en-IN" sz="24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428736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Awards/Laurels by other Organizations...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571472" y="1954520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.......Awards/Laurels by other organizations</a:t>
            </a:r>
          </a:p>
          <a:p>
            <a:r>
              <a:rPr lang="en-US" sz="4000" dirty="0">
                <a:latin typeface="Book Antiqua" pitchFamily="18" charset="0"/>
              </a:rPr>
              <a:t>Ms. </a:t>
            </a:r>
            <a:r>
              <a:rPr lang="en-US" sz="4000" dirty="0" err="1">
                <a:latin typeface="Book Antiqua" pitchFamily="18" charset="0"/>
              </a:rPr>
              <a:t>Rakshith</a:t>
            </a:r>
            <a:r>
              <a:rPr lang="en-US" sz="4000" dirty="0">
                <a:latin typeface="Book Antiqua" pitchFamily="18" charset="0"/>
              </a:rPr>
              <a:t> S - </a:t>
            </a:r>
            <a:r>
              <a:rPr lang="en-US" sz="4000" dirty="0" err="1">
                <a:solidFill>
                  <a:srgbClr val="FF0000"/>
                </a:solidFill>
                <a:latin typeface="Book Antiqua" pitchFamily="18" charset="0"/>
              </a:rPr>
              <a:t>Arati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 Antiqua" pitchFamily="18" charset="0"/>
              </a:rPr>
              <a:t>Venkataraman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 Memorial </a:t>
            </a:r>
            <a:r>
              <a:rPr lang="en-US" sz="4000" dirty="0">
                <a:latin typeface="Book Antiqua" pitchFamily="18" charset="0"/>
              </a:rPr>
              <a:t>Gold Medal </a:t>
            </a:r>
          </a:p>
          <a:p>
            <a:r>
              <a:rPr lang="en-US" sz="4000" dirty="0">
                <a:latin typeface="Book Antiqua" pitchFamily="18" charset="0"/>
              </a:rPr>
              <a:t>Ms. </a:t>
            </a:r>
            <a:r>
              <a:rPr lang="en-US" sz="4000" dirty="0" err="1">
                <a:latin typeface="Book Antiqua" pitchFamily="18" charset="0"/>
              </a:rPr>
              <a:t>Priyadarshini</a:t>
            </a:r>
            <a:r>
              <a:rPr lang="en-US" sz="4000" dirty="0">
                <a:latin typeface="Book Antiqua" pitchFamily="18" charset="0"/>
              </a:rPr>
              <a:t> V -  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Dr P.D. </a:t>
            </a:r>
            <a:r>
              <a:rPr lang="en-US" sz="4000" dirty="0" err="1">
                <a:solidFill>
                  <a:srgbClr val="FF0000"/>
                </a:solidFill>
                <a:latin typeface="Book Antiqua" pitchFamily="18" charset="0"/>
              </a:rPr>
              <a:t>Manohar</a:t>
            </a:r>
            <a:r>
              <a:rPr lang="en-US" sz="4000" dirty="0">
                <a:latin typeface="Book Antiqua" pitchFamily="18" charset="0"/>
              </a:rPr>
              <a:t> Gold Medal </a:t>
            </a:r>
          </a:p>
          <a:p>
            <a:pPr>
              <a:buNone/>
            </a:pPr>
            <a:endParaRPr lang="en-IN" sz="3600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85984" y="511140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32" y="357166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.....Awards &amp; Laurels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571472" y="228599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5740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Awards hosted by the Institute…</a:t>
            </a:r>
          </a:p>
          <a:p>
            <a:pPr marL="0" indent="0" algn="just"/>
            <a:r>
              <a:rPr lang="en-US" sz="2400" dirty="0">
                <a:latin typeface="Book Antiqua" pitchFamily="18" charset="0"/>
              </a:rPr>
              <a:t>     	Dr. </a:t>
            </a:r>
            <a:r>
              <a:rPr lang="en-US" sz="2400" dirty="0" err="1">
                <a:latin typeface="Book Antiqua" pitchFamily="18" charset="0"/>
              </a:rPr>
              <a:t>Sreedevi</a:t>
            </a:r>
            <a:r>
              <a:rPr lang="en-US" sz="2400" dirty="0">
                <a:latin typeface="Book Antiqua" pitchFamily="18" charset="0"/>
              </a:rPr>
              <a:t> N., Dr. </a:t>
            </a:r>
            <a:r>
              <a:rPr lang="en-US" sz="2400" dirty="0" err="1">
                <a:latin typeface="Book Antiqua" pitchFamily="18" charset="0"/>
              </a:rPr>
              <a:t>Ajith</a:t>
            </a:r>
            <a:r>
              <a:rPr lang="en-US" sz="2400" dirty="0">
                <a:latin typeface="Book Antiqua" pitchFamily="18" charset="0"/>
              </a:rPr>
              <a:t> Kumar U, Dr. P. 	</a:t>
            </a:r>
            <a:r>
              <a:rPr lang="en-US" sz="2400" dirty="0" err="1">
                <a:latin typeface="Book Antiqua" pitchFamily="18" charset="0"/>
              </a:rPr>
              <a:t>Purusothama</a:t>
            </a:r>
            <a:r>
              <a:rPr lang="en-US" sz="2400" dirty="0">
                <a:latin typeface="Book Antiqua" pitchFamily="18" charset="0"/>
              </a:rPr>
              <a:t>,    Ms. </a:t>
            </a:r>
            <a:r>
              <a:rPr lang="en-US" sz="2400" dirty="0" err="1">
                <a:latin typeface="Book Antiqua" pitchFamily="18" charset="0"/>
              </a:rPr>
              <a:t>Megha</a:t>
            </a:r>
            <a:r>
              <a:rPr lang="en-US" sz="2400" dirty="0">
                <a:latin typeface="Book Antiqua" pitchFamily="18" charset="0"/>
              </a:rPr>
              <a:t>, Ms. </a:t>
            </a:r>
            <a:r>
              <a:rPr lang="en-US" sz="2400" dirty="0" err="1">
                <a:latin typeface="Book Antiqua" pitchFamily="18" charset="0"/>
              </a:rPr>
              <a:t>Geetha</a:t>
            </a:r>
            <a:r>
              <a:rPr lang="en-US" sz="2400" dirty="0">
                <a:latin typeface="Book Antiqua" pitchFamily="18" charset="0"/>
              </a:rPr>
              <a:t> M.P., Mr. B. 	Suresh and Mr. K. </a:t>
            </a:r>
            <a:r>
              <a:rPr lang="en-US" sz="2400" dirty="0" err="1">
                <a:latin typeface="Book Antiqua" pitchFamily="18" charset="0"/>
              </a:rPr>
              <a:t>Sreenivasa</a:t>
            </a:r>
            <a:r>
              <a:rPr lang="en-US" sz="2400" dirty="0">
                <a:latin typeface="Book Antiqua" pitchFamily="18" charset="0"/>
              </a:rPr>
              <a:t> received the best 	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AIISHAN </a:t>
            </a:r>
            <a:r>
              <a:rPr lang="en-US" sz="2400" dirty="0">
                <a:latin typeface="Book Antiqua" pitchFamily="18" charset="0"/>
              </a:rPr>
              <a:t>of the Year</a:t>
            </a:r>
          </a:p>
          <a:p>
            <a:pPr algn="just"/>
            <a:r>
              <a:rPr lang="en-US" sz="2400" dirty="0">
                <a:latin typeface="Book Antiqua" pitchFamily="18" charset="0"/>
              </a:rPr>
              <a:t>	Ms. </a:t>
            </a:r>
            <a:r>
              <a:rPr lang="en-US" sz="2400" dirty="0" err="1">
                <a:latin typeface="Book Antiqua" pitchFamily="18" charset="0"/>
              </a:rPr>
              <a:t>Rakshith</a:t>
            </a:r>
            <a:r>
              <a:rPr lang="en-US" sz="2400" dirty="0">
                <a:latin typeface="Book Antiqua" pitchFamily="18" charset="0"/>
              </a:rPr>
              <a:t> S: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Dr.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Vijayalakshmi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Basavaraj</a:t>
            </a:r>
            <a:r>
              <a:rPr lang="en-US" sz="2400" dirty="0">
                <a:latin typeface="Book Antiqua" pitchFamily="18" charset="0"/>
              </a:rPr>
              <a:t> Gold 	Medal </a:t>
            </a:r>
          </a:p>
          <a:p>
            <a:pPr algn="just"/>
            <a:r>
              <a:rPr lang="en-US" sz="2400" dirty="0">
                <a:latin typeface="Book Antiqua" pitchFamily="18" charset="0"/>
              </a:rPr>
              <a:t>	Ms. </a:t>
            </a:r>
            <a:r>
              <a:rPr lang="en-US" sz="2400" dirty="0" err="1">
                <a:latin typeface="Book Antiqua" pitchFamily="18" charset="0"/>
              </a:rPr>
              <a:t>Priyadharshini</a:t>
            </a:r>
            <a:r>
              <a:rPr lang="en-US" sz="2400" dirty="0">
                <a:latin typeface="Book Antiqua" pitchFamily="18" charset="0"/>
              </a:rPr>
              <a:t> V : 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Dr. R.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Sundar</a:t>
            </a:r>
            <a:r>
              <a:rPr lang="en-US" sz="2400" dirty="0">
                <a:latin typeface="Book Antiqua" pitchFamily="18" charset="0"/>
              </a:rPr>
              <a:t> Gold Medal, 	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Jayalakshamma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Gold Medal,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Friends United 	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Organisation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Endowment cash prize</a:t>
            </a:r>
            <a:r>
              <a:rPr lang="en-US" sz="2400" dirty="0">
                <a:latin typeface="Book Antiqua" pitchFamily="18" charset="0"/>
              </a:rPr>
              <a:t> and,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T.     	V.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Alamelu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Gold Medal </a:t>
            </a:r>
          </a:p>
          <a:p>
            <a:r>
              <a:rPr lang="en-US" sz="2400" dirty="0">
                <a:latin typeface="Book Antiqua" pitchFamily="18" charset="0"/>
              </a:rPr>
              <a:t>	Ms. Eliza Baby: 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T. V.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Alamelu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Gold Medal </a:t>
            </a:r>
            <a:endParaRPr lang="en-IN" sz="2400" dirty="0"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85984" y="511140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32" y="357166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.....Awards &amp; Laurels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28596" y="192880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5740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…Awards hosted by the Institute</a:t>
            </a:r>
          </a:p>
          <a:p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Priyanka</a:t>
            </a:r>
            <a:r>
              <a:rPr lang="en-US" sz="2800" dirty="0">
                <a:latin typeface="Book Antiqua" pitchFamily="18" charset="0"/>
              </a:rPr>
              <a:t>, Ms. </a:t>
            </a:r>
            <a:r>
              <a:rPr lang="en-US" sz="2800" dirty="0" err="1">
                <a:latin typeface="Book Antiqua" pitchFamily="18" charset="0"/>
              </a:rPr>
              <a:t>Shezeen</a:t>
            </a:r>
            <a:r>
              <a:rPr lang="en-US" sz="2800" dirty="0">
                <a:latin typeface="Book Antiqua" pitchFamily="18" charset="0"/>
              </a:rPr>
              <a:t> Abdul </a:t>
            </a:r>
            <a:r>
              <a:rPr lang="en-US" sz="2800" dirty="0" err="1">
                <a:latin typeface="Book Antiqua" pitchFamily="18" charset="0"/>
              </a:rPr>
              <a:t>Gafoor</a:t>
            </a:r>
            <a:r>
              <a:rPr lang="en-US" sz="2800" dirty="0">
                <a:latin typeface="Book Antiqua" pitchFamily="18" charset="0"/>
              </a:rPr>
              <a:t> and Ms. </a:t>
            </a:r>
            <a:r>
              <a:rPr lang="en-US" sz="2800" dirty="0" err="1">
                <a:latin typeface="Book Antiqua" pitchFamily="18" charset="0"/>
              </a:rPr>
              <a:t>Varsha</a:t>
            </a:r>
            <a:r>
              <a:rPr lang="en-US" sz="2800" dirty="0">
                <a:latin typeface="Book Antiqua" pitchFamily="18" charset="0"/>
              </a:rPr>
              <a:t> M: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Student Clinician</a:t>
            </a:r>
            <a:r>
              <a:rPr lang="en-US" sz="2800" dirty="0">
                <a:latin typeface="Book Antiqua" pitchFamily="18" charset="0"/>
              </a:rPr>
              <a:t> Awards</a:t>
            </a:r>
          </a:p>
          <a:p>
            <a:pPr lvl="0"/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Hima</a:t>
            </a:r>
            <a:r>
              <a:rPr lang="en-US" sz="2800" dirty="0">
                <a:latin typeface="Book Antiqua" pitchFamily="18" charset="0"/>
              </a:rPr>
              <a:t> Nair, Ms. </a:t>
            </a:r>
            <a:r>
              <a:rPr lang="en-US" sz="2800" dirty="0" err="1">
                <a:latin typeface="Book Antiqua" pitchFamily="18" charset="0"/>
              </a:rPr>
              <a:t>Pooja</a:t>
            </a:r>
            <a:r>
              <a:rPr lang="en-US" sz="2800" dirty="0">
                <a:latin typeface="Book Antiqua" pitchFamily="18" charset="0"/>
              </a:rPr>
              <a:t> C, Ms. </a:t>
            </a:r>
            <a:r>
              <a:rPr lang="en-US" sz="2800" dirty="0" err="1">
                <a:latin typeface="Book Antiqua" pitchFamily="18" charset="0"/>
              </a:rPr>
              <a:t>Thanuja</a:t>
            </a:r>
            <a:r>
              <a:rPr lang="en-US" sz="2800" dirty="0">
                <a:latin typeface="Book Antiqua" pitchFamily="18" charset="0"/>
              </a:rPr>
              <a:t> D, and Ms. </a:t>
            </a:r>
            <a:r>
              <a:rPr lang="en-US" sz="2800" dirty="0" err="1">
                <a:latin typeface="Book Antiqua" pitchFamily="18" charset="0"/>
              </a:rPr>
              <a:t>Vijaya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Varsha</a:t>
            </a:r>
            <a:r>
              <a:rPr lang="en-US" sz="2800" dirty="0">
                <a:latin typeface="Book Antiqua" pitchFamily="18" charset="0"/>
              </a:rPr>
              <a:t>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Journal Club Presentation</a:t>
            </a:r>
            <a:r>
              <a:rPr lang="en-US" sz="2800" dirty="0">
                <a:latin typeface="Book Antiqua" pitchFamily="18" charset="0"/>
              </a:rPr>
              <a:t> Award</a:t>
            </a:r>
            <a:endParaRPr lang="en-IN" sz="2800" dirty="0">
              <a:latin typeface="Book Antiqua" pitchFamily="18" charset="0"/>
            </a:endParaRPr>
          </a:p>
          <a:p>
            <a:pPr lvl="0"/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Gouri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Girish</a:t>
            </a:r>
            <a:r>
              <a:rPr lang="en-US" sz="2800" dirty="0">
                <a:latin typeface="Book Antiqua" pitchFamily="18" charset="0"/>
              </a:rPr>
              <a:t>, Mr. </a:t>
            </a:r>
            <a:r>
              <a:rPr lang="en-US" sz="2800" dirty="0" err="1">
                <a:latin typeface="Book Antiqua" pitchFamily="18" charset="0"/>
              </a:rPr>
              <a:t>Ankit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Lohani</a:t>
            </a:r>
            <a:r>
              <a:rPr lang="en-US" sz="2800" dirty="0">
                <a:latin typeface="Book Antiqua" pitchFamily="18" charset="0"/>
              </a:rPr>
              <a:t> and Mr. </a:t>
            </a:r>
            <a:r>
              <a:rPr lang="en-US" sz="2800" dirty="0" err="1">
                <a:latin typeface="Book Antiqua" pitchFamily="18" charset="0"/>
              </a:rPr>
              <a:t>Jeevan</a:t>
            </a:r>
            <a:r>
              <a:rPr lang="en-US" sz="2800" dirty="0">
                <a:latin typeface="Book Antiqua" pitchFamily="18" charset="0"/>
              </a:rPr>
              <a:t> RS: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Clinical Conference Presentation </a:t>
            </a:r>
            <a:r>
              <a:rPr lang="en-US" sz="2800" dirty="0">
                <a:latin typeface="Book Antiqua" pitchFamily="18" charset="0"/>
              </a:rPr>
              <a:t>Award</a:t>
            </a:r>
            <a:endParaRPr lang="en-IN" sz="2800" dirty="0">
              <a:latin typeface="Book Antiqua" pitchFamily="18" charset="0"/>
            </a:endParaRPr>
          </a:p>
          <a:p>
            <a:endParaRPr lang="en-IN" sz="2800" dirty="0">
              <a:latin typeface="Book Antiqua" pitchFamily="18" charset="0"/>
            </a:endParaRPr>
          </a:p>
          <a:p>
            <a:pPr>
              <a:buNone/>
            </a:pPr>
            <a:endParaRPr lang="en-IN" sz="3600" dirty="0">
              <a:latin typeface="Calibri" pitchFamily="34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43024" y="511148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472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.....Awards &amp; Laurels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642910" y="192880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0" y="642918"/>
            <a:ext cx="7400948" cy="785818"/>
          </a:xfr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  <a:latin typeface="Book Antiqua" pitchFamily="18" charset="0"/>
              </a:rPr>
              <a:t>Other Activities  and 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>
                <a:latin typeface="Book Antiqua" pitchFamily="18" charset="0"/>
              </a:rPr>
              <a:t>Infrastructure Development  &amp; Maintenance</a:t>
            </a:r>
          </a:p>
          <a:p>
            <a:r>
              <a:rPr lang="en-IN" dirty="0">
                <a:latin typeface="Book Antiqua" pitchFamily="18" charset="0"/>
              </a:rPr>
              <a:t>Implementation of Right to Information Act, 2005</a:t>
            </a:r>
          </a:p>
          <a:p>
            <a:r>
              <a:rPr lang="en-IN" dirty="0">
                <a:latin typeface="Book Antiqua" pitchFamily="18" charset="0"/>
              </a:rPr>
              <a:t>Library and Information Services</a:t>
            </a:r>
          </a:p>
          <a:p>
            <a:r>
              <a:rPr lang="en-IN" dirty="0">
                <a:latin typeface="Book Antiqua" pitchFamily="18" charset="0"/>
              </a:rPr>
              <a:t>Material Development Activities</a:t>
            </a:r>
          </a:p>
          <a:p>
            <a:r>
              <a:rPr lang="en-IN" dirty="0">
                <a:latin typeface="Book Antiqua" pitchFamily="18" charset="0"/>
              </a:rPr>
              <a:t>Personnel Management </a:t>
            </a:r>
          </a:p>
          <a:p>
            <a:r>
              <a:rPr lang="en-IN" dirty="0">
                <a:latin typeface="Book Antiqua" pitchFamily="18" charset="0"/>
              </a:rPr>
              <a:t>Reservation Policy Implementation</a:t>
            </a:r>
          </a:p>
          <a:p>
            <a:r>
              <a:rPr lang="en-IN" dirty="0">
                <a:latin typeface="Book Antiqua" pitchFamily="18" charset="0"/>
              </a:rPr>
              <a:t>Technological Consultancy Services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Financial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3116"/>
            <a:ext cx="4186238" cy="1361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500" dirty="0">
                <a:solidFill>
                  <a:srgbClr val="FF0000"/>
                </a:solidFill>
                <a:latin typeface="Book Antiqua" pitchFamily="18" charset="0"/>
              </a:rPr>
              <a:t>Grants received </a:t>
            </a:r>
          </a:p>
          <a:p>
            <a:pPr>
              <a:buNone/>
            </a:pPr>
            <a:r>
              <a:rPr lang="en-IN" sz="2500" dirty="0">
                <a:latin typeface="Book Antiqua" pitchFamily="18" charset="0"/>
              </a:rPr>
              <a:t>	</a:t>
            </a:r>
            <a:r>
              <a:rPr lang="en-IN" sz="2000" dirty="0">
                <a:latin typeface="Book Antiqua" pitchFamily="18" charset="0"/>
              </a:rPr>
              <a:t> Rs. 59.35.29 lakhs</a:t>
            </a:r>
          </a:p>
          <a:p>
            <a:pPr>
              <a:buNone/>
            </a:pPr>
            <a:r>
              <a:rPr lang="en-IN" sz="2500" dirty="0">
                <a:latin typeface="Book Antiqua" pitchFamily="18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48" y="2214554"/>
            <a:ext cx="4857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dirty="0">
                <a:solidFill>
                  <a:srgbClr val="FF0000"/>
                </a:solidFill>
                <a:latin typeface="Book Antiqua" pitchFamily="18" charset="0"/>
              </a:rPr>
              <a:t>Expenditure </a:t>
            </a:r>
          </a:p>
          <a:p>
            <a:r>
              <a:rPr lang="en-IN" sz="2500" dirty="0">
                <a:latin typeface="Book Antiqua" pitchFamily="18" charset="0"/>
              </a:rPr>
              <a:t>Rs. 5557.38</a:t>
            </a:r>
          </a:p>
          <a:p>
            <a:r>
              <a:rPr lang="en-IN" dirty="0">
                <a:latin typeface="Book Antiqua" pitchFamily="18" charset="0"/>
              </a:rPr>
              <a:t>	</a:t>
            </a:r>
            <a:endParaRPr lang="en-IN" sz="2000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5072074"/>
            <a:ext cx="6786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>
                <a:latin typeface="Book Antiqua" pitchFamily="18" charset="0"/>
              </a:rPr>
              <a:t>Income Generated  = Rs. </a:t>
            </a:r>
            <a:r>
              <a:rPr lang="en-IN" sz="3000" b="1" dirty="0">
                <a:solidFill>
                  <a:srgbClr val="C00000"/>
                </a:solidFill>
                <a:latin typeface="Book Antiqua" pitchFamily="18" charset="0"/>
              </a:rPr>
              <a:t>866.61</a:t>
            </a:r>
            <a:r>
              <a:rPr lang="en-IN" sz="3000" dirty="0">
                <a:latin typeface="Book Antiqua" pitchFamily="18" charset="0"/>
              </a:rPr>
              <a:t> lakhs</a:t>
            </a: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/>
            <a:r>
              <a:rPr lang="en-US" sz="1800" dirty="0"/>
              <a:t>Swachh Bharath Fortnight from 1</a:t>
            </a:r>
            <a:r>
              <a:rPr lang="en-US" sz="1800" baseline="30000" dirty="0"/>
              <a:t>st</a:t>
            </a:r>
            <a:r>
              <a:rPr lang="en-US" sz="1800" dirty="0"/>
              <a:t> to 15</a:t>
            </a:r>
            <a:r>
              <a:rPr lang="en-US" sz="1800" baseline="30000" dirty="0"/>
              <a:t>th</a:t>
            </a:r>
            <a:r>
              <a:rPr lang="en-US" sz="1800" dirty="0"/>
              <a:t> April 2018.</a:t>
            </a:r>
            <a:endParaRPr lang="en-IN" sz="1800" dirty="0"/>
          </a:p>
          <a:p>
            <a:pPr lvl="1"/>
            <a:r>
              <a:rPr lang="en-US" sz="1800" dirty="0"/>
              <a:t>Launching of Illumina </a:t>
            </a:r>
            <a:r>
              <a:rPr lang="en-US" sz="1800" dirty="0" err="1"/>
              <a:t>Miseq</a:t>
            </a:r>
            <a:r>
              <a:rPr lang="en-US" sz="1800" dirty="0"/>
              <a:t> Equipment on 9</a:t>
            </a:r>
            <a:r>
              <a:rPr lang="en-US" sz="1800" baseline="30000" dirty="0"/>
              <a:t>th</a:t>
            </a:r>
            <a:r>
              <a:rPr lang="en-US" sz="1800" dirty="0"/>
              <a:t> April 2018.</a:t>
            </a:r>
            <a:endParaRPr lang="en-IN" sz="1800" dirty="0"/>
          </a:p>
          <a:p>
            <a:pPr lvl="1"/>
            <a:r>
              <a:rPr lang="en-US" sz="1800" dirty="0"/>
              <a:t>Preschool Graduation Day on 27</a:t>
            </a:r>
            <a:r>
              <a:rPr lang="en-US" sz="1800" baseline="30000" dirty="0"/>
              <a:t>th</a:t>
            </a:r>
            <a:r>
              <a:rPr lang="en-US" sz="1800" dirty="0"/>
              <a:t> April 2018. </a:t>
            </a:r>
            <a:endParaRPr lang="en-IN" sz="1800" dirty="0"/>
          </a:p>
          <a:p>
            <a:pPr lvl="1"/>
            <a:r>
              <a:rPr lang="en-US" sz="1800" dirty="0"/>
              <a:t>Summer camp for pre-school children from 1</a:t>
            </a:r>
            <a:r>
              <a:rPr lang="en-US" sz="1800" baseline="30000" dirty="0"/>
              <a:t>st</a:t>
            </a:r>
            <a:r>
              <a:rPr lang="en-US" sz="1800" dirty="0"/>
              <a:t> to 31</a:t>
            </a:r>
            <a:r>
              <a:rPr lang="en-US" sz="1800" baseline="30000" dirty="0"/>
              <a:t>st</a:t>
            </a:r>
            <a:r>
              <a:rPr lang="en-US" sz="1800" dirty="0"/>
              <a:t> May 2018.</a:t>
            </a:r>
            <a:endParaRPr lang="en-IN" sz="1800" dirty="0"/>
          </a:p>
          <a:p>
            <a:pPr lvl="1"/>
            <a:r>
              <a:rPr lang="en-US" sz="1800" dirty="0"/>
              <a:t>53</a:t>
            </a:r>
            <a:r>
              <a:rPr lang="en-US" sz="1800" baseline="30000" dirty="0"/>
              <a:t>rd</a:t>
            </a:r>
            <a:r>
              <a:rPr lang="en-US" sz="1800" dirty="0"/>
              <a:t> Annual Day celebration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Opening of Eye-tracking Lab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Inauguration of Equipment for Vestibular System Evaluation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Inauguration of new New-born Screening </a:t>
            </a:r>
            <a:r>
              <a:rPr lang="en-US" sz="1800" dirty="0" err="1"/>
              <a:t>Centres</a:t>
            </a:r>
            <a:r>
              <a:rPr lang="en-US" sz="1800" dirty="0"/>
              <a:t>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Opening of upgraded Central Computer Centre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Swachh Bharath Fortnight from 1</a:t>
            </a:r>
            <a:r>
              <a:rPr lang="en-US" sz="1800" baseline="30000" dirty="0"/>
              <a:t>st</a:t>
            </a:r>
            <a:r>
              <a:rPr lang="en-US" sz="1800" dirty="0"/>
              <a:t> to 15</a:t>
            </a:r>
            <a:r>
              <a:rPr lang="en-US" sz="1800" baseline="30000" dirty="0"/>
              <a:t>th</a:t>
            </a:r>
            <a:r>
              <a:rPr lang="en-US" sz="1800" dirty="0"/>
              <a:t> April 2018.</a:t>
            </a:r>
            <a:endParaRPr lang="en-IN" sz="1800" dirty="0"/>
          </a:p>
          <a:p>
            <a:pPr lvl="1"/>
            <a:r>
              <a:rPr lang="en-US" sz="1800" dirty="0"/>
              <a:t>Launching of Illumina </a:t>
            </a:r>
            <a:r>
              <a:rPr lang="en-US" sz="1800" dirty="0" err="1"/>
              <a:t>Miseq</a:t>
            </a:r>
            <a:r>
              <a:rPr lang="en-US" sz="1800" dirty="0"/>
              <a:t> Equipment on 9</a:t>
            </a:r>
            <a:r>
              <a:rPr lang="en-US" sz="1800" baseline="30000" dirty="0"/>
              <a:t>th</a:t>
            </a:r>
            <a:r>
              <a:rPr lang="en-US" sz="1800" dirty="0"/>
              <a:t> April 2018.</a:t>
            </a:r>
            <a:endParaRPr lang="en-IN" sz="1800" dirty="0"/>
          </a:p>
          <a:p>
            <a:pPr lvl="1"/>
            <a:r>
              <a:rPr lang="en-US" sz="1800" dirty="0"/>
              <a:t>Preschool Graduation Day on 27</a:t>
            </a:r>
            <a:r>
              <a:rPr lang="en-US" sz="1800" baseline="30000" dirty="0"/>
              <a:t>th</a:t>
            </a:r>
            <a:r>
              <a:rPr lang="en-US" sz="1800" dirty="0"/>
              <a:t> April 2018. </a:t>
            </a:r>
            <a:endParaRPr lang="en-IN" sz="1800" dirty="0"/>
          </a:p>
          <a:p>
            <a:pPr lvl="1"/>
            <a:r>
              <a:rPr lang="en-US" sz="1800" dirty="0"/>
              <a:t>Summer camp for pre-school children from 1</a:t>
            </a:r>
            <a:r>
              <a:rPr lang="en-US" sz="1800" baseline="30000" dirty="0"/>
              <a:t>st</a:t>
            </a:r>
            <a:r>
              <a:rPr lang="en-US" sz="1800" dirty="0"/>
              <a:t> to 31</a:t>
            </a:r>
            <a:r>
              <a:rPr lang="en-US" sz="1800" baseline="30000" dirty="0"/>
              <a:t>st</a:t>
            </a:r>
            <a:r>
              <a:rPr lang="en-US" sz="1800" dirty="0"/>
              <a:t> May 2018.</a:t>
            </a:r>
            <a:endParaRPr lang="en-IN" sz="1800" dirty="0"/>
          </a:p>
          <a:p>
            <a:pPr lvl="1"/>
            <a:r>
              <a:rPr lang="en-US" sz="1800" dirty="0"/>
              <a:t>53</a:t>
            </a:r>
            <a:r>
              <a:rPr lang="en-US" sz="1800" baseline="30000" dirty="0"/>
              <a:t>rd</a:t>
            </a:r>
            <a:r>
              <a:rPr lang="en-US" sz="1800" dirty="0"/>
              <a:t> Annual Day celebration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Opening of Eye-tracking Lab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Inauguration of Equipment for Vestibular System Evaluation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Inauguration of new New-born Screening </a:t>
            </a:r>
            <a:r>
              <a:rPr lang="en-US" sz="1800" dirty="0" err="1"/>
              <a:t>Centres</a:t>
            </a:r>
            <a:r>
              <a:rPr lang="en-US" sz="1800" dirty="0"/>
              <a:t>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pPr lvl="1"/>
            <a:r>
              <a:rPr lang="en-US" sz="1800" dirty="0"/>
              <a:t>Opening of upgraded Central Computer Centre on 9</a:t>
            </a:r>
            <a:r>
              <a:rPr lang="en-US" sz="1800" baseline="30000" dirty="0"/>
              <a:t>th</a:t>
            </a:r>
            <a:r>
              <a:rPr lang="en-US" sz="1800" dirty="0"/>
              <a:t> August 2018.</a:t>
            </a:r>
            <a:endParaRPr lang="en-IN" sz="1800" dirty="0"/>
          </a:p>
          <a:p>
            <a:endParaRPr lang="en-IN" sz="2000" b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214290"/>
            <a:ext cx="7772400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Major Events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2786058"/>
            <a:ext cx="4214842" cy="971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5000" dirty="0">
                <a:latin typeface="Book Antiqua" pitchFamily="18" charset="0"/>
              </a:rPr>
              <a:t>Thank You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E20B-1887-4A5D-B68E-E21988D0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International Workshop on Speech Processing for Voice, Speech and Hearing Disorders on 8 &amp; 9</a:t>
            </a:r>
            <a:r>
              <a:rPr lang="en-US" baseline="30000" dirty="0"/>
              <a:t>th</a:t>
            </a:r>
            <a:r>
              <a:rPr lang="en-US" dirty="0"/>
              <a:t> September 2018.</a:t>
            </a:r>
            <a:endParaRPr lang="en-IN" sz="2400" dirty="0"/>
          </a:p>
          <a:p>
            <a:pPr lvl="1"/>
            <a:r>
              <a:rPr lang="en-US" dirty="0" err="1"/>
              <a:t>Swachhta</a:t>
            </a:r>
            <a:r>
              <a:rPr lang="en-US" dirty="0"/>
              <a:t> Drive – </a:t>
            </a:r>
            <a:r>
              <a:rPr lang="en-US" dirty="0" err="1"/>
              <a:t>Swachhta</a:t>
            </a:r>
            <a:r>
              <a:rPr lang="en-US" dirty="0"/>
              <a:t> Hi </a:t>
            </a:r>
            <a:r>
              <a:rPr lang="en-US" dirty="0" err="1"/>
              <a:t>Sewa</a:t>
            </a:r>
            <a:r>
              <a:rPr lang="en-US" dirty="0"/>
              <a:t> on 15</a:t>
            </a:r>
            <a:r>
              <a:rPr lang="en-US" baseline="30000" dirty="0"/>
              <a:t>th</a:t>
            </a:r>
            <a:r>
              <a:rPr lang="en-US" dirty="0"/>
              <a:t> September to 2</a:t>
            </a:r>
            <a:r>
              <a:rPr lang="en-US" baseline="30000" dirty="0"/>
              <a:t>nd</a:t>
            </a:r>
            <a:r>
              <a:rPr lang="en-US" dirty="0"/>
              <a:t> October 2018.</a:t>
            </a:r>
            <a:endParaRPr lang="en-IN" sz="2400" dirty="0"/>
          </a:p>
          <a:p>
            <a:pPr lvl="1"/>
            <a:r>
              <a:rPr lang="en-US" dirty="0"/>
              <a:t>World Cerebral Palsy day on 5</a:t>
            </a:r>
            <a:r>
              <a:rPr lang="en-US" baseline="30000" dirty="0"/>
              <a:t>th</a:t>
            </a:r>
            <a:r>
              <a:rPr lang="en-US" dirty="0"/>
              <a:t> October 2018.</a:t>
            </a:r>
            <a:endParaRPr lang="en-IN" sz="2400" dirty="0"/>
          </a:p>
          <a:p>
            <a:pPr lvl="1"/>
            <a:r>
              <a:rPr lang="en-US" dirty="0"/>
              <a:t>Appointment of Dr. M. </a:t>
            </a:r>
            <a:r>
              <a:rPr lang="en-US" dirty="0" err="1"/>
              <a:t>Pushpavathi</a:t>
            </a:r>
            <a:r>
              <a:rPr lang="en-US" dirty="0"/>
              <a:t>, Professor, Speech Language Pathology as new director on 17</a:t>
            </a:r>
            <a:r>
              <a:rPr lang="en-US" baseline="30000" dirty="0"/>
              <a:t>th</a:t>
            </a:r>
            <a:r>
              <a:rPr lang="en-US" dirty="0"/>
              <a:t> October 2018.</a:t>
            </a:r>
            <a:endParaRPr lang="en-IN" sz="2400" dirty="0"/>
          </a:p>
          <a:p>
            <a:pPr lvl="1"/>
            <a:r>
              <a:rPr lang="en-US" dirty="0"/>
              <a:t>Sensitization </a:t>
            </a:r>
            <a:r>
              <a:rPr lang="en-US" dirty="0" err="1"/>
              <a:t>Programme</a:t>
            </a:r>
            <a:r>
              <a:rPr lang="en-US" dirty="0"/>
              <a:t> on Occupational Noise induced Hearing Loss and its Prevention on 19</a:t>
            </a:r>
            <a:r>
              <a:rPr lang="en-US" baseline="30000" dirty="0"/>
              <a:t>th</a:t>
            </a:r>
            <a:r>
              <a:rPr lang="en-US" dirty="0"/>
              <a:t> October 2018. </a:t>
            </a:r>
            <a:endParaRPr lang="en-IN" sz="2400" dirty="0"/>
          </a:p>
          <a:p>
            <a:pPr lvl="1"/>
            <a:r>
              <a:rPr lang="en-US" dirty="0"/>
              <a:t>Free hearing aid repair camp from 26</a:t>
            </a:r>
            <a:r>
              <a:rPr lang="en-US" baseline="30000" dirty="0"/>
              <a:t>th</a:t>
            </a:r>
            <a:r>
              <a:rPr lang="en-US" dirty="0"/>
              <a:t> to 30</a:t>
            </a:r>
            <a:r>
              <a:rPr lang="en-US" baseline="30000" dirty="0"/>
              <a:t>th</a:t>
            </a:r>
            <a:r>
              <a:rPr lang="en-US" dirty="0"/>
              <a:t>  November 2018.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1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F9FC-751C-4D38-86D2-BB2A9240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7748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Institute Graduation Day on 15</a:t>
            </a:r>
            <a:r>
              <a:rPr lang="en-US" baseline="30000" dirty="0"/>
              <a:t>th</a:t>
            </a:r>
            <a:r>
              <a:rPr lang="en-US" dirty="0"/>
              <a:t> December 2018.</a:t>
            </a:r>
            <a:endParaRPr lang="en-IN" sz="2400" dirty="0"/>
          </a:p>
          <a:p>
            <a:pPr lvl="1"/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dirty="0"/>
              <a:t>International Day of Persons with Disabilities</a:t>
            </a:r>
            <a:r>
              <a:rPr lang="en-US" i="1" dirty="0"/>
              <a:t> </a:t>
            </a:r>
            <a:r>
              <a:rPr lang="en-US" dirty="0"/>
              <a:t>on 20</a:t>
            </a:r>
            <a:r>
              <a:rPr lang="en-US" baseline="30000" dirty="0"/>
              <a:t>th</a:t>
            </a:r>
            <a:r>
              <a:rPr lang="en-US" dirty="0"/>
              <a:t> December 2018.</a:t>
            </a:r>
          </a:p>
          <a:p>
            <a:pPr lvl="1"/>
            <a:r>
              <a:rPr lang="en-US" dirty="0"/>
              <a:t>Opening of the 6</a:t>
            </a:r>
            <a:r>
              <a:rPr lang="en-US" baseline="30000" dirty="0"/>
              <a:t>th</a:t>
            </a:r>
            <a:r>
              <a:rPr lang="en-US" dirty="0"/>
              <a:t> Outreach service centre of the institute on 3</a:t>
            </a:r>
            <a:r>
              <a:rPr lang="en-US" baseline="30000" dirty="0"/>
              <a:t>rd</a:t>
            </a:r>
            <a:r>
              <a:rPr lang="en-US" dirty="0"/>
              <a:t> February 2019.</a:t>
            </a:r>
            <a:endParaRPr lang="en-IN" dirty="0"/>
          </a:p>
          <a:p>
            <a:pPr lvl="1"/>
            <a:r>
              <a:rPr lang="en-US" dirty="0"/>
              <a:t>All India Annual NBS Coordinators Meet on 28</a:t>
            </a:r>
            <a:r>
              <a:rPr lang="en-US" baseline="30000" dirty="0"/>
              <a:t>th</a:t>
            </a:r>
            <a:r>
              <a:rPr lang="en-US" dirty="0"/>
              <a:t> February 2019.</a:t>
            </a:r>
            <a:endParaRPr lang="en-IN" dirty="0"/>
          </a:p>
          <a:p>
            <a:pPr lvl="1"/>
            <a:r>
              <a:rPr lang="en-US" dirty="0"/>
              <a:t>World Hearing Day from 4</a:t>
            </a:r>
            <a:r>
              <a:rPr lang="en-US" baseline="30000" dirty="0"/>
              <a:t>th</a:t>
            </a:r>
            <a:r>
              <a:rPr lang="en-US" dirty="0"/>
              <a:t> to 6</a:t>
            </a:r>
            <a:r>
              <a:rPr lang="en-US" baseline="30000" dirty="0"/>
              <a:t>th</a:t>
            </a:r>
            <a:r>
              <a:rPr lang="en-US" dirty="0"/>
              <a:t> March 2019.</a:t>
            </a:r>
            <a:endParaRPr lang="en-IN" sz="2400" dirty="0"/>
          </a:p>
          <a:p>
            <a:pPr lvl="1"/>
            <a:r>
              <a:rPr lang="en-US" dirty="0"/>
              <a:t>AIISH AAWAAZ, the annual inter-collegiate cultural from 16</a:t>
            </a:r>
            <a:r>
              <a:rPr lang="en-US" baseline="30000" dirty="0"/>
              <a:t>th</a:t>
            </a:r>
            <a:r>
              <a:rPr lang="en-US" dirty="0"/>
              <a:t> &amp; 17</a:t>
            </a:r>
            <a:r>
              <a:rPr lang="en-US" baseline="30000" dirty="0"/>
              <a:t>th</a:t>
            </a:r>
            <a:r>
              <a:rPr lang="en-US" dirty="0"/>
              <a:t> March 2019.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27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/>
        </p:nvSpPr>
        <p:spPr>
          <a:xfrm rot="10800000">
            <a:off x="3185160" y="7620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3" name="Round Diagonal Corner Rectangle 22"/>
          <p:cNvSpPr/>
          <p:nvPr/>
        </p:nvSpPr>
        <p:spPr>
          <a:xfrm rot="10800000">
            <a:off x="3230880" y="1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464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2667000"/>
            <a:ext cx="464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0" y="4114800"/>
            <a:ext cx="4648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5562600"/>
            <a:ext cx="4648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724400" y="857232"/>
            <a:ext cx="441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4724400" y="2152632"/>
            <a:ext cx="441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4724400" y="3143232"/>
            <a:ext cx="4419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724400" y="4286232"/>
            <a:ext cx="441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4724400" y="5200632"/>
            <a:ext cx="441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1009632"/>
            <a:ext cx="8610600" cy="5562600"/>
          </a:xfrm>
          <a:prstGeom prst="rect">
            <a:avLst/>
          </a:prstGeom>
        </p:spPr>
        <p:txBody>
          <a:bodyPr numCol="2"/>
          <a:lstStyle/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en-US" sz="1600" dirty="0">
              <a:latin typeface="Book Antiqua" pitchFamily="18" charset="0"/>
            </a:endParaRP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Hearing Aid &amp; </a:t>
            </a:r>
            <a:r>
              <a:rPr lang="en-US" sz="1600" dirty="0" err="1">
                <a:latin typeface="Book Antiqua" pitchFamily="18" charset="0"/>
              </a:rPr>
              <a:t>Earmould</a:t>
            </a:r>
            <a:r>
              <a:rPr lang="en-US" sz="1600" dirty="0">
                <a:latin typeface="Book Antiqua" pitchFamily="18" charset="0"/>
              </a:rPr>
              <a:t> Technology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Early Childhood 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Hearing, Language and Speech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Bachelor of Audiology and Speech Language Pathology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Bachelor of Education 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Clinical Linguistics for SLP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Forensic Speech Sciences &amp;    Technology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</a:t>
            </a:r>
            <a:r>
              <a:rPr lang="en-US" sz="1600" dirty="0" err="1">
                <a:latin typeface="Book Antiqua" pitchFamily="18" charset="0"/>
              </a:rPr>
              <a:t>Neuro</a:t>
            </a:r>
            <a:r>
              <a:rPr lang="en-US" sz="1600" dirty="0">
                <a:latin typeface="Book Antiqua" pitchFamily="18" charset="0"/>
              </a:rPr>
              <a:t>-Audiology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Augmentative and Alternative Communication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Book Antiqua" pitchFamily="18" charset="0"/>
              </a:rPr>
              <a:t>M.Sc</a:t>
            </a:r>
            <a:r>
              <a:rPr lang="en-US" sz="1600" dirty="0">
                <a:latin typeface="Book Antiqua" pitchFamily="18" charset="0"/>
              </a:rPr>
              <a:t> (Audiology)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Book Antiqua" pitchFamily="18" charset="0"/>
              </a:rPr>
              <a:t>M.Sc</a:t>
            </a:r>
            <a:r>
              <a:rPr lang="en-US" sz="1600" dirty="0">
                <a:latin typeface="Book Antiqua" pitchFamily="18" charset="0"/>
              </a:rPr>
              <a:t> (Speech - Language Pathology)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Master of Education -Special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(Audiology)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(Speech-Language Pathology)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(Speech &amp; Hearing)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Post Doctoral Fellowship</a:t>
            </a:r>
            <a:endParaRPr lang="en-US" sz="1600" dirty="0">
              <a:latin typeface="+mn-lt"/>
            </a:endParaRPr>
          </a:p>
        </p:txBody>
      </p:sp>
      <p:pic>
        <p:nvPicPr>
          <p:cNvPr id="19472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1138222"/>
            <a:ext cx="4343400" cy="76200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611880" y="76201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714356"/>
            <a:ext cx="43380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b="1" dirty="0">
                <a:solidFill>
                  <a:srgbClr val="FF0000"/>
                </a:solidFill>
                <a:latin typeface="Book Antiqua" pitchFamily="18" charset="0"/>
              </a:rPr>
              <a:t>Academic Programs Offered</a:t>
            </a:r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 flipV="1">
            <a:off x="304800" y="1611313"/>
            <a:ext cx="43434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3556" name="Picture 24" descr="DSC_94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905" y="107944"/>
            <a:ext cx="37068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27"/>
          <p:cNvSpPr txBox="1">
            <a:spLocks noChangeArrowheads="1"/>
          </p:cNvSpPr>
          <p:nvPr/>
        </p:nvSpPr>
        <p:spPr bwMode="auto">
          <a:xfrm>
            <a:off x="152400" y="1733550"/>
            <a:ext cx="396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Book Antiqua" pitchFamily="18" charset="0"/>
              </a:rPr>
              <a:t>Admission and Enrolment </a:t>
            </a:r>
            <a:endParaRPr lang="en-IN" sz="2400" b="1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558" name="TextBox 28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28600" y="3340100"/>
            <a:ext cx="3886200" cy="1676400"/>
          </a:xfrm>
          <a:prstGeom prst="homePlate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533400" y="36449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Students Admitted: 242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2590800"/>
            <a:ext cx="990600" cy="3505200"/>
          </a:xfrm>
          <a:prstGeom prst="rect">
            <a:avLst/>
          </a:prstGeom>
          <a:solidFill>
            <a:srgbClr val="A8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 rot="-5400000">
            <a:off x="3175794" y="3967957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Admission based 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62600" y="2743200"/>
            <a:ext cx="3352800" cy="2543188"/>
          </a:xfrm>
          <a:prstGeom prst="rect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5715000" y="2882900"/>
            <a:ext cx="2895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National Level Entrance Examinations to 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B.ASLP.  M.Sc. Programmes</a:t>
            </a:r>
          </a:p>
        </p:txBody>
      </p:sp>
      <p:sp>
        <p:nvSpPr>
          <p:cNvPr id="34" name="Isosceles Triangle 33"/>
          <p:cNvSpPr/>
          <p:nvPr/>
        </p:nvSpPr>
        <p:spPr>
          <a:xfrm rot="5400000">
            <a:off x="5176842" y="4110042"/>
            <a:ext cx="304800" cy="228600"/>
          </a:xfrm>
          <a:prstGeom prst="triangle">
            <a:avLst/>
          </a:prstGeom>
          <a:solidFill>
            <a:srgbClr val="A8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ound Diagonal Corner Rectangle 16"/>
          <p:cNvSpPr/>
          <p:nvPr/>
        </p:nvSpPr>
        <p:spPr>
          <a:xfrm rot="10800000">
            <a:off x="-45751" y="361951"/>
            <a:ext cx="5143535" cy="6381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8" name="Round Diagonal Corner Rectangle 17"/>
          <p:cNvSpPr/>
          <p:nvPr/>
        </p:nvSpPr>
        <p:spPr>
          <a:xfrm rot="10800000">
            <a:off x="-31" y="285752"/>
            <a:ext cx="5143535" cy="63815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80969" y="361952"/>
            <a:ext cx="4073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IN" sz="28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6857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b="1" dirty="0">
                <a:solidFill>
                  <a:srgbClr val="FF0000"/>
                </a:solidFill>
                <a:latin typeface="Book Antiqua" pitchFamily="18" charset="0"/>
              </a:rPr>
              <a:t>Academic Performance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49697"/>
              </p:ext>
            </p:extLst>
          </p:nvPr>
        </p:nvGraphicFramePr>
        <p:xfrm>
          <a:off x="1428728" y="2571744"/>
          <a:ext cx="6738942" cy="2925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ook Antiqua" pitchFamily="18" charset="0"/>
                        </a:rPr>
                        <a:t>Programmee</a:t>
                      </a:r>
                      <a:endParaRPr lang="en-IN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 Antiqua" pitchFamily="18" charset="0"/>
                        </a:rPr>
                        <a:t>Pass Percentage</a:t>
                      </a:r>
                      <a:endParaRPr lang="en-IN" sz="24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B.Sc. (Sp. &amp; Hg.)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98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B.S.Ed.(HI)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85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M.Sc. (Audiology)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100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M.Sc. (SLP)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100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ound Diagonal Corner Rectangle 4"/>
          <p:cNvSpPr/>
          <p:nvPr/>
        </p:nvSpPr>
        <p:spPr>
          <a:xfrm rot="10800000">
            <a:off x="3071802" y="242869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17522" y="16667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8522" y="242870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nual Report&amp;#x0D;&amp;#x0A;                     2015-16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 - &amp;quot;Learning &amp;amp; Teaching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Learning &amp;amp; Teaching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Learning &amp;amp; Teaching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Educational Stipend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Guest Lectures/Training/ Conferences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Research &amp;amp; Scholarship&amp;quot;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 - &amp;quot;Scientific Presentations &amp;amp; Publications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Clinical Care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 Speech &amp;amp; Language Assessment / Rehabilitation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Audiological Assessment &amp;amp; Rehabilitation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Psychological Assessment  &amp;amp; Rehabilitation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Otorhinolaryngological Assessment and Rehabilitation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Specialized Clinical Services 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Medical Specialty and Allied Health Services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Special Education Service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Clinical Support Service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Clinical Services at DHLS Centres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Outreach Service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Outreach Services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Public Education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Extracurricular Events&amp;quot;&quot;/&gt;&lt;property id=&quot;20307&quot; value=&quot;279&quot;/&gt;&lt;/object&gt;&lt;object type=&quot;3&quot; unique_id=&quot;10029&quot;&gt;&lt;property id=&quot;20148&quot; value=&quot;5&quot;/&gt;&lt;property id=&quot;20300&quot; value=&quot;Slide 26 - &amp;quot;Extracurricular Events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Official Language Implementation&amp;quot;&quot;/&gt;&lt;property id=&quot;20307&quot; value=&quot;281&quot;/&gt;&lt;/object&gt;&lt;object type=&quot;3&quot; unique_id=&quot;10031&quot;&gt;&lt;property id=&quot;20148&quot; value=&quot;5&quot;/&gt;&lt;property id=&quot;20300&quot; value=&quot;Slide 28 - &amp;quot;Awards &amp;amp; Laurels&amp;quot;&quot;/&gt;&lt;property id=&quot;20307&quot; value=&quot;282&quot;/&gt;&lt;/object&gt;&lt;object type=&quot;3&quot; unique_id=&quot;10034&quot;&gt;&lt;property id=&quot;20148&quot; value=&quot;5&quot;/&gt;&lt;property id=&quot;20300&quot; value=&quot;Slide 30 - &amp;quot;Awards/Laurels by AIISH&amp;quot;&quot;/&gt;&lt;property id=&quot;20307&quot; value=&quot;285&quot;/&gt;&lt;/object&gt;&lt;object type=&quot;3&quot; unique_id=&quot;10035&quot;&gt;&lt;property id=&quot;20148&quot; value=&quot;5&quot;/&gt;&lt;property id=&quot;20300&quot; value=&quot;Slide 32 - &amp;quot;Financial Statement&amp;quot;&quot;/&gt;&lt;property id=&quot;20307&quot; value=&quot;286&quot;/&gt;&lt;/object&gt;&lt;object type=&quot;3&quot; unique_id=&quot;10037&quot;&gt;&lt;property id=&quot;20148&quot; value=&quot;5&quot;/&gt;&lt;property id=&quot;20300&quot; value=&quot;Slide 31 - &amp;quot;Other Activities  and  Events&amp;quot;&quot;/&gt;&lt;property id=&quot;20307&quot; value=&quot;288&quot;/&gt;&lt;/object&gt;&lt;object type=&quot;3&quot; unique_id=&quot;10038&quot;&gt;&lt;property id=&quot;20148&quot; value=&quot;5&quot;/&gt;&lt;property id=&quot;20300&quot; value=&quot;Slide 33&quot;/&gt;&lt;property id=&quot;20307&quot; value=&quot;289&quot;/&gt;&lt;/object&gt;&lt;object type=&quot;3&quot; unique_id=&quot;10261&quot;&gt;&lt;property id=&quot;20148&quot; value=&quot;5&quot;/&gt;&lt;property id=&quot;20300&quot; value=&quot;Slide 29 - &amp;quot;.....Awards &amp;amp; Laurels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1814</Words>
  <Application>Microsoft Office PowerPoint</Application>
  <PresentationFormat>On-screen Show (4:3)</PresentationFormat>
  <Paragraphs>405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Book Antiqua</vt:lpstr>
      <vt:lpstr>Calibri</vt:lpstr>
      <vt:lpstr>Times New Roman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Stipend</vt:lpstr>
      <vt:lpstr>PowerPoint Presentation</vt:lpstr>
      <vt:lpstr>Guest Lectures/Training/ Conferences</vt:lpstr>
      <vt:lpstr>PowerPoint Presentation</vt:lpstr>
      <vt:lpstr>PowerPoint Presentation</vt:lpstr>
      <vt:lpstr>Research</vt:lpstr>
      <vt:lpstr>Research</vt:lpstr>
      <vt:lpstr>Postgraduate Research</vt:lpstr>
      <vt:lpstr>Scientific Presentations &amp; Publications</vt:lpstr>
      <vt:lpstr>PowerPoint Presentation</vt:lpstr>
      <vt:lpstr> Speech &amp; Language Assessment / Rehabilitation</vt:lpstr>
      <vt:lpstr>Audiological Assessment &amp; Rehabilitation</vt:lpstr>
      <vt:lpstr>Psychological Assessment  &amp; Rehabilitation</vt:lpstr>
      <vt:lpstr>Otorhino-laryngological Assessment and Rehabilitation</vt:lpstr>
      <vt:lpstr>Specialized Clinical Services </vt:lpstr>
      <vt:lpstr>Medical Specialty and Allied Health Services</vt:lpstr>
      <vt:lpstr>Special Education Services</vt:lpstr>
      <vt:lpstr>Clinical Support Services</vt:lpstr>
      <vt:lpstr>PowerPoint Presentation</vt:lpstr>
      <vt:lpstr>PowerPoint Presentation</vt:lpstr>
      <vt:lpstr>Public Education</vt:lpstr>
      <vt:lpstr>Extracurricular Events</vt:lpstr>
      <vt:lpstr>PowerPoint Presentation</vt:lpstr>
      <vt:lpstr>Official Language Implementation</vt:lpstr>
      <vt:lpstr>Awards &amp; Laurels</vt:lpstr>
      <vt:lpstr>.....Awards &amp; Laurels</vt:lpstr>
      <vt:lpstr>.....Awards &amp; Laurels</vt:lpstr>
      <vt:lpstr>PowerPoint Presentation</vt:lpstr>
      <vt:lpstr>Other Activities  and  Events</vt:lpstr>
      <vt:lpstr>Financial Statement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</dc:creator>
  <cp:lastModifiedBy>Shijith Kumar</cp:lastModifiedBy>
  <cp:revision>211</cp:revision>
  <dcterms:created xsi:type="dcterms:W3CDTF">2015-08-08T06:31:17Z</dcterms:created>
  <dcterms:modified xsi:type="dcterms:W3CDTF">2019-08-06T10:12:04Z</dcterms:modified>
</cp:coreProperties>
</file>