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0" r:id="rId3"/>
  </p:sldIdLst>
  <p:sldSz cx="12192000" cy="6858000"/>
  <p:notesSz cx="6858000" cy="9144000"/>
  <p:custDataLst>
    <p:tags r:id="rId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D51"/>
    <a:srgbClr val="306253"/>
    <a:srgbClr val="DE0000"/>
    <a:srgbClr val="00445C"/>
    <a:srgbClr val="362900"/>
    <a:srgbClr val="800000"/>
    <a:srgbClr val="483700"/>
    <a:srgbClr val="7A5D00"/>
    <a:srgbClr val="FF0000"/>
    <a:srgbClr val="0F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3923" autoAdjust="0"/>
  </p:normalViewPr>
  <p:slideViewPr>
    <p:cSldViewPr snapToGrid="0">
      <p:cViewPr varScale="1">
        <p:scale>
          <a:sx n="62" d="100"/>
          <a:sy n="62" d="100"/>
        </p:scale>
        <p:origin x="15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>
        <a:effectLst>
          <a:softEdge rad="12700"/>
        </a:effectLst>
      </dgm:spPr>
      <dgm:t>
        <a:bodyPr/>
        <a:lstStyle/>
        <a:p>
          <a:r>
            <a:rPr lang="en-IN" sz="2800" dirty="0"/>
            <a:t>Special education services 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/>
      <dgm:t>
        <a:bodyPr/>
        <a:lstStyle/>
        <a:p>
          <a:r>
            <a:rPr lang="en-IN" sz="2800" dirty="0"/>
            <a:t>Technological consultancy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-14652"/>
      <dgm:spPr>
        <a:solidFill>
          <a:schemeClr val="accent6">
            <a:lumMod val="50000"/>
          </a:schemeClr>
        </a:solidFill>
        <a:ln>
          <a:noFill/>
        </a:ln>
        <a:effectLst>
          <a:softEdge rad="63500"/>
        </a:effectLst>
        <a:scene3d>
          <a:camera prst="orthographicFront"/>
          <a:lightRig rig="threePt" dir="t"/>
        </a:scene3d>
        <a:sp3d prstMaterial="matte">
          <a:bevelT w="101600" h="196850"/>
          <a:bevelB prst="relaxedInset"/>
        </a:sp3d>
      </dgm:spPr>
    </dgm:pt>
    <dgm:pt modelId="{8EEAA6E5-90A6-41B3-A34E-A96764031410}" type="pres">
      <dgm:prSet presAssocID="{3905FB80-C24C-4927-90DC-4B321D70732C}" presName="leftArrowText" presStyleLbl="node1" presStyleIdx="0" presStyleCnt="1" custScaleX="186681" custScaleY="40949" custLinFactNeighborX="-81847" custLinFactNeighborY="-740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LinFactNeighborX="-2695" custLinFactNeighborY="9665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>
    <a:effectLst>
      <a:glow rad="139700">
        <a:schemeClr val="accent3">
          <a:satMod val="175000"/>
          <a:alpha val="40000"/>
        </a:schemeClr>
      </a:glow>
      <a:softEdge rad="31750"/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/>
      <dgm:t>
        <a:bodyPr/>
        <a:lstStyle/>
        <a:p>
          <a:r>
            <a:rPr lang="en-IN" sz="2800" dirty="0"/>
            <a:t>Infrastructure development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>
        <a:ln>
          <a:noFill/>
        </a:ln>
      </dgm:spPr>
      <dgm:t>
        <a:bodyPr/>
        <a:lstStyle/>
        <a:p>
          <a:r>
            <a:rPr lang="en-IN" sz="2800" dirty="0"/>
            <a:t>Official language implementation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34291" custLinFactNeighborY="-16921"/>
      <dgm:spPr>
        <a:solidFill>
          <a:schemeClr val="accent3">
            <a:lumMod val="50000"/>
          </a:schemeClr>
        </a:solidFill>
        <a:ln>
          <a:noFill/>
        </a:ln>
        <a:effectLst>
          <a:softEdge rad="63500"/>
        </a:effectLst>
      </dgm:spPr>
    </dgm:pt>
    <dgm:pt modelId="{8EEAA6E5-90A6-41B3-A34E-A96764031410}" type="pres">
      <dgm:prSet presAssocID="{3905FB80-C24C-4927-90DC-4B321D70732C}" presName="leftArrowText" presStyleLbl="node1" presStyleIdx="0" presStyleCnt="1" custScaleX="138901" custLinFactNeighborX="-53522" custLinFactNeighborY="5559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ScaleX="166862" custLinFactNeighborX="41038" custLinFactNeighborY="6881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05FB80-C24C-4927-90DC-4B321D70732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37610A6C-5FBF-45DF-9381-DB7A86E20972}">
      <dgm:prSet phldrT="[Text]" custT="1"/>
      <dgm:spPr/>
      <dgm:t>
        <a:bodyPr/>
        <a:lstStyle/>
        <a:p>
          <a:r>
            <a:rPr lang="en-IN" sz="2800" dirty="0" err="1"/>
            <a:t>Swach</a:t>
          </a:r>
          <a:r>
            <a:rPr lang="en-IN" sz="2800" dirty="0"/>
            <a:t> Bharath </a:t>
          </a:r>
          <a:r>
            <a:rPr lang="en-IN" sz="2800" dirty="0" err="1"/>
            <a:t>abhiyan</a:t>
          </a:r>
          <a:r>
            <a:rPr lang="en-IN" sz="2800" dirty="0"/>
            <a:t> </a:t>
          </a:r>
        </a:p>
      </dgm:t>
    </dgm:pt>
    <dgm:pt modelId="{50070793-3242-4E9A-83CA-30521C571977}" type="parTrans" cxnId="{74A0BC44-BC00-4AEC-A8C5-12939801BDF8}">
      <dgm:prSet/>
      <dgm:spPr/>
      <dgm:t>
        <a:bodyPr/>
        <a:lstStyle/>
        <a:p>
          <a:endParaRPr lang="en-IN"/>
        </a:p>
      </dgm:t>
    </dgm:pt>
    <dgm:pt modelId="{23D844EA-C890-411D-A718-24EBAED7E25D}" type="sibTrans" cxnId="{74A0BC44-BC00-4AEC-A8C5-12939801BDF8}">
      <dgm:prSet/>
      <dgm:spPr/>
      <dgm:t>
        <a:bodyPr/>
        <a:lstStyle/>
        <a:p>
          <a:endParaRPr lang="en-IN"/>
        </a:p>
      </dgm:t>
    </dgm:pt>
    <dgm:pt modelId="{AFC3711A-068C-44CF-B0A0-CA09666CB6A8}">
      <dgm:prSet phldrT="[Text]" phldr="1"/>
      <dgm:spPr/>
      <dgm:t>
        <a:bodyPr/>
        <a:lstStyle/>
        <a:p>
          <a:endParaRPr lang="en-IN" dirty="0"/>
        </a:p>
      </dgm:t>
    </dgm:pt>
    <dgm:pt modelId="{E04E110D-A6D5-46E3-8EFF-AF61F5F6ED6C}" type="parTrans" cxnId="{300DEC61-ADB0-47E0-86DB-ADFBA77D1570}">
      <dgm:prSet/>
      <dgm:spPr/>
      <dgm:t>
        <a:bodyPr/>
        <a:lstStyle/>
        <a:p>
          <a:endParaRPr lang="en-IN"/>
        </a:p>
      </dgm:t>
    </dgm:pt>
    <dgm:pt modelId="{E0F7F24D-4BEB-4B78-B197-29ECEB4D57D9}" type="sibTrans" cxnId="{300DEC61-ADB0-47E0-86DB-ADFBA77D1570}">
      <dgm:prSet/>
      <dgm:spPr/>
      <dgm:t>
        <a:bodyPr/>
        <a:lstStyle/>
        <a:p>
          <a:endParaRPr lang="en-IN"/>
        </a:p>
      </dgm:t>
    </dgm:pt>
    <dgm:pt modelId="{C3809AE0-1DD5-4E9B-B7B6-23179A4A1996}">
      <dgm:prSet phldrT="[Text]" custT="1"/>
      <dgm:spPr/>
      <dgm:t>
        <a:bodyPr/>
        <a:lstStyle/>
        <a:p>
          <a:r>
            <a:rPr lang="en-IN" sz="2800" dirty="0"/>
            <a:t>Material development</a:t>
          </a:r>
        </a:p>
      </dgm:t>
    </dgm:pt>
    <dgm:pt modelId="{21D846FE-C92E-4261-B7F9-11FDE6A33A7F}" type="parTrans" cxnId="{BCEC1683-0115-4994-90F0-ACC14E30DF95}">
      <dgm:prSet/>
      <dgm:spPr/>
      <dgm:t>
        <a:bodyPr/>
        <a:lstStyle/>
        <a:p>
          <a:endParaRPr lang="en-IN"/>
        </a:p>
      </dgm:t>
    </dgm:pt>
    <dgm:pt modelId="{2F14647E-57D2-40D9-B4AD-64C516C19DB6}" type="sibTrans" cxnId="{BCEC1683-0115-4994-90F0-ACC14E30DF95}">
      <dgm:prSet/>
      <dgm:spPr/>
      <dgm:t>
        <a:bodyPr/>
        <a:lstStyle/>
        <a:p>
          <a:endParaRPr lang="en-IN"/>
        </a:p>
      </dgm:t>
    </dgm:pt>
    <dgm:pt modelId="{3FA36C9F-19C4-48C9-B149-D641DEE17AE5}">
      <dgm:prSet phldrT="[Text]" phldr="1"/>
      <dgm:spPr/>
      <dgm:t>
        <a:bodyPr/>
        <a:lstStyle/>
        <a:p>
          <a:endParaRPr lang="en-IN" dirty="0"/>
        </a:p>
      </dgm:t>
    </dgm:pt>
    <dgm:pt modelId="{72E48329-E2A7-40F6-9ADA-F9D84F3C6ABD}" type="parTrans" cxnId="{596CF1C7-887C-44DF-8A39-E568BA907C6A}">
      <dgm:prSet/>
      <dgm:spPr/>
      <dgm:t>
        <a:bodyPr/>
        <a:lstStyle/>
        <a:p>
          <a:endParaRPr lang="en-IN"/>
        </a:p>
      </dgm:t>
    </dgm:pt>
    <dgm:pt modelId="{2B43BC64-7D20-464D-81B0-15B65868C233}" type="sibTrans" cxnId="{596CF1C7-887C-44DF-8A39-E568BA907C6A}">
      <dgm:prSet/>
      <dgm:spPr/>
      <dgm:t>
        <a:bodyPr/>
        <a:lstStyle/>
        <a:p>
          <a:endParaRPr lang="en-IN"/>
        </a:p>
      </dgm:t>
    </dgm:pt>
    <dgm:pt modelId="{91197264-DF71-4EE6-A10B-E03A38B29A91}" type="pres">
      <dgm:prSet presAssocID="{3905FB80-C24C-4927-90DC-4B321D70732C}" presName="compositeShape" presStyleCnt="0">
        <dgm:presLayoutVars>
          <dgm:chMax val="2"/>
          <dgm:dir/>
          <dgm:resizeHandles val="exact"/>
        </dgm:presLayoutVars>
      </dgm:prSet>
      <dgm:spPr/>
    </dgm:pt>
    <dgm:pt modelId="{9C358593-350A-43A9-A45D-FAEDD46C8B8E}" type="pres">
      <dgm:prSet presAssocID="{3905FB80-C24C-4927-90DC-4B321D70732C}" presName="ribbon" presStyleLbl="node1" presStyleIdx="0" presStyleCnt="1" custScaleX="158400" custScaleY="100000" custLinFactNeighborX="-9732" custLinFactNeighborY="-3238"/>
      <dgm:spPr>
        <a:solidFill>
          <a:schemeClr val="accent2">
            <a:lumMod val="75000"/>
          </a:schemeClr>
        </a:solidFill>
        <a:ln>
          <a:noFill/>
        </a:ln>
        <a:effectLst>
          <a:softEdge rad="63500"/>
        </a:effectLst>
      </dgm:spPr>
    </dgm:pt>
    <dgm:pt modelId="{8EEAA6E5-90A6-41B3-A34E-A96764031410}" type="pres">
      <dgm:prSet presAssocID="{3905FB80-C24C-4927-90DC-4B321D70732C}" presName="leftArrowText" presStyleLbl="node1" presStyleIdx="0" presStyleCnt="1" custScaleX="150156" custLinFactNeighborX="-81847" custLinFactNeighborY="-740">
        <dgm:presLayoutVars>
          <dgm:chMax val="0"/>
          <dgm:bulletEnabled val="1"/>
        </dgm:presLayoutVars>
      </dgm:prSet>
      <dgm:spPr/>
    </dgm:pt>
    <dgm:pt modelId="{9A10D0D3-CD14-467C-A74D-74F911A9732A}" type="pres">
      <dgm:prSet presAssocID="{3905FB80-C24C-4927-90DC-4B321D70732C}" presName="rightArrowText" presStyleLbl="node1" presStyleIdx="0" presStyleCnt="1" custLinFactNeighborX="-2695" custLinFactNeighborY="-615">
        <dgm:presLayoutVars>
          <dgm:chMax val="0"/>
          <dgm:bulletEnabled val="1"/>
        </dgm:presLayoutVars>
      </dgm:prSet>
      <dgm:spPr/>
    </dgm:pt>
  </dgm:ptLst>
  <dgm:cxnLst>
    <dgm:cxn modelId="{E6BA7632-C945-450C-9D83-DD27E8CD8359}" type="presOf" srcId="{3905FB80-C24C-4927-90DC-4B321D70732C}" destId="{91197264-DF71-4EE6-A10B-E03A38B29A91}" srcOrd="0" destOrd="0" presId="urn:microsoft.com/office/officeart/2005/8/layout/arrow6"/>
    <dgm:cxn modelId="{300DEC61-ADB0-47E0-86DB-ADFBA77D1570}" srcId="{3905FB80-C24C-4927-90DC-4B321D70732C}" destId="{AFC3711A-068C-44CF-B0A0-CA09666CB6A8}" srcOrd="3" destOrd="0" parTransId="{E04E110D-A6D5-46E3-8EFF-AF61F5F6ED6C}" sibTransId="{E0F7F24D-4BEB-4B78-B197-29ECEB4D57D9}"/>
    <dgm:cxn modelId="{74A0BC44-BC00-4AEC-A8C5-12939801BDF8}" srcId="{3905FB80-C24C-4927-90DC-4B321D70732C}" destId="{37610A6C-5FBF-45DF-9381-DB7A86E20972}" srcOrd="0" destOrd="0" parTransId="{50070793-3242-4E9A-83CA-30521C571977}" sibTransId="{23D844EA-C890-411D-A718-24EBAED7E25D}"/>
    <dgm:cxn modelId="{BCEC1683-0115-4994-90F0-ACC14E30DF95}" srcId="{3905FB80-C24C-4927-90DC-4B321D70732C}" destId="{C3809AE0-1DD5-4E9B-B7B6-23179A4A1996}" srcOrd="1" destOrd="0" parTransId="{21D846FE-C92E-4261-B7F9-11FDE6A33A7F}" sibTransId="{2F14647E-57D2-40D9-B4AD-64C516C19DB6}"/>
    <dgm:cxn modelId="{7B85FC90-9896-42D7-9265-75D67718E5A5}" type="presOf" srcId="{C3809AE0-1DD5-4E9B-B7B6-23179A4A1996}" destId="{9A10D0D3-CD14-467C-A74D-74F911A9732A}" srcOrd="0" destOrd="0" presId="urn:microsoft.com/office/officeart/2005/8/layout/arrow6"/>
    <dgm:cxn modelId="{596CF1C7-887C-44DF-8A39-E568BA907C6A}" srcId="{3905FB80-C24C-4927-90DC-4B321D70732C}" destId="{3FA36C9F-19C4-48C9-B149-D641DEE17AE5}" srcOrd="2" destOrd="0" parTransId="{72E48329-E2A7-40F6-9ADA-F9D84F3C6ABD}" sibTransId="{2B43BC64-7D20-464D-81B0-15B65868C233}"/>
    <dgm:cxn modelId="{613ED0DB-A3C7-4C24-9DD0-CB613A21B347}" type="presOf" srcId="{37610A6C-5FBF-45DF-9381-DB7A86E20972}" destId="{8EEAA6E5-90A6-41B3-A34E-A96764031410}" srcOrd="0" destOrd="0" presId="urn:microsoft.com/office/officeart/2005/8/layout/arrow6"/>
    <dgm:cxn modelId="{8802A032-ABF0-4AA9-A314-46FB93AC2134}" type="presParOf" srcId="{91197264-DF71-4EE6-A10B-E03A38B29A91}" destId="{9C358593-350A-43A9-A45D-FAEDD46C8B8E}" srcOrd="0" destOrd="0" presId="urn:microsoft.com/office/officeart/2005/8/layout/arrow6"/>
    <dgm:cxn modelId="{B6BD0D90-65C9-40EB-A0EB-324FA3F40BF7}" type="presParOf" srcId="{91197264-DF71-4EE6-A10B-E03A38B29A91}" destId="{8EEAA6E5-90A6-41B3-A34E-A96764031410}" srcOrd="1" destOrd="0" presId="urn:microsoft.com/office/officeart/2005/8/layout/arrow6"/>
    <dgm:cxn modelId="{FE551FAD-2F56-4D1C-8D79-410B8D2D68E8}" type="presParOf" srcId="{91197264-DF71-4EE6-A10B-E03A38B29A91}" destId="{9A10D0D3-CD14-467C-A74D-74F911A9732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0" y="0"/>
          <a:ext cx="8770596" cy="2214797"/>
        </a:xfrm>
        <a:prstGeom prst="leftRightRibbon">
          <a:avLst/>
        </a:prstGeom>
        <a:solidFill>
          <a:schemeClr val="accent6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  <a:scene3d>
          <a:camera prst="orthographicFront"/>
          <a:lightRig rig="threePt" dir="t"/>
        </a:scene3d>
        <a:sp3d prstMaterial="matte">
          <a:bevelT w="101600" h="196850"/>
          <a:bevelB prst="relaxedInse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510915" y="699984"/>
          <a:ext cx="3411049" cy="444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>
          <a:softEdge rad="12700"/>
        </a:effectLst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Special education services </a:t>
          </a:r>
        </a:p>
      </dsp:txBody>
      <dsp:txXfrm>
        <a:off x="510915" y="699984"/>
        <a:ext cx="3411049" cy="444399"/>
      </dsp:txXfrm>
    </dsp:sp>
    <dsp:sp modelId="{9A10D0D3-CD14-467C-A74D-74F911A9732A}">
      <dsp:nvSpPr>
        <dsp:cNvPr id="0" name=""/>
        <dsp:cNvSpPr/>
      </dsp:nvSpPr>
      <dsp:spPr>
        <a:xfrm>
          <a:off x="4844211" y="846846"/>
          <a:ext cx="2159427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Technological consultancy</a:t>
          </a:r>
        </a:p>
      </dsp:txBody>
      <dsp:txXfrm>
        <a:off x="4844211" y="846846"/>
        <a:ext cx="2159427" cy="10852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1034219" y="0"/>
          <a:ext cx="8770596" cy="2214797"/>
        </a:xfrm>
        <a:prstGeom prst="leftRightRibbon">
          <a:avLst/>
        </a:prstGeom>
        <a:solidFill>
          <a:schemeClr val="accent3">
            <a:lumMod val="50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1464991" y="447918"/>
          <a:ext cx="2538009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Infrastructure development</a:t>
          </a:r>
        </a:p>
      </dsp:txBody>
      <dsp:txXfrm>
        <a:off x="1464991" y="447918"/>
        <a:ext cx="2538009" cy="1085250"/>
      </dsp:txXfrm>
    </dsp:sp>
    <dsp:sp modelId="{9A10D0D3-CD14-467C-A74D-74F911A9732A}">
      <dsp:nvSpPr>
        <dsp:cNvPr id="0" name=""/>
        <dsp:cNvSpPr/>
      </dsp:nvSpPr>
      <dsp:spPr>
        <a:xfrm>
          <a:off x="5066675" y="816633"/>
          <a:ext cx="3603263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Official language implementation</a:t>
          </a:r>
        </a:p>
      </dsp:txBody>
      <dsp:txXfrm>
        <a:off x="5066675" y="816633"/>
        <a:ext cx="3603263" cy="1085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58593-350A-43A9-A45D-FAEDD46C8B8E}">
      <dsp:nvSpPr>
        <dsp:cNvPr id="0" name=""/>
        <dsp:cNvSpPr/>
      </dsp:nvSpPr>
      <dsp:spPr>
        <a:xfrm>
          <a:off x="0" y="0"/>
          <a:ext cx="8770596" cy="2214797"/>
        </a:xfrm>
        <a:prstGeom prst="leftRightRibbon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AA6E5-90A6-41B3-A34E-A96764031410}">
      <dsp:nvSpPr>
        <dsp:cNvPr id="0" name=""/>
        <dsp:cNvSpPr/>
      </dsp:nvSpPr>
      <dsp:spPr>
        <a:xfrm>
          <a:off x="844609" y="379558"/>
          <a:ext cx="2743661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 err="1"/>
            <a:t>Swach</a:t>
          </a:r>
          <a:r>
            <a:rPr lang="en-IN" sz="2800" kern="1200" dirty="0"/>
            <a:t> Bharath </a:t>
          </a:r>
          <a:r>
            <a:rPr lang="en-IN" sz="2800" kern="1200" dirty="0" err="1"/>
            <a:t>abhiyan</a:t>
          </a:r>
          <a:r>
            <a:rPr lang="en-IN" sz="2800" kern="1200" dirty="0"/>
            <a:t> </a:t>
          </a:r>
        </a:p>
      </dsp:txBody>
      <dsp:txXfrm>
        <a:off x="844609" y="379558"/>
        <a:ext cx="2743661" cy="1085250"/>
      </dsp:txXfrm>
    </dsp:sp>
    <dsp:sp modelId="{9A10D0D3-CD14-467C-A74D-74F911A9732A}">
      <dsp:nvSpPr>
        <dsp:cNvPr id="0" name=""/>
        <dsp:cNvSpPr/>
      </dsp:nvSpPr>
      <dsp:spPr>
        <a:xfrm>
          <a:off x="4844211" y="735282"/>
          <a:ext cx="2159427" cy="108525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800" kern="1200" dirty="0"/>
            <a:t>Material development</a:t>
          </a:r>
        </a:p>
      </dsp:txBody>
      <dsp:txXfrm>
        <a:off x="4844211" y="735282"/>
        <a:ext cx="2159427" cy="1085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37022-99A0-4380-AD40-BEC6066B2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4F9906-EF0E-4FE2-A819-24DAAA612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0FB11-68E1-4302-809A-01A898115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A88AA-21D3-4714-B026-A4634A1FE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3E5E7-CDAB-4025-BA73-43F3A0778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80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20087-056C-4FD1-84BF-99526BCA3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D7D0C-1B45-422B-A65A-2BEB50A78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44950-A058-42AE-B870-103D191C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D3613-32F1-4230-9411-107F07FF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B016E-C54C-4F9D-BF6E-D22B94949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6056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79BCFD-350F-4D98-B53D-F46D2A78C3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4D8E8-8DEE-40C8-ABB1-E257203269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3EF0-7DDF-4BDE-8117-C247B6FD2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44717-AB1D-4920-84EB-21F287CD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02EF7-7C22-41D1-A6E5-08F16E821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24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90B0-10AA-4AA6-9276-C0F43F00C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FE287-F59A-414B-9232-B4EA4D8DB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59D5-02B8-4305-ADD7-F87CE720A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E5945-339F-4BA7-BD0B-00340ACF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2BFE1-1CD2-404E-B064-4F110324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0784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476D9-957B-4038-9701-1AB29912A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A8D31-AFDB-473E-9747-74AE7BBD2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5F3C-6F2D-42AE-BA89-7335BDBBB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DBE3-FFC0-4E78-B4D9-8CE758E6E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9D9FE-01A9-4B57-B966-03AD70B2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035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898E4-ABCC-4B9F-870B-BC18B602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2BEE1-16C5-40D3-A38F-3E518BC9D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31D70-AB17-49B4-80B9-8E7430ACA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B9FCF3-E680-433B-B6B4-3B10D297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35465B-E8D2-4CFF-9B4A-053D2F9F4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3C07F-1695-4F25-B2D1-A716D3A4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810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3CB2F-0007-4859-88E0-9AF973CF0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E34FC-4F66-492C-81DB-78DE90FC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DAE1C-8613-4C54-9B05-50FB68C3C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FA002-14B5-42BC-AE4E-6F661C29B8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C50F1-D637-4109-81A1-60DF53EEBB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0D7AEF-D92D-4E45-B2FF-59D5923E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4301B-5222-4E22-A7C4-6A1AF7EF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0968B-BE04-4B0D-B0E2-D42CEA33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03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0E64-914E-4F00-BAE3-3B1019CC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B2D4A2-C671-4AED-B11F-E0219832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AB9C09-7CD8-4C91-8A2B-172451C1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36A49-5280-4FF9-82BB-AE8A4C18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680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4A3C9-1945-486E-91C4-2047FD5E9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FA3B9-C279-42BF-8362-1F278B6F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1596-FE8D-49B5-A5CA-82F08DF72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343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A771-4A09-4F29-B103-DC0F92A20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51919-3A96-4053-A64D-01CA1E5B9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160EB-4CA1-4968-A739-56E6C58DB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803BCD-D2A5-4F70-B59D-161BC80BB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7054D-1C29-4E31-BE1C-BEAB8AFBB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6DB5C-A78F-48CD-8E1B-3D48B4AA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958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EA995-0C28-45A5-86A6-D4CEB694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7B5BB7-D3F9-43CF-BB29-6E5DF98B5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8CDD6-6AB0-4D25-90E1-D092F778D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5D163-2896-4EC5-A21B-CDBE30F28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A69376-9556-4DDE-96C6-B939580E0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8E047-1CD7-42F0-B5C9-564149DB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043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EE921A-AA57-431B-B5A9-07B9503E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2C326-1B08-4E80-B28E-212064768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6D61F-90B1-4A70-B1EE-13D8DB937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2293F-C582-4B97-ADF9-DF6FAF1350FE}" type="datetimeFigureOut">
              <a:rPr lang="en-IN" smtClean="0"/>
              <a:t>07-08-2021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12B67-53DA-4B59-83F6-7AD746A12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3F921-1258-4B59-8F80-6BE9D667D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8EFB0-3C5D-4322-8FC4-9CD7074F99C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710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CEF2D-2455-4A62-BCA9-80BC364F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E7C4-A506-46FE-A599-02C31F003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302551" cy="6932400"/>
          </a:xfrm>
          <a:solidFill>
            <a:srgbClr val="0F1A2F"/>
          </a:solidFill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C8AAAA58-CAD6-4B37-AD16-A7B2CC36897C}"/>
              </a:ext>
            </a:extLst>
          </p:cNvPr>
          <p:cNvSpPr/>
          <p:nvPr/>
        </p:nvSpPr>
        <p:spPr>
          <a:xfrm>
            <a:off x="246088" y="83761"/>
            <a:ext cx="4152275" cy="445409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r>
              <a:rPr lang="en-IN" sz="3600" b="1" dirty="0"/>
              <a:t>Outreach Services </a:t>
            </a:r>
          </a:p>
          <a:p>
            <a:pPr algn="ctr"/>
            <a:endParaRPr lang="en-IN" dirty="0"/>
          </a:p>
        </p:txBody>
      </p:sp>
      <p:sp>
        <p:nvSpPr>
          <p:cNvPr id="7" name="Callout: Line with Border and Accent Bar 6">
            <a:extLst>
              <a:ext uri="{FF2B5EF4-FFF2-40B4-BE49-F238E27FC236}">
                <a16:creationId xmlns:a16="http://schemas.microsoft.com/office/drawing/2014/main" id="{4F8293D1-0EFA-4920-A194-1960D892B1E8}"/>
              </a:ext>
            </a:extLst>
          </p:cNvPr>
          <p:cNvSpPr/>
          <p:nvPr/>
        </p:nvSpPr>
        <p:spPr>
          <a:xfrm>
            <a:off x="720153" y="1578779"/>
            <a:ext cx="2968052" cy="4383809"/>
          </a:xfrm>
          <a:prstGeom prst="accentBorderCallout1">
            <a:avLst/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u="sng" dirty="0"/>
          </a:p>
          <a:p>
            <a:pPr algn="ctr"/>
            <a:endParaRPr lang="en-IN" u="sng" dirty="0"/>
          </a:p>
          <a:p>
            <a:pPr algn="ctr"/>
            <a:r>
              <a:rPr lang="en-IN" sz="2800" dirty="0">
                <a:solidFill>
                  <a:srgbClr val="FFFF00"/>
                </a:solidFill>
              </a:rPr>
              <a:t>New Centres</a:t>
            </a:r>
          </a:p>
          <a:p>
            <a:pPr algn="ctr"/>
            <a:endParaRPr lang="en-IN" sz="1400" dirty="0"/>
          </a:p>
          <a:p>
            <a:pPr algn="ctr"/>
            <a:r>
              <a:rPr lang="en-IN" sz="2400" dirty="0"/>
              <a:t>Bhubaneswar</a:t>
            </a:r>
          </a:p>
          <a:p>
            <a:pPr algn="ctr"/>
            <a:endParaRPr lang="en-IN" sz="1600" dirty="0"/>
          </a:p>
          <a:p>
            <a:pPr algn="ctr"/>
            <a:r>
              <a:rPr lang="en-IN" sz="2400" dirty="0"/>
              <a:t>Bidar</a:t>
            </a:r>
          </a:p>
          <a:p>
            <a:pPr algn="ctr"/>
            <a:endParaRPr lang="en-IN" sz="1400" dirty="0"/>
          </a:p>
          <a:p>
            <a:pPr algn="ctr"/>
            <a:r>
              <a:rPr lang="en-IN" sz="2400" dirty="0"/>
              <a:t>Belagavi</a:t>
            </a:r>
          </a:p>
          <a:p>
            <a:pPr algn="ctr"/>
            <a:endParaRPr lang="en-IN" sz="1200" dirty="0"/>
          </a:p>
          <a:p>
            <a:pPr algn="ctr"/>
            <a:r>
              <a:rPr lang="en-IN" sz="2400" dirty="0" err="1"/>
              <a:t>Hubbali</a:t>
            </a:r>
            <a:endParaRPr lang="en-IN" sz="2400" dirty="0"/>
          </a:p>
          <a:p>
            <a:pPr algn="ctr"/>
            <a:endParaRPr lang="en-IN" sz="1200" dirty="0"/>
          </a:p>
          <a:p>
            <a:pPr algn="ctr"/>
            <a:r>
              <a:rPr lang="en-IN" sz="2400" dirty="0"/>
              <a:t>Kolar</a:t>
            </a:r>
          </a:p>
          <a:p>
            <a:pPr algn="ctr"/>
            <a:endParaRPr lang="en-IN" sz="1200" dirty="0"/>
          </a:p>
          <a:p>
            <a:pPr algn="ctr"/>
            <a:r>
              <a:rPr lang="en-IN" sz="2400" dirty="0" err="1"/>
              <a:t>Madikeri</a:t>
            </a:r>
            <a:endParaRPr lang="en-IN" sz="2400" dirty="0"/>
          </a:p>
          <a:p>
            <a:pPr algn="ctr"/>
            <a:endParaRPr lang="en-IN" sz="1100" dirty="0"/>
          </a:p>
          <a:p>
            <a:pPr algn="ctr"/>
            <a:r>
              <a:rPr lang="en-IN" sz="2400" dirty="0"/>
              <a:t>Patna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sp>
        <p:nvSpPr>
          <p:cNvPr id="10" name="Callout: Double Bent Line with Border and Accent Bar 9">
            <a:extLst>
              <a:ext uri="{FF2B5EF4-FFF2-40B4-BE49-F238E27FC236}">
                <a16:creationId xmlns:a16="http://schemas.microsoft.com/office/drawing/2014/main" id="{DD2255FE-BB48-4E49-BE7A-6BD42BB323F4}"/>
              </a:ext>
            </a:extLst>
          </p:cNvPr>
          <p:cNvSpPr/>
          <p:nvPr/>
        </p:nvSpPr>
        <p:spPr>
          <a:xfrm>
            <a:off x="4170076" y="825790"/>
            <a:ext cx="4370255" cy="5136798"/>
          </a:xfrm>
          <a:prstGeom prst="accentBorderCallout3">
            <a:avLst/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800" dirty="0"/>
          </a:p>
          <a:p>
            <a:pPr algn="ctr"/>
            <a:endParaRPr lang="en-IN" sz="2800" dirty="0"/>
          </a:p>
          <a:p>
            <a:pPr algn="ctr"/>
            <a:r>
              <a:rPr lang="en-IN" sz="2800" dirty="0">
                <a:solidFill>
                  <a:srgbClr val="FFFF00"/>
                </a:solidFill>
              </a:rPr>
              <a:t>Screening Programmes</a:t>
            </a:r>
          </a:p>
          <a:p>
            <a:pPr algn="ctr"/>
            <a:endParaRPr lang="en-IN" dirty="0"/>
          </a:p>
          <a:p>
            <a:pPr algn="ctr"/>
            <a:r>
              <a:rPr lang="en-IN" sz="2400" dirty="0" err="1"/>
              <a:t>Newborn</a:t>
            </a:r>
            <a:r>
              <a:rPr lang="en-IN" sz="2400" dirty="0"/>
              <a:t> Screening    </a:t>
            </a:r>
            <a:r>
              <a:rPr lang="en-IN" sz="2400" b="1" dirty="0">
                <a:solidFill>
                  <a:srgbClr val="FFFF00"/>
                </a:solidFill>
              </a:rPr>
              <a:t>34051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Industrial Screening  </a:t>
            </a:r>
            <a:r>
              <a:rPr lang="en-IN" sz="2400" b="1" dirty="0">
                <a:solidFill>
                  <a:srgbClr val="FFFF00"/>
                </a:solidFill>
              </a:rPr>
              <a:t>490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Student Screening </a:t>
            </a:r>
            <a:r>
              <a:rPr lang="en-IN" sz="2400" b="1" dirty="0">
                <a:solidFill>
                  <a:srgbClr val="FFFF00"/>
                </a:solidFill>
              </a:rPr>
              <a:t>2642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Elderly Screening </a:t>
            </a:r>
            <a:r>
              <a:rPr lang="en-IN" sz="2400" b="1" dirty="0">
                <a:solidFill>
                  <a:srgbClr val="FFFF00"/>
                </a:solidFill>
              </a:rPr>
              <a:t>64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Camp-based Screening  </a:t>
            </a:r>
            <a:r>
              <a:rPr lang="en-IN" sz="2400" dirty="0">
                <a:solidFill>
                  <a:srgbClr val="FFFF00"/>
                </a:solidFill>
              </a:rPr>
              <a:t>70/</a:t>
            </a:r>
            <a:r>
              <a:rPr lang="en-IN" sz="2400" dirty="0"/>
              <a:t> </a:t>
            </a:r>
            <a:r>
              <a:rPr lang="en-IN" sz="2400" b="1" dirty="0">
                <a:solidFill>
                  <a:srgbClr val="FFFF00"/>
                </a:solidFill>
              </a:rPr>
              <a:t>5936</a:t>
            </a:r>
          </a:p>
          <a:p>
            <a:pPr algn="ctr"/>
            <a:endParaRPr lang="en-IN" sz="2400" dirty="0"/>
          </a:p>
          <a:p>
            <a:pPr algn="ctr"/>
            <a:r>
              <a:rPr lang="en-IN" sz="2400" dirty="0"/>
              <a:t>General Public Screening </a:t>
            </a:r>
            <a:r>
              <a:rPr lang="en-IN" sz="2400" b="1" dirty="0">
                <a:solidFill>
                  <a:srgbClr val="FFFF00"/>
                </a:solidFill>
              </a:rPr>
              <a:t>2648</a:t>
            </a: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C654EFAD-5BED-4645-8CFA-B06574D2BDE6}"/>
              </a:ext>
            </a:extLst>
          </p:cNvPr>
          <p:cNvSpPr/>
          <p:nvPr/>
        </p:nvSpPr>
        <p:spPr>
          <a:xfrm>
            <a:off x="8540331" y="529170"/>
            <a:ext cx="2983042" cy="1534336"/>
          </a:xfrm>
          <a:prstGeom prst="borderCallout1">
            <a:avLst>
              <a:gd name="adj1" fmla="val 17630"/>
              <a:gd name="adj2" fmla="val -2066"/>
              <a:gd name="adj3" fmla="val 112500"/>
              <a:gd name="adj4" fmla="val -8612"/>
            </a:avLst>
          </a:prstGeom>
          <a:solidFill>
            <a:srgbClr val="232D51"/>
          </a:solidFill>
          <a:ln w="38100">
            <a:solidFill>
              <a:srgbClr val="FFFF0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700" dirty="0">
                <a:solidFill>
                  <a:srgbClr val="FFFF00"/>
                </a:solidFill>
              </a:rPr>
              <a:t>Clinical cases at OSCs    </a:t>
            </a:r>
            <a:r>
              <a:rPr lang="en-IN" sz="2700" dirty="0">
                <a:solidFill>
                  <a:schemeClr val="bg1"/>
                </a:solidFill>
              </a:rPr>
              <a:t>2633</a:t>
            </a:r>
          </a:p>
          <a:p>
            <a:pPr algn="ctr"/>
            <a:r>
              <a:rPr lang="en-IN" sz="2700" dirty="0">
                <a:solidFill>
                  <a:srgbClr val="FFFF00"/>
                </a:solidFill>
              </a:rPr>
              <a:t>Tele-Assessment </a:t>
            </a:r>
            <a:r>
              <a:rPr lang="en-IN" sz="2700" dirty="0">
                <a:solidFill>
                  <a:schemeClr val="bg1"/>
                </a:solidFill>
              </a:rPr>
              <a:t>99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CA5A93-5929-4674-A2EC-9A27256D9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08" y="2518275"/>
            <a:ext cx="3554543" cy="2856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0000" endA="300" endPos="55000" dir="5400000" sy="-100000" algn="bl" rotWithShape="0"/>
            <a:softEdge rad="1270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CCC34-A690-4C3E-B6B7-30020C931BF5}"/>
              </a:ext>
            </a:extLst>
          </p:cNvPr>
          <p:cNvCxnSpPr/>
          <p:nvPr/>
        </p:nvCxnSpPr>
        <p:spPr>
          <a:xfrm>
            <a:off x="495946" y="529170"/>
            <a:ext cx="3192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76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11899-99C6-42EF-81BD-D6F00D62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FF70D-4008-421E-AEAB-05600E52D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bg2">
              <a:lumMod val="1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3400" dirty="0">
                <a:solidFill>
                  <a:srgbClr val="FFFF00"/>
                </a:solidFill>
              </a:rPr>
              <a:t>							</a:t>
            </a:r>
            <a:r>
              <a:rPr lang="en-IN" sz="3800" dirty="0">
                <a:solidFill>
                  <a:srgbClr val="FFFF00"/>
                </a:solidFill>
              </a:rPr>
              <a:t>Other Services &amp; Activities </a:t>
            </a:r>
          </a:p>
        </p:txBody>
      </p:sp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7712762B-09F3-4C7E-85DB-69E97F5518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476251"/>
              </p:ext>
            </p:extLst>
          </p:nvPr>
        </p:nvGraphicFramePr>
        <p:xfrm>
          <a:off x="838201" y="996038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FA1EE82-5D08-4ACC-B44D-DA6B490765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871188"/>
              </p:ext>
            </p:extLst>
          </p:nvPr>
        </p:nvGraphicFramePr>
        <p:xfrm>
          <a:off x="2093002" y="2992152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89D3DC29-4643-4630-8EA9-0EC12D573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2657081"/>
              </p:ext>
            </p:extLst>
          </p:nvPr>
        </p:nvGraphicFramePr>
        <p:xfrm>
          <a:off x="414103" y="4754563"/>
          <a:ext cx="9804816" cy="221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668874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822e5584-2896-4eed-8fbc-0dbe565dd7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67</Words>
  <Application>Microsoft Office PowerPoint</Application>
  <PresentationFormat>Widescreen</PresentationFormat>
  <Paragraphs>47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Shijith Kumar</dc:creator>
  <cp:lastModifiedBy>Shijith Kumar</cp:lastModifiedBy>
  <cp:revision>31</cp:revision>
  <dcterms:created xsi:type="dcterms:W3CDTF">2021-07-27T17:53:12Z</dcterms:created>
  <dcterms:modified xsi:type="dcterms:W3CDTF">2021-08-07T15:11:45Z</dcterms:modified>
</cp:coreProperties>
</file>