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60" r:id="rId5"/>
    <p:sldId id="281" r:id="rId6"/>
    <p:sldId id="258" r:id="rId7"/>
    <p:sldId id="282" r:id="rId8"/>
    <p:sldId id="285" r:id="rId9"/>
    <p:sldId id="261" r:id="rId10"/>
    <p:sldId id="262" r:id="rId11"/>
    <p:sldId id="265" r:id="rId12"/>
    <p:sldId id="266" r:id="rId13"/>
    <p:sldId id="269" r:id="rId14"/>
    <p:sldId id="273" r:id="rId15"/>
    <p:sldId id="267" r:id="rId16"/>
    <p:sldId id="268" r:id="rId17"/>
    <p:sldId id="283" r:id="rId18"/>
    <p:sldId id="284" r:id="rId19"/>
    <p:sldId id="272" r:id="rId20"/>
    <p:sldId id="270" r:id="rId21"/>
    <p:sldId id="276" r:id="rId22"/>
    <p:sldId id="271" r:id="rId23"/>
    <p:sldId id="274" r:id="rId24"/>
    <p:sldId id="277" r:id="rId25"/>
    <p:sldId id="279" r:id="rId26"/>
    <p:sldId id="280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Impact" pitchFamily="34" charset="0"/>
              </a:defRPr>
            </a:lvl1pPr>
          </a:lstStyle>
          <a:p>
            <a:r>
              <a:rPr lang="en-GB"/>
              <a:t>Literature searching for research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Impact" pitchFamily="34" charset="0"/>
              </a:defRPr>
            </a:lvl1pPr>
          </a:lstStyle>
          <a:p>
            <a:endParaRPr lang="en-GB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Impact" pitchFamily="34" charset="0"/>
              </a:defRPr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Impact" pitchFamily="34" charset="0"/>
              </a:defRPr>
            </a:lvl1pPr>
          </a:lstStyle>
          <a:p>
            <a:fld id="{8DAEBBA9-78E6-472F-8766-B8B4B9C13F2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Impact" pitchFamily="34" charset="0"/>
              </a:defRPr>
            </a:lvl1pPr>
          </a:lstStyle>
          <a:p>
            <a:r>
              <a:rPr lang="en-GB"/>
              <a:t>Literature searching for research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Impact" pitchFamily="34" charset="0"/>
              </a:defRPr>
            </a:lvl1pPr>
          </a:lstStyle>
          <a:p>
            <a:endParaRPr lang="en-GB"/>
          </a:p>
        </p:txBody>
      </p:sp>
      <p:sp>
        <p:nvSpPr>
          <p:cNvPr id="655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Impact" pitchFamily="34" charset="0"/>
              </a:defRPr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Impact" pitchFamily="34" charset="0"/>
              </a:defRPr>
            </a:lvl1pPr>
          </a:lstStyle>
          <a:p>
            <a:fld id="{DF312BDD-A77C-4B97-B425-3401517ED90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Literature searching for research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A11C7-E99B-47A3-827D-3B09A65C773C}" type="slidenum">
              <a:rPr lang="en-GB"/>
              <a:pPr/>
              <a:t>1</a:t>
            </a:fld>
            <a:endParaRPr lang="en-GB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72707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08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09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0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1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2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3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4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5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6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7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8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19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20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21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22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23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24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25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26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27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28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72729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7273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3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273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72733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2734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2735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2736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 i="0">
                <a:latin typeface="Times New Roman" pitchFamily="18" charset="0"/>
              </a:defRPr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72737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E13E79A5-BDDA-4F7D-A956-10CF49DCF0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A9F7E-3B9F-4EE0-9E75-7253644891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1E954-02F7-4365-9E7B-6F2B5931DB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0E376-C051-4F41-B72C-99885A676C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50B5A-EC94-4DF9-836C-021FF24AC4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9C378-B136-4EDE-85E8-C6C13E7BFC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40033-C8F4-4FEB-95B8-BE84E4680A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0CA7D-18F5-475E-82F9-5E3856A222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B79EF-74F4-4FAF-9B68-00AFAD4FCA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7DB4D-90EE-4054-85A9-84A3D5A5D5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D242F-6435-4A29-8D4E-46E645A3AE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8624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71683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84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85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86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87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88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89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0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1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2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3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4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5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6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7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8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699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00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01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02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03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04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71705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71706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07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08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71709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710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11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71712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1"/>
            </a:lvl1pPr>
          </a:lstStyle>
          <a:p>
            <a:r>
              <a:rPr lang="en-GB"/>
              <a:t>Royal College of Midwives</a:t>
            </a:r>
          </a:p>
        </p:txBody>
      </p:sp>
      <p:sp>
        <p:nvSpPr>
          <p:cNvPr id="71713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C8B8D8-E2F6-40BE-A148-ADAEE4701CC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advTm="8624">
    <p:pull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ndonlinks.ac.u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er.nhs.uk/" TargetMode="External"/><Relationship Id="rId2" Type="http://schemas.openxmlformats.org/officeDocument/2006/relationships/hyperlink" Target="http://www.rdforum.nhs.uk/hom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chta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rolled-trials.com/" TargetMode="External"/><Relationship Id="rId2" Type="http://schemas.openxmlformats.org/officeDocument/2006/relationships/hyperlink" Target="http://www.rdinfo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ursinglibrary.org/Portal/Main.aspx?PageID=4001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rc.org.uk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ro.ac.uk/uk/research/index.cf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th.ac.uk/health/rdsu/hints_search.htm" TargetMode="External"/><Relationship Id="rId2" Type="http://schemas.openxmlformats.org/officeDocument/2006/relationships/hyperlink" Target="http://www.rcm.org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ts.intute.ac.uk/" TargetMode="External"/><Relationship Id="rId4" Type="http://schemas.openxmlformats.org/officeDocument/2006/relationships/hyperlink" Target="http://www.le.ac.uk/li/sources/subject3/biol/ist/sources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a.org.uk/ap.nsf/content/LIBCoursesUpdate" TargetMode="External"/><Relationship Id="rId2" Type="http://schemas.openxmlformats.org/officeDocument/2006/relationships/hyperlink" Target="http://www.cilip.org.uk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ppi.ioe.ac.uk/cm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b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bmed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Literature Searching for Research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77000" cy="2598737"/>
          </a:xfrm>
        </p:spPr>
        <p:txBody>
          <a:bodyPr/>
          <a:lstStyle/>
          <a:p>
            <a:r>
              <a:rPr lang="en-US" sz="2800" i="1"/>
              <a:t>Research master class: finding the evidence - literature searching</a:t>
            </a:r>
            <a:r>
              <a:rPr lang="en-US" sz="2800"/>
              <a:t> </a:t>
            </a:r>
          </a:p>
          <a:p>
            <a:r>
              <a:rPr lang="en-GB" sz="2800" i="1"/>
              <a:t>14/06/06</a:t>
            </a:r>
          </a:p>
          <a:p>
            <a:r>
              <a:rPr lang="en-GB"/>
              <a:t>Catherine Ebenezer</a:t>
            </a:r>
            <a:br>
              <a:rPr lang="en-GB"/>
            </a:br>
            <a:r>
              <a:rPr lang="en-GB">
                <a:solidFill>
                  <a:schemeClr val="tx2"/>
                </a:solidFill>
              </a:rPr>
              <a:t>Library, Royal College of Midwives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98A-569D-4AE8-9AC6-4B4F0027833B}" type="slidenum">
              <a:rPr lang="en-GB"/>
              <a:pPr/>
              <a:t>10</a:t>
            </a:fld>
            <a:endParaRPr lang="en-GB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Bibliographic databases: 3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tx2"/>
                </a:solidFill>
                <a:latin typeface="Arial" charset="0"/>
              </a:rPr>
              <a:t>Psychological Abstracts</a:t>
            </a:r>
            <a:r>
              <a:rPr lang="en-GB" sz="2800">
                <a:latin typeface="Arial" charset="0"/>
              </a:rPr>
              <a:t/>
            </a:r>
            <a:br>
              <a:rPr lang="en-GB" sz="2800">
                <a:latin typeface="Arial" charset="0"/>
              </a:rPr>
            </a:br>
            <a:r>
              <a:rPr lang="en-GB" sz="2800"/>
              <a:t>(PsycINFO, PsycLIT, ClinPsyc-</a:t>
            </a:r>
            <a:r>
              <a:rPr lang="en-GB" sz="2800" i="1"/>
              <a:t>clinical subset</a:t>
            </a:r>
            <a:r>
              <a:rPr lang="en-GB" sz="2800"/>
              <a:t>)</a:t>
            </a:r>
          </a:p>
          <a:p>
            <a:pPr>
              <a:lnSpc>
                <a:spcPct val="90000"/>
              </a:lnSpc>
            </a:pPr>
            <a:r>
              <a:rPr lang="en-GB" sz="2800"/>
              <a:t>Produced by American Psychological Association</a:t>
            </a:r>
          </a:p>
          <a:p>
            <a:pPr>
              <a:lnSpc>
                <a:spcPct val="90000"/>
              </a:lnSpc>
            </a:pPr>
            <a:r>
              <a:rPr lang="en-GB" sz="2800"/>
              <a:t>A “cash cow”—but available free to NHS staff in England via National Core Content</a:t>
            </a:r>
          </a:p>
          <a:p>
            <a:pPr>
              <a:lnSpc>
                <a:spcPct val="90000"/>
              </a:lnSpc>
            </a:pPr>
            <a:r>
              <a:rPr lang="en-GB" sz="2800"/>
              <a:t>Covers all aspects of psychology</a:t>
            </a:r>
          </a:p>
          <a:p>
            <a:pPr>
              <a:lnSpc>
                <a:spcPct val="90000"/>
              </a:lnSpc>
            </a:pPr>
            <a:r>
              <a:rPr lang="en-GB" sz="2800"/>
              <a:t>Useful for psychological aspects of midwifery care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0892-AEDD-4154-B9CF-926B18492D52}" type="slidenum">
              <a:rPr lang="en-GB"/>
              <a:pPr/>
              <a:t>11</a:t>
            </a:fld>
            <a:endParaRPr lang="en-GB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Bibliographic databases: 4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tx2"/>
                </a:solidFill>
                <a:latin typeface="Arial" charset="0"/>
              </a:rPr>
              <a:t>CINAHL</a:t>
            </a:r>
          </a:p>
          <a:p>
            <a:pPr>
              <a:lnSpc>
                <a:spcPct val="90000"/>
              </a:lnSpc>
            </a:pPr>
            <a:r>
              <a:rPr lang="en-GB" sz="2800"/>
              <a:t>Covers nursing, midwifery, PAMs, health management, health information</a:t>
            </a:r>
          </a:p>
          <a:p>
            <a:pPr>
              <a:lnSpc>
                <a:spcPct val="90000"/>
              </a:lnSpc>
            </a:pPr>
            <a:r>
              <a:rPr lang="en-GB" sz="2800"/>
              <a:t>Recent records include references </a:t>
            </a:r>
          </a:p>
          <a:p>
            <a:pPr>
              <a:lnSpc>
                <a:spcPct val="90000"/>
              </a:lnSpc>
            </a:pPr>
            <a:r>
              <a:rPr lang="en-GB" sz="2800"/>
              <a:t>US bias but increasingly strong coverage of UK and Australasian literature</a:t>
            </a:r>
          </a:p>
          <a:p>
            <a:pPr>
              <a:lnSpc>
                <a:spcPct val="90000"/>
              </a:lnSpc>
            </a:pPr>
            <a:r>
              <a:rPr lang="en-GB" sz="2800"/>
              <a:t>Available on National Core Content</a:t>
            </a:r>
          </a:p>
          <a:p>
            <a:pPr>
              <a:lnSpc>
                <a:spcPct val="90000"/>
              </a:lnSpc>
            </a:pPr>
            <a:r>
              <a:rPr lang="en-GB" sz="2800"/>
              <a:t>Good for midwifery and maternity services</a:t>
            </a:r>
          </a:p>
          <a:p>
            <a:pPr>
              <a:lnSpc>
                <a:spcPct val="90000"/>
              </a:lnSpc>
            </a:pPr>
            <a:r>
              <a:rPr lang="en-GB" sz="2800"/>
              <a:t>Some journals very obscure 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D842-EB1C-40EA-9173-616A897D2D04}" type="slidenum">
              <a:rPr lang="en-GB"/>
              <a:pPr/>
              <a:t>12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Bibliographic databases: 5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chemeClr val="tx2"/>
                </a:solidFill>
                <a:latin typeface="Arial" charset="0"/>
              </a:rPr>
              <a:t>AMED: Allied and Complementary Medicine</a:t>
            </a:r>
          </a:p>
          <a:p>
            <a:r>
              <a:rPr lang="en-GB"/>
              <a:t>Produced in UK by British Library</a:t>
            </a:r>
          </a:p>
          <a:p>
            <a:r>
              <a:rPr lang="en-GB"/>
              <a:t>Aims to complement MEDLINE</a:t>
            </a:r>
          </a:p>
          <a:p>
            <a:r>
              <a:rPr lang="en-GB"/>
              <a:t>Best source of UK PAMs literature</a:t>
            </a:r>
          </a:p>
          <a:p>
            <a:r>
              <a:rPr lang="en-GB"/>
              <a:t>on National Core Content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E725-A7D8-4F95-B2C1-6583F895B37E}" type="slidenum">
              <a:rPr lang="en-GB"/>
              <a:pPr/>
              <a:t>13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Bibliographic databases: 6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chemeClr val="tx2"/>
                </a:solidFill>
                <a:latin typeface="Arial" charset="0"/>
              </a:rPr>
              <a:t>Cochrane Library</a:t>
            </a:r>
          </a:p>
          <a:p>
            <a:r>
              <a:rPr lang="en-GB" sz="2800">
                <a:solidFill>
                  <a:schemeClr val="tx2"/>
                </a:solidFill>
              </a:rPr>
              <a:t>   </a:t>
            </a:r>
            <a:r>
              <a:rPr lang="en-GB" sz="2800"/>
              <a:t>Cochrane Database of Systematic Reviews</a:t>
            </a:r>
          </a:p>
          <a:p>
            <a:r>
              <a:rPr lang="en-GB" sz="2800"/>
              <a:t>   NHS Economic Evaluations Database</a:t>
            </a:r>
          </a:p>
          <a:p>
            <a:r>
              <a:rPr lang="en-GB" sz="2800"/>
              <a:t>   DARE: </a:t>
            </a:r>
            <a:r>
              <a:rPr lang="en-GB" sz="2000"/>
              <a:t>Database of Abstracts of Reviews of Effectiveness</a:t>
            </a:r>
            <a:endParaRPr lang="en-GB" sz="1400"/>
          </a:p>
          <a:p>
            <a:r>
              <a:rPr lang="en-GB" sz="2400"/>
              <a:t> </a:t>
            </a:r>
            <a:r>
              <a:rPr lang="en-GB" sz="1800"/>
              <a:t>   </a:t>
            </a:r>
            <a:r>
              <a:rPr lang="en-GB" sz="2800"/>
              <a:t>Medical editors’ trials amnesty</a:t>
            </a:r>
          </a:p>
          <a:p>
            <a:r>
              <a:rPr lang="en-GB" sz="2800"/>
              <a:t>   HTA database</a:t>
            </a:r>
          </a:p>
          <a:p>
            <a:r>
              <a:rPr lang="en-GB" sz="2800"/>
              <a:t>   Now free on the web in England via NLH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65F2-D3CB-4482-A4E6-2D9A0A628C81}" type="slidenum">
              <a:rPr lang="en-GB"/>
              <a:pPr/>
              <a:t>14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Bibliographic databases: 7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chemeClr val="tx2"/>
                </a:solidFill>
                <a:latin typeface="Arial" charset="0"/>
              </a:rPr>
              <a:t>Citation indexes</a:t>
            </a:r>
          </a:p>
          <a:p>
            <a:r>
              <a:rPr lang="en-GB"/>
              <a:t>Identify a significant piece of published research</a:t>
            </a:r>
          </a:p>
          <a:p>
            <a:r>
              <a:rPr lang="en-GB"/>
              <a:t>Find out who has cited it in later work</a:t>
            </a:r>
          </a:p>
          <a:p>
            <a:pPr>
              <a:buFont typeface="Wingdings 3" pitchFamily="18" charset="2"/>
              <a:buChar char="u"/>
            </a:pPr>
            <a:r>
              <a:rPr lang="en-GB" sz="2800" i="1"/>
              <a:t>SciSearch</a:t>
            </a:r>
          </a:p>
          <a:p>
            <a:pPr>
              <a:buFont typeface="Wingdings 3" pitchFamily="18" charset="2"/>
              <a:buChar char="u"/>
            </a:pPr>
            <a:r>
              <a:rPr lang="en-GB" sz="2800" i="1"/>
              <a:t>Social SciSearch (includes nursing)</a:t>
            </a:r>
          </a:p>
          <a:p>
            <a:pPr>
              <a:buFont typeface="Wingdings 3" pitchFamily="18" charset="2"/>
              <a:buChar char="u"/>
            </a:pPr>
            <a:r>
              <a:rPr lang="en-GB" sz="2800" i="1"/>
              <a:t>included in Web of Science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202B-38C6-4D53-AA97-6E6EBE16DFE6}" type="slidenum">
              <a:rPr lang="en-GB"/>
              <a:pPr/>
              <a:t>15</a:t>
            </a:fld>
            <a:endParaRPr lang="en-GB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Bibliographic databases: 8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chemeClr val="tx2"/>
                </a:solidFill>
                <a:latin typeface="Arial" charset="0"/>
              </a:rPr>
              <a:t>Others….</a:t>
            </a:r>
          </a:p>
          <a:p>
            <a:r>
              <a:rPr lang="en-GB" sz="2800"/>
              <a:t>ChildData (child health and welfare)</a:t>
            </a:r>
          </a:p>
          <a:p>
            <a:r>
              <a:rPr lang="en-GB" sz="2800"/>
              <a:t>ASSIA (applied social sciences)</a:t>
            </a:r>
          </a:p>
          <a:p>
            <a:r>
              <a:rPr lang="en-GB" sz="2800"/>
              <a:t>Social Care Online (social work)</a:t>
            </a:r>
          </a:p>
          <a:p>
            <a:r>
              <a:rPr lang="en-GB" sz="2800"/>
              <a:t>British Nursing Index – on NCC</a:t>
            </a:r>
          </a:p>
          <a:p>
            <a:r>
              <a:rPr lang="en-GB" sz="2800"/>
              <a:t>DH Data (health management) – on NCC</a:t>
            </a:r>
          </a:p>
          <a:p>
            <a:r>
              <a:rPr lang="en-GB" sz="2800"/>
              <a:t>King’s Fund (health management) – on NCC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9452-2FEE-41CA-88AA-103B13E54A27}" type="slidenum">
              <a:rPr lang="en-GB"/>
              <a:pPr/>
              <a:t>16</a:t>
            </a:fld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838200"/>
          </a:xfrm>
        </p:spPr>
        <p:txBody>
          <a:bodyPr/>
          <a:lstStyle/>
          <a:p>
            <a:r>
              <a:rPr lang="en-GB"/>
              <a:t>Bibliographic databases: 9</a:t>
            </a:r>
            <a:endParaRPr lang="en-GB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3810000" cy="3748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</a:rPr>
              <a:t>BiblioSleep: </a:t>
            </a:r>
            <a:r>
              <a:rPr lang="en-GB" sz="2400"/>
              <a:t>sleep 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</a:rPr>
              <a:t>PHEL: Public Health Electronic Library (NICE)      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</a:rPr>
              <a:t>Aegis </a:t>
            </a:r>
            <a:r>
              <a:rPr lang="en-GB" sz="2400"/>
              <a:t>AIDS-HIV 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</a:rPr>
              <a:t>NARIC: </a:t>
            </a:r>
            <a:r>
              <a:rPr lang="en-GB" sz="2400"/>
              <a:t>disability</a:t>
            </a:r>
            <a:r>
              <a:rPr lang="en-GB"/>
              <a:t> </a:t>
            </a:r>
          </a:p>
          <a:p>
            <a:pPr>
              <a:lnSpc>
                <a:spcPct val="80000"/>
              </a:lnSpc>
            </a:pPr>
            <a:r>
              <a:rPr lang="en-GB" sz="2400"/>
              <a:t>DrugScope: drug abuse</a:t>
            </a:r>
          </a:p>
          <a:p>
            <a:pPr>
              <a:lnSpc>
                <a:spcPct val="80000"/>
              </a:lnSpc>
            </a:pPr>
            <a:r>
              <a:rPr lang="en-GB" sz="2400"/>
              <a:t>CAMbase – complementary therapies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</a:rPr>
              <a:t>Education-</a:t>
            </a:r>
            <a:r>
              <a:rPr lang="en-GB" sz="2400" i="1">
                <a:latin typeface="Arial" charset="0"/>
              </a:rPr>
              <a:t>line</a:t>
            </a:r>
            <a:r>
              <a:rPr lang="en-GB" sz="2400">
                <a:latin typeface="Arial" charset="0"/>
              </a:rPr>
              <a:t>:</a:t>
            </a:r>
            <a:r>
              <a:rPr lang="en-GB" sz="2400"/>
              <a:t> education 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</a:rPr>
              <a:t>SPIN:</a:t>
            </a:r>
            <a:r>
              <a:rPr lang="en-GB" sz="2400"/>
              <a:t> science policy</a:t>
            </a:r>
            <a:r>
              <a:rPr lang="en-GB" sz="3200"/>
              <a:t> </a:t>
            </a:r>
            <a:endParaRPr lang="en-GB" sz="2400"/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</a:rPr>
              <a:t>ETOH</a:t>
            </a:r>
            <a:r>
              <a:rPr lang="en-GB" sz="2400"/>
              <a:t>: alcohol abuse</a:t>
            </a:r>
          </a:p>
          <a:p>
            <a:pPr>
              <a:lnSpc>
                <a:spcPct val="80000"/>
              </a:lnSpc>
            </a:pPr>
            <a:r>
              <a:rPr lang="en-GB" sz="2400"/>
              <a:t>POPLINE - population</a:t>
            </a:r>
            <a:r>
              <a:rPr lang="en-GB" sz="24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sz="2400">
                <a:latin typeface="Arial" charset="0"/>
              </a:rPr>
              <a:t>ERIC:</a:t>
            </a:r>
            <a:r>
              <a:rPr lang="en-GB" sz="2400"/>
              <a:t> education</a:t>
            </a:r>
            <a:br>
              <a:rPr lang="en-GB" sz="2400"/>
            </a:br>
            <a:endParaRPr lang="en-GB" sz="2400"/>
          </a:p>
          <a:p>
            <a:pPr>
              <a:lnSpc>
                <a:spcPct val="80000"/>
              </a:lnSpc>
            </a:pPr>
            <a:endParaRPr lang="en-GB" sz="3200"/>
          </a:p>
          <a:p>
            <a:pPr>
              <a:lnSpc>
                <a:spcPct val="80000"/>
              </a:lnSpc>
            </a:pPr>
            <a:endParaRPr lang="en-GB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784225" y="5410200"/>
            <a:ext cx="744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 Narrow" pitchFamily="34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85800" y="1371600"/>
            <a:ext cx="7750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solidFill>
                <a:schemeClr val="tx2"/>
              </a:solidFill>
              <a:latin typeface="Impact" pitchFamily="34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084263" y="1371600"/>
            <a:ext cx="6977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latin typeface="Arial Narrow" pitchFamily="34" charset="0"/>
              </a:rPr>
              <a:t>…</a:t>
            </a:r>
            <a:r>
              <a:rPr lang="en-GB">
                <a:latin typeface="Arial Narrow" pitchFamily="34" charset="0"/>
              </a:rPr>
              <a:t>lots of web-accessible databases on specialist areas, e.g.: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  <p:bldP spid="49156" grpId="0" build="p" autoUpdateAnimBg="0"/>
      <p:bldP spid="49157" grpId="0" autoUpdateAnimBg="0"/>
      <p:bldP spid="49158" grpId="0" autoUpdateAnimBg="0"/>
      <p:bldP spid="4915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CE1-3773-4BB9-84BF-9F4199CFA75C}" type="slidenum">
              <a:rPr lang="en-GB"/>
              <a:pPr/>
              <a:t>17</a:t>
            </a:fld>
            <a:endParaRPr lang="en-GB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Citation styles: 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600"/>
              <a:t>Harvard style – </a:t>
            </a:r>
            <a:r>
              <a:rPr lang="en-GB" sz="3600" i="1"/>
              <a:t>social sciences</a:t>
            </a:r>
            <a:br>
              <a:rPr lang="en-GB" sz="3600" i="1"/>
            </a:br>
            <a:r>
              <a:rPr lang="en-GB" sz="2800"/>
              <a:t>Ebenezer, C M (2001) The trials of life: the work of a midwifery librarian. </a:t>
            </a:r>
            <a:r>
              <a:rPr lang="en-GB" sz="2800" i="1"/>
              <a:t>Health Information and Libraries Journal</a:t>
            </a:r>
            <a:r>
              <a:rPr lang="en-GB" sz="2800"/>
              <a:t>  18(4) 234-239</a:t>
            </a:r>
            <a:endParaRPr lang="en-GB" sz="3600"/>
          </a:p>
          <a:p>
            <a:pPr>
              <a:lnSpc>
                <a:spcPct val="90000"/>
              </a:lnSpc>
            </a:pPr>
            <a:r>
              <a:rPr lang="en-GB" sz="3600"/>
              <a:t>Vancouver style – </a:t>
            </a:r>
            <a:r>
              <a:rPr lang="en-GB" sz="3600" i="1"/>
              <a:t>biomedicine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cs typeface="Arial" charset="0"/>
              </a:rPr>
              <a:t>   Ebenezer C M. The trials of life: the work of a midwifery librarian. </a:t>
            </a:r>
            <a:r>
              <a:rPr lang="en-GB" sz="2800" i="1">
                <a:cs typeface="Arial" charset="0"/>
              </a:rPr>
              <a:t>Health Information and Libraries Journal</a:t>
            </a:r>
            <a:r>
              <a:rPr lang="en-GB" sz="2800">
                <a:cs typeface="Arial" charset="0"/>
              </a:rPr>
              <a:t> 2001; 18(4) 234-9</a:t>
            </a:r>
            <a:endParaRPr lang="en-GB" i="1"/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3600-3B04-4EDB-BC57-EB672BFCDF7A}" type="slidenum">
              <a:rPr lang="en-GB"/>
              <a:pPr/>
              <a:t>18</a:t>
            </a:fld>
            <a:endParaRPr lang="en-GB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Citation styles: 2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tx2"/>
                </a:solidFill>
                <a:latin typeface="Arial" charset="0"/>
              </a:rPr>
              <a:t>Citing electronic sources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Styles less established than for citing printed formats--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	--need to include:</a:t>
            </a:r>
          </a:p>
          <a:p>
            <a:pPr>
              <a:lnSpc>
                <a:spcPct val="90000"/>
              </a:lnSpc>
            </a:pPr>
            <a:r>
              <a:rPr lang="en-GB" sz="2400"/>
              <a:t>Bibliographic details (as applicable): </a:t>
            </a:r>
            <a:r>
              <a:rPr lang="en-GB" sz="2000"/>
              <a:t>author, title, etc.</a:t>
            </a:r>
          </a:p>
          <a:p>
            <a:pPr>
              <a:lnSpc>
                <a:spcPct val="90000"/>
              </a:lnSpc>
            </a:pPr>
            <a:r>
              <a:rPr lang="en-GB" sz="2400"/>
              <a:t>URL</a:t>
            </a:r>
          </a:p>
          <a:p>
            <a:pPr>
              <a:lnSpc>
                <a:spcPct val="90000"/>
              </a:lnSpc>
            </a:pPr>
            <a:r>
              <a:rPr lang="en-GB" sz="2400"/>
              <a:t>Date downloaded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   Ebenezer, C M (2001) From nether hell thy people save: BMA Library open day 12/09/2001. </a:t>
            </a:r>
            <a:r>
              <a:rPr lang="en-GB" sz="2400" i="1"/>
              <a:t>London-I </a:t>
            </a:r>
            <a:r>
              <a:rPr lang="en-GB" sz="2400"/>
              <a:t> 5 12-14 At </a:t>
            </a:r>
            <a:r>
              <a:rPr lang="en-GB" sz="2400">
                <a:hlinkClick r:id="rId2"/>
              </a:rPr>
              <a:t>www.londonlinks.ac.uk</a:t>
            </a:r>
            <a:r>
              <a:rPr lang="en-GB" sz="2400"/>
              <a:t> [17/01/2002]. 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01A1-D899-4E56-9379-03A41A64883D}" type="slidenum">
              <a:rPr lang="en-GB"/>
              <a:pPr/>
              <a:t>19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 information: 1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Research in progress</a:t>
            </a:r>
            <a:br>
              <a:rPr lang="en-GB"/>
            </a:br>
            <a:endParaRPr lang="en-GB"/>
          </a:p>
          <a:p>
            <a:r>
              <a:rPr lang="en-GB"/>
              <a:t>Findings/outcomes</a:t>
            </a:r>
            <a:br>
              <a:rPr lang="en-GB"/>
            </a:br>
            <a:endParaRPr lang="en-GB"/>
          </a:p>
          <a:p>
            <a:r>
              <a:rPr lang="en-GB"/>
              <a:t>Research funding and opportunities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4F82-95E4-4C77-8FF0-26E1F9D98D5D}" type="slidenum">
              <a:rPr lang="en-GB"/>
              <a:pPr/>
              <a:t>2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Purposes of literature searching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Identify extent and quality of work already carried out in the subject area</a:t>
            </a:r>
          </a:p>
          <a:p>
            <a:r>
              <a:rPr lang="en-GB"/>
              <a:t>Identify key contacts</a:t>
            </a:r>
          </a:p>
          <a:p>
            <a:r>
              <a:rPr lang="en-GB"/>
              <a:t>Avoid duplication!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16E6-E15A-48E2-9CB7-D53BE41D25E9}" type="slidenum">
              <a:rPr lang="en-GB"/>
              <a:pPr/>
              <a:t>20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 information: 2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National Health Service R&amp;D pages</a:t>
            </a:r>
            <a:endParaRPr lang="en-GB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    </a:t>
            </a:r>
            <a:r>
              <a:rPr lang="en-GB" sz="2400"/>
              <a:t>Information on all aspects of NHS research: includes</a:t>
            </a:r>
            <a:br>
              <a:rPr lang="en-GB" sz="2400"/>
            </a:br>
            <a:r>
              <a:rPr lang="en-GB" sz="2400">
                <a:solidFill>
                  <a:schemeClr val="tx2"/>
                </a:solidFill>
              </a:rPr>
              <a:t>National Research Register</a:t>
            </a:r>
            <a:r>
              <a:rPr lang="en-GB" sz="2400"/>
              <a:t>: </a:t>
            </a:r>
            <a:r>
              <a:rPr lang="en-GB" sz="2400">
                <a:solidFill>
                  <a:schemeClr val="bg2"/>
                </a:solidFill>
              </a:rPr>
              <a:t>ongoing and recently completed research projects funded by or of interest to the NHS </a:t>
            </a:r>
            <a:r>
              <a:rPr lang="en-GB" sz="2400">
                <a:hlinkClick r:id="rId2"/>
              </a:rPr>
              <a:t>www.rdforum.nhs.uk/home.htm</a:t>
            </a:r>
            <a:r>
              <a:rPr lang="en-GB" sz="2400"/>
              <a:t> </a:t>
            </a:r>
            <a:endParaRPr lang="en-GB" sz="240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>
                <a:solidFill>
                  <a:schemeClr val="bg2"/>
                </a:solidFill>
              </a:rPr>
              <a:t>    </a:t>
            </a:r>
            <a:r>
              <a:rPr lang="en-GB" sz="2400">
                <a:solidFill>
                  <a:schemeClr val="tx2"/>
                </a:solidFill>
              </a:rPr>
              <a:t>Research Findings Electronic Register (ReFeR)</a:t>
            </a:r>
            <a:r>
              <a:rPr lang="en-GB" sz="2400">
                <a:solidFill>
                  <a:schemeClr val="bg2"/>
                </a:solidFill>
              </a:rPr>
              <a:t>: findings of completed NHS research </a:t>
            </a:r>
            <a:r>
              <a:rPr lang="en-GB" sz="2400">
                <a:solidFill>
                  <a:schemeClr val="bg2"/>
                </a:solidFill>
                <a:hlinkClick r:id="rId3"/>
              </a:rPr>
              <a:t>www.refer.nhs.uk</a:t>
            </a:r>
            <a:r>
              <a:rPr lang="en-GB" sz="2400">
                <a:solidFill>
                  <a:schemeClr val="bg2"/>
                </a:solidFill>
              </a:rPr>
              <a:t>  </a:t>
            </a:r>
            <a:br>
              <a:rPr lang="en-GB" sz="2400">
                <a:solidFill>
                  <a:schemeClr val="bg2"/>
                </a:solidFill>
              </a:rPr>
            </a:br>
            <a:r>
              <a:rPr lang="en-GB" sz="2400">
                <a:solidFill>
                  <a:schemeClr val="tx2"/>
                </a:solidFill>
              </a:rPr>
              <a:t>Health Technology Assessment (HTA)</a:t>
            </a:r>
            <a:r>
              <a:rPr lang="en-GB" sz="2400">
                <a:solidFill>
                  <a:schemeClr val="bg2"/>
                </a:solidFill>
              </a:rPr>
              <a:t> </a:t>
            </a:r>
            <a:br>
              <a:rPr lang="en-GB" sz="2400">
                <a:solidFill>
                  <a:schemeClr val="bg2"/>
                </a:solidFill>
              </a:rPr>
            </a:br>
            <a:r>
              <a:rPr lang="en-GB" sz="2400">
                <a:solidFill>
                  <a:schemeClr val="bg2"/>
                </a:solidFill>
              </a:rPr>
              <a:t>programme monographs</a:t>
            </a:r>
            <a:r>
              <a:rPr lang="en-GB" sz="2000">
                <a:solidFill>
                  <a:schemeClr val="bg2"/>
                </a:solidFill>
              </a:rPr>
              <a:t/>
            </a:r>
            <a:br>
              <a:rPr lang="en-GB" sz="2000">
                <a:solidFill>
                  <a:schemeClr val="bg2"/>
                </a:solidFill>
              </a:rPr>
            </a:br>
            <a:r>
              <a:rPr lang="en-GB" sz="2400">
                <a:hlinkClick r:id="rId4"/>
              </a:rPr>
              <a:t>www.ncchta.org</a:t>
            </a:r>
            <a:r>
              <a:rPr lang="en-GB" sz="2400"/>
              <a:t> 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70B-4C01-4B87-95C3-B926DBE89B55}" type="slidenum">
              <a:rPr lang="en-GB"/>
              <a:pPr/>
              <a:t>21</a:t>
            </a:fld>
            <a:endParaRPr lang="en-GB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 information: 3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>
                <a:solidFill>
                  <a:schemeClr val="bg2"/>
                </a:solidFill>
              </a:rPr>
              <a:t>   </a:t>
            </a:r>
            <a:r>
              <a:rPr lang="en-GB" sz="2400"/>
              <a:t>R&amp;D Info</a:t>
            </a:r>
            <a:r>
              <a:rPr lang="en-GB" sz="2800">
                <a:solidFill>
                  <a:schemeClr val="bg2"/>
                </a:solidFill>
              </a:rPr>
              <a:t/>
            </a:r>
            <a:br>
              <a:rPr lang="en-GB" sz="2800">
                <a:solidFill>
                  <a:schemeClr val="bg2"/>
                </a:solidFill>
              </a:rPr>
            </a:br>
            <a:r>
              <a:rPr lang="en-GB" sz="2000">
                <a:solidFill>
                  <a:schemeClr val="bg2"/>
                </a:solidFill>
                <a:hlinkClick r:id="rId2"/>
              </a:rPr>
              <a:t>http://www.rdinfo.org.uk</a:t>
            </a:r>
            <a:r>
              <a:rPr lang="en-GB" sz="2000">
                <a:solidFill>
                  <a:schemeClr val="bg2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>
                <a:solidFill>
                  <a:schemeClr val="bg2"/>
                </a:solidFill>
              </a:rPr>
              <a:t>    A digest of health-related funding and training opportunities</a:t>
            </a:r>
            <a:r>
              <a:rPr lang="en-GB" sz="1600">
                <a:solidFill>
                  <a:schemeClr val="bg2"/>
                </a:solidFill>
              </a:rPr>
              <a:t> </a:t>
            </a:r>
            <a:br>
              <a:rPr lang="en-GB" sz="1600">
                <a:solidFill>
                  <a:schemeClr val="bg2"/>
                </a:solidFill>
              </a:rPr>
            </a:br>
            <a:endParaRPr lang="en-GB" sz="16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   Current Controlled Trials: </a:t>
            </a:r>
            <a:r>
              <a:rPr lang="en-GB" sz="2400" i="1"/>
              <a:t>mRCT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    </a:t>
            </a:r>
            <a:r>
              <a:rPr lang="en-GB" sz="2000">
                <a:solidFill>
                  <a:schemeClr val="bg2"/>
                </a:solidFill>
              </a:rPr>
              <a:t>A register of randomised controlled trials currently in progress</a:t>
            </a:r>
            <a:r>
              <a:rPr lang="en-GB" sz="2400"/>
              <a:t/>
            </a:r>
            <a:br>
              <a:rPr lang="en-GB" sz="2400"/>
            </a:br>
            <a:r>
              <a:rPr lang="en-GB" sz="2000">
                <a:hlinkClick r:id="rId3"/>
              </a:rPr>
              <a:t>http://www.controlled-trials.com</a:t>
            </a:r>
            <a:r>
              <a:rPr lang="en-GB" sz="2400"/>
              <a:t> </a:t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r>
              <a:rPr lang="en-GB" sz="2400"/>
              <a:t>Virginia Henderson International Nursing Library</a:t>
            </a:r>
            <a:r>
              <a:rPr lang="en-GB" sz="1600">
                <a:solidFill>
                  <a:schemeClr val="bg2"/>
                </a:solidFill>
              </a:rPr>
              <a:t>      </a:t>
            </a:r>
            <a:r>
              <a:rPr lang="en-GB" sz="2000">
                <a:hlinkClick r:id="rId4"/>
              </a:rPr>
              <a:t>http://www.nursinglibrary.org/Portal/Main.aspx?PageID=4001</a:t>
            </a:r>
            <a:r>
              <a:rPr lang="en-GB" sz="2400"/>
              <a:t>  Registry of Nursing Research Database</a:t>
            </a:r>
            <a:br>
              <a:rPr lang="en-GB" sz="2400"/>
            </a:br>
            <a:r>
              <a:rPr lang="en-GB" sz="2000">
                <a:solidFill>
                  <a:schemeClr val="bg2"/>
                </a:solidFill>
              </a:rPr>
              <a:t>An e-library of completed and ongoing research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>
                <a:solidFill>
                  <a:schemeClr val="bg2"/>
                </a:solidFill>
              </a:rPr>
              <a:t>    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ADFD-D31D-4098-82C8-B6E2C7B4E361}" type="slidenum">
              <a:rPr lang="en-GB"/>
              <a:pPr/>
              <a:t>22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 information: 4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3600">
                <a:solidFill>
                  <a:schemeClr val="tx2"/>
                </a:solidFill>
                <a:latin typeface="Arial" charset="0"/>
              </a:rPr>
              <a:t>Medical research charities</a:t>
            </a:r>
            <a:endParaRPr lang="en-GB" sz="3600">
              <a:latin typeface="Arial" charset="0"/>
            </a:endParaRPr>
          </a:p>
          <a:p>
            <a:r>
              <a:rPr lang="en-GB" sz="2800"/>
              <a:t>Association of Medical Research Charities (AMRC)</a:t>
            </a:r>
            <a:br>
              <a:rPr lang="en-GB" sz="2800"/>
            </a:br>
            <a:r>
              <a:rPr lang="en-GB" sz="2800">
                <a:hlinkClick r:id="rId2"/>
              </a:rPr>
              <a:t>http://www.amrc.org.uk</a:t>
            </a:r>
            <a:r>
              <a:rPr lang="en-GB" sz="2800"/>
              <a:t> </a:t>
            </a:r>
            <a:br>
              <a:rPr lang="en-GB" sz="2800"/>
            </a:br>
            <a:r>
              <a:rPr lang="en-GB" sz="2400"/>
              <a:t>Links to individual charities, funding guide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FD7E-0796-42EF-8499-C5AF241620A5}" type="slidenum">
              <a:rPr lang="en-GB"/>
              <a:pPr/>
              <a:t>23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 information: 5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3600">
                <a:solidFill>
                  <a:schemeClr val="tx2"/>
                </a:solidFill>
                <a:latin typeface="Arial" charset="0"/>
              </a:rPr>
              <a:t>Higher education</a:t>
            </a:r>
            <a:r>
              <a:rPr lang="en-GB">
                <a:latin typeface="Arial" charset="0"/>
              </a:rPr>
              <a:t> </a:t>
            </a:r>
            <a:endParaRPr lang="en-GB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Research councils:</a:t>
            </a:r>
          </a:p>
          <a:p>
            <a:pPr>
              <a:lnSpc>
                <a:spcPct val="90000"/>
              </a:lnSpc>
            </a:pPr>
            <a:r>
              <a:rPr lang="en-GB" sz="2000"/>
              <a:t>    Economic and Social Research Council (ESRC)</a:t>
            </a:r>
          </a:p>
          <a:p>
            <a:pPr>
              <a:lnSpc>
                <a:spcPct val="90000"/>
              </a:lnSpc>
            </a:pPr>
            <a:r>
              <a:rPr lang="en-GB" sz="2000"/>
              <a:t>    Medical Research Council (MRC</a:t>
            </a:r>
            <a:r>
              <a:rPr lang="en-GB" sz="24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HERO: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>
                <a:latin typeface="Arial" charset="0"/>
              </a:rPr>
              <a:t>   </a:t>
            </a:r>
            <a:r>
              <a:rPr lang="en-GB" sz="2400"/>
              <a:t>Information on research opportunities and funding within UK higher education</a:t>
            </a:r>
            <a:br>
              <a:rPr lang="en-GB" sz="2400"/>
            </a:br>
            <a:r>
              <a:rPr lang="en-GB" sz="2400">
                <a:hlinkClick r:id="rId2"/>
              </a:rPr>
              <a:t>http://www.hero.ac.uk/uk/research/index.cfm</a:t>
            </a: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  </a:t>
            </a: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91BF-DBBF-4043-B073-836B7621BB0D}" type="slidenum">
              <a:rPr lang="en-GB"/>
              <a:pPr/>
              <a:t>24</a:t>
            </a:fld>
            <a:endParaRPr lang="en-GB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r>
              <a:rPr lang="en-GB"/>
              <a:t>Further training: 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552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4000">
                <a:solidFill>
                  <a:schemeClr val="tx2"/>
                </a:solidFill>
                <a:latin typeface="Arial" charset="0"/>
              </a:rPr>
              <a:t>Online resources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chemeClr val="tx2"/>
                </a:solidFill>
                <a:latin typeface="Arial" charset="0"/>
              </a:rPr>
              <a:t>Lots at </a:t>
            </a:r>
            <a:r>
              <a:rPr lang="en-GB" sz="2800">
                <a:solidFill>
                  <a:schemeClr val="tx2"/>
                </a:solidFill>
                <a:latin typeface="Arial" charset="0"/>
                <a:hlinkClick r:id="rId2"/>
              </a:rPr>
              <a:t>www.rcm.org.uk</a:t>
            </a:r>
            <a:r>
              <a:rPr lang="en-GB" sz="2800">
                <a:solidFill>
                  <a:schemeClr val="tx2"/>
                </a:solidFill>
                <a:latin typeface="Arial" charset="0"/>
              </a:rPr>
              <a:t> library pages, e.g</a:t>
            </a:r>
            <a:r>
              <a:rPr lang="en-GB">
                <a:solidFill>
                  <a:schemeClr val="tx2"/>
                </a:solidFill>
                <a:latin typeface="Arial" charset="0"/>
              </a:rPr>
              <a:t>.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 sz="2800"/>
              <a:t>Literature searching for research (Bath)</a:t>
            </a:r>
            <a:br>
              <a:rPr lang="en-GB" sz="2800"/>
            </a:br>
            <a:r>
              <a:rPr lang="en-GB" sz="2000">
                <a:hlinkClick r:id="rId3"/>
              </a:rPr>
              <a:t>http://www.bath.ac.uk/health/rdsu/hints_search.htm</a:t>
            </a:r>
            <a:r>
              <a:rPr lang="en-GB" sz="2800"/>
              <a:t> </a:t>
            </a:r>
            <a:endParaRPr lang="en-GB" sz="2000"/>
          </a:p>
          <a:p>
            <a:pPr>
              <a:lnSpc>
                <a:spcPct val="90000"/>
              </a:lnSpc>
            </a:pPr>
            <a:r>
              <a:rPr lang="en-GB" sz="2800"/>
              <a:t>Information retrieval skills for biological sciences (Leicester)</a:t>
            </a:r>
            <a:r>
              <a:rPr lang="en-GB" sz="2400"/>
              <a:t>    </a:t>
            </a:r>
            <a:r>
              <a:rPr lang="en-GB" sz="2000">
                <a:hlinkClick r:id="rId4"/>
              </a:rPr>
              <a:t>http://www.le.ac.uk/li/sources/subject3/biol/ist/sources.html</a:t>
            </a:r>
            <a:r>
              <a:rPr lang="en-GB" sz="2400"/>
              <a:t> </a:t>
            </a:r>
          </a:p>
          <a:p>
            <a:pPr>
              <a:lnSpc>
                <a:spcPct val="90000"/>
              </a:lnSpc>
            </a:pPr>
            <a:r>
              <a:rPr lang="en-GB" sz="2800"/>
              <a:t>Intute</a:t>
            </a:r>
            <a:r>
              <a:rPr lang="en-GB" sz="2400"/>
              <a:t> </a:t>
            </a:r>
            <a:r>
              <a:rPr lang="en-GB" sz="2800"/>
              <a:t>online tutorials: nursing and midwifery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    </a:t>
            </a:r>
            <a:r>
              <a:rPr lang="en-GB" sz="2000">
                <a:hlinkClick r:id="rId5"/>
              </a:rPr>
              <a:t>http://www.vts.intute.ac.uk</a:t>
            </a:r>
            <a:r>
              <a:rPr lang="en-GB" sz="2400"/>
              <a:t> 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41FC-2640-47FE-BD94-10A4EED9A9D8}" type="slidenum">
              <a:rPr lang="en-GB"/>
              <a:pPr/>
              <a:t>25</a:t>
            </a:fld>
            <a:endParaRPr lang="en-GB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training: 2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3600" dirty="0">
                <a:solidFill>
                  <a:schemeClr val="tx2"/>
                </a:solidFill>
                <a:latin typeface="Arial" charset="0"/>
              </a:rPr>
              <a:t>External training providers 1</a:t>
            </a:r>
            <a:endParaRPr lang="en-GB" sz="3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/>
              <a:t>CILIP</a:t>
            </a:r>
            <a:br>
              <a:rPr lang="en-GB" dirty="0"/>
            </a:br>
            <a:r>
              <a:rPr lang="en-GB" sz="2400" dirty="0"/>
              <a:t>runs a variety of courses on information searching in health care </a:t>
            </a:r>
            <a:br>
              <a:rPr lang="en-GB" sz="2400" dirty="0"/>
            </a:br>
            <a:r>
              <a:rPr lang="en-GB" sz="2400" dirty="0"/>
              <a:t>(these were formerly provided by the British Library)</a:t>
            </a:r>
            <a:br>
              <a:rPr lang="en-GB" sz="2400" dirty="0"/>
            </a:br>
            <a:r>
              <a:rPr lang="en-GB" sz="2400" dirty="0">
                <a:hlinkClick r:id="rId2"/>
              </a:rPr>
              <a:t>http://www.cilip.org.uk</a:t>
            </a:r>
            <a:r>
              <a:rPr lang="en-GB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GB" dirty="0"/>
              <a:t>BMA Library</a:t>
            </a:r>
            <a:br>
              <a:rPr lang="en-GB" dirty="0"/>
            </a:br>
            <a:r>
              <a:rPr lang="en-GB" sz="2400" dirty="0"/>
              <a:t>runs workshops covering online searching, evidence-based healthcare, and critical appraisal skills </a:t>
            </a:r>
            <a:br>
              <a:rPr lang="en-GB" sz="2400" dirty="0"/>
            </a:br>
            <a:r>
              <a:rPr lang="en-GB" sz="2000" dirty="0">
                <a:hlinkClick r:id="rId3"/>
              </a:rPr>
              <a:t>http://www.bma.org.uk/ap.nsf/content/LIBCoursesUpdate</a:t>
            </a:r>
            <a:r>
              <a:rPr lang="en-GB" sz="2000" dirty="0"/>
              <a:t> 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7286-5C78-43C8-8B69-303CAC59E062}" type="slidenum">
              <a:rPr lang="en-GB"/>
              <a:pPr/>
              <a:t>26</a:t>
            </a:fld>
            <a:endParaRPr lang="en-GB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training: 3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4000">
                <a:solidFill>
                  <a:schemeClr val="tx2"/>
                </a:solidFill>
                <a:latin typeface="Arial" charset="0"/>
              </a:rPr>
              <a:t>  External training providers 2</a:t>
            </a:r>
            <a:r>
              <a:rPr lang="en-GB" sz="4400">
                <a:solidFill>
                  <a:schemeClr val="tx2"/>
                </a:solidFill>
                <a:latin typeface="Arial" charset="0"/>
              </a:rPr>
              <a:t/>
            </a:r>
            <a:br>
              <a:rPr lang="en-GB" sz="4400">
                <a:solidFill>
                  <a:schemeClr val="tx2"/>
                </a:solidFill>
                <a:latin typeface="Arial" charset="0"/>
              </a:rPr>
            </a:br>
            <a:r>
              <a:rPr lang="en-GB" sz="3600"/>
              <a:t>EPPI-Centre </a:t>
            </a:r>
            <a:r>
              <a:rPr lang="en-GB" sz="2800"/>
              <a:t>(Institute of Education)</a:t>
            </a:r>
          </a:p>
          <a:p>
            <a:pPr>
              <a:buFontTx/>
              <a:buNone/>
            </a:pPr>
            <a:r>
              <a:rPr lang="en-GB"/>
              <a:t>   Provides cross-disciplinary training in systematic reviewing – focus is on social interventions</a:t>
            </a:r>
            <a:br>
              <a:rPr lang="en-GB"/>
            </a:br>
            <a:r>
              <a:rPr lang="en-GB">
                <a:hlinkClick r:id="rId2"/>
              </a:rPr>
              <a:t>http://eppi.ioe.ac.uk/cms/</a:t>
            </a:r>
            <a:r>
              <a:rPr lang="en-GB"/>
              <a:t> 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08782-B21E-4417-93F1-604782C15E73}" type="slidenum">
              <a:rPr lang="en-GB"/>
              <a:pPr/>
              <a:t>3</a:t>
            </a:fld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literature: 1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3600">
                <a:solidFill>
                  <a:schemeClr val="tx2"/>
                </a:solidFill>
                <a:latin typeface="Arial" charset="0"/>
              </a:rPr>
              <a:t>Primary literature</a:t>
            </a:r>
            <a:r>
              <a:rPr lang="en-GB">
                <a:solidFill>
                  <a:schemeClr val="tx2"/>
                </a:solidFill>
              </a:rPr>
              <a:t> </a:t>
            </a:r>
          </a:p>
          <a:p>
            <a:r>
              <a:rPr lang="en-GB"/>
              <a:t>Preprints</a:t>
            </a:r>
          </a:p>
          <a:p>
            <a:r>
              <a:rPr lang="en-GB"/>
              <a:t>Conference proceedings</a:t>
            </a:r>
          </a:p>
          <a:p>
            <a:r>
              <a:rPr lang="en-GB"/>
              <a:t>Informally published reports</a:t>
            </a:r>
            <a:br>
              <a:rPr lang="en-GB"/>
            </a:br>
            <a:r>
              <a:rPr lang="en-GB"/>
              <a:t>(“grey literature”)</a:t>
            </a:r>
          </a:p>
          <a:p>
            <a:r>
              <a:rPr lang="en-GB"/>
              <a:t>Journal articles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B52D-1010-4CA4-B7A0-7A89A39EA7BA}" type="slidenum">
              <a:rPr lang="en-GB"/>
              <a:pPr/>
              <a:t>4</a:t>
            </a:fld>
            <a:endParaRPr lang="en-GB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literature: 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4000">
                <a:solidFill>
                  <a:schemeClr val="tx2"/>
                </a:solidFill>
                <a:latin typeface="Arial" charset="0"/>
              </a:rPr>
              <a:t>Secondary literature</a:t>
            </a:r>
          </a:p>
          <a:p>
            <a:r>
              <a:rPr lang="en-GB" sz="3600"/>
              <a:t>Reviews</a:t>
            </a:r>
          </a:p>
          <a:p>
            <a:r>
              <a:rPr lang="en-GB" sz="3600"/>
              <a:t>Structured abstracts + comments</a:t>
            </a:r>
          </a:p>
          <a:p>
            <a:r>
              <a:rPr lang="en-GB" sz="3600"/>
              <a:t>Books: edited collections</a:t>
            </a:r>
          </a:p>
          <a:p>
            <a:r>
              <a:rPr lang="en-GB" sz="3600"/>
              <a:t>Books: monographs/surveys</a:t>
            </a:r>
            <a:br>
              <a:rPr lang="en-GB" sz="3600"/>
            </a:br>
            <a:endParaRPr lang="en-GB" sz="3600"/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305A-6EA5-4060-A70B-50D00E07A928}" type="slidenum">
              <a:rPr lang="en-GB"/>
              <a:pPr/>
              <a:t>5</a:t>
            </a:fld>
            <a:endParaRPr lang="en-GB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literature: 3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4000">
                <a:solidFill>
                  <a:schemeClr val="tx2"/>
                </a:solidFill>
              </a:rPr>
              <a:t>More on “grey literature”…</a:t>
            </a:r>
          </a:p>
          <a:p>
            <a:r>
              <a:rPr lang="en-GB" sz="3600"/>
              <a:t>Theses</a:t>
            </a:r>
          </a:p>
          <a:p>
            <a:r>
              <a:rPr lang="en-GB" sz="3600"/>
              <a:t>Reports</a:t>
            </a:r>
          </a:p>
          <a:p>
            <a:r>
              <a:rPr lang="en-GB" sz="3600"/>
              <a:t>Official publications </a:t>
            </a:r>
            <a:br>
              <a:rPr lang="en-GB" sz="3600"/>
            </a:br>
            <a:r>
              <a:rPr lang="en-GB" sz="2800"/>
              <a:t>(not Stationery Office)</a:t>
            </a:r>
            <a:endParaRPr lang="en-GB" sz="3600"/>
          </a:p>
          <a:p>
            <a:r>
              <a:rPr lang="en-GB" sz="3600"/>
              <a:t>Conference proceedings</a:t>
            </a:r>
            <a:endParaRPr lang="en-GB"/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1EFD-53F5-4B04-8C36-E19A0FEE08B9}" type="slidenum">
              <a:rPr lang="en-GB"/>
              <a:pPr/>
              <a:t>6</a:t>
            </a:fld>
            <a:endParaRPr lang="en-GB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Sources for literature searching: 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Databases of articles and books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  </a:t>
            </a:r>
            <a:r>
              <a:rPr lang="en-GB" sz="2800" i="1">
                <a:solidFill>
                  <a:schemeClr val="tx2"/>
                </a:solidFill>
              </a:rPr>
              <a:t>Bibliographic</a:t>
            </a:r>
            <a:r>
              <a:rPr lang="en-GB" sz="2800"/>
              <a:t> e.g. MIDIRS, MEDLINE, etc.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i="1">
                <a:solidFill>
                  <a:schemeClr val="tx2"/>
                </a:solidFill>
              </a:rPr>
              <a:t>  Full text</a:t>
            </a:r>
            <a:r>
              <a:rPr lang="en-GB" sz="2800"/>
              <a:t>  e.g. PsycArticles, Cochrane Database, WHO Reproductive Health Library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Library catalogues </a:t>
            </a:r>
            <a:br>
              <a:rPr lang="en-GB"/>
            </a:br>
            <a:r>
              <a:rPr lang="en-GB" sz="2800"/>
              <a:t>(COPAC, British Library, RCM etc.)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Research databases </a:t>
            </a:r>
            <a:br>
              <a:rPr lang="en-GB"/>
            </a:br>
            <a:r>
              <a:rPr lang="en-GB" sz="2800"/>
              <a:t>e.g. National Research Register, HERO (UK),           CRISP (USA)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E190D-B3B9-4D5F-B9AB-CA5471BB75E2}" type="slidenum">
              <a:rPr lang="en-GB"/>
              <a:pPr/>
              <a:t>7</a:t>
            </a:fld>
            <a:endParaRPr lang="en-GB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Sources for literature searching: 2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tx2"/>
                </a:solidFill>
              </a:rPr>
              <a:t>…Not forgetting….</a:t>
            </a:r>
          </a:p>
          <a:p>
            <a:pPr>
              <a:lnSpc>
                <a:spcPct val="90000"/>
              </a:lnSpc>
            </a:pPr>
            <a:r>
              <a:rPr lang="en-GB"/>
              <a:t>Hand searching of core journals</a:t>
            </a:r>
          </a:p>
          <a:p>
            <a:pPr>
              <a:lnSpc>
                <a:spcPct val="90000"/>
              </a:lnSpc>
            </a:pPr>
            <a:r>
              <a:rPr lang="en-GB"/>
              <a:t>Reference lists / footnote chasing</a:t>
            </a:r>
          </a:p>
          <a:p>
            <a:pPr>
              <a:lnSpc>
                <a:spcPct val="90000"/>
              </a:lnSpc>
            </a:pPr>
            <a:r>
              <a:rPr lang="en-GB"/>
              <a:t>Printed bibliographies</a:t>
            </a:r>
          </a:p>
          <a:p>
            <a:pPr>
              <a:lnSpc>
                <a:spcPct val="90000"/>
              </a:lnSpc>
            </a:pPr>
            <a:r>
              <a:rPr lang="en-GB"/>
              <a:t>World wide web search engines </a:t>
            </a:r>
            <a:br>
              <a:rPr lang="en-GB"/>
            </a:br>
            <a:r>
              <a:rPr lang="en-GB" sz="2400"/>
              <a:t>(NB </a:t>
            </a:r>
            <a:r>
              <a:rPr lang="en-GB" sz="2400" i="1"/>
              <a:t>not just Google</a:t>
            </a:r>
            <a:r>
              <a:rPr lang="en-GB" sz="2400"/>
              <a:t> – see </a:t>
            </a:r>
            <a:r>
              <a:rPr lang="en-GB" sz="2400">
                <a:hlinkClick r:id="rId2"/>
              </a:rPr>
              <a:t>www.philb.com</a:t>
            </a:r>
            <a:r>
              <a:rPr lang="en-GB" sz="2400"/>
              <a:t> for others)</a:t>
            </a:r>
          </a:p>
          <a:p>
            <a:pPr>
              <a:lnSpc>
                <a:spcPct val="90000"/>
              </a:lnSpc>
            </a:pPr>
            <a:r>
              <a:rPr lang="en-GB"/>
              <a:t>Picking colleagues’ brains </a:t>
            </a:r>
            <a:br>
              <a:rPr lang="en-GB"/>
            </a:br>
            <a:r>
              <a:rPr lang="en-GB" sz="2400"/>
              <a:t>(such as they are…)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677E-4FB5-4CE6-9615-BFF802459CF9}" type="slidenum">
              <a:rPr lang="en-GB"/>
              <a:pPr/>
              <a:t>8</a:t>
            </a:fld>
            <a:endParaRPr lang="en-GB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Bibliographic databases: 1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solidFill>
                  <a:schemeClr val="tx2"/>
                </a:solidFill>
              </a:rPr>
              <a:t>Maternity and Infant Care (MIC)</a:t>
            </a:r>
          </a:p>
          <a:p>
            <a:pPr>
              <a:lnSpc>
                <a:spcPct val="90000"/>
              </a:lnSpc>
            </a:pPr>
            <a:r>
              <a:rPr lang="en-GB" sz="2400"/>
              <a:t>Produced in UK by MIDIRS</a:t>
            </a:r>
          </a:p>
          <a:p>
            <a:pPr>
              <a:lnSpc>
                <a:spcPct val="90000"/>
              </a:lnSpc>
            </a:pPr>
            <a:r>
              <a:rPr lang="en-GB" sz="2400"/>
              <a:t>Comprehensive coverage of core subject literature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Journals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Conference proceedings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Grey literature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Book chapters</a:t>
            </a:r>
          </a:p>
          <a:p>
            <a:pPr>
              <a:lnSpc>
                <a:spcPct val="90000"/>
              </a:lnSpc>
            </a:pPr>
            <a:r>
              <a:rPr lang="en-GB" sz="2400"/>
              <a:t>Available via individual or institutional subscription</a:t>
            </a:r>
          </a:p>
          <a:p>
            <a:pPr>
              <a:lnSpc>
                <a:spcPct val="90000"/>
              </a:lnSpc>
            </a:pPr>
            <a:r>
              <a:rPr lang="en-GB" sz="2400"/>
              <a:t>‘Advanced’ search features of individual version rather crude</a:t>
            </a:r>
          </a:p>
          <a:p>
            <a:pPr>
              <a:lnSpc>
                <a:spcPct val="90000"/>
              </a:lnSpc>
            </a:pPr>
            <a:r>
              <a:rPr lang="en-GB" sz="2400"/>
              <a:t>First resort!</a:t>
            </a:r>
          </a:p>
        </p:txBody>
      </p:sp>
    </p:spTree>
  </p:cSld>
  <p:clrMapOvr>
    <a:masterClrMapping/>
  </p:clrMapOvr>
  <p:transition advTm="8624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Royal College of Midwives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2630-D8FC-4EC3-AC8C-3126286968F2}" type="slidenum">
              <a:rPr lang="en-GB"/>
              <a:pPr/>
              <a:t>9</a:t>
            </a:fld>
            <a:endParaRPr lang="en-GB"/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Bibliographic databases: 2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chemeClr val="tx2"/>
                </a:solidFill>
                <a:latin typeface="Arial" charset="0"/>
              </a:rPr>
              <a:t>Medline</a:t>
            </a:r>
          </a:p>
          <a:p>
            <a:r>
              <a:rPr lang="en-GB" sz="2400"/>
              <a:t>4000+ journals indexed</a:t>
            </a:r>
          </a:p>
          <a:p>
            <a:r>
              <a:rPr lang="en-GB" sz="2400"/>
              <a:t>Produced by National Library of Medicine (USA)</a:t>
            </a:r>
          </a:p>
          <a:p>
            <a:r>
              <a:rPr lang="en-GB" sz="2400"/>
              <a:t>Available free at </a:t>
            </a:r>
            <a:r>
              <a:rPr lang="en-GB" sz="2400">
                <a:hlinkClick r:id="rId2"/>
              </a:rPr>
              <a:t>http://www.pubmed.gov</a:t>
            </a:r>
            <a:r>
              <a:rPr lang="en-GB" sz="2400"/>
              <a:t> </a:t>
            </a:r>
          </a:p>
          <a:p>
            <a:r>
              <a:rPr lang="en-GB" sz="2400"/>
              <a:t>European journals not particularly well covered</a:t>
            </a:r>
          </a:p>
          <a:p>
            <a:r>
              <a:rPr lang="en-GB" sz="2400"/>
              <a:t>Maternity services coverage is reasonable, but tends to be US-oriented</a:t>
            </a:r>
          </a:p>
          <a:p>
            <a:r>
              <a:rPr lang="en-GB" sz="2400"/>
              <a:t>Strong on acute medical specialities – good for ‘medical’ topics</a:t>
            </a:r>
          </a:p>
        </p:txBody>
      </p:sp>
    </p:spTree>
  </p:cSld>
  <p:clrMapOvr>
    <a:masterClrMapping/>
  </p:clrMapOvr>
  <p:transition advTm="862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1122</TotalTime>
  <Words>806</Words>
  <Application>Microsoft PowerPoint</Application>
  <PresentationFormat>On-screen Show (4:3)</PresentationFormat>
  <Paragraphs>218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Narrow</vt:lpstr>
      <vt:lpstr>Tahoma</vt:lpstr>
      <vt:lpstr>Times New Roman</vt:lpstr>
      <vt:lpstr>Arial</vt:lpstr>
      <vt:lpstr>Impact</vt:lpstr>
      <vt:lpstr>Wingdings</vt:lpstr>
      <vt:lpstr>Wingdings 3</vt:lpstr>
      <vt:lpstr>Sumi Painting</vt:lpstr>
      <vt:lpstr>Literature Searching for Research</vt:lpstr>
      <vt:lpstr>Purposes of literature searching</vt:lpstr>
      <vt:lpstr>Types of literature: 1</vt:lpstr>
      <vt:lpstr>Types of literature: 2</vt:lpstr>
      <vt:lpstr>Types of literature: 3</vt:lpstr>
      <vt:lpstr>Sources for literature searching: 1</vt:lpstr>
      <vt:lpstr>Sources for literature searching: 2</vt:lpstr>
      <vt:lpstr>Bibliographic databases: 1</vt:lpstr>
      <vt:lpstr>Bibliographic databases: 2</vt:lpstr>
      <vt:lpstr>Bibliographic databases: 3</vt:lpstr>
      <vt:lpstr>Bibliographic databases: 4</vt:lpstr>
      <vt:lpstr>Bibliographic databases: 5</vt:lpstr>
      <vt:lpstr>Bibliographic databases: 6</vt:lpstr>
      <vt:lpstr>Bibliographic databases: 7</vt:lpstr>
      <vt:lpstr>Bibliographic databases: 8</vt:lpstr>
      <vt:lpstr>Bibliographic databases: 9</vt:lpstr>
      <vt:lpstr>Citation styles: 1</vt:lpstr>
      <vt:lpstr>Citation styles: 2</vt:lpstr>
      <vt:lpstr>Research information: 1</vt:lpstr>
      <vt:lpstr>Research information: 2</vt:lpstr>
      <vt:lpstr>Research information: 3</vt:lpstr>
      <vt:lpstr>Research information: 4</vt:lpstr>
      <vt:lpstr>Research information: 5</vt:lpstr>
      <vt:lpstr>Further training: 1</vt:lpstr>
      <vt:lpstr>Further training: 2</vt:lpstr>
      <vt:lpstr>Further training: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Searching for Research</dc:title>
  <dc:creator>Catherine Ebenezer</dc:creator>
  <cp:lastModifiedBy>Dr. Shijith Kumar C</cp:lastModifiedBy>
  <cp:revision>42</cp:revision>
  <cp:lastPrinted>1601-01-01T00:00:00Z</cp:lastPrinted>
  <dcterms:created xsi:type="dcterms:W3CDTF">2002-01-15T10:39:21Z</dcterms:created>
  <dcterms:modified xsi:type="dcterms:W3CDTF">2014-08-11T13:15:06Z</dcterms:modified>
</cp:coreProperties>
</file>