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9" r:id="rId5"/>
    <p:sldId id="259" r:id="rId6"/>
    <p:sldId id="260" r:id="rId7"/>
    <p:sldId id="263" r:id="rId8"/>
    <p:sldId id="264" r:id="rId9"/>
    <p:sldId id="265" r:id="rId10"/>
    <p:sldId id="266" r:id="rId11"/>
    <p:sldId id="267" r:id="rId12"/>
    <p:sldId id="268" r:id="rId13"/>
    <p:sldId id="262" r:id="rId14"/>
    <p:sldId id="270" r:id="rId15"/>
    <p:sldId id="271" r:id="rId16"/>
    <p:sldId id="26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62A0D-2889-492F-B241-E5B293785EBF}" type="datetimeFigureOut">
              <a:rPr lang="en-IN" smtClean="0"/>
              <a:pPr/>
              <a:t>31-08-2013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62F33-0DA6-4D88-A9F6-63DC9BED275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74263-54CD-4F10-ADA3-2C039CB144CC}" type="slidenum">
              <a:rPr lang="en-US"/>
              <a:pPr/>
              <a:t>7</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A7B1B-A0AA-47D4-A714-30D9BF8B0C20}" type="slidenum">
              <a:rPr lang="en-US"/>
              <a:pPr/>
              <a:t>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D33EE-68D5-45A8-937B-16E3E2A6430E}" type="slidenum">
              <a:rPr lang="en-US"/>
              <a:pPr/>
              <a:t>9</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53ED2-0A58-4EFF-A026-978178053E82}" type="slidenum">
              <a:rPr lang="en-US"/>
              <a:pPr/>
              <a:t>10</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D00A2-BE10-4C43-9991-406BE07B1AA2}" type="slidenum">
              <a:rPr lang="en-US"/>
              <a:pPr/>
              <a:t>11</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5145088" y="2017713"/>
            <a:ext cx="3810000" cy="4114800"/>
          </a:xfrm>
        </p:spPr>
        <p:txBody>
          <a:bodyPr/>
          <a:lstStyle/>
          <a:p>
            <a:endParaRPr lang="en-IN"/>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303DDA76-0838-410D-B826-1C28CC3E99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fontScale="90000"/>
          </a:bodyPr>
          <a:lstStyle/>
          <a:p>
            <a:r>
              <a:rPr lang="en-IN" b="1" dirty="0" smtClean="0">
                <a:latin typeface="Times New Roman" pitchFamily="18" charset="0"/>
                <a:cs typeface="Times New Roman" pitchFamily="18" charset="0"/>
              </a:rPr>
              <a:t>NON CONVENTIONAL ENERGY SOURCES AND ITS APPLICATIONS</a:t>
            </a:r>
            <a:r>
              <a:rPr lang="en-IN" b="1" dirty="0" smtClean="0"/>
              <a:t/>
            </a:r>
            <a:br>
              <a:rPr lang="en-IN" b="1" dirty="0" smtClean="0"/>
            </a:br>
            <a:endParaRPr lang="en-IN" b="1" dirty="0"/>
          </a:p>
        </p:txBody>
      </p:sp>
      <p:sp>
        <p:nvSpPr>
          <p:cNvPr id="3" name="Subtitle 2"/>
          <p:cNvSpPr>
            <a:spLocks noGrp="1"/>
          </p:cNvSpPr>
          <p:nvPr>
            <p:ph type="subTitle" idx="1"/>
          </p:nvPr>
        </p:nvSpPr>
        <p:spPr>
          <a:xfrm>
            <a:off x="1371600" y="3657600"/>
            <a:ext cx="6400800" cy="1981200"/>
          </a:xfrm>
        </p:spPr>
        <p:txBody>
          <a:bodyPr>
            <a:normAutofit fontScale="92500" lnSpcReduction="20000"/>
          </a:bodyPr>
          <a:lstStyle/>
          <a:p>
            <a:r>
              <a:rPr lang="en-IN" i="1" dirty="0" smtClean="0">
                <a:solidFill>
                  <a:schemeClr val="tx1"/>
                </a:solidFill>
                <a:latin typeface="Times New Roman" pitchFamily="18" charset="0"/>
                <a:cs typeface="Times New Roman" pitchFamily="18" charset="0"/>
              </a:rPr>
              <a:t>Presented by</a:t>
            </a:r>
          </a:p>
          <a:p>
            <a:r>
              <a:rPr lang="en-IN" dirty="0" err="1" smtClean="0">
                <a:solidFill>
                  <a:schemeClr val="tx1"/>
                </a:solidFill>
                <a:latin typeface="Times New Roman" pitchFamily="18" charset="0"/>
                <a:cs typeface="Times New Roman" pitchFamily="18" charset="0"/>
              </a:rPr>
              <a:t>Prof.Mir</a:t>
            </a:r>
            <a:r>
              <a:rPr lang="en-IN" dirty="0" smtClean="0">
                <a:solidFill>
                  <a:schemeClr val="tx1"/>
                </a:solidFill>
                <a:latin typeface="Times New Roman" pitchFamily="18" charset="0"/>
                <a:cs typeface="Times New Roman" pitchFamily="18" charset="0"/>
              </a:rPr>
              <a:t> Sadat </a:t>
            </a:r>
            <a:r>
              <a:rPr lang="en-IN" dirty="0" err="1" smtClean="0">
                <a:solidFill>
                  <a:schemeClr val="tx1"/>
                </a:solidFill>
                <a:latin typeface="Times New Roman" pitchFamily="18" charset="0"/>
                <a:cs typeface="Times New Roman" pitchFamily="18" charset="0"/>
              </a:rPr>
              <a:t>ali</a:t>
            </a:r>
            <a:endParaRPr lang="en-IN" dirty="0" smtClean="0">
              <a:solidFill>
                <a:schemeClr val="tx1"/>
              </a:solidFill>
              <a:latin typeface="Times New Roman" pitchFamily="18" charset="0"/>
              <a:cs typeface="Times New Roman" pitchFamily="18" charset="0"/>
            </a:endParaRPr>
          </a:p>
          <a:p>
            <a:r>
              <a:rPr lang="en-IN" dirty="0" err="1" smtClean="0">
                <a:solidFill>
                  <a:schemeClr val="tx1"/>
                </a:solidFill>
                <a:latin typeface="Times New Roman" pitchFamily="18" charset="0"/>
                <a:cs typeface="Times New Roman" pitchFamily="18" charset="0"/>
              </a:rPr>
              <a:t>Mr.Arun</a:t>
            </a:r>
            <a:r>
              <a:rPr lang="en-IN" dirty="0" smtClean="0">
                <a:solidFill>
                  <a:schemeClr val="tx1"/>
                </a:solidFill>
                <a:latin typeface="Times New Roman" pitchFamily="18" charset="0"/>
                <a:cs typeface="Times New Roman" pitchFamily="18" charset="0"/>
              </a:rPr>
              <a:t> </a:t>
            </a:r>
            <a:r>
              <a:rPr lang="en-IN" dirty="0" err="1" smtClean="0">
                <a:solidFill>
                  <a:schemeClr val="tx1"/>
                </a:solidFill>
                <a:latin typeface="Times New Roman" pitchFamily="18" charset="0"/>
                <a:cs typeface="Times New Roman" pitchFamily="18" charset="0"/>
              </a:rPr>
              <a:t>Manohar</a:t>
            </a:r>
            <a:r>
              <a:rPr lang="en-IN" dirty="0" smtClean="0">
                <a:solidFill>
                  <a:schemeClr val="tx1"/>
                </a:solidFill>
                <a:latin typeface="Times New Roman" pitchFamily="18" charset="0"/>
                <a:cs typeface="Times New Roman" pitchFamily="18" charset="0"/>
              </a:rPr>
              <a:t> </a:t>
            </a:r>
            <a:r>
              <a:rPr lang="en-IN" dirty="0" err="1" smtClean="0">
                <a:solidFill>
                  <a:schemeClr val="tx1"/>
                </a:solidFill>
                <a:latin typeface="Times New Roman" pitchFamily="18" charset="0"/>
                <a:cs typeface="Times New Roman" pitchFamily="18" charset="0"/>
              </a:rPr>
              <a:t>Gurram</a:t>
            </a:r>
            <a:endParaRPr lang="en-IN" dirty="0" smtClean="0">
              <a:solidFill>
                <a:schemeClr val="tx1"/>
              </a:solidFill>
              <a:latin typeface="Times New Roman" pitchFamily="18" charset="0"/>
              <a:cs typeface="Times New Roman" pitchFamily="18" charset="0"/>
            </a:endParaRPr>
          </a:p>
          <a:p>
            <a:r>
              <a:rPr lang="en-IN" dirty="0" err="1" smtClean="0">
                <a:solidFill>
                  <a:schemeClr val="tx1"/>
                </a:solidFill>
                <a:latin typeface="Times New Roman" pitchFamily="18" charset="0"/>
                <a:cs typeface="Times New Roman" pitchFamily="18" charset="0"/>
              </a:rPr>
              <a:t>Mr.Raghuveer</a:t>
            </a:r>
            <a:r>
              <a:rPr lang="en-IN" dirty="0" smtClean="0">
                <a:solidFill>
                  <a:schemeClr val="tx1"/>
                </a:solidFill>
                <a:latin typeface="Times New Roman" pitchFamily="18" charset="0"/>
                <a:cs typeface="Times New Roman" pitchFamily="18" charset="0"/>
              </a:rPr>
              <a:t> </a:t>
            </a:r>
            <a:r>
              <a:rPr lang="en-IN" dirty="0" err="1" smtClean="0">
                <a:solidFill>
                  <a:schemeClr val="tx1"/>
                </a:solidFill>
                <a:latin typeface="Times New Roman" pitchFamily="18" charset="0"/>
                <a:cs typeface="Times New Roman" pitchFamily="18" charset="0"/>
              </a:rPr>
              <a:t>dontikurti</a:t>
            </a:r>
            <a:endParaRPr lang="en-IN"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pPr algn="ctr"/>
            <a:r>
              <a:rPr lang="en-US">
                <a:latin typeface="Times New Roman" pitchFamily="18" charset="0"/>
                <a:cs typeface="Times New Roman" pitchFamily="18" charset="0"/>
              </a:rPr>
              <a:t>LOAD AND BRAKE THERMAL EFFICIENCY</a:t>
            </a:r>
          </a:p>
        </p:txBody>
      </p:sp>
      <p:sp>
        <p:nvSpPr>
          <p:cNvPr id="45061" name="Rectangle 5"/>
          <p:cNvSpPr>
            <a:spLocks noGrp="1" noChangeArrowheads="1"/>
          </p:cNvSpPr>
          <p:nvPr>
            <p:ph type="body" sz="half" idx="1"/>
          </p:nvPr>
        </p:nvSpPr>
        <p:spPr>
          <a:xfrm>
            <a:off x="533400" y="2133600"/>
            <a:ext cx="3810000" cy="4114800"/>
          </a:xfrm>
        </p:spPr>
        <p:txBody>
          <a:bodyPr/>
          <a:lstStyle/>
          <a:p>
            <a:r>
              <a:rPr lang="en-US" sz="2800" dirty="0">
                <a:latin typeface="Times New Roman" pitchFamily="18" charset="0"/>
                <a:cs typeface="Times New Roman" pitchFamily="18" charset="0"/>
              </a:rPr>
              <a:t>It is seen that the brake thermal efficiency increases with the increase in load, </a:t>
            </a:r>
            <a:r>
              <a:rPr lang="en-US" sz="2800" dirty="0" err="1">
                <a:latin typeface="Times New Roman" pitchFamily="18" charset="0"/>
                <a:cs typeface="Times New Roman" pitchFamily="18" charset="0"/>
              </a:rPr>
              <a:t>upto</a:t>
            </a:r>
            <a:r>
              <a:rPr lang="en-US" sz="2800" dirty="0">
                <a:latin typeface="Times New Roman" pitchFamily="18" charset="0"/>
                <a:cs typeface="Times New Roman" pitchFamily="18" charset="0"/>
              </a:rPr>
              <a:t> a maximum value the starts reducing.</a:t>
            </a:r>
          </a:p>
        </p:txBody>
      </p:sp>
      <p:pic>
        <p:nvPicPr>
          <p:cNvPr id="45063" name="Picture 7" descr="bth vs load"/>
          <p:cNvPicPr>
            <a:picLocks noGrp="1" noChangeAspect="1" noChangeArrowheads="1"/>
          </p:cNvPicPr>
          <p:nvPr>
            <p:ph type="clipArt" sz="half" idx="2"/>
          </p:nvPr>
        </p:nvPicPr>
        <p:blipFill>
          <a:blip r:embed="rId3" cstate="print">
            <a:lum contrast="12000"/>
          </a:blip>
          <a:srcRect/>
          <a:stretch>
            <a:fillRect/>
          </a:stretch>
        </p:blipFill>
        <p:spPr>
          <a:xfrm>
            <a:off x="4800600" y="2057400"/>
            <a:ext cx="4154488" cy="4343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1074738" y="214313"/>
            <a:ext cx="7793037" cy="1462087"/>
          </a:xfrm>
        </p:spPr>
        <p:txBody>
          <a:bodyPr/>
          <a:lstStyle/>
          <a:p>
            <a:pPr algn="ctr"/>
            <a:r>
              <a:rPr lang="en-US">
                <a:latin typeface="Times New Roman" pitchFamily="18" charset="0"/>
                <a:cs typeface="Times New Roman" pitchFamily="18" charset="0"/>
              </a:rPr>
              <a:t>LOAD AND MECHANICAL EFFICIENCY</a:t>
            </a:r>
          </a:p>
        </p:txBody>
      </p:sp>
      <p:sp>
        <p:nvSpPr>
          <p:cNvPr id="47109" name="Rectangle 5"/>
          <p:cNvSpPr>
            <a:spLocks noGrp="1" noChangeArrowheads="1"/>
          </p:cNvSpPr>
          <p:nvPr>
            <p:ph type="body" sz="half" idx="1"/>
          </p:nvPr>
        </p:nvSpPr>
        <p:spPr>
          <a:xfrm>
            <a:off x="457200" y="2057400"/>
            <a:ext cx="3810000" cy="4114800"/>
          </a:xfrm>
        </p:spPr>
        <p:txBody>
          <a:bodyPr/>
          <a:lstStyle/>
          <a:p>
            <a:r>
              <a:rPr lang="en-US" sz="2800" dirty="0">
                <a:latin typeface="Times New Roman" pitchFamily="18" charset="0"/>
                <a:cs typeface="Times New Roman" pitchFamily="18" charset="0"/>
              </a:rPr>
              <a:t>Similar to the Brake thermal efficiency, the mechanical efficiency increases with an increase in load </a:t>
            </a:r>
            <a:r>
              <a:rPr lang="en-US" sz="2800" dirty="0" err="1">
                <a:latin typeface="Times New Roman" pitchFamily="18" charset="0"/>
                <a:cs typeface="Times New Roman" pitchFamily="18" charset="0"/>
              </a:rPr>
              <a:t>upto</a:t>
            </a:r>
            <a:r>
              <a:rPr lang="en-US" sz="2800" dirty="0">
                <a:latin typeface="Times New Roman" pitchFamily="18" charset="0"/>
                <a:cs typeface="Times New Roman" pitchFamily="18" charset="0"/>
              </a:rPr>
              <a:t> a maximum value, then starts decreasing</a:t>
            </a:r>
          </a:p>
        </p:txBody>
      </p:sp>
      <p:pic>
        <p:nvPicPr>
          <p:cNvPr id="47111" name="Picture 7" descr="load vs mech cff"/>
          <p:cNvPicPr>
            <a:picLocks noGrp="1" noChangeAspect="1" noChangeArrowheads="1"/>
          </p:cNvPicPr>
          <p:nvPr>
            <p:ph type="clipArt" sz="half" idx="2"/>
          </p:nvPr>
        </p:nvPicPr>
        <p:blipFill>
          <a:blip r:embed="rId3" cstate="print">
            <a:lum contrast="18000"/>
          </a:blip>
          <a:srcRect/>
          <a:stretch>
            <a:fillRect/>
          </a:stretch>
        </p:blipFill>
        <p:spPr>
          <a:xfrm>
            <a:off x="4419600" y="1981200"/>
            <a:ext cx="4343400" cy="4419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0" y="838200"/>
            <a:ext cx="7467600" cy="304800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dirty="0" smtClean="0">
                <a:ln>
                  <a:noFill/>
                </a:ln>
                <a:solidFill>
                  <a:schemeClr val="tx1"/>
                </a:solidFill>
                <a:effectLst/>
                <a:uLnTx/>
                <a:uFillTx/>
                <a:latin typeface="+mj-lt"/>
                <a:ea typeface="+mj-ea"/>
                <a:cs typeface="+mj-cs"/>
              </a:rPr>
              <a:t/>
            </a:r>
            <a:br>
              <a:rPr kumimoji="0" lang="en-IN" sz="4400" b="0" i="0" u="none" strike="noStrike" kern="1200" cap="none" spc="0" normalizeH="0" baseline="0" noProof="0" dirty="0" smtClean="0">
                <a:ln>
                  <a:noFill/>
                </a:ln>
                <a:solidFill>
                  <a:schemeClr val="tx1"/>
                </a:solidFill>
                <a:effectLst/>
                <a:uLnTx/>
                <a:uFillTx/>
                <a:latin typeface="+mj-lt"/>
                <a:ea typeface="+mj-ea"/>
                <a:cs typeface="+mj-cs"/>
              </a:rPr>
            </a:br>
            <a:r>
              <a:rPr kumimoji="0" lang="en-IN" sz="3100" b="1" i="0" u="none" strike="noStrike" kern="1200" cap="none" spc="0" normalizeH="0" baseline="0" noProof="0" dirty="0" smtClean="0">
                <a:ln>
                  <a:noFill/>
                </a:ln>
                <a:solidFill>
                  <a:srgbClr val="FF0000"/>
                </a:solidFill>
                <a:effectLst/>
                <a:uLnTx/>
                <a:uFillTx/>
                <a:latin typeface="+mj-lt"/>
                <a:ea typeface="+mj-ea"/>
                <a:cs typeface="+mj-cs"/>
              </a:rPr>
              <a:t/>
            </a:r>
            <a:br>
              <a:rPr kumimoji="0" lang="en-IN" sz="3100" b="1" i="0" u="none" strike="noStrike" kern="1200" cap="none" spc="0" normalizeH="0" baseline="0" noProof="0" dirty="0" smtClean="0">
                <a:ln>
                  <a:noFill/>
                </a:ln>
                <a:solidFill>
                  <a:srgbClr val="FF0000"/>
                </a:solidFill>
                <a:effectLst/>
                <a:uLnTx/>
                <a:uFillTx/>
                <a:latin typeface="+mj-lt"/>
                <a:ea typeface="+mj-ea"/>
                <a:cs typeface="+mj-cs"/>
              </a:rPr>
            </a:br>
            <a:r>
              <a:rPr kumimoji="0" lang="en-IN" sz="3300" b="1" i="0" u="none" strike="noStrike" kern="1200" cap="none" spc="0" normalizeH="0" baseline="0" noProof="0" dirty="0" smtClean="0">
                <a:ln>
                  <a:noFill/>
                </a:ln>
                <a:effectLst/>
                <a:uLnTx/>
                <a:uFillTx/>
                <a:latin typeface="Times New Roman" pitchFamily="18" charset="0"/>
                <a:ea typeface="+mj-ea"/>
                <a:cs typeface="Times New Roman" pitchFamily="18" charset="0"/>
              </a:rPr>
              <a:t>“POWER GENERATION BY NON-CONVENTIONAL FUEL - BIO GAS”</a:t>
            </a:r>
            <a:br>
              <a:rPr kumimoji="0" lang="en-IN" sz="3300" b="1" i="0" u="none" strike="noStrike" kern="1200" cap="none" spc="0" normalizeH="0" baseline="0" noProof="0" dirty="0" smtClean="0">
                <a:ln>
                  <a:noFill/>
                </a:ln>
                <a:effectLst/>
                <a:uLnTx/>
                <a:uFillTx/>
                <a:latin typeface="Times New Roman" pitchFamily="18" charset="0"/>
                <a:ea typeface="+mj-ea"/>
                <a:cs typeface="Times New Roman" pitchFamily="18" charset="0"/>
              </a:rPr>
            </a:br>
            <a:r>
              <a:rPr kumimoji="0" lang="en-IN" sz="3300" b="1" i="0" u="none" strike="noStrike" kern="1200" cap="none" spc="0" normalizeH="0" baseline="0" noProof="0" dirty="0" smtClean="0">
                <a:ln>
                  <a:noFill/>
                </a:ln>
                <a:effectLst/>
                <a:uLnTx/>
                <a:uFillTx/>
                <a:latin typeface="Times New Roman" pitchFamily="18" charset="0"/>
                <a:ea typeface="+mj-ea"/>
                <a:cs typeface="Times New Roman" pitchFamily="18" charset="0"/>
              </a:rPr>
              <a:t/>
            </a:r>
            <a:br>
              <a:rPr kumimoji="0" lang="en-IN" sz="3300" b="1" i="0" u="none" strike="noStrike" kern="1200" cap="none" spc="0" normalizeH="0" baseline="0" noProof="0" dirty="0" smtClean="0">
                <a:ln>
                  <a:noFill/>
                </a:ln>
                <a:effectLst/>
                <a:uLnTx/>
                <a:uFillTx/>
                <a:latin typeface="Times New Roman" pitchFamily="18" charset="0"/>
                <a:ea typeface="+mj-ea"/>
                <a:cs typeface="Times New Roman" pitchFamily="18" charset="0"/>
              </a:rPr>
            </a:br>
            <a:endParaRPr kumimoji="0" lang="en-IN" sz="33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74775"/>
            <a:ext cx="8153400" cy="5254625"/>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IN"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Central to the generation of biogas is the concept of anaerobic digestion, also called biological gasification. It is a naturally occurring, microbial process that converts organic matter to methane and carbon dioxide. The chemical reaction takes place in the presence of </a:t>
            </a:r>
            <a:r>
              <a:rPr kumimoji="0" lang="en-IN"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methanogenic</a:t>
            </a:r>
            <a:r>
              <a:rPr kumimoji="0" lang="en-IN"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bacteria with water an essential medium. The anaerobic digestion process, as the name states, is one that functions without molecular oxygen.</a:t>
            </a:r>
          </a:p>
        </p:txBody>
      </p:sp>
      <p:sp>
        <p:nvSpPr>
          <p:cNvPr id="3" name="TextBox 2"/>
          <p:cNvSpPr txBox="1"/>
          <p:nvPr/>
        </p:nvSpPr>
        <p:spPr>
          <a:xfrm>
            <a:off x="533400" y="685800"/>
            <a:ext cx="2582758" cy="646331"/>
          </a:xfrm>
          <a:prstGeom prst="rect">
            <a:avLst/>
          </a:prstGeom>
          <a:noFill/>
        </p:spPr>
        <p:txBody>
          <a:bodyPr wrap="none" rtlCol="0">
            <a:spAutoFit/>
          </a:bodyPr>
          <a:lstStyle/>
          <a:p>
            <a:pPr algn="ctr"/>
            <a:r>
              <a:rPr lang="en-IN" sz="3600" b="1" dirty="0" smtClean="0">
                <a:latin typeface="Times New Roman" pitchFamily="18" charset="0"/>
                <a:cs typeface="Times New Roman" pitchFamily="18" charset="0"/>
              </a:rPr>
              <a:t>The concept</a:t>
            </a:r>
            <a:endParaRPr lang="en-IN" sz="36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eaLnBrk="1" fontAlgn="auto" hangingPunct="1">
              <a:spcAft>
                <a:spcPts val="0"/>
              </a:spcAft>
              <a:defRPr/>
            </a:pPr>
            <a:r>
              <a:rPr lang="en-IN" sz="3200" b="1" dirty="0" smtClean="0">
                <a:latin typeface="Times New Roman" pitchFamily="18" charset="0"/>
                <a:cs typeface="Times New Roman" pitchFamily="18" charset="0"/>
              </a:rPr>
              <a:t>BIOGAS IN INTERNAL COMBUSTION ENGINE</a:t>
            </a:r>
            <a:endParaRPr lang="en-IN"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eaLnBrk="1" fontAlgn="auto" hangingPunct="1">
              <a:spcAft>
                <a:spcPts val="0"/>
              </a:spcAft>
              <a:buFont typeface="Wingdings"/>
              <a:buNone/>
              <a:defRPr/>
            </a:pPr>
            <a:r>
              <a:rPr lang="en-IN" b="1" i="1" dirty="0" smtClean="0">
                <a:latin typeface="Times New Roman" pitchFamily="18" charset="0"/>
                <a:cs typeface="Times New Roman" pitchFamily="18" charset="0"/>
              </a:rPr>
              <a:t>	S. I. Engines</a:t>
            </a:r>
          </a:p>
          <a:p>
            <a:pPr marL="274320" indent="-274320" eaLnBrk="1" fontAlgn="auto" hangingPunct="1">
              <a:spcAft>
                <a:spcPts val="0"/>
              </a:spcAft>
              <a:buFont typeface="Wingdings"/>
              <a:buNone/>
              <a:defRPr/>
            </a:pPr>
            <a:r>
              <a:rPr lang="en-IN" dirty="0" smtClean="0">
                <a:latin typeface="Times New Roman" pitchFamily="18" charset="0"/>
                <a:cs typeface="Times New Roman" pitchFamily="18" charset="0"/>
              </a:rPr>
              <a:t>	The only adoption for a spark ignition engine is a gas (not gasoline!) carburettor to work at the supply pressure (just like an LPG conversion, but an evaporator would not be needed as the storage pressure is low). It is also a good idea to scrub the H</a:t>
            </a:r>
            <a:r>
              <a:rPr lang="en-IN" sz="16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S (as it causes corrosion) and to derate the engine (unless you want to replace it each year if operating continuously).</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IN" b="1" dirty="0" smtClean="0">
                <a:latin typeface="Times New Roman" pitchFamily="18" charset="0"/>
                <a:cs typeface="Times New Roman" pitchFamily="18" charset="0"/>
              </a:rPr>
              <a:t>Modification of S.I. Engine</a:t>
            </a:r>
            <a:endParaRPr lang="en-IN" dirty="0">
              <a:latin typeface="Times New Roman" pitchFamily="18" charset="0"/>
              <a:cs typeface="Times New Roman" pitchFamily="18" charset="0"/>
            </a:endParaRPr>
          </a:p>
        </p:txBody>
      </p:sp>
      <p:sp>
        <p:nvSpPr>
          <p:cNvPr id="21507" name="Content Placeholder 2"/>
          <p:cNvSpPr>
            <a:spLocks noGrp="1"/>
          </p:cNvSpPr>
          <p:nvPr>
            <p:ph sz="quarter" idx="1"/>
          </p:nvPr>
        </p:nvSpPr>
        <p:spPr>
          <a:xfrm>
            <a:off x="457200" y="1600200"/>
            <a:ext cx="7924800" cy="4873625"/>
          </a:xfrm>
        </p:spPr>
        <p:txBody>
          <a:bodyPr>
            <a:normAutofit lnSpcReduction="10000"/>
          </a:bodyPr>
          <a:lstStyle/>
          <a:p>
            <a:pPr eaLnBrk="1" hangingPunct="1">
              <a:buFont typeface="Wingdings" pitchFamily="2" charset="2"/>
              <a:buNone/>
            </a:pPr>
            <a:r>
              <a:rPr lang="en-IN" dirty="0" smtClean="0">
                <a:latin typeface="Times New Roman" pitchFamily="18" charset="0"/>
                <a:cs typeface="Times New Roman" pitchFamily="18" charset="0"/>
              </a:rPr>
              <a:t>	S.I. engines can run completely on biogas, however, the engines are required to be started on petrol at the beginning, conversion of S.I. engine for the entry of biogas, throttling of intake air &amp; advancing the ignition timing. Biogas can be admitted to S.I. engine through the intake manifold &amp; air flow control valve can be provided on the air cleaner pipe connecting air cleaner &amp; </a:t>
            </a:r>
            <a:r>
              <a:rPr lang="en-IN" dirty="0" err="1" smtClean="0">
                <a:latin typeface="Times New Roman" pitchFamily="18" charset="0"/>
                <a:cs typeface="Times New Roman" pitchFamily="18" charset="0"/>
              </a:rPr>
              <a:t>carburetor</a:t>
            </a:r>
            <a:r>
              <a:rPr lang="en-IN" dirty="0" smtClean="0">
                <a:latin typeface="Times New Roman" pitchFamily="18" charset="0"/>
                <a:cs typeface="Times New Roman" pitchFamily="18" charset="0"/>
              </a:rPr>
              <a:t> for throttling the intake air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2133600"/>
            <a:ext cx="8229600" cy="4572000"/>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Solar energy is the most readily available source of energy.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It is free.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It is also the most important of the non-conventional sources of energy because it is non-polluting.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
          <p:cNvSpPr txBox="1">
            <a:spLocks/>
          </p:cNvSpPr>
          <p:nvPr/>
        </p:nvSpPr>
        <p:spPr>
          <a:xfrm>
            <a:off x="381000" y="838200"/>
            <a:ext cx="8229600" cy="1219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Solar Energy</a:t>
            </a:r>
            <a:endParaRPr kumimoji="0" lang="en-US" sz="36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685800" y="990600"/>
            <a:ext cx="7848600" cy="5181600"/>
          </a:xfrm>
          <a:prstGeom prst="rect">
            <a:avLst/>
          </a:prstGeom>
          <a:ln>
            <a:headEnd/>
            <a:tailEnd/>
          </a:ln>
        </p:spPr>
        <p:style>
          <a:lnRef idx="3">
            <a:schemeClr val="lt1"/>
          </a:lnRef>
          <a:fillRef idx="1">
            <a:schemeClr val="dk1"/>
          </a:fillRef>
          <a:effectRef idx="1">
            <a:schemeClr val="dk1"/>
          </a:effectRef>
          <a:fontRef idx="minor">
            <a:schemeClr val="lt1"/>
          </a:fontRef>
        </p:style>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018" y="838200"/>
            <a:ext cx="3021982" cy="707886"/>
          </a:xfrm>
          <a:prstGeom prst="rect">
            <a:avLst/>
          </a:prstGeom>
        </p:spPr>
        <p:txBody>
          <a:bodyPr wrap="none">
            <a:spAutoFit/>
          </a:bodyPr>
          <a:lstStyle/>
          <a:p>
            <a:pPr algn="ctr"/>
            <a:r>
              <a:rPr lang="en-IN" sz="4000" b="1" dirty="0" smtClean="0">
                <a:latin typeface="Times New Roman" pitchFamily="18" charset="0"/>
                <a:cs typeface="Times New Roman" pitchFamily="18" charset="0"/>
              </a:rPr>
              <a:t>Sun tracking</a:t>
            </a:r>
            <a:endParaRPr lang="en-IN" sz="4000" dirty="0">
              <a:latin typeface="Times New Roman" pitchFamily="18" charset="0"/>
              <a:cs typeface="Times New Roman" pitchFamily="18" charset="0"/>
            </a:endParaRPr>
          </a:p>
        </p:txBody>
      </p:sp>
      <p:sp>
        <p:nvSpPr>
          <p:cNvPr id="3" name="Rectangle 2"/>
          <p:cNvSpPr/>
          <p:nvPr/>
        </p:nvSpPr>
        <p:spPr>
          <a:xfrm>
            <a:off x="457200" y="1600200"/>
            <a:ext cx="7315200" cy="2062103"/>
          </a:xfrm>
          <a:prstGeom prst="rect">
            <a:avLst/>
          </a:prstGeom>
        </p:spPr>
        <p:txBody>
          <a:bodyPr wrap="square">
            <a:spAutoFit/>
          </a:bodyPr>
          <a:lstStyle/>
          <a:p>
            <a:pPr algn="just"/>
            <a:r>
              <a:rPr lang="en-US" sz="3200" dirty="0" smtClean="0">
                <a:latin typeface="Times New Roman" pitchFamily="18" charset="0"/>
                <a:cs typeface="Times New Roman" pitchFamily="18" charset="0"/>
              </a:rPr>
              <a:t>The most attainable method of improving the performance of  solar power collection is to increase the mean intensity of radiation received from the source</a:t>
            </a:r>
            <a:r>
              <a:rPr lang="en-US" dirty="0" smtClean="0"/>
              <a:t>.</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726_165537.jpg"/>
          <p:cNvPicPr>
            <a:picLocks noChangeAspect="1"/>
          </p:cNvPicPr>
          <p:nvPr/>
        </p:nvPicPr>
        <p:blipFill>
          <a:blip r:embed="rId2" cstate="print"/>
          <a:stretch>
            <a:fillRect/>
          </a:stretch>
        </p:blipFill>
        <p:spPr>
          <a:xfrm>
            <a:off x="838200" y="1143000"/>
            <a:ext cx="7620000" cy="5257800"/>
          </a:xfrm>
          <a:prstGeom prst="rect">
            <a:avLst/>
          </a:prstGeom>
        </p:spPr>
      </p:pic>
      <p:sp>
        <p:nvSpPr>
          <p:cNvPr id="3" name="TextBox 2"/>
          <p:cNvSpPr txBox="1"/>
          <p:nvPr/>
        </p:nvSpPr>
        <p:spPr>
          <a:xfrm>
            <a:off x="2039384" y="457200"/>
            <a:ext cx="5047216" cy="646331"/>
          </a:xfrm>
          <a:prstGeom prst="rect">
            <a:avLst/>
          </a:prstGeom>
          <a:noFill/>
        </p:spPr>
        <p:txBody>
          <a:bodyPr wrap="none" rtlCol="0">
            <a:spAutoFit/>
          </a:bodyPr>
          <a:lstStyle/>
          <a:p>
            <a:pPr algn="ctr"/>
            <a:r>
              <a:rPr lang="en-US" b="1" u="sng" dirty="0" smtClean="0">
                <a:ln w="3200">
                  <a:solidFill>
                    <a:schemeClr val="bg1">
                      <a:alpha val="25000"/>
                    </a:schemeClr>
                  </a:solidFill>
                  <a:prstDash val="solid"/>
                  <a:round/>
                </a:ln>
                <a:latin typeface="Times New Roman" pitchFamily="18" charset="0"/>
                <a:cs typeface="Times New Roman" pitchFamily="18" charset="0"/>
              </a:rPr>
              <a:t>CONTINUOUS  SOLAR  TRACKING SYSTEM</a:t>
            </a:r>
            <a:endParaRPr lang="en-IN" b="1" u="sng" dirty="0" smtClean="0"/>
          </a:p>
          <a:p>
            <a:pPr algn="ctr"/>
            <a:endParaRPr lang="en-IN" b="1"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itchFamily="18" charset="0"/>
                <a:cs typeface="Times New Roman" pitchFamily="18" charset="0"/>
              </a:rPr>
              <a:t>Outline of the presentation</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IN" dirty="0" smtClean="0">
                <a:latin typeface="Times New Roman" pitchFamily="18" charset="0"/>
                <a:cs typeface="Times New Roman" pitchFamily="18" charset="0"/>
              </a:rPr>
              <a:t>Brief note of different non conventional energy resources</a:t>
            </a:r>
          </a:p>
          <a:p>
            <a:pPr marL="514350" indent="-514350">
              <a:buFont typeface="+mj-lt"/>
              <a:buAutoNum type="arabicPeriod"/>
            </a:pPr>
            <a:r>
              <a:rPr lang="en-IN" dirty="0" smtClean="0">
                <a:latin typeface="Times New Roman" pitchFamily="18" charset="0"/>
                <a:cs typeface="Times New Roman" pitchFamily="18" charset="0"/>
              </a:rPr>
              <a:t>Projects undertaken</a:t>
            </a:r>
          </a:p>
          <a:p>
            <a:pPr marL="514350" indent="-514350">
              <a:buFont typeface="+mj-lt"/>
              <a:buAutoNum type="alphaLcParenR"/>
            </a:pPr>
            <a:r>
              <a:rPr lang="en-IN" dirty="0" smtClean="0">
                <a:latin typeface="Times New Roman" pitchFamily="18" charset="0"/>
                <a:cs typeface="Times New Roman" pitchFamily="18" charset="0"/>
              </a:rPr>
              <a:t>Bio diesel-analysis</a:t>
            </a:r>
          </a:p>
          <a:p>
            <a:pPr marL="514350" indent="-514350">
              <a:buFont typeface="+mj-lt"/>
              <a:buAutoNum type="alphaLcParenR"/>
            </a:pPr>
            <a:r>
              <a:rPr lang="en-IN" dirty="0" smtClean="0">
                <a:latin typeface="Times New Roman" pitchFamily="18" charset="0"/>
                <a:cs typeface="Times New Roman" pitchFamily="18" charset="0"/>
              </a:rPr>
              <a:t>Power generation by bio-gas</a:t>
            </a:r>
          </a:p>
          <a:p>
            <a:pPr marL="514350" indent="-514350">
              <a:buFont typeface="+mj-lt"/>
              <a:buAutoNum type="alphaLcParenR"/>
            </a:pPr>
            <a:r>
              <a:rPr lang="en-IN" dirty="0" smtClean="0">
                <a:latin typeface="Times New Roman" pitchFamily="18" charset="0"/>
                <a:cs typeface="Times New Roman" pitchFamily="18" charset="0"/>
              </a:rPr>
              <a:t>Power generation by bio-waste</a:t>
            </a:r>
          </a:p>
          <a:p>
            <a:pPr marL="514350" indent="-514350">
              <a:buFont typeface="+mj-lt"/>
              <a:buAutoNum type="alphaLcParenR"/>
            </a:pPr>
            <a:r>
              <a:rPr lang="en-IN" dirty="0" smtClean="0">
                <a:latin typeface="Times New Roman" pitchFamily="18" charset="0"/>
                <a:cs typeface="Times New Roman" pitchFamily="18" charset="0"/>
              </a:rPr>
              <a:t>Solar energy utilisation</a:t>
            </a:r>
          </a:p>
          <a:p>
            <a:pPr marL="571500" indent="-571500">
              <a:buFont typeface="+mj-lt"/>
              <a:buAutoNum type="romanLcPeriod"/>
            </a:pPr>
            <a:r>
              <a:rPr lang="en-IN" dirty="0" smtClean="0">
                <a:latin typeface="Times New Roman" pitchFamily="18" charset="0"/>
                <a:cs typeface="Times New Roman" pitchFamily="18" charset="0"/>
              </a:rPr>
              <a:t>Solar tracking system</a:t>
            </a:r>
          </a:p>
          <a:p>
            <a:pPr marL="571500" indent="-571500">
              <a:buFont typeface="+mj-lt"/>
              <a:buAutoNum type="romanLcPeriod"/>
            </a:pPr>
            <a:r>
              <a:rPr lang="en-IN" dirty="0" smtClean="0">
                <a:latin typeface="Times New Roman" pitchFamily="18" charset="0"/>
                <a:cs typeface="Times New Roman" pitchFamily="18" charset="0"/>
              </a:rPr>
              <a:t>Campus rider</a:t>
            </a:r>
          </a:p>
          <a:p>
            <a:pPr marL="571500" indent="-571500">
              <a:buFont typeface="+mj-lt"/>
              <a:buAutoNum type="romanLcPeriod"/>
            </a:pPr>
            <a:r>
              <a:rPr lang="en-IN" dirty="0" smtClean="0">
                <a:latin typeface="Times New Roman" pitchFamily="18" charset="0"/>
                <a:cs typeface="Times New Roman" pitchFamily="18" charset="0"/>
              </a:rPr>
              <a:t>Wheel chair</a:t>
            </a:r>
          </a:p>
          <a:p>
            <a:pPr marL="571500" indent="-571500">
              <a:buFont typeface="+mj-lt"/>
              <a:buAutoNum type="romanLcPeriod"/>
            </a:pPr>
            <a:r>
              <a:rPr lang="en-IN" dirty="0" smtClean="0">
                <a:latin typeface="Times New Roman" pitchFamily="18" charset="0"/>
                <a:cs typeface="Times New Roman" pitchFamily="18" charset="0"/>
              </a:rPr>
              <a:t>Three-wheeler</a:t>
            </a:r>
          </a:p>
          <a:p>
            <a:pPr marL="571500" indent="-571500">
              <a:buFont typeface="+mj-lt"/>
              <a:buAutoNum type="romanLcPeriod"/>
            </a:pPr>
            <a:endParaRPr lang="en-IN" dirty="0" smtClean="0">
              <a:latin typeface="Times New Roman" pitchFamily="18" charset="0"/>
              <a:cs typeface="Times New Roman" pitchFamily="18" charset="0"/>
            </a:endParaRPr>
          </a:p>
          <a:p>
            <a:pPr marL="514350" indent="-514350">
              <a:buFont typeface="+mj-lt"/>
              <a:buAutoNum type="alphaLcParenR"/>
            </a:pPr>
            <a:endParaRPr lang="en-IN" dirty="0" smtClean="0">
              <a:latin typeface="Times New Roman" pitchFamily="18" charset="0"/>
              <a:cs typeface="Times New Roman" pitchFamily="18" charset="0"/>
            </a:endParaRPr>
          </a:p>
          <a:p>
            <a:pPr marL="514350" indent="-514350">
              <a:buFont typeface="+mj-lt"/>
              <a:buAutoNum type="alphaLcParenR"/>
            </a:pPr>
            <a:endParaRPr lang="en-IN"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8600"/>
            <a:ext cx="2635658" cy="584775"/>
          </a:xfrm>
          <a:prstGeom prst="rect">
            <a:avLst/>
          </a:prstGeom>
        </p:spPr>
        <p:txBody>
          <a:bodyPr wrap="none">
            <a:spAutoFit/>
          </a:bodyPr>
          <a:lstStyle/>
          <a:p>
            <a:pPr marL="571500" indent="-571500"/>
            <a:r>
              <a:rPr lang="en-IN" sz="3200" b="1" dirty="0" smtClean="0">
                <a:latin typeface="Times New Roman" pitchFamily="18" charset="0"/>
                <a:cs typeface="Times New Roman" pitchFamily="18" charset="0"/>
              </a:rPr>
              <a:t>Campus rider</a:t>
            </a:r>
          </a:p>
        </p:txBody>
      </p:sp>
      <p:pic>
        <p:nvPicPr>
          <p:cNvPr id="3" name="Picture 2"/>
          <p:cNvPicPr/>
          <p:nvPr/>
        </p:nvPicPr>
        <p:blipFill>
          <a:blip r:embed="rId2" cstate="print"/>
          <a:srcRect/>
          <a:stretch>
            <a:fillRect/>
          </a:stretch>
        </p:blipFill>
        <p:spPr bwMode="auto">
          <a:xfrm>
            <a:off x="304800" y="1219200"/>
            <a:ext cx="8610600" cy="5410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828_135625.jpg"/>
          <p:cNvPicPr/>
          <p:nvPr/>
        </p:nvPicPr>
        <p:blipFill>
          <a:blip r:embed="rId2" cstate="print"/>
          <a:stretch>
            <a:fillRect/>
          </a:stretch>
        </p:blipFill>
        <p:spPr>
          <a:xfrm rot="5400000">
            <a:off x="-76200" y="1600200"/>
            <a:ext cx="5562600" cy="3733800"/>
          </a:xfrm>
          <a:prstGeom prst="rect">
            <a:avLst/>
          </a:prstGeom>
        </p:spPr>
      </p:pic>
      <p:sp>
        <p:nvSpPr>
          <p:cNvPr id="3" name="TextBox 2"/>
          <p:cNvSpPr txBox="1"/>
          <p:nvPr/>
        </p:nvSpPr>
        <p:spPr>
          <a:xfrm>
            <a:off x="4648200" y="778163"/>
            <a:ext cx="4343400" cy="4632037"/>
          </a:xfrm>
          <a:prstGeom prst="rect">
            <a:avLst/>
          </a:prstGeom>
          <a:noFill/>
        </p:spPr>
        <p:txBody>
          <a:bodyPr wrap="square" rtlCol="0">
            <a:spAutoFit/>
          </a:bodyPr>
          <a:lstStyle/>
          <a:p>
            <a:pPr>
              <a:lnSpc>
                <a:spcPts val="2160"/>
              </a:lnSpc>
            </a:pPr>
            <a:r>
              <a:rPr lang="en-US" sz="2000" b="1" u="sng" dirty="0" smtClean="0">
                <a:latin typeface="Times New Roman" pitchFamily="18" charset="0"/>
                <a:cs typeface="Times New Roman" pitchFamily="18" charset="0"/>
              </a:rPr>
              <a:t>Technical Specifications</a:t>
            </a:r>
          </a:p>
          <a:p>
            <a:pPr>
              <a:lnSpc>
                <a:spcPts val="2160"/>
              </a:lnSpc>
            </a:pPr>
            <a:endParaRPr lang="en-IN" sz="2000" dirty="0" smtClean="0">
              <a:latin typeface="Times New Roman" pitchFamily="18" charset="0"/>
              <a:cs typeface="Times New Roman" pitchFamily="18" charset="0"/>
            </a:endParaRPr>
          </a:p>
          <a:p>
            <a:pPr>
              <a:lnSpc>
                <a:spcPts val="2160"/>
              </a:lnSpc>
            </a:pPr>
            <a:r>
              <a:rPr lang="en-US" sz="2000" dirty="0" smtClean="0">
                <a:latin typeface="Times New Roman" pitchFamily="18" charset="0"/>
                <a:cs typeface="Times New Roman" pitchFamily="18" charset="0"/>
              </a:rPr>
              <a:t>Battery  		:        48 V</a:t>
            </a:r>
            <a:endParaRPr lang="en-IN" sz="2000" dirty="0" smtClean="0">
              <a:latin typeface="Times New Roman" pitchFamily="18" charset="0"/>
              <a:cs typeface="Times New Roman" pitchFamily="18" charset="0"/>
            </a:endParaRPr>
          </a:p>
          <a:p>
            <a:pPr>
              <a:lnSpc>
                <a:spcPts val="2160"/>
              </a:lnSpc>
            </a:pPr>
            <a:r>
              <a:rPr lang="en-US" sz="2000" dirty="0" smtClean="0">
                <a:latin typeface="Times New Roman" pitchFamily="18" charset="0"/>
                <a:cs typeface="Times New Roman" pitchFamily="18" charset="0"/>
              </a:rPr>
              <a:t>Motor		:        240W </a:t>
            </a:r>
            <a:endParaRPr lang="en-IN" sz="2000" dirty="0" smtClean="0">
              <a:latin typeface="Times New Roman" pitchFamily="18" charset="0"/>
              <a:cs typeface="Times New Roman" pitchFamily="18" charset="0"/>
            </a:endParaRPr>
          </a:p>
          <a:p>
            <a:pPr>
              <a:lnSpc>
                <a:spcPts val="2160"/>
              </a:lnSpc>
            </a:pPr>
            <a:r>
              <a:rPr lang="en-US" sz="2000" dirty="0" smtClean="0">
                <a:latin typeface="Times New Roman" pitchFamily="18" charset="0"/>
                <a:cs typeface="Times New Roman" pitchFamily="18" charset="0"/>
              </a:rPr>
              <a:t>Transmission	:         Automatic	</a:t>
            </a:r>
            <a:endParaRPr lang="en-IN" sz="2000" dirty="0" smtClean="0">
              <a:latin typeface="Times New Roman" pitchFamily="18" charset="0"/>
              <a:cs typeface="Times New Roman" pitchFamily="18" charset="0"/>
            </a:endParaRPr>
          </a:p>
          <a:p>
            <a:pPr>
              <a:lnSpc>
                <a:spcPts val="2160"/>
              </a:lnSpc>
            </a:pPr>
            <a:r>
              <a:rPr lang="en-US" sz="2000" dirty="0" smtClean="0">
                <a:latin typeface="Times New Roman" pitchFamily="18" charset="0"/>
                <a:cs typeface="Times New Roman" pitchFamily="18" charset="0"/>
              </a:rPr>
              <a:t>Brake		:         Drum Brake</a:t>
            </a:r>
            <a:endParaRPr lang="en-IN" sz="2000" dirty="0" smtClean="0">
              <a:latin typeface="Times New Roman" pitchFamily="18" charset="0"/>
              <a:cs typeface="Times New Roman" pitchFamily="18" charset="0"/>
            </a:endParaRPr>
          </a:p>
          <a:p>
            <a:pPr>
              <a:lnSpc>
                <a:spcPts val="2160"/>
              </a:lnSpc>
            </a:pPr>
            <a:r>
              <a:rPr lang="en-US" sz="2000" dirty="0" err="1" smtClean="0">
                <a:latin typeface="Times New Roman" pitchFamily="18" charset="0"/>
                <a:cs typeface="Times New Roman" pitchFamily="18" charset="0"/>
              </a:rPr>
              <a:t>Max.Speed</a:t>
            </a:r>
            <a:r>
              <a:rPr lang="en-US" sz="2000" dirty="0" smtClean="0">
                <a:latin typeface="Times New Roman" pitchFamily="18" charset="0"/>
                <a:cs typeface="Times New Roman" pitchFamily="18" charset="0"/>
              </a:rPr>
              <a:t>	:         25KMPH </a:t>
            </a:r>
            <a:endParaRPr lang="en-IN" sz="2000" dirty="0" smtClean="0">
              <a:latin typeface="Times New Roman" pitchFamily="18" charset="0"/>
              <a:cs typeface="Times New Roman" pitchFamily="18" charset="0"/>
            </a:endParaRPr>
          </a:p>
          <a:p>
            <a:pPr>
              <a:lnSpc>
                <a:spcPts val="2160"/>
              </a:lnSpc>
            </a:pPr>
            <a:r>
              <a:rPr lang="en-US" sz="2000" dirty="0" smtClean="0">
                <a:latin typeface="Times New Roman" pitchFamily="18" charset="0"/>
                <a:cs typeface="Times New Roman" pitchFamily="18" charset="0"/>
              </a:rPr>
              <a:t>Mileage		:          7 to 10 KM </a:t>
            </a:r>
            <a:endParaRPr lang="en-IN" sz="2000" dirty="0" smtClean="0">
              <a:latin typeface="Times New Roman" pitchFamily="18" charset="0"/>
              <a:cs typeface="Times New Roman" pitchFamily="18" charset="0"/>
            </a:endParaRPr>
          </a:p>
          <a:p>
            <a:pPr>
              <a:lnSpc>
                <a:spcPts val="2160"/>
              </a:lnSpc>
            </a:pPr>
            <a:r>
              <a:rPr lang="en-US" sz="2000" dirty="0" smtClean="0">
                <a:latin typeface="Times New Roman" pitchFamily="18" charset="0"/>
                <a:cs typeface="Times New Roman" pitchFamily="18" charset="0"/>
              </a:rPr>
              <a:t>Charging	:          3Hours </a:t>
            </a:r>
            <a:endParaRPr lang="en-IN" sz="2000" dirty="0" smtClean="0">
              <a:latin typeface="Times New Roman" pitchFamily="18" charset="0"/>
              <a:cs typeface="Times New Roman" pitchFamily="18" charset="0"/>
            </a:endParaRPr>
          </a:p>
          <a:p>
            <a:pPr>
              <a:lnSpc>
                <a:spcPts val="2160"/>
              </a:lnSpc>
            </a:pPr>
            <a:r>
              <a:rPr lang="en-US" sz="2000" dirty="0" smtClean="0">
                <a:latin typeface="Times New Roman" pitchFamily="18" charset="0"/>
                <a:cs typeface="Times New Roman" pitchFamily="18" charset="0"/>
              </a:rPr>
              <a:t>Seat		:          Single</a:t>
            </a:r>
            <a:endParaRPr lang="en-IN" sz="2000" dirty="0" smtClean="0">
              <a:latin typeface="Times New Roman" pitchFamily="18" charset="0"/>
              <a:cs typeface="Times New Roman" pitchFamily="18" charset="0"/>
            </a:endParaRPr>
          </a:p>
          <a:p>
            <a:pPr>
              <a:lnSpc>
                <a:spcPts val="2160"/>
              </a:lnSpc>
            </a:pPr>
            <a:r>
              <a:rPr lang="en-US" sz="2000" dirty="0" smtClean="0">
                <a:latin typeface="Times New Roman" pitchFamily="18" charset="0"/>
                <a:cs typeface="Times New Roman" pitchFamily="18" charset="0"/>
              </a:rPr>
              <a:t>Weight		:          40Kg (Approx)</a:t>
            </a:r>
            <a:endParaRPr lang="en-IN" sz="2000" dirty="0" smtClean="0">
              <a:latin typeface="Times New Roman" pitchFamily="18" charset="0"/>
              <a:cs typeface="Times New Roman" pitchFamily="18" charset="0"/>
            </a:endParaRPr>
          </a:p>
          <a:p>
            <a:pPr>
              <a:lnSpc>
                <a:spcPts val="2160"/>
              </a:lnSpc>
            </a:pPr>
            <a:r>
              <a:rPr lang="en-US" sz="2000" dirty="0" smtClean="0">
                <a:latin typeface="Times New Roman" pitchFamily="18" charset="0"/>
                <a:cs typeface="Times New Roman" pitchFamily="18" charset="0"/>
              </a:rPr>
              <a:t>Driver Wheels	:           Rear </a:t>
            </a:r>
          </a:p>
          <a:p>
            <a:pPr>
              <a:lnSpc>
                <a:spcPts val="2160"/>
              </a:lnSpc>
            </a:pPr>
            <a:r>
              <a:rPr lang="en-US" sz="2000" dirty="0" smtClean="0">
                <a:latin typeface="Times New Roman" pitchFamily="18" charset="0"/>
                <a:cs typeface="Times New Roman" pitchFamily="18" charset="0"/>
              </a:rPr>
              <a:t>Front 		:           Caster Wheel</a:t>
            </a:r>
            <a:endParaRPr lang="en-IN" sz="2000" dirty="0" smtClean="0">
              <a:latin typeface="Times New Roman" pitchFamily="18" charset="0"/>
              <a:cs typeface="Times New Roman" pitchFamily="18" charset="0"/>
            </a:endParaRPr>
          </a:p>
          <a:p>
            <a:pPr>
              <a:lnSpc>
                <a:spcPts val="2160"/>
              </a:lnSpc>
            </a:pPr>
            <a:r>
              <a:rPr lang="en-US" sz="2000" dirty="0" smtClean="0">
                <a:latin typeface="Times New Roman" pitchFamily="18" charset="0"/>
                <a:cs typeface="Times New Roman" pitchFamily="18" charset="0"/>
              </a:rPr>
              <a:t>Body		:           Sheet Metal</a:t>
            </a:r>
            <a:endParaRPr lang="en-IN" sz="2000" dirty="0" smtClean="0">
              <a:latin typeface="Times New Roman" pitchFamily="18" charset="0"/>
              <a:cs typeface="Times New Roman" pitchFamily="18" charset="0"/>
            </a:endParaRPr>
          </a:p>
          <a:p>
            <a:pPr>
              <a:lnSpc>
                <a:spcPts val="2160"/>
              </a:lnSpc>
            </a:pPr>
            <a:r>
              <a:rPr lang="en-US" sz="2000" dirty="0" smtClean="0">
                <a:latin typeface="Times New Roman" pitchFamily="18" charset="0"/>
                <a:cs typeface="Times New Roman" pitchFamily="18" charset="0"/>
              </a:rPr>
              <a:t>LXBXH		:      105X36X80 CM</a:t>
            </a:r>
            <a:endParaRPr lang="en-IN" sz="2000" dirty="0" smtClean="0">
              <a:latin typeface="Times New Roman" pitchFamily="18" charset="0"/>
              <a:cs typeface="Times New Roman" pitchFamily="18" charset="0"/>
            </a:endParaRPr>
          </a:p>
          <a:p>
            <a:endParaRPr lang="en-IN"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ghu\Desktop\research\Picture1.png"/>
          <p:cNvPicPr>
            <a:picLocks noChangeAspect="1" noChangeArrowheads="1"/>
          </p:cNvPicPr>
          <p:nvPr/>
        </p:nvPicPr>
        <p:blipFill>
          <a:blip r:embed="rId2" cstate="print"/>
          <a:srcRect/>
          <a:stretch>
            <a:fillRect/>
          </a:stretch>
        </p:blipFill>
        <p:spPr bwMode="auto">
          <a:xfrm>
            <a:off x="4114800" y="838933"/>
            <a:ext cx="4737663" cy="5866667"/>
          </a:xfrm>
          <a:prstGeom prst="rect">
            <a:avLst/>
          </a:prstGeom>
          <a:noFill/>
        </p:spPr>
      </p:pic>
      <p:sp>
        <p:nvSpPr>
          <p:cNvPr id="3" name="TextBox 2"/>
          <p:cNvSpPr txBox="1"/>
          <p:nvPr/>
        </p:nvSpPr>
        <p:spPr>
          <a:xfrm>
            <a:off x="228600" y="533400"/>
            <a:ext cx="2047355" cy="523220"/>
          </a:xfrm>
          <a:prstGeom prst="rect">
            <a:avLst/>
          </a:prstGeom>
          <a:noFill/>
        </p:spPr>
        <p:txBody>
          <a:bodyPr wrap="none" rtlCol="0">
            <a:spAutoFit/>
          </a:bodyPr>
          <a:lstStyle/>
          <a:p>
            <a:r>
              <a:rPr lang="en-IN" sz="2800" b="1" u="sng" dirty="0" smtClean="0">
                <a:latin typeface="Times New Roman" pitchFamily="18" charset="0"/>
                <a:cs typeface="Times New Roman" pitchFamily="18" charset="0"/>
              </a:rPr>
              <a:t>Wheel chair</a:t>
            </a:r>
            <a:endParaRPr lang="en-IN" sz="2800" b="1" u="sng"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3649" y="3861137"/>
            <a:ext cx="4073551" cy="1015663"/>
          </a:xfrm>
          <a:prstGeom prst="rect">
            <a:avLst/>
          </a:prstGeom>
          <a:noFill/>
        </p:spPr>
        <p:txBody>
          <a:bodyPr wrap="none" rtlCol="0">
            <a:spAutoFit/>
          </a:bodyPr>
          <a:lstStyle/>
          <a:p>
            <a:r>
              <a:rPr lang="en-IN" sz="6000" dirty="0" smtClean="0">
                <a:latin typeface="Times New Roman" pitchFamily="18" charset="0"/>
                <a:cs typeface="Times New Roman" pitchFamily="18" charset="0"/>
              </a:rPr>
              <a:t>Thank you...</a:t>
            </a:r>
            <a:endParaRPr lang="en-IN" sz="6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524000"/>
            <a:ext cx="8229600" cy="45720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None/>
              <a:tabLst/>
              <a:defRPr/>
            </a:pPr>
            <a:r>
              <a:rPr lang="en-US" sz="3200" noProof="0" dirty="0" smtClean="0">
                <a:latin typeface="Times New Roman" pitchFamily="18" charset="0"/>
                <a:cs typeface="Times New Roman" pitchFamily="18" charset="0"/>
              </a:rPr>
              <a:t>Non-Conventional </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sources of energy</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Biomass.</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Wind Energy.</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Geothermal Energy.</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Hydel</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Energy.</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Fuel cells.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Solar Energy.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2"/>
          <p:cNvSpPr txBox="1">
            <a:spLocks noRot="1" noChangeArrowheads="1"/>
          </p:cNvSpPr>
          <p:nvPr/>
        </p:nvSpPr>
        <p:spPr>
          <a:xfrm>
            <a:off x="381000" y="609600"/>
            <a:ext cx="8229600" cy="1219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Non-Conventional Energy sources</a:t>
            </a:r>
            <a:endParaRPr kumimoji="0" lang="en-US" sz="36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962" y="2211050"/>
            <a:ext cx="6421438" cy="1446550"/>
          </a:xfrm>
          <a:prstGeom prst="rect">
            <a:avLst/>
          </a:prstGeom>
          <a:noFill/>
        </p:spPr>
        <p:txBody>
          <a:bodyPr wrap="none" rtlCol="0">
            <a:spAutoFit/>
          </a:bodyPr>
          <a:lstStyle/>
          <a:p>
            <a:r>
              <a:rPr lang="en-IN" sz="4400" b="1" dirty="0" smtClean="0">
                <a:latin typeface="Times New Roman" pitchFamily="18" charset="0"/>
                <a:cs typeface="Times New Roman" pitchFamily="18" charset="0"/>
              </a:rPr>
              <a:t>BIO DIESEL-ANALYSIS</a:t>
            </a:r>
          </a:p>
          <a:p>
            <a:endParaRPr lang="en-IN" sz="44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914400"/>
            <a:ext cx="8555038" cy="1462088"/>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What is BIODIESEL?</a:t>
            </a:r>
            <a:br>
              <a:rPr kumimoji="0" lang="en-US" sz="4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 name="Rectangle 3"/>
          <p:cNvSpPr txBox="1">
            <a:spLocks noChangeArrowheads="1"/>
          </p:cNvSpPr>
          <p:nvPr/>
        </p:nvSpPr>
        <p:spPr>
          <a:xfrm>
            <a:off x="228600" y="1752600"/>
            <a:ext cx="8458200" cy="2743200"/>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Natural organic oil that is taken out of several non edible oil bearing plants by organic and chemical processes.</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81000" y="914400"/>
            <a:ext cx="7772400" cy="5334000"/>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The tests were done for the oils from the plants of</a:t>
            </a:r>
          </a:p>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1:Mohua		</a:t>
            </a:r>
          </a:p>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2:karanj		</a:t>
            </a:r>
          </a:p>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3:castor</a:t>
            </a:r>
          </a:p>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biodiesel was B40.</a:t>
            </a:r>
          </a:p>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Different tests were done for checking power output for the engine for different oils used. </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pPr algn="l"/>
            <a:r>
              <a:rPr lang="en-US" dirty="0">
                <a:latin typeface="Times New Roman" pitchFamily="18" charset="0"/>
                <a:cs typeface="Times New Roman" pitchFamily="18" charset="0"/>
              </a:rPr>
              <a:t>DENSITY COMPARISON</a:t>
            </a:r>
          </a:p>
        </p:txBody>
      </p:sp>
      <p:sp>
        <p:nvSpPr>
          <p:cNvPr id="38917" name="Rectangle 5"/>
          <p:cNvSpPr>
            <a:spLocks noGrp="1" noChangeArrowheads="1"/>
          </p:cNvSpPr>
          <p:nvPr>
            <p:ph type="body" sz="half" idx="1"/>
          </p:nvPr>
        </p:nvSpPr>
        <p:spPr>
          <a:xfrm>
            <a:off x="838200" y="2017713"/>
            <a:ext cx="3810000" cy="4114800"/>
          </a:xfrm>
        </p:spPr>
        <p:txBody>
          <a:bodyPr/>
          <a:lstStyle/>
          <a:p>
            <a:r>
              <a:rPr lang="en-US" sz="2800" dirty="0">
                <a:latin typeface="Times New Roman" pitchFamily="18" charset="0"/>
                <a:cs typeface="Times New Roman" pitchFamily="18" charset="0"/>
              </a:rPr>
              <a:t>Density of </a:t>
            </a:r>
            <a:r>
              <a:rPr lang="en-US" sz="2400" dirty="0" err="1">
                <a:latin typeface="Times New Roman" pitchFamily="18" charset="0"/>
                <a:cs typeface="Times New Roman" pitchFamily="18" charset="0"/>
              </a:rPr>
              <a:t>karanj</a:t>
            </a:r>
            <a:r>
              <a:rPr lang="en-US" sz="2400" dirty="0">
                <a:latin typeface="Times New Roman" pitchFamily="18" charset="0"/>
                <a:cs typeface="Times New Roman" pitchFamily="18" charset="0"/>
              </a:rPr>
              <a:t>&gt;</a:t>
            </a:r>
            <a:r>
              <a:rPr lang="en-US" sz="2400" dirty="0" err="1">
                <a:latin typeface="Times New Roman" pitchFamily="18" charset="0"/>
                <a:cs typeface="Times New Roman" pitchFamily="18" charset="0"/>
              </a:rPr>
              <a:t>mohua</a:t>
            </a:r>
            <a:r>
              <a:rPr lang="en-US" sz="2400" dirty="0">
                <a:latin typeface="Times New Roman" pitchFamily="18" charset="0"/>
                <a:cs typeface="Times New Roman" pitchFamily="18" charset="0"/>
              </a:rPr>
              <a:t>&gt;castor</a:t>
            </a:r>
          </a:p>
          <a:p>
            <a:r>
              <a:rPr lang="en-US" sz="2800" dirty="0">
                <a:latin typeface="Times New Roman" pitchFamily="18" charset="0"/>
                <a:cs typeface="Times New Roman" pitchFamily="18" charset="0"/>
              </a:rPr>
              <a:t>Density of </a:t>
            </a:r>
            <a:r>
              <a:rPr lang="en-US" sz="2800" dirty="0" err="1">
                <a:latin typeface="Times New Roman" pitchFamily="18" charset="0"/>
                <a:cs typeface="Times New Roman" pitchFamily="18" charset="0"/>
              </a:rPr>
              <a:t>mohua</a:t>
            </a:r>
            <a:r>
              <a:rPr lang="en-US" sz="2800" dirty="0">
                <a:latin typeface="Times New Roman" pitchFamily="18" charset="0"/>
                <a:cs typeface="Times New Roman" pitchFamily="18" charset="0"/>
              </a:rPr>
              <a:t> and castor are approximately close to density of diesel</a:t>
            </a:r>
          </a:p>
        </p:txBody>
      </p:sp>
      <p:pic>
        <p:nvPicPr>
          <p:cNvPr id="38919" name="Picture 7" descr="density"/>
          <p:cNvPicPr>
            <a:picLocks noGrp="1" noChangeAspect="1" noChangeArrowheads="1"/>
          </p:cNvPicPr>
          <p:nvPr>
            <p:ph type="clipArt" sz="half" idx="2"/>
          </p:nvPr>
        </p:nvPicPr>
        <p:blipFill>
          <a:blip r:embed="rId3" cstate="print">
            <a:lum contrast="24000"/>
          </a:blip>
          <a:srcRect/>
          <a:stretch>
            <a:fillRect/>
          </a:stretch>
        </p:blipFill>
        <p:spPr>
          <a:xfrm>
            <a:off x="4953000" y="1981200"/>
            <a:ext cx="3943350" cy="4191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pPr algn="l"/>
            <a:r>
              <a:rPr lang="en-US">
                <a:latin typeface="Times New Roman" pitchFamily="18" charset="0"/>
                <a:cs typeface="Times New Roman" pitchFamily="18" charset="0"/>
              </a:rPr>
              <a:t>CALORIFIC VALUE</a:t>
            </a:r>
          </a:p>
        </p:txBody>
      </p:sp>
      <p:sp>
        <p:nvSpPr>
          <p:cNvPr id="40965" name="Rectangle 5"/>
          <p:cNvSpPr>
            <a:spLocks noGrp="1" noChangeArrowheads="1"/>
          </p:cNvSpPr>
          <p:nvPr>
            <p:ph type="body" sz="half" idx="1"/>
          </p:nvPr>
        </p:nvSpPr>
        <p:spPr>
          <a:xfrm>
            <a:off x="609600" y="2017713"/>
            <a:ext cx="3810000" cy="4114800"/>
          </a:xfrm>
        </p:spPr>
        <p:txBody>
          <a:bodyPr/>
          <a:lstStyle/>
          <a:p>
            <a:r>
              <a:rPr lang="en-US" sz="2800" dirty="0">
                <a:latin typeface="Times New Roman" pitchFamily="18" charset="0"/>
                <a:cs typeface="Times New Roman" pitchFamily="18" charset="0"/>
              </a:rPr>
              <a:t>Castor has the highest calorific value</a:t>
            </a:r>
          </a:p>
          <a:p>
            <a:r>
              <a:rPr lang="en-US" sz="2800" dirty="0">
                <a:latin typeface="Times New Roman" pitchFamily="18" charset="0"/>
                <a:cs typeface="Times New Roman" pitchFamily="18" charset="0"/>
              </a:rPr>
              <a:t>It is greater than diesel</a:t>
            </a:r>
          </a:p>
          <a:p>
            <a:r>
              <a:rPr lang="en-US" sz="2800" dirty="0">
                <a:latin typeface="Times New Roman" pitchFamily="18" charset="0"/>
                <a:cs typeface="Times New Roman" pitchFamily="18" charset="0"/>
              </a:rPr>
              <a:t>Calorific value of </a:t>
            </a:r>
            <a:r>
              <a:rPr lang="en-US" sz="2800" dirty="0" err="1">
                <a:latin typeface="Times New Roman" pitchFamily="18" charset="0"/>
                <a:cs typeface="Times New Roman" pitchFamily="18" charset="0"/>
              </a:rPr>
              <a:t>karanj</a:t>
            </a:r>
            <a:r>
              <a:rPr lang="en-US" sz="2800" dirty="0">
                <a:latin typeface="Times New Roman" pitchFamily="18" charset="0"/>
                <a:cs typeface="Times New Roman" pitchFamily="18" charset="0"/>
              </a:rPr>
              <a:t> was greater than </a:t>
            </a:r>
            <a:r>
              <a:rPr lang="en-US" sz="2800" dirty="0" err="1">
                <a:latin typeface="Times New Roman" pitchFamily="18" charset="0"/>
                <a:cs typeface="Times New Roman" pitchFamily="18" charset="0"/>
              </a:rPr>
              <a:t>mohua</a:t>
            </a:r>
            <a:r>
              <a:rPr lang="en-US" sz="2800" dirty="0">
                <a:latin typeface="Times New Roman" pitchFamily="18" charset="0"/>
                <a:cs typeface="Times New Roman" pitchFamily="18" charset="0"/>
              </a:rPr>
              <a:t> oil</a:t>
            </a:r>
          </a:p>
        </p:txBody>
      </p:sp>
      <p:pic>
        <p:nvPicPr>
          <p:cNvPr id="40967" name="Picture 7" descr="cv"/>
          <p:cNvPicPr>
            <a:picLocks noGrp="1" noChangeAspect="1" noChangeArrowheads="1"/>
          </p:cNvPicPr>
          <p:nvPr>
            <p:ph type="clipArt" sz="half" idx="2"/>
          </p:nvPr>
        </p:nvPicPr>
        <p:blipFill>
          <a:blip r:embed="rId3" cstate="print">
            <a:lum contrast="36000"/>
          </a:blip>
          <a:srcRect/>
          <a:stretch>
            <a:fillRect/>
          </a:stretch>
        </p:blipFill>
        <p:spPr>
          <a:xfrm>
            <a:off x="4648200" y="1905000"/>
            <a:ext cx="4306888" cy="4267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762000" y="214313"/>
            <a:ext cx="7793037" cy="1462087"/>
          </a:xfrm>
        </p:spPr>
        <p:txBody>
          <a:bodyPr/>
          <a:lstStyle/>
          <a:p>
            <a:pPr algn="l"/>
            <a:r>
              <a:rPr lang="en-US">
                <a:latin typeface="Times New Roman" pitchFamily="18" charset="0"/>
                <a:cs typeface="Times New Roman" pitchFamily="18" charset="0"/>
              </a:rPr>
              <a:t>TOTAL FUEL CONSUMPTION</a:t>
            </a:r>
          </a:p>
        </p:txBody>
      </p:sp>
      <p:sp>
        <p:nvSpPr>
          <p:cNvPr id="43013" name="Rectangle 5"/>
          <p:cNvSpPr>
            <a:spLocks noGrp="1" noChangeArrowheads="1"/>
          </p:cNvSpPr>
          <p:nvPr>
            <p:ph type="body" sz="half" idx="1"/>
          </p:nvPr>
        </p:nvSpPr>
        <p:spPr>
          <a:xfrm>
            <a:off x="793750" y="2017713"/>
            <a:ext cx="3810000" cy="4114800"/>
          </a:xfrm>
        </p:spPr>
        <p:txBody>
          <a:bodyPr/>
          <a:lstStyle/>
          <a:p>
            <a:r>
              <a:rPr lang="en-US">
                <a:latin typeface="Times New Roman" pitchFamily="18" charset="0"/>
                <a:cs typeface="Times New Roman" pitchFamily="18" charset="0"/>
              </a:rPr>
              <a:t>The total fuel consumption of karanj was less than castor and mohua</a:t>
            </a:r>
          </a:p>
          <a:p>
            <a:r>
              <a:rPr lang="en-US">
                <a:latin typeface="Times New Roman" pitchFamily="18" charset="0"/>
                <a:cs typeface="Times New Roman" pitchFamily="18" charset="0"/>
              </a:rPr>
              <a:t>Karanj has high viscosity</a:t>
            </a:r>
          </a:p>
        </p:txBody>
      </p:sp>
      <p:pic>
        <p:nvPicPr>
          <p:cNvPr id="43015" name="Picture 7" descr="tfc vs load"/>
          <p:cNvPicPr>
            <a:picLocks noGrp="1" noChangeAspect="1" noChangeArrowheads="1"/>
          </p:cNvPicPr>
          <p:nvPr>
            <p:ph type="clipArt" sz="half" idx="2"/>
          </p:nvPr>
        </p:nvPicPr>
        <p:blipFill>
          <a:blip r:embed="rId3" cstate="print">
            <a:lum contrast="-18000"/>
          </a:blip>
          <a:srcRect/>
          <a:stretch>
            <a:fillRect/>
          </a:stretch>
        </p:blipFill>
        <p:spPr>
          <a:xfrm>
            <a:off x="4487862" y="1905000"/>
            <a:ext cx="4267200" cy="4572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290</Words>
  <Application>Microsoft Office PowerPoint</Application>
  <PresentationFormat>On-screen Show (4:3)</PresentationFormat>
  <Paragraphs>91</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NON CONVENTIONAL ENERGY SOURCES AND ITS APPLICATIONS </vt:lpstr>
      <vt:lpstr>Outline of the presentation</vt:lpstr>
      <vt:lpstr>Slide 3</vt:lpstr>
      <vt:lpstr>Slide 4</vt:lpstr>
      <vt:lpstr>Slide 5</vt:lpstr>
      <vt:lpstr>Slide 6</vt:lpstr>
      <vt:lpstr>DENSITY COMPARISON</vt:lpstr>
      <vt:lpstr>CALORIFIC VALUE</vt:lpstr>
      <vt:lpstr>TOTAL FUEL CONSUMPTION</vt:lpstr>
      <vt:lpstr>LOAD AND BRAKE THERMAL EFFICIENCY</vt:lpstr>
      <vt:lpstr>LOAD AND MECHANICAL EFFICIENCY</vt:lpstr>
      <vt:lpstr>Slide 12</vt:lpstr>
      <vt:lpstr>Slide 13</vt:lpstr>
      <vt:lpstr>BIOGAS IN INTERNAL COMBUSTION ENGINE</vt:lpstr>
      <vt:lpstr>Modification of S.I. Engine</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conventional energy sources and its applications </dc:title>
  <dc:creator/>
  <cp:lastModifiedBy>Raghu</cp:lastModifiedBy>
  <cp:revision>9</cp:revision>
  <dcterms:created xsi:type="dcterms:W3CDTF">2006-08-16T00:00:00Z</dcterms:created>
  <dcterms:modified xsi:type="dcterms:W3CDTF">2013-08-31T10:51:38Z</dcterms:modified>
</cp:coreProperties>
</file>