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313"/>
    <a:srgbClr val="FF33CC"/>
    <a:srgbClr val="FFFFFF"/>
    <a:srgbClr val="CC3300"/>
    <a:srgbClr val="FF9900"/>
    <a:srgbClr val="B08E00"/>
    <a:srgbClr val="FF6699"/>
    <a:srgbClr val="E8BC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8" autoAdjust="0"/>
    <p:restoredTop sz="94609" autoAdjust="0"/>
  </p:normalViewPr>
  <p:slideViewPr>
    <p:cSldViewPr>
      <p:cViewPr varScale="1">
        <p:scale>
          <a:sx n="107" d="100"/>
          <a:sy n="107" d="100"/>
        </p:scale>
        <p:origin x="-84" y="-5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76"/>
    </p:cViewPr>
  </p:sorterViewPr>
  <p:notesViewPr>
    <p:cSldViewPr>
      <p:cViewPr varScale="1">
        <p:scale>
          <a:sx n="53" d="100"/>
          <a:sy n="53" d="100"/>
        </p:scale>
        <p:origin x="-828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IN" smtClean="0"/>
              <a:t>All India Institute of Speech and Hearing, Mysore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9FE54-9095-45BF-8F7C-56BC4E0C1EB0}" type="datetimeFigureOut">
              <a:rPr lang="en-US" smtClean="0"/>
              <a:pPr/>
              <a:t>08/07/2013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IN" smtClean="0"/>
              <a:t>All India Institute of Speech and Hearing, Mysore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2D7C8A-5EC3-4C76-B190-8C2E00180BC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IN" smtClean="0"/>
              <a:t>All India Institute of Speech and Hearing, Mysore</a:t>
            </a: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IN" smtClean="0"/>
              <a:t>All India Institute of Speech and Hearing, Mysore</a:t>
            </a: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1F6349-8FFC-41BC-AA7C-50DBEF8349A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IN" smtClean="0"/>
              <a:t>All India Institute of Speech and Hearing, Mysore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All India Institute of Speech and Hearing, Mysore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IN" smtClean="0"/>
              <a:t>All India Institute of Speech and Hearing, Mysore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All India Institute of Speech and Hearing, Mysore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C60D5-DC7F-4597-8D77-3F3D7A6C8B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D4478-6191-45FF-9614-E5A0183547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D8BBD-DDE1-4758-A91A-4C5EB0DFA3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00150"/>
            <a:ext cx="4038600" cy="16394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953942"/>
            <a:ext cx="4038600" cy="16406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C8EA0B9C-B470-4E69-92F4-D0CC32B7B0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7983CFB8-4378-4299-8501-D461EC745D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7153703C-1ED9-4F60-89D0-A2FE34BCEB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37434-19C1-414E-8CDA-FA27DC32D8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68BF9-07E0-4F65-800C-167453C579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AF1A6-47DC-4920-82FD-6521244F7C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EDA60-C826-4C33-899F-FA459DBB75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5B315-C587-46E4-98F7-40742C389B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4ECC6-E473-458F-A369-BA12C56A16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16C5D0-51C1-4B5B-8A2A-33FDDF72DF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08578-A740-4A17-B9AE-AA45267351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9BCF5"/>
            </a:gs>
            <a:gs pos="50000">
              <a:srgbClr val="FFFF00"/>
            </a:gs>
            <a:gs pos="100000">
              <a:srgbClr val="69BCF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1AF0E92-AB76-4F90-82CA-EE90C37B2B4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slow">
    <p:strips dir="ru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85800"/>
            <a:ext cx="8991600" cy="1943100"/>
          </a:xfrm>
        </p:spPr>
        <p:txBody>
          <a:bodyPr/>
          <a:lstStyle/>
          <a:p>
            <a:r>
              <a:rPr lang="en-US" sz="3600" b="1" cap="all" dirty="0" smtClean="0">
                <a:solidFill>
                  <a:srgbClr val="7030A0"/>
                </a:solidFill>
                <a:latin typeface="Book Antiqua" pitchFamily="18" charset="0"/>
              </a:rPr>
              <a:t/>
            </a:r>
            <a:br>
              <a:rPr lang="en-US" sz="3600" b="1" cap="all" dirty="0" smtClean="0">
                <a:solidFill>
                  <a:srgbClr val="7030A0"/>
                </a:solidFill>
                <a:latin typeface="Book Antiqua" pitchFamily="18" charset="0"/>
              </a:rPr>
            </a:br>
            <a:r>
              <a:rPr lang="en-US" sz="3600" b="1" cap="all" dirty="0" smtClean="0">
                <a:solidFill>
                  <a:srgbClr val="7030A0"/>
                </a:solidFill>
                <a:latin typeface="Book Antiqua" pitchFamily="18" charset="0"/>
              </a:rPr>
              <a:t>Welcome </a:t>
            </a:r>
            <a:br>
              <a:rPr lang="en-US" sz="3600" b="1" cap="all" dirty="0" smtClean="0">
                <a:solidFill>
                  <a:srgbClr val="7030A0"/>
                </a:solidFill>
                <a:latin typeface="Book Antiqua" pitchFamily="18" charset="0"/>
              </a:rPr>
            </a:br>
            <a:r>
              <a:rPr lang="en-US" sz="3600" b="1" cap="all" dirty="0" smtClean="0">
                <a:solidFill>
                  <a:srgbClr val="7030A0"/>
                </a:solidFill>
                <a:latin typeface="Book Antiqua" pitchFamily="18" charset="0"/>
              </a:rPr>
              <a:t>to</a:t>
            </a:r>
            <a:r>
              <a:rPr lang="en-US" sz="4000" b="1" cap="all" dirty="0" smtClean="0">
                <a:solidFill>
                  <a:srgbClr val="7030A0"/>
                </a:solidFill>
                <a:latin typeface="Book Antiqua" pitchFamily="18" charset="0"/>
              </a:rPr>
              <a:t/>
            </a:r>
            <a:br>
              <a:rPr lang="en-US" sz="4000" b="1" cap="all" dirty="0" smtClean="0">
                <a:solidFill>
                  <a:srgbClr val="7030A0"/>
                </a:solidFill>
                <a:latin typeface="Book Antiqua" pitchFamily="18" charset="0"/>
              </a:rPr>
            </a:br>
            <a:r>
              <a:rPr lang="en-US" sz="3600" b="1" cap="all" dirty="0" smtClean="0">
                <a:solidFill>
                  <a:srgbClr val="7030A0"/>
                </a:solidFill>
                <a:latin typeface="Book Antiqua" pitchFamily="18" charset="0"/>
              </a:rPr>
              <a:t>Library &amp; Information Centre</a:t>
            </a:r>
            <a:br>
              <a:rPr lang="en-US" sz="3600" b="1" cap="all" dirty="0" smtClean="0">
                <a:solidFill>
                  <a:srgbClr val="7030A0"/>
                </a:solidFill>
                <a:latin typeface="Book Antiqua" pitchFamily="18" charset="0"/>
              </a:rPr>
            </a:br>
            <a:endParaRPr lang="en-US" sz="3600" b="1" cap="all" dirty="0">
              <a:solidFill>
                <a:srgbClr val="7030A0"/>
              </a:solidFill>
              <a:latin typeface="Book Antiqua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19350"/>
            <a:ext cx="6400800" cy="2038350"/>
          </a:xfrm>
        </p:spPr>
        <p:txBody>
          <a:bodyPr/>
          <a:lstStyle/>
          <a:p>
            <a:endParaRPr lang="en-US" sz="2000" b="1" dirty="0">
              <a:latin typeface="Arial Black" pitchFamily="34" charset="0"/>
            </a:endParaRPr>
          </a:p>
        </p:txBody>
      </p:sp>
      <p:pic>
        <p:nvPicPr>
          <p:cNvPr id="13" name="Picture 4" descr="ebook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3105150"/>
            <a:ext cx="2819400" cy="1905000"/>
          </a:xfrm>
          <a:prstGeom prst="rect">
            <a:avLst/>
          </a:prstGeom>
          <a:solidFill>
            <a:srgbClr val="FF33CC"/>
          </a:solidFill>
          <a:ln w="9525" cmpd="sng">
            <a:solidFill>
              <a:srgbClr val="7030A0"/>
            </a:solidFill>
            <a:miter lim="800000"/>
            <a:headEnd/>
            <a:tailE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endParaRPr lang="en-IN" sz="2400" dirty="0" smtClean="0"/>
          </a:p>
          <a:p>
            <a:pPr lvl="0"/>
            <a:r>
              <a:rPr lang="en-IN" sz="2000" dirty="0" smtClean="0">
                <a:solidFill>
                  <a:srgbClr val="7030A0"/>
                </a:solidFill>
                <a:latin typeface="Book Antiqua" pitchFamily="18" charset="0"/>
              </a:rPr>
              <a:t>Information Literacy Assessment of Institute Community</a:t>
            </a:r>
          </a:p>
          <a:p>
            <a:pPr lvl="0"/>
            <a:r>
              <a:rPr lang="en-IN" sz="2000" dirty="0" smtClean="0">
                <a:solidFill>
                  <a:srgbClr val="7030A0"/>
                </a:solidFill>
                <a:latin typeface="Book Antiqua" pitchFamily="18" charset="0"/>
              </a:rPr>
              <a:t>Design and Development of National Digital Repository on Communication Disorders</a:t>
            </a:r>
          </a:p>
          <a:p>
            <a:pPr lvl="0"/>
            <a:r>
              <a:rPr lang="en-IN" sz="2000" dirty="0" smtClean="0">
                <a:solidFill>
                  <a:srgbClr val="7030A0"/>
                </a:solidFill>
                <a:latin typeface="Book Antiqua" pitchFamily="18" charset="0"/>
              </a:rPr>
              <a:t>Implementation of Electromagnetic Security and CCTV Surveillance System (already proposed) </a:t>
            </a:r>
          </a:p>
          <a:p>
            <a:r>
              <a:rPr lang="en-IN" sz="2000" dirty="0" smtClean="0">
                <a:solidFill>
                  <a:srgbClr val="7030A0"/>
                </a:solidFill>
                <a:latin typeface="Book Antiqua" pitchFamily="18" charset="0"/>
              </a:rPr>
              <a:t>Establishment of High-tech Learning Centre</a:t>
            </a:r>
            <a:endParaRPr lang="en-US" sz="2000" b="1" dirty="0">
              <a:solidFill>
                <a:srgbClr val="7030A0"/>
              </a:solidFill>
              <a:latin typeface="Book Antiqua" pitchFamily="18" charset="0"/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 rotWithShape="1">
            <a:gsLst>
              <a:gs pos="0">
                <a:srgbClr val="17175E"/>
              </a:gs>
              <a:gs pos="50000">
                <a:srgbClr val="69BCF5"/>
              </a:gs>
              <a:gs pos="100000">
                <a:srgbClr val="17175E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 smtClean="0">
              <a:solidFill>
                <a:schemeClr val="bg1"/>
              </a:solidFill>
              <a:latin typeface="Bradley Hand ITC" pitchFamily="66" charset="0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Bradley Hand ITC" pitchFamily="66" charset="0"/>
              </a:rPr>
              <a:t>LIBRARY AND INFORMATION CENTRE</a:t>
            </a:r>
          </a:p>
          <a:p>
            <a:endParaRPr lang="en-IN" dirty="0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 smtClean="0">
              <a:solidFill>
                <a:srgbClr val="FFFFFF"/>
              </a:solidFill>
              <a:latin typeface="Bradley Hand ITC" pitchFamily="66" charset="0"/>
            </a:endParaRPr>
          </a:p>
          <a:p>
            <a:pPr algn="ctr"/>
            <a:r>
              <a:rPr lang="en-US" dirty="0" smtClean="0">
                <a:solidFill>
                  <a:srgbClr val="FFFFFF"/>
                </a:solidFill>
                <a:latin typeface="Bradley Hand ITC" pitchFamily="66" charset="0"/>
              </a:rPr>
              <a:t>All India Institute of Speech and Hearing, Mysore</a:t>
            </a:r>
            <a:endParaRPr lang="en-IN" dirty="0" smtClean="0">
              <a:solidFill>
                <a:srgbClr val="FFFFFF"/>
              </a:solidFill>
              <a:latin typeface="Bradley Hand ITC" pitchFamily="66" charset="0"/>
            </a:endParaRPr>
          </a:p>
          <a:p>
            <a:endParaRPr lang="en-IN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Castellar" pitchFamily="18" charset="0"/>
              </a:rPr>
              <a:t>FUTURE PLANS</a:t>
            </a:r>
            <a:endParaRPr lang="en-IN" sz="3200" dirty="0">
              <a:latin typeface="Castellar" pitchFamily="18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514350"/>
            <a:ext cx="8229600" cy="514350"/>
          </a:xfrm>
          <a:noFill/>
          <a:ln/>
        </p:spPr>
        <p:txBody>
          <a:bodyPr/>
          <a:lstStyle/>
          <a:p>
            <a:r>
              <a:rPr lang="en-US" sz="3200" b="1" dirty="0" smtClean="0">
                <a:solidFill>
                  <a:srgbClr val="7030A0"/>
                </a:solidFill>
                <a:latin typeface="Castellar" pitchFamily="18" charset="0"/>
              </a:rPr>
              <a:t>INTRODUCTION</a:t>
            </a:r>
            <a:endParaRPr lang="en-US" sz="3200" b="1" dirty="0">
              <a:solidFill>
                <a:srgbClr val="7030A0"/>
              </a:solidFill>
              <a:latin typeface="Castellar" pitchFamily="18" charset="0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09600" y="1085850"/>
            <a:ext cx="8229600" cy="35433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US" sz="2000" b="1" dirty="0" smtClean="0">
              <a:solidFill>
                <a:srgbClr val="E07000"/>
              </a:solidFill>
              <a:cs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7030A0"/>
                </a:solidFill>
                <a:latin typeface="Book Antiqua" pitchFamily="18" charset="0"/>
                <a:cs typeface="Arial" charset="0"/>
              </a:rPr>
              <a:t>Premier Learning Resource Centre on Communication Disorders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en-US" sz="2000" b="1" dirty="0" smtClean="0">
              <a:solidFill>
                <a:srgbClr val="7030A0"/>
              </a:solidFill>
              <a:latin typeface="Book Antiqua" pitchFamily="18" charset="0"/>
              <a:cs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7030A0"/>
                </a:solidFill>
                <a:latin typeface="Book Antiqua" pitchFamily="18" charset="0"/>
                <a:cs typeface="Arial" charset="0"/>
              </a:rPr>
              <a:t>Enriched with the best collection of Information Resources pertaining to the field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b="1" dirty="0" smtClean="0">
              <a:solidFill>
                <a:srgbClr val="E07000"/>
              </a:solidFill>
              <a:cs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rgbClr val="E07000"/>
                </a:solidFill>
                <a:cs typeface="Arial" charset="0"/>
              </a:rPr>
              <a:t> </a:t>
            </a:r>
            <a:endParaRPr lang="en-US" sz="2800" b="1" dirty="0">
              <a:solidFill>
                <a:srgbClr val="E07000"/>
              </a:solidFill>
              <a:cs typeface="Arial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Bradley Hand ITC" pitchFamily="66" charset="0"/>
              </a:rPr>
              <a:t>LIBRARY AND INFORMATION CENTRE</a:t>
            </a:r>
          </a:p>
          <a:p>
            <a:endParaRPr lang="en-IN" dirty="0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endParaRPr lang="en-US" dirty="0" smtClean="0">
              <a:solidFill>
                <a:schemeClr val="bg1"/>
              </a:solidFill>
              <a:latin typeface="Castellar" pitchFamily="18" charset="0"/>
            </a:endParaRPr>
          </a:p>
          <a:p>
            <a:pPr algn="ctr"/>
            <a:r>
              <a:rPr lang="en-US" dirty="0" smtClean="0">
                <a:solidFill>
                  <a:srgbClr val="FFFFFF"/>
                </a:solidFill>
                <a:latin typeface="Bradley Hand ITC" pitchFamily="66" charset="0"/>
              </a:rPr>
              <a:t>All India Institute of Speech and Hearing, Mysore</a:t>
            </a:r>
            <a:endParaRPr lang="en-IN" dirty="0" smtClean="0">
              <a:solidFill>
                <a:srgbClr val="FFFFFF"/>
              </a:solidFill>
              <a:latin typeface="Bradley Hand ITC" pitchFamily="66" charset="0"/>
            </a:endParaRPr>
          </a:p>
          <a:p>
            <a:endParaRPr lang="en-IN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7030A0"/>
                </a:solidFill>
                <a:latin typeface="Castellar" pitchFamily="18" charset="0"/>
              </a:rPr>
              <a:t>INFORMATION</a:t>
            </a:r>
            <a:r>
              <a:rPr lang="en-US" sz="2800" b="1" dirty="0" smtClean="0">
                <a:solidFill>
                  <a:srgbClr val="FF1313"/>
                </a:solidFill>
                <a:latin typeface="Book Antiqua" pitchFamily="18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Castellar" pitchFamily="18" charset="0"/>
              </a:rPr>
              <a:t>RESOURCES</a:t>
            </a:r>
            <a:endParaRPr lang="en-US" sz="2800" b="1" dirty="0">
              <a:solidFill>
                <a:srgbClr val="7030A0"/>
              </a:solidFill>
              <a:latin typeface="Castellar" pitchFamily="18" charset="0"/>
            </a:endParaRPr>
          </a:p>
        </p:txBody>
      </p:sp>
      <p:pic>
        <p:nvPicPr>
          <p:cNvPr id="4107" name="Picture 1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990600" y="1809751"/>
            <a:ext cx="2819400" cy="2240756"/>
          </a:xfrm>
          <a:noFill/>
          <a:ln/>
        </p:spPr>
      </p:pic>
      <p:sp>
        <p:nvSpPr>
          <p:cNvPr id="13" name="Text Placeholder 12"/>
          <p:cNvSpPr>
            <a:spLocks noGrp="1"/>
          </p:cNvSpPr>
          <p:nvPr>
            <p:ph type="body" sz="quarter" idx="3"/>
          </p:nvPr>
        </p:nvSpPr>
        <p:spPr>
          <a:xfrm>
            <a:off x="2667000" y="895350"/>
            <a:ext cx="4041775" cy="479822"/>
          </a:xfrm>
        </p:spPr>
        <p:txBody>
          <a:bodyPr/>
          <a:lstStyle/>
          <a:p>
            <a:endParaRPr lang="en-US" sz="3600" dirty="0" smtClean="0">
              <a:solidFill>
                <a:srgbClr val="FF1313"/>
              </a:solidFill>
              <a:latin typeface="Book Antiqua" pitchFamily="18" charset="0"/>
            </a:endParaRPr>
          </a:p>
          <a:p>
            <a:endParaRPr lang="en-US" sz="3600" dirty="0" smtClean="0">
              <a:solidFill>
                <a:srgbClr val="FF1313"/>
              </a:solidFill>
              <a:latin typeface="Book Antiqua" pitchFamily="18" charset="0"/>
            </a:endParaRPr>
          </a:p>
          <a:p>
            <a:pPr algn="ctr"/>
            <a:r>
              <a:rPr lang="en-US" b="0" cap="all" dirty="0" smtClean="0">
                <a:solidFill>
                  <a:srgbClr val="7030A0"/>
                </a:solidFill>
                <a:latin typeface="Book Antiqua" pitchFamily="18" charset="0"/>
              </a:rPr>
              <a:t>-</a:t>
            </a:r>
            <a:r>
              <a:rPr lang="en-US" dirty="0" smtClean="0">
                <a:solidFill>
                  <a:srgbClr val="7030A0"/>
                </a:solidFill>
                <a:latin typeface="Castellar" pitchFamily="18" charset="0"/>
                <a:ea typeface="+mj-ea"/>
                <a:cs typeface="+mj-cs"/>
              </a:rPr>
              <a:t>Traditional-</a:t>
            </a:r>
            <a:endParaRPr lang="en-IN" dirty="0" smtClean="0">
              <a:solidFill>
                <a:srgbClr val="7030A0"/>
              </a:solidFill>
              <a:latin typeface="Castellar" pitchFamily="18" charset="0"/>
              <a:ea typeface="+mj-ea"/>
              <a:cs typeface="+mj-cs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rgbClr val="7030A0"/>
                </a:solidFill>
                <a:latin typeface="Book Antiqua" pitchFamily="18" charset="0"/>
              </a:rPr>
              <a:t>Books</a:t>
            </a:r>
          </a:p>
          <a:p>
            <a:r>
              <a:rPr lang="en-US" sz="2000" dirty="0" smtClean="0">
                <a:solidFill>
                  <a:srgbClr val="7030A0"/>
                </a:solidFill>
                <a:latin typeface="Book Antiqua" pitchFamily="18" charset="0"/>
              </a:rPr>
              <a:t>Journals</a:t>
            </a:r>
          </a:p>
          <a:p>
            <a:r>
              <a:rPr lang="en-US" sz="2000" dirty="0" smtClean="0">
                <a:solidFill>
                  <a:srgbClr val="7030A0"/>
                </a:solidFill>
                <a:latin typeface="Book Antiqua" pitchFamily="18" charset="0"/>
              </a:rPr>
              <a:t>Bound Volumes</a:t>
            </a:r>
          </a:p>
          <a:p>
            <a:r>
              <a:rPr lang="en-US" sz="2000" dirty="0" smtClean="0">
                <a:solidFill>
                  <a:srgbClr val="7030A0"/>
                </a:solidFill>
                <a:latin typeface="Book Antiqua" pitchFamily="18" charset="0"/>
              </a:rPr>
              <a:t>Theses &amp; Dissertations</a:t>
            </a:r>
          </a:p>
          <a:p>
            <a:r>
              <a:rPr lang="en-US" sz="2000" dirty="0" smtClean="0">
                <a:solidFill>
                  <a:srgbClr val="7030A0"/>
                </a:solidFill>
                <a:latin typeface="Book Antiqua" pitchFamily="18" charset="0"/>
              </a:rPr>
              <a:t>Newspapers&amp; Magazines</a:t>
            </a:r>
            <a:endParaRPr lang="en-IN" sz="2000" dirty="0">
              <a:solidFill>
                <a:srgbClr val="7030A0"/>
              </a:solidFill>
              <a:latin typeface="Book Antiqua" pitchFamily="18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Bradley Hand ITC" pitchFamily="66" charset="0"/>
              </a:rPr>
              <a:t>LIBRARY AND INFORMATION CENTRE</a:t>
            </a:r>
          </a:p>
          <a:p>
            <a:endParaRPr lang="en-IN" dirty="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FFFF"/>
                </a:solidFill>
                <a:latin typeface="Bradley Hand ITC" pitchFamily="66" charset="0"/>
              </a:rPr>
              <a:t>All India Institute of Speech and Hearing, Mysore</a:t>
            </a:r>
            <a:endParaRPr lang="en-IN" dirty="0" smtClean="0">
              <a:solidFill>
                <a:srgbClr val="FFFFFF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FF1313"/>
                </a:solidFill>
                <a:latin typeface="Book Antiqua" pitchFamily="18" charset="0"/>
              </a:rPr>
              <a:t/>
            </a:r>
            <a:br>
              <a:rPr lang="en-US" sz="3200" b="1" dirty="0" smtClean="0">
                <a:solidFill>
                  <a:srgbClr val="FF1313"/>
                </a:solidFill>
                <a:latin typeface="Book Antiqua" pitchFamily="18" charset="0"/>
              </a:rPr>
            </a:br>
            <a:r>
              <a:rPr lang="en-US" sz="2800" b="1" dirty="0" smtClean="0">
                <a:solidFill>
                  <a:srgbClr val="7030A0"/>
                </a:solidFill>
                <a:latin typeface="Castellar" pitchFamily="18" charset="0"/>
              </a:rPr>
              <a:t>INFORMATION</a:t>
            </a:r>
            <a:r>
              <a:rPr lang="en-US" sz="3200" b="1" dirty="0" smtClean="0">
                <a:solidFill>
                  <a:srgbClr val="FF1313"/>
                </a:solidFill>
                <a:latin typeface="Castellar" pitchFamily="18" charset="0"/>
              </a:rPr>
              <a:t> </a:t>
            </a:r>
            <a:r>
              <a:rPr lang="en-US" sz="3200" b="1" dirty="0" smtClean="0">
                <a:solidFill>
                  <a:srgbClr val="7030A0"/>
                </a:solidFill>
                <a:latin typeface="Castellar" pitchFamily="18" charset="0"/>
              </a:rPr>
              <a:t>RESOURCES</a:t>
            </a:r>
            <a:r>
              <a:rPr lang="en-US" sz="3200" b="1" dirty="0" smtClean="0">
                <a:solidFill>
                  <a:srgbClr val="FF1313"/>
                </a:solidFill>
                <a:latin typeface="Book Antiqua" pitchFamily="18" charset="0"/>
              </a:rPr>
              <a:t/>
            </a:r>
            <a:br>
              <a:rPr lang="en-US" sz="3200" b="1" dirty="0" smtClean="0">
                <a:solidFill>
                  <a:srgbClr val="FF1313"/>
                </a:solidFill>
                <a:latin typeface="Book Antiqua" pitchFamily="18" charset="0"/>
              </a:rPr>
            </a:br>
            <a:r>
              <a:rPr lang="en-US" sz="2400" b="1" dirty="0" smtClean="0">
                <a:solidFill>
                  <a:srgbClr val="7030A0"/>
                </a:solidFill>
                <a:latin typeface="Castellar" pitchFamily="18" charset="0"/>
              </a:rPr>
              <a:t>-</a:t>
            </a:r>
            <a:r>
              <a:rPr lang="en-US" sz="2400" dirty="0" smtClean="0">
                <a:solidFill>
                  <a:srgbClr val="7030A0"/>
                </a:solidFill>
                <a:latin typeface="Castellar" pitchFamily="18" charset="0"/>
              </a:rPr>
              <a:t>ELECTRONIC-</a:t>
            </a:r>
            <a:endParaRPr lang="en-US" sz="2400" dirty="0">
              <a:solidFill>
                <a:srgbClr val="7030A0"/>
              </a:solidFill>
              <a:latin typeface="Castellar" pitchFamily="18" charset="0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IN" dirty="0"/>
          </a:p>
        </p:txBody>
      </p:sp>
      <p:sp>
        <p:nvSpPr>
          <p:cNvPr id="17" name="Content Placeholder 1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endParaRPr lang="en-IN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rgbClr val="7030A0"/>
                </a:solidFill>
                <a:latin typeface="Book Antiqua" pitchFamily="18" charset="0"/>
              </a:rPr>
              <a:t>E-journals</a:t>
            </a:r>
          </a:p>
          <a:p>
            <a:r>
              <a:rPr lang="en-US" sz="2000" dirty="0" smtClean="0">
                <a:solidFill>
                  <a:srgbClr val="7030A0"/>
                </a:solidFill>
                <a:latin typeface="Book Antiqua" pitchFamily="18" charset="0"/>
              </a:rPr>
              <a:t>E-books</a:t>
            </a:r>
          </a:p>
          <a:p>
            <a:r>
              <a:rPr lang="en-US" sz="2000" dirty="0" smtClean="0">
                <a:solidFill>
                  <a:srgbClr val="7030A0"/>
                </a:solidFill>
                <a:latin typeface="Book Antiqua" pitchFamily="18" charset="0"/>
              </a:rPr>
              <a:t>Online Databases</a:t>
            </a:r>
          </a:p>
          <a:p>
            <a:r>
              <a:rPr lang="en-US" sz="2000" dirty="0" smtClean="0">
                <a:solidFill>
                  <a:srgbClr val="7030A0"/>
                </a:solidFill>
                <a:latin typeface="Book Antiqua" pitchFamily="18" charset="0"/>
              </a:rPr>
              <a:t>E-Theses &amp; Dissertations</a:t>
            </a:r>
          </a:p>
          <a:p>
            <a:pPr lvl="0"/>
            <a:r>
              <a:rPr lang="en-IN" sz="2000" dirty="0" smtClean="0">
                <a:solidFill>
                  <a:srgbClr val="7030A0"/>
                </a:solidFill>
                <a:latin typeface="Book Antiqua" pitchFamily="18" charset="0"/>
              </a:rPr>
              <a:t>CD/DVD-ROMs </a:t>
            </a:r>
          </a:p>
          <a:p>
            <a:endParaRPr lang="en-IN" dirty="0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Bradley Hand ITC" pitchFamily="66" charset="0"/>
              </a:rPr>
              <a:t>LIBRARY AND INFORMATION CENTRE</a:t>
            </a:r>
          </a:p>
          <a:p>
            <a:endParaRPr lang="en-IN" dirty="0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 smtClean="0">
              <a:solidFill>
                <a:srgbClr val="FFFFFF"/>
              </a:solidFill>
              <a:latin typeface="Bradley Hand ITC" pitchFamily="66" charset="0"/>
            </a:endParaRPr>
          </a:p>
          <a:p>
            <a:pPr algn="ctr"/>
            <a:r>
              <a:rPr lang="en-US" dirty="0" smtClean="0">
                <a:solidFill>
                  <a:srgbClr val="FFFFFF"/>
                </a:solidFill>
                <a:latin typeface="Bradley Hand ITC" pitchFamily="66" charset="0"/>
              </a:rPr>
              <a:t>All India Institute of Speech and Hearing, Mysore</a:t>
            </a:r>
            <a:endParaRPr lang="en-IN" dirty="0" smtClean="0">
              <a:solidFill>
                <a:srgbClr val="FFFFFF"/>
              </a:solidFill>
              <a:latin typeface="Bradley Hand ITC" pitchFamily="66" charset="0"/>
            </a:endParaRPr>
          </a:p>
          <a:p>
            <a:endParaRPr lang="en-IN" dirty="0"/>
          </a:p>
        </p:txBody>
      </p:sp>
      <p:pic>
        <p:nvPicPr>
          <p:cNvPr id="1026" name="Picture 2" descr="C:\Users\shijith kumar\Desktop\naacpresentation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733550"/>
            <a:ext cx="3333750" cy="2438400"/>
          </a:xfrm>
          <a:prstGeom prst="rect">
            <a:avLst/>
          </a:prstGeom>
          <a:solidFill>
            <a:srgbClr val="C00000"/>
          </a:solidFill>
          <a:ln>
            <a:solidFill>
              <a:srgbClr val="FF1313"/>
            </a:solidFill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cap="all" dirty="0" smtClean="0">
                <a:solidFill>
                  <a:srgbClr val="CC6600"/>
                </a:solidFill>
                <a:latin typeface="Book Antiqua" pitchFamily="18" charset="0"/>
              </a:rPr>
              <a:t/>
            </a:r>
            <a:br>
              <a:rPr lang="en-US" sz="3200" cap="all" dirty="0" smtClean="0">
                <a:solidFill>
                  <a:srgbClr val="CC6600"/>
                </a:solidFill>
                <a:latin typeface="Book Antiqua" pitchFamily="18" charset="0"/>
              </a:rPr>
            </a:br>
            <a:r>
              <a:rPr lang="en-US" sz="3200" cap="all" dirty="0" smtClean="0">
                <a:solidFill>
                  <a:srgbClr val="CC6600"/>
                </a:solidFill>
                <a:latin typeface="Book Antiqua" pitchFamily="18" charset="0"/>
              </a:rPr>
              <a:t/>
            </a:r>
            <a:br>
              <a:rPr lang="en-US" sz="3200" cap="all" dirty="0" smtClean="0">
                <a:solidFill>
                  <a:srgbClr val="CC6600"/>
                </a:solidFill>
                <a:latin typeface="Book Antiqua" pitchFamily="18" charset="0"/>
              </a:rPr>
            </a:br>
            <a:r>
              <a:rPr lang="en-US" sz="3200" cap="all" dirty="0" smtClean="0">
                <a:solidFill>
                  <a:srgbClr val="7030A0"/>
                </a:solidFill>
                <a:latin typeface="Castellar" pitchFamily="18" charset="0"/>
              </a:rPr>
              <a:t>Information Services</a:t>
            </a:r>
            <a:r>
              <a:rPr lang="en-US" b="1" dirty="0" smtClean="0">
                <a:solidFill>
                  <a:srgbClr val="CC6600"/>
                </a:solidFill>
                <a:latin typeface="Book Antiqua" pitchFamily="18" charset="0"/>
              </a:rPr>
              <a:t/>
            </a:r>
            <a:br>
              <a:rPr lang="en-US" b="1" dirty="0" smtClean="0">
                <a:solidFill>
                  <a:srgbClr val="CC6600"/>
                </a:solidFill>
                <a:latin typeface="Book Antiqua" pitchFamily="18" charset="0"/>
              </a:rPr>
            </a:br>
            <a:r>
              <a:rPr lang="en-US" sz="2400" dirty="0" smtClean="0">
                <a:solidFill>
                  <a:srgbClr val="7030A0"/>
                </a:solidFill>
                <a:latin typeface="Castellar" pitchFamily="18" charset="0"/>
              </a:rPr>
              <a:t>-</a:t>
            </a:r>
            <a:r>
              <a:rPr lang="en-US" sz="2400" cap="all" dirty="0" smtClean="0">
                <a:solidFill>
                  <a:srgbClr val="7030A0"/>
                </a:solidFill>
                <a:latin typeface="Castellar" pitchFamily="18" charset="0"/>
              </a:rPr>
              <a:t>Traditional-</a:t>
            </a:r>
            <a:r>
              <a:rPr lang="en-US" sz="2800" cap="all" dirty="0" smtClean="0">
                <a:solidFill>
                  <a:srgbClr val="CC6600"/>
                </a:solidFill>
                <a:latin typeface="Book Antiqua" pitchFamily="18" charset="0"/>
              </a:rPr>
              <a:t/>
            </a:r>
            <a:br>
              <a:rPr lang="en-US" sz="2800" cap="all" dirty="0" smtClean="0">
                <a:solidFill>
                  <a:srgbClr val="CC6600"/>
                </a:solidFill>
                <a:latin typeface="Book Antiqua" pitchFamily="18" charset="0"/>
              </a:rPr>
            </a:br>
            <a:endParaRPr lang="en-US" sz="2800" cap="all" dirty="0">
              <a:solidFill>
                <a:srgbClr val="CC6600"/>
              </a:solidFill>
              <a:latin typeface="Book Antiqua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sz="2200" dirty="0" smtClean="0"/>
          </a:p>
          <a:p>
            <a:pPr lvl="0"/>
            <a:r>
              <a:rPr lang="en-IN" sz="2000" dirty="0" smtClean="0">
                <a:solidFill>
                  <a:srgbClr val="7030A0"/>
                </a:solidFill>
                <a:latin typeface="Book Antiqua" pitchFamily="18" charset="0"/>
              </a:rPr>
              <a:t>Book Lending Service </a:t>
            </a:r>
          </a:p>
          <a:p>
            <a:pPr lvl="0"/>
            <a:r>
              <a:rPr lang="en-IN" sz="2000" dirty="0" smtClean="0">
                <a:solidFill>
                  <a:srgbClr val="7030A0"/>
                </a:solidFill>
                <a:latin typeface="Book Antiqua" pitchFamily="18" charset="0"/>
              </a:rPr>
              <a:t>Current Awareness Service  </a:t>
            </a:r>
          </a:p>
          <a:p>
            <a:pPr lvl="0"/>
            <a:r>
              <a:rPr lang="en-IN" sz="2000" dirty="0" smtClean="0">
                <a:solidFill>
                  <a:srgbClr val="7030A0"/>
                </a:solidFill>
                <a:latin typeface="Book Antiqua" pitchFamily="18" charset="0"/>
              </a:rPr>
              <a:t>Reference Service</a:t>
            </a:r>
            <a:r>
              <a:rPr lang="en-IN" sz="2000" b="1" dirty="0" smtClean="0">
                <a:solidFill>
                  <a:srgbClr val="7030A0"/>
                </a:solidFill>
                <a:latin typeface="Book Antiqua" pitchFamily="18" charset="0"/>
              </a:rPr>
              <a:t> </a:t>
            </a:r>
            <a:endParaRPr lang="en-IN" sz="2000" dirty="0" smtClean="0">
              <a:solidFill>
                <a:srgbClr val="7030A0"/>
              </a:solidFill>
              <a:latin typeface="Book Antiqua" pitchFamily="18" charset="0"/>
            </a:endParaRPr>
          </a:p>
          <a:p>
            <a:pPr lvl="0"/>
            <a:r>
              <a:rPr lang="en-IN" sz="2000" dirty="0" smtClean="0">
                <a:solidFill>
                  <a:srgbClr val="7030A0"/>
                </a:solidFill>
                <a:latin typeface="Book Antiqua" pitchFamily="18" charset="0"/>
              </a:rPr>
              <a:t>Reprographic Service</a:t>
            </a:r>
            <a:r>
              <a:rPr lang="en-IN" sz="2000" b="1" dirty="0" smtClean="0">
                <a:solidFill>
                  <a:srgbClr val="7030A0"/>
                </a:solidFill>
                <a:latin typeface="Book Antiqua" pitchFamily="18" charset="0"/>
              </a:rPr>
              <a:t> </a:t>
            </a:r>
            <a:endParaRPr lang="en-IN" sz="2000" dirty="0" smtClean="0">
              <a:solidFill>
                <a:srgbClr val="7030A0"/>
              </a:solidFill>
              <a:latin typeface="Book Antiqua" pitchFamily="18" charset="0"/>
            </a:endParaRPr>
          </a:p>
          <a:p>
            <a:pPr marL="0" indent="0" algn="just">
              <a:lnSpc>
                <a:spcPct val="90000"/>
              </a:lnSpc>
              <a:buFontTx/>
              <a:buNone/>
            </a:pPr>
            <a:endParaRPr lang="en-US" sz="2200" b="1" dirty="0">
              <a:solidFill>
                <a:srgbClr val="990099"/>
              </a:solidFill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 smtClean="0">
              <a:solidFill>
                <a:schemeClr val="bg1"/>
              </a:solidFill>
              <a:latin typeface="Bradley Hand ITC" pitchFamily="66" charset="0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Bradley Hand ITC" pitchFamily="66" charset="0"/>
              </a:rPr>
              <a:t>LIBRARY AND INFORMATION CENTRE</a:t>
            </a:r>
          </a:p>
          <a:p>
            <a:endParaRPr lang="en-IN" dirty="0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 smtClean="0">
              <a:solidFill>
                <a:srgbClr val="FFFFFF"/>
              </a:solidFill>
              <a:latin typeface="Bradley Hand ITC" pitchFamily="66" charset="0"/>
            </a:endParaRPr>
          </a:p>
          <a:p>
            <a:pPr algn="ctr"/>
            <a:r>
              <a:rPr lang="en-US" dirty="0" smtClean="0">
                <a:solidFill>
                  <a:srgbClr val="FFFFFF"/>
                </a:solidFill>
                <a:latin typeface="Bradley Hand ITC" pitchFamily="66" charset="0"/>
              </a:rPr>
              <a:t>All India Institute of Speech and Hearing, Mysore</a:t>
            </a:r>
            <a:endParaRPr lang="en-IN" dirty="0" smtClean="0">
              <a:solidFill>
                <a:srgbClr val="FFFFFF"/>
              </a:solidFill>
              <a:latin typeface="Bradley Hand ITC" pitchFamily="66" charset="0"/>
            </a:endParaRPr>
          </a:p>
          <a:p>
            <a:endParaRPr lang="en-IN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Book Antiqua" pitchFamily="18" charset="0"/>
              </a:rPr>
              <a:t>	</a:t>
            </a:r>
            <a:r>
              <a:rPr lang="en-US" sz="3200" b="1" dirty="0" smtClean="0">
                <a:solidFill>
                  <a:srgbClr val="7030A0"/>
                </a:solidFill>
                <a:latin typeface="Castellar" pitchFamily="18" charset="0"/>
              </a:rPr>
              <a:t>INFORMATION SERVICES</a:t>
            </a:r>
            <a:endParaRPr lang="en-US" sz="3200" b="1" dirty="0">
              <a:solidFill>
                <a:srgbClr val="7030A0"/>
              </a:solidFill>
              <a:latin typeface="Castellar" pitchFamily="18" charset="0"/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819150"/>
            <a:ext cx="8229600" cy="4114800"/>
          </a:xfrm>
        </p:spPr>
        <p:txBody>
          <a:bodyPr/>
          <a:lstStyle/>
          <a:p>
            <a:pPr algn="ctr">
              <a:buNone/>
            </a:pPr>
            <a:r>
              <a:rPr lang="en-US" sz="2800" dirty="0" smtClean="0">
                <a:solidFill>
                  <a:srgbClr val="7030A0"/>
                </a:solidFill>
                <a:latin typeface="Book Antiqua" pitchFamily="18" charset="0"/>
              </a:rPr>
              <a:t>                </a:t>
            </a:r>
            <a:r>
              <a:rPr lang="en-US" sz="2400" dirty="0" smtClean="0">
                <a:solidFill>
                  <a:srgbClr val="7030A0"/>
                </a:solidFill>
                <a:latin typeface="Castellar" pitchFamily="18" charset="0"/>
              </a:rPr>
              <a:t>-ELECTRONIC-</a:t>
            </a:r>
          </a:p>
          <a:p>
            <a:pPr algn="ctr">
              <a:buNone/>
            </a:pPr>
            <a:endParaRPr lang="en-US" sz="2400" dirty="0" smtClean="0">
              <a:solidFill>
                <a:srgbClr val="7030A0"/>
              </a:solidFill>
              <a:latin typeface="Castellar" pitchFamily="18" charset="0"/>
            </a:endParaRPr>
          </a:p>
          <a:p>
            <a:pPr lvl="0"/>
            <a:r>
              <a:rPr lang="en-IN" sz="2000" dirty="0" smtClean="0">
                <a:solidFill>
                  <a:srgbClr val="7030A0"/>
                </a:solidFill>
                <a:latin typeface="Book Antiqua" pitchFamily="18" charset="0"/>
              </a:rPr>
              <a:t>Book CD-ROM Service</a:t>
            </a:r>
          </a:p>
          <a:p>
            <a:pPr lvl="0"/>
            <a:r>
              <a:rPr lang="en-IN" sz="2000" dirty="0" smtClean="0">
                <a:solidFill>
                  <a:srgbClr val="7030A0"/>
                </a:solidFill>
                <a:latin typeface="Book Antiqua" pitchFamily="18" charset="0"/>
              </a:rPr>
              <a:t>Digital Research Repository Service </a:t>
            </a:r>
          </a:p>
          <a:p>
            <a:pPr lvl="0"/>
            <a:r>
              <a:rPr lang="en-IN" sz="2000" dirty="0" smtClean="0">
                <a:solidFill>
                  <a:srgbClr val="7030A0"/>
                </a:solidFill>
                <a:latin typeface="Book Antiqua" pitchFamily="18" charset="0"/>
              </a:rPr>
              <a:t>Educational Resources in Medicine Service </a:t>
            </a:r>
          </a:p>
          <a:p>
            <a:pPr lvl="0"/>
            <a:r>
              <a:rPr lang="en-IN" sz="2000" dirty="0" smtClean="0">
                <a:solidFill>
                  <a:srgbClr val="7030A0"/>
                </a:solidFill>
                <a:latin typeface="Book Antiqua" pitchFamily="18" charset="0"/>
              </a:rPr>
              <a:t>N-LIST Services </a:t>
            </a:r>
          </a:p>
          <a:p>
            <a:pPr lvl="0"/>
            <a:r>
              <a:rPr lang="en-IN" sz="2000" dirty="0" smtClean="0">
                <a:solidFill>
                  <a:srgbClr val="7030A0"/>
                </a:solidFill>
                <a:latin typeface="Book Antiqua" pitchFamily="18" charset="0"/>
              </a:rPr>
              <a:t>Online News Clipping Service </a:t>
            </a:r>
          </a:p>
          <a:p>
            <a:pPr lvl="0"/>
            <a:r>
              <a:rPr lang="en-IN" sz="2000" dirty="0" smtClean="0">
                <a:solidFill>
                  <a:srgbClr val="7030A0"/>
                </a:solidFill>
                <a:latin typeface="Book Antiqua" pitchFamily="18" charset="0"/>
              </a:rPr>
              <a:t>Plagiarism Checking Service </a:t>
            </a:r>
          </a:p>
          <a:p>
            <a:pPr algn="ctr">
              <a:buNone/>
            </a:pPr>
            <a:endParaRPr lang="en-IN" sz="2800" dirty="0" smtClean="0">
              <a:latin typeface="Book Antiqua" pitchFamily="18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 smtClean="0">
              <a:solidFill>
                <a:schemeClr val="bg1"/>
              </a:solidFill>
              <a:latin typeface="Bradley Hand ITC" pitchFamily="66" charset="0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Bradley Hand ITC" pitchFamily="66" charset="0"/>
              </a:rPr>
              <a:t>LIBRARY AND INFORMATION CENTRE</a:t>
            </a:r>
          </a:p>
          <a:p>
            <a:endParaRPr lang="en-IN" dirty="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5010150"/>
            <a:ext cx="9144000" cy="457200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 smtClean="0">
              <a:solidFill>
                <a:srgbClr val="FFFFFF"/>
              </a:solidFill>
              <a:latin typeface="Bradley Hand ITC" pitchFamily="66" charset="0"/>
            </a:endParaRPr>
          </a:p>
          <a:p>
            <a:pPr algn="ctr"/>
            <a:r>
              <a:rPr lang="en-US" dirty="0" smtClean="0">
                <a:solidFill>
                  <a:srgbClr val="FFFFFF"/>
                </a:solidFill>
                <a:latin typeface="Bradley Hand ITC" pitchFamily="66" charset="0"/>
              </a:rPr>
              <a:t>All India Institute of Speech and Hearing, Mysore</a:t>
            </a:r>
            <a:endParaRPr lang="en-IN" dirty="0" smtClean="0">
              <a:solidFill>
                <a:srgbClr val="FFFFFF"/>
              </a:solidFill>
              <a:latin typeface="Bradley Hand ITC" pitchFamily="66" charset="0"/>
            </a:endParaRPr>
          </a:p>
          <a:p>
            <a:endParaRPr lang="en-IN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sz="3200" b="1" cap="all" dirty="0" smtClean="0">
                <a:solidFill>
                  <a:srgbClr val="D60093"/>
                </a:solidFill>
                <a:latin typeface="Castellar" pitchFamily="18" charset="0"/>
              </a:rPr>
              <a:t>       </a:t>
            </a:r>
            <a:br>
              <a:rPr lang="en-US" sz="3200" b="1" cap="all" dirty="0" smtClean="0">
                <a:solidFill>
                  <a:srgbClr val="D60093"/>
                </a:solidFill>
                <a:latin typeface="Castellar" pitchFamily="18" charset="0"/>
              </a:rPr>
            </a:br>
            <a:r>
              <a:rPr lang="en-US" sz="3200" b="1" cap="all" dirty="0" smtClean="0">
                <a:solidFill>
                  <a:srgbClr val="D60093"/>
                </a:solidFill>
                <a:latin typeface="Castellar" pitchFamily="18" charset="0"/>
              </a:rPr>
              <a:t>         </a:t>
            </a:r>
            <a:r>
              <a:rPr lang="en-US" sz="3200" b="1" cap="all" dirty="0" smtClean="0">
                <a:solidFill>
                  <a:srgbClr val="7030A0"/>
                </a:solidFill>
                <a:latin typeface="Castellar" pitchFamily="18" charset="0"/>
              </a:rPr>
              <a:t>Value added Services</a:t>
            </a:r>
            <a:endParaRPr lang="en-US" sz="3200" b="1" cap="all" dirty="0">
              <a:solidFill>
                <a:srgbClr val="7030A0"/>
              </a:solidFill>
              <a:latin typeface="Castellar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IN" sz="2800" dirty="0" smtClean="0"/>
          </a:p>
          <a:p>
            <a:pPr lvl="0"/>
            <a:r>
              <a:rPr lang="en-IN" sz="2000" dirty="0" smtClean="0">
                <a:solidFill>
                  <a:srgbClr val="7030A0"/>
                </a:solidFill>
                <a:latin typeface="Book Antiqua" pitchFamily="18" charset="0"/>
              </a:rPr>
              <a:t>Online Book Reservation Service</a:t>
            </a:r>
          </a:p>
          <a:p>
            <a:pPr lvl="0"/>
            <a:r>
              <a:rPr lang="en-IN" sz="2000" dirty="0" smtClean="0">
                <a:solidFill>
                  <a:srgbClr val="7030A0"/>
                </a:solidFill>
                <a:latin typeface="Book Antiqua" pitchFamily="18" charset="0"/>
              </a:rPr>
              <a:t>Online Public Access Catalogue</a:t>
            </a:r>
          </a:p>
          <a:p>
            <a:pPr lvl="0"/>
            <a:r>
              <a:rPr lang="en-IN" sz="2000" dirty="0" smtClean="0">
                <a:solidFill>
                  <a:srgbClr val="7030A0"/>
                </a:solidFill>
                <a:latin typeface="Book Antiqua" pitchFamily="18" charset="0"/>
              </a:rPr>
              <a:t>Open Source Software based E-book Searching </a:t>
            </a:r>
          </a:p>
          <a:p>
            <a:pPr lvl="0"/>
            <a:r>
              <a:rPr lang="en-IN" sz="2000" dirty="0" smtClean="0">
                <a:solidFill>
                  <a:srgbClr val="7030A0"/>
                </a:solidFill>
                <a:latin typeface="Book Antiqua" pitchFamily="18" charset="0"/>
              </a:rPr>
              <a:t>Remote Access to Electronic Resources</a:t>
            </a:r>
          </a:p>
          <a:p>
            <a:pPr>
              <a:lnSpc>
                <a:spcPct val="90000"/>
              </a:lnSpc>
              <a:buNone/>
            </a:pPr>
            <a:endParaRPr lang="en-US" sz="3000" b="1" dirty="0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28600" y="0"/>
            <a:ext cx="9144000" cy="400050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 smtClean="0">
              <a:solidFill>
                <a:schemeClr val="bg1"/>
              </a:solidFill>
              <a:latin typeface="Bradley Hand ITC" pitchFamily="66" charset="0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Bradley Hand ITC" pitchFamily="66" charset="0"/>
              </a:rPr>
              <a:t>LIBRARY AND INFORMATION CENTRE</a:t>
            </a:r>
          </a:p>
          <a:p>
            <a:endParaRPr lang="en-IN" dirty="0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 smtClean="0">
              <a:solidFill>
                <a:srgbClr val="FFFFFF"/>
              </a:solidFill>
              <a:latin typeface="Bradley Hand ITC" pitchFamily="66" charset="0"/>
            </a:endParaRPr>
          </a:p>
          <a:p>
            <a:pPr algn="ctr"/>
            <a:r>
              <a:rPr lang="en-US" dirty="0" smtClean="0">
                <a:solidFill>
                  <a:srgbClr val="FFFFFF"/>
                </a:solidFill>
                <a:latin typeface="Bradley Hand ITC" pitchFamily="66" charset="0"/>
              </a:rPr>
              <a:t>All India Institute of Speech and Hearing, Mysore</a:t>
            </a:r>
            <a:endParaRPr lang="en-IN" dirty="0" smtClean="0">
              <a:solidFill>
                <a:srgbClr val="FFFFFF"/>
              </a:solidFill>
              <a:latin typeface="Bradley Hand ITC" pitchFamily="66" charset="0"/>
            </a:endParaRPr>
          </a:p>
          <a:p>
            <a:endParaRPr lang="en-IN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Book Antiqua" pitchFamily="18" charset="0"/>
              </a:rPr>
              <a:t>	</a:t>
            </a:r>
            <a:r>
              <a:rPr lang="en-US" sz="3200" b="1" dirty="0" smtClean="0">
                <a:solidFill>
                  <a:srgbClr val="7030A0"/>
                </a:solidFill>
                <a:latin typeface="Book Antiqua" pitchFamily="18" charset="0"/>
              </a:rPr>
              <a:t>BEST PRACTICES</a:t>
            </a:r>
            <a:endParaRPr lang="en-US" sz="3200" b="1" dirty="0">
              <a:solidFill>
                <a:srgbClr val="7030A0"/>
              </a:solidFill>
              <a:latin typeface="Book Antiqua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endParaRPr lang="en-US" sz="2200" b="1" dirty="0" smtClean="0"/>
          </a:p>
          <a:p>
            <a:pPr>
              <a:lnSpc>
                <a:spcPct val="90000"/>
              </a:lnSpc>
            </a:pPr>
            <a:endParaRPr lang="en-US" sz="2200" b="1" dirty="0" smtClean="0"/>
          </a:p>
          <a:p>
            <a:pPr>
              <a:lnSpc>
                <a:spcPct val="90000"/>
              </a:lnSpc>
              <a:buNone/>
            </a:pPr>
            <a:endParaRPr lang="en-US" sz="2200" b="1" dirty="0" smtClean="0"/>
          </a:p>
          <a:p>
            <a:pPr>
              <a:lnSpc>
                <a:spcPct val="90000"/>
              </a:lnSpc>
              <a:buNone/>
            </a:pPr>
            <a:endParaRPr lang="en-US" sz="2200" b="1" dirty="0" smtClean="0"/>
          </a:p>
          <a:p>
            <a:pPr>
              <a:lnSpc>
                <a:spcPct val="90000"/>
              </a:lnSpc>
              <a:buNone/>
            </a:pPr>
            <a:r>
              <a:rPr lang="en-US" sz="2200" b="1" dirty="0" smtClean="0"/>
              <a:t> </a:t>
            </a:r>
            <a:endParaRPr lang="en-US" sz="2200" b="1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 smtClean="0">
              <a:solidFill>
                <a:schemeClr val="bg1"/>
              </a:solidFill>
              <a:latin typeface="Bradley Hand ITC" pitchFamily="66" charset="0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Bradley Hand ITC" pitchFamily="66" charset="0"/>
              </a:rPr>
              <a:t>LIBRARY AND INFORMATION CENTRE</a:t>
            </a:r>
          </a:p>
          <a:p>
            <a:endParaRPr lang="en-IN" dirty="0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 smtClean="0">
              <a:solidFill>
                <a:srgbClr val="FFFFFF"/>
              </a:solidFill>
              <a:latin typeface="Bradley Hand ITC" pitchFamily="66" charset="0"/>
            </a:endParaRPr>
          </a:p>
          <a:p>
            <a:pPr algn="ctr"/>
            <a:r>
              <a:rPr lang="en-US" dirty="0" smtClean="0">
                <a:solidFill>
                  <a:srgbClr val="FFFFFF"/>
                </a:solidFill>
                <a:latin typeface="Bradley Hand ITC" pitchFamily="66" charset="0"/>
              </a:rPr>
              <a:t>All India Institute of Speech and Hearing, Mysore</a:t>
            </a:r>
            <a:endParaRPr lang="en-IN" dirty="0" smtClean="0">
              <a:solidFill>
                <a:srgbClr val="FFFFFF"/>
              </a:solidFill>
              <a:latin typeface="Bradley Hand ITC" pitchFamily="66" charset="0"/>
            </a:endParaRPr>
          </a:p>
          <a:p>
            <a:endParaRPr lang="en-IN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>
          <a:xfrm>
            <a:off x="3352800" y="1352550"/>
            <a:ext cx="5791200" cy="324207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7030A0"/>
                </a:solidFill>
                <a:latin typeface="Book Antiqua" pitchFamily="18" charset="0"/>
              </a:rPr>
              <a:t>Library Advisory Council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7030A0"/>
                </a:solidFill>
                <a:latin typeface="Book Antiqua" pitchFamily="18" charset="0"/>
              </a:rPr>
              <a:t>User Orientation/Information Literacy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7030A0"/>
                </a:solidFill>
                <a:latin typeface="Book Antiqua" pitchFamily="18" charset="0"/>
              </a:rPr>
              <a:t>User Feedback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7030A0"/>
                </a:solidFill>
                <a:latin typeface="Book Antiqua" pitchFamily="18" charset="0"/>
              </a:rPr>
              <a:t>Usage Monitoring 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7030A0"/>
                </a:solidFill>
                <a:latin typeface="Book Antiqua" pitchFamily="18" charset="0"/>
              </a:rPr>
              <a:t>Best User Award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7030A0"/>
                </a:solidFill>
                <a:latin typeface="Book Antiqua" pitchFamily="18" charset="0"/>
              </a:rPr>
              <a:t>Publication and Research Support</a:t>
            </a:r>
          </a:p>
          <a:p>
            <a:pPr>
              <a:lnSpc>
                <a:spcPct val="90000"/>
              </a:lnSpc>
            </a:pPr>
            <a:r>
              <a:rPr lang="en-US" sz="2000" b="1" dirty="0" smtClean="0">
                <a:solidFill>
                  <a:srgbClr val="7030A0"/>
                </a:solidFill>
                <a:latin typeface="Book Antiqua" pitchFamily="18" charset="0"/>
              </a:rPr>
              <a:t>E-journal Design Research Project</a:t>
            </a:r>
          </a:p>
          <a:p>
            <a:pPr>
              <a:lnSpc>
                <a:spcPct val="90000"/>
              </a:lnSpc>
            </a:pPr>
            <a:endParaRPr lang="en-US" b="1" dirty="0" smtClean="0"/>
          </a:p>
          <a:p>
            <a:endParaRPr lang="en-IN" b="1" dirty="0"/>
          </a:p>
        </p:txBody>
      </p:sp>
      <p:pic>
        <p:nvPicPr>
          <p:cNvPr id="13" name="Picture 12" descr="images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581150"/>
            <a:ext cx="2466975" cy="2438400"/>
          </a:xfrm>
          <a:prstGeom prst="rect">
            <a:avLst/>
          </a:prstGeom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438150"/>
            <a:ext cx="6172200" cy="857250"/>
          </a:xfrm>
        </p:spPr>
        <p:txBody>
          <a:bodyPr/>
          <a:lstStyle/>
          <a:p>
            <a:r>
              <a:rPr lang="en-US" sz="3000" b="1" dirty="0" smtClean="0">
                <a:solidFill>
                  <a:srgbClr val="7030A0"/>
                </a:solidFill>
                <a:latin typeface="Castellar" pitchFamily="18" charset="0"/>
              </a:rPr>
              <a:t>INFRASTRUCTURE</a:t>
            </a:r>
            <a:endParaRPr lang="en-US" sz="3000" b="1" dirty="0">
              <a:solidFill>
                <a:srgbClr val="7030A0"/>
              </a:solidFill>
              <a:latin typeface="Castellar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04950"/>
            <a:ext cx="7924800" cy="3089673"/>
          </a:xfrm>
        </p:spPr>
        <p:txBody>
          <a:bodyPr/>
          <a:lstStyle/>
          <a:p>
            <a:pPr lvl="0"/>
            <a:r>
              <a:rPr lang="en-IN" sz="2000" dirty="0" smtClean="0">
                <a:latin typeface="Book Antiqua" pitchFamily="18" charset="0"/>
              </a:rPr>
              <a:t>Digital Library System</a:t>
            </a:r>
          </a:p>
          <a:p>
            <a:pPr lvl="0"/>
            <a:r>
              <a:rPr lang="en-IN" sz="2000" dirty="0" smtClean="0">
                <a:latin typeface="Book Antiqua" pitchFamily="18" charset="0"/>
              </a:rPr>
              <a:t>Internet Centre with a connection speed of 32 mbps </a:t>
            </a:r>
          </a:p>
          <a:p>
            <a:pPr lvl="0"/>
            <a:r>
              <a:rPr lang="en-IN" sz="2000" dirty="0" smtClean="0">
                <a:latin typeface="Book Antiqua" pitchFamily="18" charset="0"/>
              </a:rPr>
              <a:t>Integrated Library Management System</a:t>
            </a:r>
          </a:p>
          <a:p>
            <a:pPr lvl="0"/>
            <a:r>
              <a:rPr lang="en-IN" sz="2000" dirty="0" smtClean="0">
                <a:latin typeface="Book Antiqua" pitchFamily="18" charset="0"/>
              </a:rPr>
              <a:t>Intranet Facility</a:t>
            </a:r>
          </a:p>
          <a:p>
            <a:pPr lvl="0"/>
            <a:r>
              <a:rPr lang="en-IN" sz="2000" dirty="0" smtClean="0">
                <a:latin typeface="Book Antiqua" pitchFamily="18" charset="0"/>
              </a:rPr>
              <a:t>Language Laboratory </a:t>
            </a:r>
          </a:p>
          <a:p>
            <a:pPr lvl="0"/>
            <a:r>
              <a:rPr lang="en-IN" sz="2000" dirty="0" smtClean="0">
                <a:latin typeface="Book Antiqua" pitchFamily="18" charset="0"/>
              </a:rPr>
              <a:t>Spacious Reading halls </a:t>
            </a:r>
          </a:p>
          <a:p>
            <a:pPr lvl="0"/>
            <a:r>
              <a:rPr lang="en-IN" sz="2000" dirty="0" smtClean="0">
                <a:latin typeface="Book Antiqua" pitchFamily="18" charset="0"/>
              </a:rPr>
              <a:t>Virtual Private Network</a:t>
            </a:r>
          </a:p>
          <a:p>
            <a:pPr lvl="0"/>
            <a:r>
              <a:rPr lang="en-IN" sz="2000" dirty="0" smtClean="0">
                <a:latin typeface="Book Antiqua" pitchFamily="18" charset="0"/>
              </a:rPr>
              <a:t>Web Portal</a:t>
            </a:r>
          </a:p>
          <a:p>
            <a:pPr indent="284163">
              <a:lnSpc>
                <a:spcPct val="90000"/>
              </a:lnSpc>
              <a:buFontTx/>
              <a:buNone/>
            </a:pPr>
            <a:endParaRPr lang="en-US" sz="1600" b="1" i="1" dirty="0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400050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 smtClean="0">
              <a:solidFill>
                <a:schemeClr val="bg1"/>
              </a:solidFill>
              <a:latin typeface="Bradley Hand ITC" pitchFamily="66" charset="0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Bradley Hand ITC" pitchFamily="66" charset="0"/>
              </a:rPr>
              <a:t>LIBRARY AND INFORMATION CENTRE</a:t>
            </a:r>
          </a:p>
          <a:p>
            <a:endParaRPr lang="en-IN" dirty="0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0" y="4743450"/>
            <a:ext cx="9144000" cy="400050"/>
          </a:xfrm>
          <a:prstGeom prst="rect">
            <a:avLst/>
          </a:prstGeom>
          <a:gradFill rotWithShape="1">
            <a:gsLst>
              <a:gs pos="0">
                <a:srgbClr val="959200"/>
              </a:gs>
              <a:gs pos="50000">
                <a:srgbClr val="FFFF00"/>
              </a:gs>
              <a:gs pos="100000">
                <a:srgbClr val="9592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N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</TotalTime>
  <Words>327</Words>
  <Application>Microsoft PowerPoint</Application>
  <PresentationFormat>On-screen Show (16:9)</PresentationFormat>
  <Paragraphs>109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 Welcome  to Library &amp; Information Centre </vt:lpstr>
      <vt:lpstr>INTRODUCTION</vt:lpstr>
      <vt:lpstr>INFORMATION RESOURCES</vt:lpstr>
      <vt:lpstr> INFORMATION RESOURCES -ELECTRONIC-</vt:lpstr>
      <vt:lpstr>  Information Services -Traditional- </vt:lpstr>
      <vt:lpstr> INFORMATION SERVICES</vt:lpstr>
      <vt:lpstr>                 Value added Services</vt:lpstr>
      <vt:lpstr> BEST PRACTICES</vt:lpstr>
      <vt:lpstr>INFRASTRUCTURE</vt:lpstr>
      <vt:lpstr>FUTURE PLANS</vt:lpstr>
    </vt:vector>
  </TitlesOfParts>
  <Company>Staples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 T U D E N T  S E R V I C E S AND FACILITIES</dc:title>
  <dc:creator>Cecille Castro</dc:creator>
  <cp:lastModifiedBy>Dr. Shijith Kumar C</cp:lastModifiedBy>
  <cp:revision>43</cp:revision>
  <dcterms:created xsi:type="dcterms:W3CDTF">2004-06-01T09:06:00Z</dcterms:created>
  <dcterms:modified xsi:type="dcterms:W3CDTF">2013-07-08T16:03:48Z</dcterms:modified>
</cp:coreProperties>
</file>