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67" r:id="rId4"/>
    <p:sldId id="268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313"/>
    <a:srgbClr val="CC3300"/>
    <a:srgbClr val="FF33CC"/>
    <a:srgbClr val="FF9900"/>
    <a:srgbClr val="FFFFFF"/>
    <a:srgbClr val="B08E00"/>
    <a:srgbClr val="FF6699"/>
    <a:srgbClr val="E8B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09" autoAdjust="0"/>
  </p:normalViewPr>
  <p:slideViewPr>
    <p:cSldViewPr>
      <p:cViewPr varScale="1">
        <p:scale>
          <a:sx n="107" d="100"/>
          <a:sy n="107" d="100"/>
        </p:scale>
        <p:origin x="-84" y="-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>
      <p:cViewPr varScale="1">
        <p:scale>
          <a:sx n="53" d="100"/>
          <a:sy n="53" d="100"/>
        </p:scale>
        <p:origin x="-82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B39E63B-8769-462A-A31B-E0CAEF7C3B0B}" type="datetimeFigureOut">
              <a:rPr lang="en-US"/>
              <a:pPr>
                <a:defRPr/>
              </a:pPr>
              <a:t>17/03/2014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E92A063-398B-4EE9-8ECA-475C0D786DB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6093B-8C0B-4DA2-8E03-8C5677588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5FAD9-5CEC-48FB-A138-DB55642F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9E80A-3AA7-48E0-B839-354CE9898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DFC3A-FCD9-435C-BC10-FC2742FE1D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2148-CE4A-4CDD-A678-95182410C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3D7C-C6D1-4918-9C97-ED507740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72827-7E97-4EE6-9FC4-848A4A12A7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5E1C6-0B9A-49D2-A2CF-83768AF5D8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7440D-17C0-43BC-A9AD-70185ABB9C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E8A6-B480-4D75-A88F-C5090E00F1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26B98-6158-4259-A635-B154AA76A9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D2487-4A6C-435C-B10D-2D9AB13E32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87D56-9D08-4D47-B501-DD3E156501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16A0F-3964-4719-BA05-81E77B0B8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08B296-CF5B-4A3D-9274-7C4EB32F2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WELCOME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895350"/>
            <a:ext cx="82296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800" b="1" dirty="0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E07000"/>
                </a:solidFill>
                <a:latin typeface="Castellar" pitchFamily="18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  <a:cs typeface="Arial" charset="0"/>
              </a:rPr>
              <a:t>LIBRARY and INFORMATION CENTRE</a:t>
            </a:r>
          </a:p>
          <a:p>
            <a:pPr algn="ctr">
              <a:lnSpc>
                <a:spcPct val="80000"/>
              </a:lnSpc>
              <a:buNone/>
            </a:pPr>
            <a:endParaRPr lang="en-IN" sz="28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IN" sz="2800" dirty="0" smtClean="0">
                <a:solidFill>
                  <a:srgbClr val="FF0000"/>
                </a:solidFill>
                <a:latin typeface="Book Antiqua" pitchFamily="18" charset="0"/>
              </a:rPr>
              <a:t>www.aiish.ac.in</a:t>
            </a:r>
            <a:endParaRPr lang="en-US" sz="2800" b="1" dirty="0" smtClean="0">
              <a:solidFill>
                <a:srgbClr val="FF0000"/>
              </a:solidFill>
              <a:latin typeface="Castellar" pitchFamily="18" charset="0"/>
              <a:cs typeface="Arial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38150"/>
            <a:ext cx="61722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INFRASTRUCTURE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52550"/>
            <a:ext cx="7924800" cy="3089275"/>
          </a:xfrm>
        </p:spPr>
        <p:txBody>
          <a:bodyPr/>
          <a:lstStyle/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Digital Library Platform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Internet Centre with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32 Mbps Microwave Link</a:t>
            </a:r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Integrated Library Management System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Intranet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Language Laboratory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Spacious Reading Halls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Virtual Private Network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Web Portal</a:t>
            </a:r>
          </a:p>
          <a:p>
            <a:pPr indent="284163" eaLnBrk="1" hangingPunct="1">
              <a:lnSpc>
                <a:spcPct val="90000"/>
              </a:lnSpc>
              <a:buFontTx/>
              <a:buNone/>
              <a:defRPr/>
            </a:pPr>
            <a:endParaRPr lang="en-US" sz="1600" b="1" i="1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rgbClr val="FF1313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0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FUTURE PLANS</a:t>
            </a:r>
            <a:endParaRPr lang="en-IN" sz="2500" b="1" dirty="0" smtClean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35075"/>
            <a:ext cx="8229600" cy="3546475"/>
          </a:xfrm>
        </p:spPr>
        <p:txBody>
          <a:bodyPr/>
          <a:lstStyle/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Information Literacy Assessment of Institute Community</a:t>
            </a:r>
          </a:p>
          <a:p>
            <a:pPr eaLnBrk="1" hangingPunct="1"/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Design and Development of National Digital Repository on Communication Disorders</a:t>
            </a:r>
          </a:p>
          <a:p>
            <a:pPr eaLnBrk="1" hangingPunct="1"/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Implementation of Electromagnetic Security and CCTV Surveillance System (already proposed) </a:t>
            </a:r>
          </a:p>
          <a:p>
            <a:pPr eaLnBrk="1" hangingPunct="1"/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Establishment of High-tech Learning Centre</a:t>
            </a:r>
            <a:endParaRPr lang="en-US" sz="2000" b="1" dirty="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  <a:latin typeface="Castellar" pitchFamily="18" charset="0"/>
              </a:rPr>
              <a:t>INTRODUCTION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229600" cy="35433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  <a:cs typeface="Arial" charset="0"/>
              </a:rPr>
              <a:t>Premier Learning Resource Centre on Communication Disorders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3600" dirty="0" smtClean="0">
              <a:solidFill>
                <a:schemeClr val="bg1"/>
              </a:solidFill>
              <a:latin typeface="Book Antiqua" pitchFamily="18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  <a:cs typeface="Arial" charset="0"/>
              </a:rPr>
              <a:t>Enriched with the best collection of Information Resources pertaining to the field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E07000"/>
                </a:solidFill>
                <a:cs typeface="Arial" charset="0"/>
              </a:rPr>
              <a:t> 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IN" sz="3200" b="1" dirty="0" smtClean="0">
                <a:solidFill>
                  <a:schemeClr val="bg1"/>
                </a:solidFill>
                <a:latin typeface="Castellar" pitchFamily="18" charset="0"/>
              </a:rPr>
              <a:t>Objective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just" eaLnBrk="1" hangingPunct="1"/>
            <a:r>
              <a:rPr lang="en-IN" sz="3600" dirty="0" smtClean="0">
                <a:solidFill>
                  <a:schemeClr val="bg1"/>
                </a:solidFill>
                <a:latin typeface="Book Antiqua" pitchFamily="18" charset="0"/>
              </a:rPr>
              <a:t>To cater to the information needs of students, researchers, practitioners and educators in the field of communication disorders and allied areas. 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IN" sz="2500" b="1" dirty="0" smtClean="0">
                <a:solidFill>
                  <a:schemeClr val="bg1"/>
                </a:solidFill>
                <a:latin typeface="Castellar" pitchFamily="18" charset="0"/>
              </a:rPr>
              <a:t>Human resources</a:t>
            </a:r>
            <a:br>
              <a:rPr lang="en-IN" sz="2500" b="1" dirty="0" smtClean="0">
                <a:solidFill>
                  <a:schemeClr val="bg1"/>
                </a:solidFill>
                <a:latin typeface="Castellar" pitchFamily="18" charset="0"/>
              </a:rPr>
            </a:br>
            <a:endParaRPr lang="en-IN" sz="2500" b="1" dirty="0" smtClean="0">
              <a:solidFill>
                <a:schemeClr val="bg1"/>
              </a:solidFill>
              <a:latin typeface="Castellar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895350"/>
          <a:ext cx="8001000" cy="4496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380317"/>
                <a:gridCol w="2410883"/>
                <a:gridCol w="1447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S.N.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Designation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Sanctioned  Strength         Filled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Library&amp; Information Officer </a:t>
                      </a:r>
                    </a:p>
                    <a:p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Dr.Shijith Kumar, C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Asst. Library&amp; Information Officer </a:t>
                      </a:r>
                    </a:p>
                    <a:p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Mr.Mahadeva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M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Library&amp; Information Assistant</a:t>
                      </a:r>
                    </a:p>
                    <a:p>
                      <a:pPr>
                        <a:lnSpc>
                          <a:spcPts val="1320"/>
                        </a:lnSpc>
                      </a:pP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Mr.Nandeesha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B;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Mr.Nidheesh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David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Kuruvila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2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Library&amp; Information Assistant </a:t>
                      </a:r>
                    </a:p>
                    <a:p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Nanjunda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Swamy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M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Library Assistant </a:t>
                      </a:r>
                    </a:p>
                    <a:p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Mr.Lokesh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P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897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 Division Clerk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Mr.Chandrasekhar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N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Multitasking Staff </a:t>
                      </a:r>
                    </a:p>
                    <a:p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Mr.Chowdaiah,K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Mr.Raju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V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2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        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</a:t>
                      </a:r>
                      <a:r>
                        <a:rPr lang="en-US" sz="1600" b="1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5314950"/>
            <a:ext cx="9144000" cy="53340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815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INFORMATION RESOURCES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0" y="1047750"/>
            <a:ext cx="4041775" cy="47942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  <a:latin typeface="Castellar" pitchFamily="18" charset="0"/>
                <a:ea typeface="+mj-ea"/>
                <a:cs typeface="+mj-cs"/>
              </a:rPr>
              <a:t>( Traditional )</a:t>
            </a:r>
            <a:endParaRPr lang="en-IN" sz="6000" dirty="0" smtClean="0">
              <a:solidFill>
                <a:schemeClr val="bg1"/>
              </a:solidFill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6149" name="Content Placeholder 13"/>
          <p:cNvSpPr>
            <a:spLocks noGrp="1"/>
          </p:cNvSpPr>
          <p:nvPr>
            <p:ph sz="quarter" idx="4"/>
          </p:nvPr>
        </p:nvSpPr>
        <p:spPr>
          <a:xfrm>
            <a:off x="1066800" y="1665684"/>
            <a:ext cx="4041775" cy="2963466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Books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Journals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Bound Volumes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Theses &amp; Dissertations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Newspapers &amp; Magazines</a:t>
            </a:r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INFORMATION</a:t>
            </a:r>
            <a:r>
              <a:rPr lang="en-US" sz="3200" b="1" dirty="0" smtClean="0">
                <a:solidFill>
                  <a:schemeClr val="bg1"/>
                </a:solidFill>
                <a:latin typeface="Castellar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RESOURCES</a:t>
            </a:r>
            <a: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</a:br>
            <a:endParaRPr lang="en-US" sz="2400" dirty="0" smtClean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IN" smtClean="0"/>
          </a:p>
        </p:txBody>
      </p:sp>
      <p:sp>
        <p:nvSpPr>
          <p:cNvPr id="7172" name="Content Placeholder 16"/>
          <p:cNvSpPr>
            <a:spLocks noGrp="1"/>
          </p:cNvSpPr>
          <p:nvPr>
            <p:ph sz="half" idx="2"/>
          </p:nvPr>
        </p:nvSpPr>
        <p:spPr>
          <a:xfrm>
            <a:off x="3429000" y="1047750"/>
            <a:ext cx="2590800" cy="483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b="1" dirty="0" smtClean="0">
                <a:solidFill>
                  <a:schemeClr val="bg1"/>
                </a:solidFill>
                <a:latin typeface="Castellar" pitchFamily="18" charset="0"/>
              </a:rPr>
              <a:t>      ( Electronic ) </a:t>
            </a:r>
            <a:endParaRPr lang="en-IN" sz="1500" b="1" dirty="0" smtClean="0">
              <a:solidFill>
                <a:schemeClr val="bg1"/>
              </a:solidFill>
            </a:endParaRPr>
          </a:p>
        </p:txBody>
      </p:sp>
      <p:sp>
        <p:nvSpPr>
          <p:cNvPr id="7173" name="Content Placeholder 18"/>
          <p:cNvSpPr>
            <a:spLocks noGrp="1"/>
          </p:cNvSpPr>
          <p:nvPr>
            <p:ph sz="quarter" idx="4"/>
          </p:nvPr>
        </p:nvSpPr>
        <p:spPr>
          <a:xfrm>
            <a:off x="911225" y="1589484"/>
            <a:ext cx="4041775" cy="2963466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E-journals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E-books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Online Databases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E-Theses &amp; Dissertations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CD/DVD-ROMs </a:t>
            </a:r>
          </a:p>
          <a:p>
            <a:pPr eaLnBrk="1" hangingPunct="1"/>
            <a:endParaRPr lang="en-IN" dirty="0" smtClean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229600" cy="85725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Book Antiqua" pitchFamily="18" charset="0"/>
              </a:rPr>
              <a:t>	</a:t>
            </a:r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INFORMATION</a:t>
            </a: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 SERVICES</a:t>
            </a:r>
          </a:p>
        </p:txBody>
      </p:sp>
      <p:sp>
        <p:nvSpPr>
          <p:cNvPr id="9219" name="Content Placeholder 11"/>
          <p:cNvSpPr>
            <a:spLocks noGrp="1"/>
          </p:cNvSpPr>
          <p:nvPr>
            <p:ph idx="1"/>
          </p:nvPr>
        </p:nvSpPr>
        <p:spPr>
          <a:xfrm>
            <a:off x="685800" y="1123950"/>
            <a:ext cx="8229600" cy="3962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  <a:latin typeface="Book Antiqua" pitchFamily="18" charset="0"/>
              </a:rPr>
              <a:t>                </a:t>
            </a:r>
            <a:endParaRPr lang="en-US" sz="2400" dirty="0" smtClean="0">
              <a:solidFill>
                <a:srgbClr val="7030A0"/>
              </a:solidFill>
              <a:latin typeface="Castellar" pitchFamily="18" charset="0"/>
            </a:endParaRPr>
          </a:p>
          <a:p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Book Lending Service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CD-ROM </a:t>
            </a: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Service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Digital Research Repository Service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Educational Resources in Medicine Service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N-LIST Services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Online News Clipping Service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Plagiarism Checking Service </a:t>
            </a:r>
          </a:p>
          <a:p>
            <a:pPr algn="ctr" eaLnBrk="1" hangingPunct="1">
              <a:buFontTx/>
              <a:buNone/>
            </a:pPr>
            <a:endParaRPr lang="en-IN" sz="2800" dirty="0" smtClean="0">
              <a:latin typeface="Book Antiqua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8" name="Content Placeholder 16"/>
          <p:cNvSpPr txBox="1">
            <a:spLocks/>
          </p:cNvSpPr>
          <p:nvPr/>
        </p:nvSpPr>
        <p:spPr>
          <a:xfrm>
            <a:off x="3048000" y="1123950"/>
            <a:ext cx="2590800" cy="4833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9550"/>
            <a:ext cx="8229600" cy="857250"/>
          </a:xfrm>
        </p:spPr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  <a:t>       </a:t>
            </a:r>
            <a:b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</a:br>
            <a: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  <a:t>             </a:t>
            </a:r>
            <a:r>
              <a:rPr lang="en-US" sz="2800" b="1" cap="all" dirty="0" smtClean="0">
                <a:solidFill>
                  <a:schemeClr val="bg1"/>
                </a:solidFill>
                <a:latin typeface="Castellar" pitchFamily="18" charset="0"/>
              </a:rPr>
              <a:t>Value added Services</a:t>
            </a:r>
            <a:endParaRPr lang="en-US" sz="2800" b="1" cap="all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10878"/>
            <a:ext cx="8229600" cy="3394472"/>
          </a:xfrm>
        </p:spPr>
        <p:txBody>
          <a:bodyPr/>
          <a:lstStyle/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Online Book Reservation Service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Online Public Access Catalogue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Open Source Software based E-book Searching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Remote Access to Electronic Resources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b="1" dirty="0" smtClean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530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BEST PRACTICES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smtClean="0"/>
              <a:t> </a:t>
            </a:r>
          </a:p>
        </p:txBody>
      </p:sp>
      <p:sp>
        <p:nvSpPr>
          <p:cNvPr id="11272" name="Content Placeholder 11"/>
          <p:cNvSpPr>
            <a:spLocks noGrp="1"/>
          </p:cNvSpPr>
          <p:nvPr>
            <p:ph sz="quarter" idx="4"/>
          </p:nvPr>
        </p:nvSpPr>
        <p:spPr>
          <a:xfrm>
            <a:off x="1066800" y="1463675"/>
            <a:ext cx="5791200" cy="3241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E-journal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Design Research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Publication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and Research Support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Usage Monitoring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User Feedback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User Orientation/Information Literacy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/>
            <a:endParaRPr lang="en-IN" b="1" dirty="0" smtClean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</TotalTime>
  <Words>481</Words>
  <Application>Microsoft Office PowerPoint</Application>
  <PresentationFormat>On-screen Show (16:9)</PresentationFormat>
  <Paragraphs>164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WELCOME</vt:lpstr>
      <vt:lpstr>INTRODUCTION</vt:lpstr>
      <vt:lpstr>Objective</vt:lpstr>
      <vt:lpstr>Human resources </vt:lpstr>
      <vt:lpstr>INFORMATION RESOURCES</vt:lpstr>
      <vt:lpstr> INFORMATION RESOURCES </vt:lpstr>
      <vt:lpstr> INFORMATION SERVICES</vt:lpstr>
      <vt:lpstr>                     Value added Services</vt:lpstr>
      <vt:lpstr>BEST PRACTICES</vt:lpstr>
      <vt:lpstr>INFRASTRUCTURE</vt:lpstr>
      <vt:lpstr>FUTURE PLANS</vt:lpstr>
    </vt:vector>
  </TitlesOfParts>
  <Company>Staples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T U D E N T  S E R V I C E S AND FACILITIES</dc:title>
  <dc:creator>Cecille Castro</dc:creator>
  <cp:lastModifiedBy>Dr. Shijith Kumar C</cp:lastModifiedBy>
  <cp:revision>85</cp:revision>
  <dcterms:created xsi:type="dcterms:W3CDTF">2004-06-01T09:06:00Z</dcterms:created>
  <dcterms:modified xsi:type="dcterms:W3CDTF">2014-03-17T16:16:12Z</dcterms:modified>
</cp:coreProperties>
</file>