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1313"/>
    <a:srgbClr val="FF33CC"/>
    <a:srgbClr val="FFFFFF"/>
    <a:srgbClr val="FF9900"/>
    <a:srgbClr val="B08E00"/>
    <a:srgbClr val="FF6699"/>
    <a:srgbClr val="E8B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8" autoAdjust="0"/>
    <p:restoredTop sz="94609" autoAdjust="0"/>
  </p:normalViewPr>
  <p:slideViewPr>
    <p:cSldViewPr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6"/>
    </p:cViewPr>
  </p:sorterViewPr>
  <p:notesViewPr>
    <p:cSldViewPr>
      <p:cViewPr varScale="1">
        <p:scale>
          <a:sx n="53" d="100"/>
          <a:sy n="53" d="100"/>
        </p:scale>
        <p:origin x="-82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B00ABD2-FFD3-4442-A295-B2E59326EE28}" type="datetimeFigureOut">
              <a:rPr lang="en-US"/>
              <a:pPr>
                <a:defRPr/>
              </a:pPr>
              <a:t>08/07/2013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31EFFFB6-E454-4D5E-BDDB-ABA04F7AA7D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D11A41E-E6B9-4D59-9A19-19FE279BE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4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15365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298E-CBCF-4C82-9853-744595FD8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CF2F9-9EA6-4847-9C73-877E201D4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27C61-A1C9-44F3-8C4B-EA7A6BED8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07BCF-AFD0-4A0F-BCA6-2888E04E7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38CC1-707E-4352-962A-19AB84FE5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C6C5D-D9F3-4890-A7DD-83797F82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9D66A-243E-4E73-A7C1-77590B17D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D9417-F7CA-47A6-A915-A4BB05CC2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3CF2C-6B15-41C2-BC7E-67A01D181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D18EE-7DE5-4AAB-8C4E-2F8C73EA6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4DC7B-ADFF-4C95-AFBB-447BACE64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2D1F3-3FE5-46BB-8568-3E73D5907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0C002-B0AD-4EC3-B9D3-718369E7F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5588C-B581-498C-94F7-06DDF7860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9BCF5"/>
            </a:gs>
            <a:gs pos="50000">
              <a:srgbClr val="FFFF00"/>
            </a:gs>
            <a:gs pos="100000">
              <a:srgbClr val="69BCF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1CDD5F7-2A14-4023-B392-06BC4490B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438150"/>
            <a:ext cx="8991600" cy="19431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  <a:t/>
            </a:r>
            <a:b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</a:br>
            <a: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  <a:t/>
            </a:r>
            <a:b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</a:br>
            <a:r>
              <a:rPr lang="en-US" sz="24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4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/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> Library &amp; Information Centre</a:t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> </a:t>
            </a:r>
            <a:b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</a:br>
            <a:r>
              <a:rPr lang="en-US" sz="1800" b="1" cap="all" dirty="0" smtClean="0">
                <a:solidFill>
                  <a:srgbClr val="7030A0"/>
                </a:solidFill>
                <a:latin typeface="Castellar" pitchFamily="18" charset="0"/>
              </a:rPr>
              <a:t>ALL INDIA INSTITUTE OF SPEECH &amp; HEARING, MYSORE</a:t>
            </a:r>
            <a: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  <a:t/>
            </a:r>
            <a:b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</a:br>
            <a:endParaRPr lang="en-US" sz="3600" b="1" cap="all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19350"/>
            <a:ext cx="6400800" cy="2038350"/>
          </a:xfrm>
        </p:spPr>
        <p:txBody>
          <a:bodyPr/>
          <a:lstStyle/>
          <a:p>
            <a:pPr eaLnBrk="1" hangingPunct="1"/>
            <a:endParaRPr lang="en-US" sz="2000" b="1" smtClean="0">
              <a:latin typeface="Arial Black" pitchFamily="34" charset="0"/>
            </a:endParaRPr>
          </a:p>
        </p:txBody>
      </p:sp>
      <p:pic>
        <p:nvPicPr>
          <p:cNvPr id="13" name="Picture 4" descr="ebook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895350"/>
            <a:ext cx="2819400" cy="1905000"/>
          </a:xfrm>
          <a:prstGeom prst="rect">
            <a:avLst/>
          </a:prstGeom>
          <a:solidFill>
            <a:srgbClr val="FF33CC"/>
          </a:solidFill>
          <a:ln w="9525" cmpd="sng">
            <a:solidFill>
              <a:srgbClr val="7030A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2053" name="Rectangle 13"/>
          <p:cNvSpPr>
            <a:spLocks noChangeArrowheads="1"/>
          </p:cNvSpPr>
          <p:nvPr/>
        </p:nvSpPr>
        <p:spPr bwMode="auto">
          <a:xfrm>
            <a:off x="3276600" y="285750"/>
            <a:ext cx="2181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7030A0"/>
                </a:solidFill>
                <a:latin typeface="Castellar" pitchFamily="18" charset="0"/>
              </a:rPr>
              <a:t>WELCOME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BEST PRACTICES</a:t>
            </a:r>
          </a:p>
        </p:txBody>
      </p:sp>
      <p:sp>
        <p:nvSpPr>
          <p:cNvPr id="11267" name="Text Placeholder 7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1630363"/>
            <a:ext cx="4040188" cy="2963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smtClean="0"/>
              <a:t> </a:t>
            </a:r>
          </a:p>
        </p:txBody>
      </p:sp>
      <p:sp>
        <p:nvSpPr>
          <p:cNvPr id="1126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                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/>
          </a:p>
        </p:txBody>
      </p:sp>
      <p:sp>
        <p:nvSpPr>
          <p:cNvPr id="11272" name="Content Placeholder 11"/>
          <p:cNvSpPr>
            <a:spLocks noGrp="1"/>
          </p:cNvSpPr>
          <p:nvPr>
            <p:ph sz="quarter" idx="4"/>
          </p:nvPr>
        </p:nvSpPr>
        <p:spPr>
          <a:xfrm>
            <a:off x="3352800" y="1352550"/>
            <a:ext cx="5791200" cy="3241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Best User Award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E-journal Design Research Project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Library Advisory Council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Publication and Research Support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Usage Monitoring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User Feedback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</a:rPr>
              <a:t>User Orientation/Information Literacy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>
              <a:solidFill>
                <a:srgbClr val="7030A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/>
            <a:endParaRPr lang="en-IN" b="1" smtClean="0"/>
          </a:p>
        </p:txBody>
      </p:sp>
      <p:pic>
        <p:nvPicPr>
          <p:cNvPr id="11273" name="Picture 12" descr="images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81150"/>
            <a:ext cx="24669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38150"/>
            <a:ext cx="6172200" cy="85725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INFRASTRUCTURE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52550"/>
            <a:ext cx="7924800" cy="3089275"/>
          </a:xfrm>
        </p:spPr>
        <p:txBody>
          <a:bodyPr/>
          <a:lstStyle/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Digital Library Platform </a:t>
            </a: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Internet Centre with </a:t>
            </a:r>
            <a:r>
              <a:rPr lang="en-US" sz="2000" dirty="0" smtClean="0">
                <a:latin typeface="Book Antiqua" pitchFamily="18" charset="0"/>
              </a:rPr>
              <a:t>32 Mbps Microwave Link</a:t>
            </a:r>
            <a:endParaRPr lang="en-IN" sz="2000" dirty="0" smtClean="0"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Integrated Library Management System</a:t>
            </a: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Intranet</a:t>
            </a: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Language Laboratory </a:t>
            </a: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Spacious Reading Halls </a:t>
            </a: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Virtual Private Network</a:t>
            </a:r>
          </a:p>
          <a:p>
            <a:pPr eaLnBrk="1" hangingPunct="1">
              <a:defRPr/>
            </a:pPr>
            <a:r>
              <a:rPr lang="en-IN" sz="2000" dirty="0" smtClean="0">
                <a:latin typeface="Book Antiqua" pitchFamily="18" charset="0"/>
              </a:rPr>
              <a:t>Web Portal</a:t>
            </a:r>
          </a:p>
          <a:p>
            <a:pPr indent="284163" eaLnBrk="1" hangingPunct="1">
              <a:lnSpc>
                <a:spcPct val="90000"/>
              </a:lnSpc>
              <a:buFontTx/>
              <a:buNone/>
              <a:defRPr/>
            </a:pPr>
            <a:endParaRPr lang="en-US" sz="1600" b="1" i="1" dirty="0"/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                                                   All India Institute of Speech and Hearing, Mysore</a:t>
            </a:r>
            <a:endParaRPr lang="en-IN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71550"/>
            <a:ext cx="8229600" cy="3546475"/>
          </a:xfrm>
        </p:spPr>
        <p:txBody>
          <a:bodyPr/>
          <a:lstStyle/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Information Literacy Assessment of Institute Community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Design and Development of National Digital Repository on Communication Disorders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Implementation of Electromagnetic Security and CCTV Surveillance System (already proposed) 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Establishment of High-tech Learning Centre</a:t>
            </a:r>
            <a:endParaRPr lang="en-US" sz="2000" b="1" smtClean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             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/>
          </a:p>
        </p:txBody>
      </p:sp>
      <p:sp>
        <p:nvSpPr>
          <p:cNvPr id="13317" name="Title 10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7030A0"/>
                </a:solidFill>
                <a:latin typeface="Castellar" pitchFamily="18" charset="0"/>
              </a:rPr>
              <a:t>FUTURE PLANS</a:t>
            </a:r>
            <a:endParaRPr lang="en-IN" sz="2800" smtClean="0">
              <a:solidFill>
                <a:srgbClr val="7030A0"/>
              </a:solidFill>
              <a:latin typeface="Castellar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14350"/>
            <a:ext cx="8229600" cy="51435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INTRODUCTION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085850"/>
            <a:ext cx="8229600" cy="3543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b="1" smtClean="0">
              <a:solidFill>
                <a:srgbClr val="E07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  <a:cs typeface="Arial" charset="0"/>
              </a:rPr>
              <a:t>Premier Learning Resource Centre on Communication Disorders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b="1" smtClean="0">
              <a:solidFill>
                <a:srgbClr val="7030A0"/>
              </a:solidFill>
              <a:latin typeface="Book Antiqua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solidFill>
                  <a:srgbClr val="7030A0"/>
                </a:solidFill>
                <a:latin typeface="Book Antiqua" pitchFamily="18" charset="0"/>
                <a:cs typeface="Arial" charset="0"/>
              </a:rPr>
              <a:t>Enriched with the best collection of Information Resources pertaining to the field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smtClean="0">
              <a:solidFill>
                <a:srgbClr val="E07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E07000"/>
                </a:solidFill>
                <a:cs typeface="Arial" charset="0"/>
              </a:rPr>
              <a:t> 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All India Institute of Speech and Hearing, Mysore</a:t>
            </a:r>
            <a:endParaRPr lang="en-IN" dirty="0">
              <a:solidFill>
                <a:srgbClr val="FFFFFF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smtClean="0"/>
              <a:t>Objectives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  <p:transition spd="slow"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smtClean="0"/>
              <a:t>Human resource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  <p:transition spd="slow"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INFORMATION</a:t>
            </a:r>
            <a:r>
              <a:rPr lang="en-US" sz="2800" b="1" smtClean="0">
                <a:solidFill>
                  <a:srgbClr val="FF1313"/>
                </a:solidFill>
                <a:latin typeface="Castellar" pitchFamily="18" charset="0"/>
              </a:rPr>
              <a:t> </a:t>
            </a:r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RESOURCES and services</a:t>
            </a:r>
          </a:p>
        </p:txBody>
      </p:sp>
      <p:pic>
        <p:nvPicPr>
          <p:cNvPr id="6147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90600" y="1809750"/>
            <a:ext cx="2819400" cy="2241550"/>
          </a:xfrm>
        </p:spPr>
      </p:pic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2667000" y="895350"/>
            <a:ext cx="4041775" cy="479425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solidFill>
                <a:srgbClr val="FF1313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rgbClr val="FF1313"/>
              </a:solidFill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en-US" b="0" cap="all" dirty="0" smtClean="0">
                <a:solidFill>
                  <a:srgbClr val="7030A0"/>
                </a:solidFill>
                <a:latin typeface="Castellar" pitchFamily="18" charset="0"/>
              </a:rPr>
              <a:t>-</a:t>
            </a:r>
            <a:r>
              <a:rPr lang="en-US" b="0" dirty="0" smtClean="0">
                <a:solidFill>
                  <a:srgbClr val="7030A0"/>
                </a:solidFill>
                <a:latin typeface="Castellar" pitchFamily="18" charset="0"/>
                <a:ea typeface="+mj-ea"/>
                <a:cs typeface="+mj-cs"/>
              </a:rPr>
              <a:t>Traditional-</a:t>
            </a:r>
            <a:endParaRPr lang="en-IN" b="0" dirty="0" smtClean="0">
              <a:solidFill>
                <a:srgbClr val="7030A0"/>
              </a:solidFill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6149" name="Content Placeholder 13"/>
          <p:cNvSpPr>
            <a:spLocks noGrp="1"/>
          </p:cNvSpPr>
          <p:nvPr>
            <p:ph sz="quarter" idx="4"/>
          </p:nvPr>
        </p:nvSpPr>
        <p:spPr>
          <a:xfrm>
            <a:off x="4645025" y="1630363"/>
            <a:ext cx="4041775" cy="2963862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Books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Journals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Bound Volumes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Theses &amp; Dissertations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Newspapers&amp; Magazines</a:t>
            </a:r>
            <a:endParaRPr lang="en-IN" sz="2000" smtClean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      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1313"/>
                </a:solidFill>
                <a:latin typeface="Book Antiqua" pitchFamily="18" charset="0"/>
              </a:rPr>
              <a:t/>
            </a:r>
            <a:br>
              <a:rPr lang="en-US" sz="3200" b="1" smtClean="0">
                <a:solidFill>
                  <a:srgbClr val="FF1313"/>
                </a:solidFill>
                <a:latin typeface="Book Antiqua" pitchFamily="18" charset="0"/>
              </a:rPr>
            </a:br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INFORMATION</a:t>
            </a:r>
            <a:r>
              <a:rPr lang="en-US" sz="3200" b="1" smtClean="0">
                <a:solidFill>
                  <a:srgbClr val="FF1313"/>
                </a:solidFill>
                <a:latin typeface="Castellar" pitchFamily="18" charset="0"/>
              </a:rPr>
              <a:t> </a:t>
            </a:r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RESOURCES</a:t>
            </a:r>
            <a:r>
              <a:rPr lang="en-US" sz="3200" b="1" smtClean="0">
                <a:solidFill>
                  <a:srgbClr val="FF1313"/>
                </a:solidFill>
                <a:latin typeface="Book Antiqua" pitchFamily="18" charset="0"/>
              </a:rPr>
              <a:t/>
            </a:r>
            <a:br>
              <a:rPr lang="en-US" sz="3200" b="1" smtClean="0">
                <a:solidFill>
                  <a:srgbClr val="FF1313"/>
                </a:solidFill>
                <a:latin typeface="Book Antiqua" pitchFamily="18" charset="0"/>
              </a:rPr>
            </a:br>
            <a:r>
              <a:rPr lang="en-US" sz="2400" b="1" smtClean="0">
                <a:solidFill>
                  <a:srgbClr val="7030A0"/>
                </a:solidFill>
                <a:latin typeface="Castellar" pitchFamily="18" charset="0"/>
              </a:rPr>
              <a:t>-</a:t>
            </a:r>
            <a:r>
              <a:rPr lang="en-US" sz="2400" smtClean="0">
                <a:solidFill>
                  <a:srgbClr val="7030A0"/>
                </a:solidFill>
                <a:latin typeface="Castellar" pitchFamily="18" charset="0"/>
              </a:rPr>
              <a:t>ELECTRONIC-</a:t>
            </a:r>
          </a:p>
        </p:txBody>
      </p:sp>
      <p:sp>
        <p:nvSpPr>
          <p:cNvPr id="7171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IN" smtClean="0"/>
          </a:p>
        </p:txBody>
      </p:sp>
      <p:sp>
        <p:nvSpPr>
          <p:cNvPr id="7172" name="Content Placeholder 16"/>
          <p:cNvSpPr>
            <a:spLocks noGrp="1"/>
          </p:cNvSpPr>
          <p:nvPr>
            <p:ph sz="half" idx="2"/>
          </p:nvPr>
        </p:nvSpPr>
        <p:spPr>
          <a:xfrm>
            <a:off x="457200" y="1630363"/>
            <a:ext cx="4040188" cy="29638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IN" smtClean="0"/>
          </a:p>
        </p:txBody>
      </p:sp>
      <p:sp>
        <p:nvSpPr>
          <p:cNvPr id="7173" name="Content Placeholder 18"/>
          <p:cNvSpPr>
            <a:spLocks noGrp="1"/>
          </p:cNvSpPr>
          <p:nvPr>
            <p:ph sz="quarter" idx="4"/>
          </p:nvPr>
        </p:nvSpPr>
        <p:spPr>
          <a:xfrm>
            <a:off x="4645025" y="1630363"/>
            <a:ext cx="4041775" cy="2963862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E-journals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E-books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Online Databases</a:t>
            </a:r>
          </a:p>
          <a:p>
            <a:pPr eaLnBrk="1" hangingPunct="1"/>
            <a:r>
              <a:rPr lang="en-US" sz="2000" smtClean="0">
                <a:solidFill>
                  <a:srgbClr val="7030A0"/>
                </a:solidFill>
                <a:latin typeface="Book Antiqua" pitchFamily="18" charset="0"/>
              </a:rPr>
              <a:t>E-Theses &amp; Dissertations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CD/DVD-ROMs </a:t>
            </a:r>
          </a:p>
          <a:p>
            <a:pPr eaLnBrk="1" hangingPunct="1"/>
            <a:endParaRPr lang="en-IN" smtClean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/>
          </a:p>
        </p:txBody>
      </p:sp>
      <p:pic>
        <p:nvPicPr>
          <p:cNvPr id="7176" name="Picture 2" descr="C:\Users\shijith kumar\Desktop\naacpresentation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33550"/>
            <a:ext cx="3333750" cy="2438400"/>
          </a:xfrm>
          <a:prstGeom prst="rect">
            <a:avLst/>
          </a:prstGeom>
          <a:solidFill>
            <a:srgbClr val="C00000"/>
          </a:solidFill>
          <a:ln w="9525">
            <a:solidFill>
              <a:srgbClr val="FF1313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cap="all" dirty="0" smtClean="0">
                <a:solidFill>
                  <a:srgbClr val="CC6600"/>
                </a:solidFill>
                <a:latin typeface="Book Antiqua" pitchFamily="18" charset="0"/>
              </a:rPr>
              <a:t/>
            </a:r>
            <a:br>
              <a:rPr lang="en-US" sz="3200" cap="all" dirty="0" smtClean="0">
                <a:solidFill>
                  <a:srgbClr val="CC6600"/>
                </a:solidFill>
                <a:latin typeface="Book Antiqua" pitchFamily="18" charset="0"/>
              </a:rPr>
            </a:br>
            <a:r>
              <a:rPr lang="en-US" sz="3200" cap="all" dirty="0" smtClean="0">
                <a:solidFill>
                  <a:srgbClr val="CC6600"/>
                </a:solidFill>
                <a:latin typeface="Book Antiqua" pitchFamily="18" charset="0"/>
              </a:rPr>
              <a:t/>
            </a:r>
            <a:br>
              <a:rPr lang="en-US" sz="3200" cap="all" dirty="0" smtClean="0">
                <a:solidFill>
                  <a:srgbClr val="CC6600"/>
                </a:solidFill>
                <a:latin typeface="Book Antiqua" pitchFamily="18" charset="0"/>
              </a:rPr>
            </a:b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>Information Services</a:t>
            </a:r>
            <a:r>
              <a:rPr lang="en-US" b="1" dirty="0" smtClean="0">
                <a:solidFill>
                  <a:srgbClr val="CC6600"/>
                </a:solidFill>
                <a:latin typeface="Book Antiqua" pitchFamily="18" charset="0"/>
              </a:rPr>
              <a:t/>
            </a:r>
            <a:br>
              <a:rPr lang="en-US" b="1" dirty="0" smtClean="0">
                <a:solidFill>
                  <a:srgbClr val="CC6600"/>
                </a:solidFill>
                <a:latin typeface="Book Antiqua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Castellar" pitchFamily="18" charset="0"/>
              </a:rPr>
              <a:t>-</a:t>
            </a:r>
            <a:r>
              <a:rPr lang="en-US" sz="2400" cap="all" dirty="0" smtClean="0">
                <a:solidFill>
                  <a:srgbClr val="7030A0"/>
                </a:solidFill>
                <a:latin typeface="Castellar" pitchFamily="18" charset="0"/>
              </a:rPr>
              <a:t>Traditional-</a:t>
            </a:r>
            <a:r>
              <a:rPr lang="en-US" sz="2800" cap="all" dirty="0" smtClean="0">
                <a:solidFill>
                  <a:srgbClr val="CC6600"/>
                </a:solidFill>
                <a:latin typeface="Book Antiqua" pitchFamily="18" charset="0"/>
              </a:rPr>
              <a:t/>
            </a:r>
            <a:br>
              <a:rPr lang="en-US" sz="2800" cap="all" dirty="0" smtClean="0">
                <a:solidFill>
                  <a:srgbClr val="CC6600"/>
                </a:solidFill>
                <a:latin typeface="Book Antiqua" pitchFamily="18" charset="0"/>
              </a:rPr>
            </a:br>
            <a:endParaRPr lang="en-US" sz="2800" cap="all" dirty="0">
              <a:solidFill>
                <a:srgbClr val="CC6600"/>
              </a:solidFill>
              <a:latin typeface="Book Antiqua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200" dirty="0" smtClean="0"/>
          </a:p>
          <a:p>
            <a:pPr eaLnBrk="1" hangingPunct="1">
              <a:defRPr/>
            </a:pPr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Book Lending Service 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Current Awareness Service  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Reference Service</a:t>
            </a:r>
            <a:r>
              <a:rPr lang="en-IN" sz="2000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endParaRPr lang="en-IN" sz="2000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Reprographic Service</a:t>
            </a:r>
            <a:r>
              <a:rPr lang="en-IN" sz="2000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endParaRPr lang="en-IN" sz="2000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en-US" sz="2200" b="1" dirty="0">
              <a:solidFill>
                <a:srgbClr val="990099"/>
              </a:solidFill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        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Book Antiqua" pitchFamily="18" charset="0"/>
              </a:rPr>
              <a:t>	</a:t>
            </a:r>
            <a:r>
              <a:rPr lang="en-US" sz="2800" b="1" smtClean="0">
                <a:solidFill>
                  <a:srgbClr val="7030A0"/>
                </a:solidFill>
                <a:latin typeface="Castellar" pitchFamily="18" charset="0"/>
              </a:rPr>
              <a:t>INFORMATION SERVICES</a:t>
            </a:r>
          </a:p>
        </p:txBody>
      </p:sp>
      <p:sp>
        <p:nvSpPr>
          <p:cNvPr id="9219" name="Content Placeholder 11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962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smtClean="0">
                <a:solidFill>
                  <a:srgbClr val="7030A0"/>
                </a:solidFill>
                <a:latin typeface="Book Antiqua" pitchFamily="18" charset="0"/>
              </a:rPr>
              <a:t>                </a:t>
            </a:r>
            <a:r>
              <a:rPr lang="en-US" sz="2400" smtClean="0">
                <a:solidFill>
                  <a:srgbClr val="7030A0"/>
                </a:solidFill>
                <a:latin typeface="Castellar" pitchFamily="18" charset="0"/>
              </a:rPr>
              <a:t>-ELECTRONIC-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Book CD-ROM Service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Digital Research Repository Service 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Educational Resources in Medicine Service 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N-LIST Services 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Online News Clipping Service 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Plagiarism Checking Service </a:t>
            </a:r>
          </a:p>
          <a:p>
            <a:pPr algn="ctr" eaLnBrk="1" hangingPunct="1">
              <a:buFontTx/>
              <a:buNone/>
            </a:pPr>
            <a:endParaRPr lang="en-IN" sz="2800" smtClean="0">
              <a:latin typeface="Book Antiqua" pitchFamily="18" charset="0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                LIBRARY AND INFORMATION CENTRE</a:t>
            </a:r>
          </a:p>
          <a:p>
            <a:endParaRPr lang="en-IN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0" y="4629150"/>
            <a:ext cx="9144000" cy="514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                          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sz="3200" b="1" cap="all" dirty="0" smtClean="0">
                <a:solidFill>
                  <a:srgbClr val="D60093"/>
                </a:solidFill>
                <a:latin typeface="Castellar" pitchFamily="18" charset="0"/>
              </a:rPr>
              <a:t>       </a:t>
            </a:r>
            <a:br>
              <a:rPr lang="en-US" sz="3200" b="1" cap="all" dirty="0" smtClean="0">
                <a:solidFill>
                  <a:srgbClr val="D60093"/>
                </a:solidFill>
                <a:latin typeface="Castellar" pitchFamily="18" charset="0"/>
              </a:rPr>
            </a:br>
            <a:r>
              <a:rPr lang="en-US" sz="3200" b="1" cap="all" dirty="0" smtClean="0">
                <a:solidFill>
                  <a:srgbClr val="D60093"/>
                </a:solidFill>
                <a:latin typeface="Castellar" pitchFamily="18" charset="0"/>
              </a:rPr>
              <a:t>             </a:t>
            </a:r>
            <a:r>
              <a:rPr lang="en-US" sz="2800" b="1" cap="all" dirty="0" smtClean="0">
                <a:solidFill>
                  <a:srgbClr val="7030A0"/>
                </a:solidFill>
                <a:latin typeface="Castellar" pitchFamily="18" charset="0"/>
              </a:rPr>
              <a:t>Value added Services</a:t>
            </a:r>
            <a:endParaRPr lang="en-US" sz="2800" b="1" cap="all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Online Book Reservation Service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Online Public Access Catalogue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Open Source Software based E-book Searching </a:t>
            </a:r>
          </a:p>
          <a:p>
            <a:pPr eaLnBrk="1" hangingPunct="1"/>
            <a:r>
              <a:rPr lang="en-IN" sz="2000" smtClean="0">
                <a:solidFill>
                  <a:srgbClr val="7030A0"/>
                </a:solidFill>
                <a:latin typeface="Book Antiqua" pitchFamily="18" charset="0"/>
              </a:rPr>
              <a:t>Remote Access to Electronic Resources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 b="1" smtClean="0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22860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Bradley Hand ITC" pitchFamily="66" charset="0"/>
            </a:endParaRPr>
          </a:p>
          <a:p>
            <a:r>
              <a:rPr lang="en-US">
                <a:solidFill>
                  <a:srgbClr val="FFFFFF"/>
                </a:solidFill>
                <a:latin typeface="Bradley Hand ITC" pitchFamily="66" charset="0"/>
              </a:rPr>
              <a:t>All India Institute of Speech and Hearing, Mysore</a:t>
            </a:r>
            <a:endParaRPr lang="en-IN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349</Words>
  <Application>Microsoft PowerPoint</Application>
  <PresentationFormat>On-screen Show (16:9)</PresentationFormat>
  <Paragraphs>111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Castellar</vt:lpstr>
      <vt:lpstr>Arial Black</vt:lpstr>
      <vt:lpstr>Wingdings</vt:lpstr>
      <vt:lpstr>Bradley Hand ITC</vt:lpstr>
      <vt:lpstr>Default Design</vt:lpstr>
      <vt:lpstr>            Library &amp; Information Centre   ALL INDIA INSTITUTE OF SPEECH &amp; HEARING, MYSORE </vt:lpstr>
      <vt:lpstr>INTRODUCTION</vt:lpstr>
      <vt:lpstr>Objectives</vt:lpstr>
      <vt:lpstr>Human resource</vt:lpstr>
      <vt:lpstr>INFORMATION RESOURCES and services</vt:lpstr>
      <vt:lpstr> INFORMATION RESOURCES -ELECTRONIC-</vt:lpstr>
      <vt:lpstr>  Information Services -Traditional- </vt:lpstr>
      <vt:lpstr> INFORMATION SERVICES</vt:lpstr>
      <vt:lpstr>                     Value added Services</vt:lpstr>
      <vt:lpstr>BEST PRACTICES</vt:lpstr>
      <vt:lpstr>INFRASTRUCTURE</vt:lpstr>
      <vt:lpstr>FUTURE PLANS</vt:lpstr>
    </vt:vector>
  </TitlesOfParts>
  <Company>Staples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T U D E N T  S E R V I C E S AND FACILITIES</dc:title>
  <dc:creator>Cecille Castro</dc:creator>
  <cp:lastModifiedBy>Dr. Shijith Kumar C</cp:lastModifiedBy>
  <cp:revision>61</cp:revision>
  <dcterms:created xsi:type="dcterms:W3CDTF">2004-06-01T09:06:00Z</dcterms:created>
  <dcterms:modified xsi:type="dcterms:W3CDTF">2013-07-08T23:43:25Z</dcterms:modified>
</cp:coreProperties>
</file>