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2" r:id="rId6"/>
    <p:sldId id="263" r:id="rId7"/>
    <p:sldId id="265" r:id="rId8"/>
    <p:sldId id="266" r:id="rId9"/>
    <p:sldId id="264" r:id="rId10"/>
    <p:sldId id="259" r:id="rId11"/>
    <p:sldId id="260" r:id="rId12"/>
    <p:sldId id="261" r:id="rId13"/>
    <p:sldId id="267" r:id="rId14"/>
    <p:sldId id="270" r:id="rId15"/>
    <p:sldId id="268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660066"/>
    <a:srgbClr val="0000CC"/>
    <a:srgbClr val="FFFF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0E67D-FA32-4E28-9736-275B3512D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5957F-E98E-4F49-8FB0-ED121282E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35990-B48C-43C5-9378-332105D54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C8F54-87FD-40D8-9597-516FF7115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51886-4A2F-4000-AFD2-E4C66C10D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1FAC-F359-4A26-AC93-35BF76A96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D749-35F6-4D91-858F-D4DF08153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525DE-A789-4798-BF98-FF0D901C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AA969-43DF-45F6-B17B-8A3F0405D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02EA4-54F6-4C01-8ED5-2828DB5E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A9522-078D-4D04-B4F9-C71EEBCAC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411F354C-B942-4D80-83F7-DE7CAE611B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Let’s Learn </a:t>
            </a:r>
          </a:p>
          <a:p>
            <a:pPr>
              <a:spcBef>
                <a:spcPct val="50000"/>
              </a:spcBef>
            </a:pPr>
            <a:r>
              <a:rPr lang="en-US" sz="6000">
                <a:solidFill>
                  <a:srgbClr val="A50021"/>
                </a:solidFill>
              </a:rPr>
              <a:t>Library Language</a:t>
            </a:r>
          </a:p>
        </p:txBody>
      </p:sp>
      <p:pic>
        <p:nvPicPr>
          <p:cNvPr id="2051" name="Picture 3" descr="book_be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930525"/>
            <a:ext cx="4006850" cy="324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7848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spine</a:t>
            </a:r>
            <a:r>
              <a:rPr lang="en-US"/>
              <a:t> of the book holds the pages together.</a:t>
            </a:r>
          </a:p>
        </p:txBody>
      </p:sp>
      <p:pic>
        <p:nvPicPr>
          <p:cNvPr id="5123" name="Picture 3" descr="arro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114800"/>
            <a:ext cx="1463675" cy="1463675"/>
          </a:xfrm>
          <a:prstGeom prst="rect">
            <a:avLst/>
          </a:prstGeom>
          <a:noFill/>
        </p:spPr>
      </p:pic>
      <p:pic>
        <p:nvPicPr>
          <p:cNvPr id="5124" name="Picture 4" descr="booksp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3622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call number</a:t>
            </a:r>
            <a:r>
              <a:rPr lang="en-US"/>
              <a:t> is like the book’s address.  It tells where the book lives in the library.</a:t>
            </a:r>
          </a:p>
        </p:txBody>
      </p:sp>
      <p:pic>
        <p:nvPicPr>
          <p:cNvPr id="6148" name="Picture 4" descr="bs0025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10000"/>
            <a:ext cx="2808288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88392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The </a:t>
            </a:r>
            <a:r>
              <a:rPr lang="en-US">
                <a:solidFill>
                  <a:srgbClr val="A50021"/>
                </a:solidFill>
              </a:rPr>
              <a:t>barcode</a:t>
            </a:r>
            <a:r>
              <a:rPr lang="en-US"/>
              <a:t> is the book’s number in the computer.  It is read with a scanner.</a:t>
            </a:r>
          </a:p>
        </p:txBody>
      </p:sp>
      <p:pic>
        <p:nvPicPr>
          <p:cNvPr id="7171" name="Picture 3" descr="sc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7338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68275"/>
            <a:ext cx="8305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>
                <a:solidFill>
                  <a:srgbClr val="A50021"/>
                </a:solidFill>
              </a:rPr>
              <a:t>fiction book</a:t>
            </a:r>
            <a:r>
              <a:rPr lang="en-US"/>
              <a:t> is a made up story.</a:t>
            </a:r>
          </a:p>
        </p:txBody>
      </p:sp>
      <p:pic>
        <p:nvPicPr>
          <p:cNvPr id="14339" name="Picture 3" descr="an024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7113" y="2590800"/>
            <a:ext cx="3925887" cy="384175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2236788"/>
            <a:ext cx="44196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Century Schoolbook" pitchFamily="18" charset="0"/>
              </a:rPr>
              <a:t>  </a:t>
            </a:r>
            <a:r>
              <a:rPr lang="en-US" sz="2800">
                <a:latin typeface="Century Schoolbook" pitchFamily="18" charset="0"/>
              </a:rPr>
              <a:t>Once there was a penguin named Pete.  He lived in a beautiful house in the Antarctic.  One of Pete’s favorite things to do was ski.  One day when Pete went skiing he got lost………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</a:rPr>
              <a:t>All fiction books tell a story.</a:t>
            </a:r>
          </a:p>
          <a:p>
            <a:pPr>
              <a:spcBef>
                <a:spcPct val="50000"/>
              </a:spcBef>
            </a:pPr>
            <a:r>
              <a:rPr lang="en-US" sz="4400"/>
              <a:t>Fiction books have </a:t>
            </a:r>
            <a:r>
              <a:rPr lang="en-US" sz="4400">
                <a:solidFill>
                  <a:srgbClr val="A50021"/>
                </a:solidFill>
              </a:rPr>
              <a:t>characters, a setting, a problem, and a</a:t>
            </a:r>
            <a:r>
              <a:rPr lang="en-US" sz="4400"/>
              <a:t> </a:t>
            </a:r>
            <a:r>
              <a:rPr lang="en-US" sz="4400">
                <a:solidFill>
                  <a:srgbClr val="A50021"/>
                </a:solidFill>
              </a:rPr>
              <a:t>solution</a:t>
            </a:r>
            <a:r>
              <a:rPr lang="en-US" sz="4400"/>
              <a:t>. </a:t>
            </a:r>
          </a:p>
          <a:p>
            <a:pPr>
              <a:spcBef>
                <a:spcPct val="50000"/>
              </a:spcBef>
            </a:pPr>
            <a:r>
              <a:rPr lang="en-US" sz="3200"/>
              <a:t>We read fiction books for fun.</a:t>
            </a:r>
            <a:r>
              <a:rPr lang="en-US" sz="4400"/>
              <a:t> </a:t>
            </a:r>
          </a:p>
        </p:txBody>
      </p:sp>
      <p:pic>
        <p:nvPicPr>
          <p:cNvPr id="17411" name="Picture 3" descr="linek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37100"/>
            <a:ext cx="8880475" cy="10541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</a:t>
            </a:r>
            <a:r>
              <a:rPr lang="en-US">
                <a:solidFill>
                  <a:srgbClr val="A50021"/>
                </a:solidFill>
              </a:rPr>
              <a:t>nonfiction book</a:t>
            </a:r>
            <a:r>
              <a:rPr lang="en-US"/>
              <a:t> gives true facts and information.</a:t>
            </a:r>
          </a:p>
        </p:txBody>
      </p:sp>
      <p:pic>
        <p:nvPicPr>
          <p:cNvPr id="15364" name="Picture 4" descr="an023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200" y="2133600"/>
            <a:ext cx="2336800" cy="4267200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3505200"/>
            <a:ext cx="5943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Century Schoolbook" pitchFamily="18" charset="0"/>
              </a:rPr>
              <a:t>Penguins are very interesting animals.  They are birds but they can not fly.  They can however, swim very well.  Penguins live in the southern half of the world. 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We read </a:t>
            </a:r>
            <a:r>
              <a:rPr lang="en-US">
                <a:solidFill>
                  <a:srgbClr val="A50021"/>
                </a:solidFill>
              </a:rPr>
              <a:t>nonfiction books</a:t>
            </a:r>
            <a:r>
              <a:rPr lang="en-US">
                <a:solidFill>
                  <a:srgbClr val="0000CC"/>
                </a:solidFill>
              </a:rPr>
              <a:t> to find answers or to learn more about something.</a:t>
            </a:r>
          </a:p>
        </p:txBody>
      </p:sp>
      <p:pic>
        <p:nvPicPr>
          <p:cNvPr id="18436" name="Picture 4" descr="ag00024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191000"/>
            <a:ext cx="3048000" cy="17653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14400" y="1981200"/>
            <a:ext cx="74580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**</a:t>
            </a:r>
            <a:r>
              <a:rPr lang="en-US" sz="2800">
                <a:solidFill>
                  <a:srgbClr val="A50021"/>
                </a:solidFill>
              </a:rPr>
              <a:t>There are a some books in the nonfiction section that don’t fit this rule, like </a:t>
            </a:r>
            <a:r>
              <a:rPr lang="en-US" sz="2800">
                <a:solidFill>
                  <a:srgbClr val="0000CC"/>
                </a:solidFill>
              </a:rPr>
              <a:t>fairy tales</a:t>
            </a:r>
            <a:r>
              <a:rPr lang="en-US" sz="2800">
                <a:solidFill>
                  <a:srgbClr val="A50021"/>
                </a:solidFill>
              </a:rPr>
              <a:t> and </a:t>
            </a:r>
            <a:r>
              <a:rPr lang="en-US" sz="2800">
                <a:solidFill>
                  <a:srgbClr val="0000CC"/>
                </a:solidFill>
              </a:rPr>
              <a:t>poetry books</a:t>
            </a:r>
            <a:r>
              <a:rPr lang="en-US" sz="2800">
                <a:solidFill>
                  <a:srgbClr val="A50021"/>
                </a:solidFill>
              </a:rPr>
              <a:t>.  These books do not give facts and information, but </a:t>
            </a:r>
            <a:r>
              <a:rPr lang="en-US" sz="2800" u="sng">
                <a:solidFill>
                  <a:srgbClr val="A50021"/>
                </a:solidFill>
              </a:rPr>
              <a:t>they are</a:t>
            </a:r>
            <a:r>
              <a:rPr lang="en-US" sz="2800">
                <a:solidFill>
                  <a:srgbClr val="A50021"/>
                </a:solidFill>
              </a:rPr>
              <a:t> placed in the nonfiction section of a library.</a:t>
            </a:r>
          </a:p>
        </p:txBody>
      </p:sp>
      <p:pic>
        <p:nvPicPr>
          <p:cNvPr id="19459" name="Picture 3" descr="j00957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363" y="838200"/>
            <a:ext cx="549275" cy="525463"/>
          </a:xfrm>
          <a:prstGeom prst="rect">
            <a:avLst/>
          </a:prstGeom>
          <a:noFill/>
        </p:spPr>
      </p:pic>
      <p:pic>
        <p:nvPicPr>
          <p:cNvPr id="19460" name="Picture 4" descr="j00957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5763" y="381000"/>
            <a:ext cx="960437" cy="1222375"/>
          </a:xfrm>
          <a:prstGeom prst="rect">
            <a:avLst/>
          </a:prstGeom>
          <a:noFill/>
        </p:spPr>
      </p:pic>
      <p:pic>
        <p:nvPicPr>
          <p:cNvPr id="19461" name="Picture 5" descr="j00957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960438" cy="1222375"/>
          </a:xfrm>
          <a:prstGeom prst="rect">
            <a:avLst/>
          </a:prstGeom>
          <a:noFill/>
        </p:spPr>
      </p:pic>
      <p:pic>
        <p:nvPicPr>
          <p:cNvPr id="19462" name="Picture 6" descr="j00957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90600"/>
            <a:ext cx="549275" cy="525463"/>
          </a:xfrm>
          <a:prstGeom prst="rect">
            <a:avLst/>
          </a:prstGeom>
          <a:noFill/>
        </p:spPr>
      </p:pic>
      <p:pic>
        <p:nvPicPr>
          <p:cNvPr id="19463" name="Picture 7" descr="j00957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"/>
            <a:ext cx="549275" cy="525463"/>
          </a:xfrm>
          <a:prstGeom prst="rect">
            <a:avLst/>
          </a:prstGeom>
          <a:noFill/>
        </p:spPr>
      </p:pic>
      <p:pic>
        <p:nvPicPr>
          <p:cNvPr id="19464" name="Picture 8" descr="bd0512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800600"/>
            <a:ext cx="2043113" cy="1601788"/>
          </a:xfrm>
          <a:prstGeom prst="rect">
            <a:avLst/>
          </a:prstGeom>
          <a:noFill/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038600" y="5546725"/>
            <a:ext cx="4724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660066"/>
                </a:solidFill>
                <a:latin typeface="Colonna MT" pitchFamily="82" charset="0"/>
              </a:rPr>
              <a:t>Twas the night before Christmas,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660066"/>
                </a:solidFill>
                <a:latin typeface="Colonna MT" pitchFamily="82" charset="0"/>
              </a:rPr>
              <a:t>When all through the house……</a:t>
            </a:r>
          </a:p>
        </p:txBody>
      </p:sp>
      <p:pic>
        <p:nvPicPr>
          <p:cNvPr id="19466" name="Picture 10" descr="bd05846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5235575"/>
            <a:ext cx="4343400" cy="13938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Now you know some of the words used to talk about libraries.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47800" y="4267200"/>
            <a:ext cx="5791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A50021"/>
                </a:solidFill>
              </a:rPr>
              <a:t>The End</a:t>
            </a:r>
          </a:p>
        </p:txBody>
      </p:sp>
      <p:pic>
        <p:nvPicPr>
          <p:cNvPr id="20484" name="Picture 4" descr="ed001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181600"/>
            <a:ext cx="1981200" cy="1220788"/>
          </a:xfrm>
          <a:prstGeom prst="rect">
            <a:avLst/>
          </a:prstGeom>
          <a:noFill/>
        </p:spPr>
      </p:pic>
      <p:pic>
        <p:nvPicPr>
          <p:cNvPr id="20485" name="Picture 5" descr="ed001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81600"/>
            <a:ext cx="2132013" cy="13128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609600" y="10795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/>
              <a:t>There are many words that tell about books and help you understand how a library is organized.</a:t>
            </a:r>
            <a:r>
              <a:rPr lang="en-US"/>
              <a:t> </a:t>
            </a:r>
          </a:p>
          <a:p>
            <a:pPr algn="l">
              <a:spcBef>
                <a:spcPct val="50000"/>
              </a:spcBef>
            </a:pPr>
            <a:endParaRPr lang="en-US" sz="4800">
              <a:solidFill>
                <a:srgbClr val="A50021"/>
              </a:solidFill>
            </a:endParaRPr>
          </a:p>
        </p:txBody>
      </p:sp>
      <p:pic>
        <p:nvPicPr>
          <p:cNvPr id="16388" name="Picture 1028" descr="book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5670550"/>
            <a:ext cx="8721725" cy="882650"/>
          </a:xfrm>
          <a:prstGeom prst="rect">
            <a:avLst/>
          </a:prstGeom>
          <a:noFill/>
        </p:spPr>
      </p:pic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457200" y="3962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Let’s look a just a few.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cover</a:t>
            </a:r>
            <a:r>
              <a:rPr lang="en-US"/>
              <a:t> of a book protects the pages.</a:t>
            </a:r>
          </a:p>
        </p:txBody>
      </p:sp>
      <p:pic>
        <p:nvPicPr>
          <p:cNvPr id="3075" name="Picture 3" descr="book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438400"/>
            <a:ext cx="3625850" cy="39798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title</a:t>
            </a:r>
            <a:r>
              <a:rPr lang="en-US"/>
              <a:t> is the name of the book.</a:t>
            </a:r>
          </a:p>
        </p:txBody>
      </p:sp>
      <p:pic>
        <p:nvPicPr>
          <p:cNvPr id="4100" name="Picture 4" descr="book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4288" y="2438400"/>
            <a:ext cx="3643312" cy="36433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058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author</a:t>
            </a:r>
            <a:r>
              <a:rPr lang="en-US"/>
              <a:t> is the person who writes the book.</a:t>
            </a:r>
          </a:p>
        </p:txBody>
      </p:sp>
      <p:pic>
        <p:nvPicPr>
          <p:cNvPr id="8195" name="Picture 3" descr="bd0550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09800"/>
            <a:ext cx="3571875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illustrator</a:t>
            </a:r>
            <a:r>
              <a:rPr lang="en-US"/>
              <a:t> is the person who is responsible for the pictures in the book.</a:t>
            </a:r>
          </a:p>
        </p:txBody>
      </p:sp>
      <p:pic>
        <p:nvPicPr>
          <p:cNvPr id="9220" name="Picture 4" descr="illustrato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505200"/>
            <a:ext cx="2727325" cy="27273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80772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company that makes the book is called the </a:t>
            </a:r>
            <a:r>
              <a:rPr lang="en-US">
                <a:solidFill>
                  <a:srgbClr val="A50021"/>
                </a:solidFill>
              </a:rPr>
              <a:t>publisher</a:t>
            </a:r>
            <a:r>
              <a:rPr lang="en-US"/>
              <a:t>.</a:t>
            </a:r>
          </a:p>
        </p:txBody>
      </p:sp>
      <p:pic>
        <p:nvPicPr>
          <p:cNvPr id="12292" name="Picture 4" descr="officebuil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5288" y="3214688"/>
            <a:ext cx="3262312" cy="326231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381000" y="260350"/>
            <a:ext cx="83820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title page</a:t>
            </a:r>
            <a:r>
              <a:rPr lang="en-US"/>
              <a:t> is one of the first pages in a book.  </a:t>
            </a:r>
          </a:p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</a:rPr>
              <a:t>It usually tells the title, author, and the publisher of the book.</a:t>
            </a:r>
          </a:p>
        </p:txBody>
      </p:sp>
      <p:pic>
        <p:nvPicPr>
          <p:cNvPr id="13316" name="Picture 1028" descr="title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2672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304800" y="609600"/>
            <a:ext cx="8382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A50021"/>
                </a:solidFill>
              </a:rPr>
              <a:t>copyright</a:t>
            </a:r>
            <a:r>
              <a:rPr lang="en-US"/>
              <a:t> date tells the year the book was printed.</a:t>
            </a: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1828800" y="4038600"/>
            <a:ext cx="297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c2002</a:t>
            </a:r>
          </a:p>
        </p:txBody>
      </p:sp>
      <p:pic>
        <p:nvPicPr>
          <p:cNvPr id="10244" name="Picture 1028" descr="bookfac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90800"/>
            <a:ext cx="3252788" cy="37941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374</Words>
  <Application>Microsoft PowerPoint</Application>
  <PresentationFormat>On-screen Show (4:3)</PresentationFormat>
  <Paragraphs>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Comic Sans MS</vt:lpstr>
      <vt:lpstr>Century Schoolbook</vt:lpstr>
      <vt:lpstr>Colonna MT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Humbard</dc:creator>
  <cp:lastModifiedBy>Dr. Shijith Kumar C</cp:lastModifiedBy>
  <cp:revision>51</cp:revision>
  <dcterms:created xsi:type="dcterms:W3CDTF">2001-12-19T15:44:52Z</dcterms:created>
  <dcterms:modified xsi:type="dcterms:W3CDTF">2013-07-06T23:30:01Z</dcterms:modified>
</cp:coreProperties>
</file>