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4" r:id="rId4"/>
    <p:sldId id="269" r:id="rId5"/>
    <p:sldId id="270" r:id="rId6"/>
    <p:sldId id="271" r:id="rId7"/>
    <p:sldId id="272" r:id="rId8"/>
    <p:sldId id="275" r:id="rId9"/>
    <p:sldId id="276" r:id="rId10"/>
    <p:sldId id="277" r:id="rId11"/>
    <p:sldId id="273" r:id="rId12"/>
    <p:sldId id="256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5" r:id="rId21"/>
    <p:sldId id="266" r:id="rId22"/>
    <p:sldId id="26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ooper Black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ooper Black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ooper Black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ooper Black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Cooper Black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Cooper Black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Cooper Black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Cooper Black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Cooper Black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2787"/>
    <p:restoredTop sz="90929"/>
  </p:normalViewPr>
  <p:slideViewPr>
    <p:cSldViewPr>
      <p:cViewPr varScale="1">
        <p:scale>
          <a:sx n="62" d="100"/>
          <a:sy n="62" d="100"/>
        </p:scale>
        <p:origin x="-9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FC5C92-DA2D-460B-BEA5-07818ECCF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3C3FA-27CE-40B8-922C-3DEA1C1A70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D974D8-8B36-4D6B-A8F0-B7D5222823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205C6B-AEA1-4B90-9E66-163BE19438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DA23F-8402-48C0-9483-53291BBF49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11F8E-2CEC-4E81-9193-9BFCC01AE7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41246-6CC0-45DC-991B-8BBF14135D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12233-F92D-493F-B2A1-98E75FA4CB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90485E-EAE1-4B41-9DE7-2C5FBD671A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3693C-2C62-4B68-8931-F2F9C0D2B9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6E35A7-EFE6-4D75-AD58-17A120E5A9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2A67395-52C9-4EDC-901C-CC74EB15493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381000"/>
            <a:ext cx="8382000" cy="275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Chapter 1</a:t>
            </a:r>
          </a:p>
          <a:p>
            <a:pPr algn="ctr">
              <a:spcBef>
                <a:spcPct val="50000"/>
              </a:spcBef>
            </a:pPr>
            <a:r>
              <a:rPr lang="en-US" sz="5400"/>
              <a:t>How is a Dictionary Organized?</a:t>
            </a:r>
          </a:p>
        </p:txBody>
      </p:sp>
      <p:pic>
        <p:nvPicPr>
          <p:cNvPr id="14339" name="Picture 3" descr="book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3352800"/>
            <a:ext cx="28956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8001000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Let’s do that for the word </a:t>
            </a:r>
            <a:r>
              <a:rPr lang="en-US" sz="4800">
                <a:solidFill>
                  <a:srgbClr val="A50021"/>
                </a:solidFill>
              </a:rPr>
              <a:t>science</a:t>
            </a:r>
            <a:r>
              <a:rPr lang="en-US" sz="4800"/>
              <a:t>-</a:t>
            </a:r>
          </a:p>
          <a:p>
            <a:pPr>
              <a:spcBef>
                <a:spcPct val="50000"/>
              </a:spcBef>
            </a:pPr>
            <a:r>
              <a:rPr lang="en-US" sz="4800"/>
              <a:t>Which one of these pages would contain the word </a:t>
            </a:r>
            <a:r>
              <a:rPr lang="en-US" sz="4800">
                <a:solidFill>
                  <a:srgbClr val="A50021"/>
                </a:solidFill>
              </a:rPr>
              <a:t>science</a:t>
            </a:r>
            <a:r>
              <a:rPr lang="en-US" sz="48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2103438"/>
            <a:ext cx="8458200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page with the guide words-</a:t>
            </a:r>
          </a:p>
          <a:p>
            <a:pPr algn="ctr">
              <a:spcBef>
                <a:spcPct val="50000"/>
              </a:spcBef>
            </a:pPr>
            <a:r>
              <a:rPr lang="en-US" sz="4400">
                <a:solidFill>
                  <a:srgbClr val="A50021"/>
                </a:solidFill>
              </a:rPr>
              <a:t>stamp - summer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76200" y="4694238"/>
            <a:ext cx="9144000" cy="170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Or the page with the guide words-</a:t>
            </a:r>
          </a:p>
          <a:p>
            <a:pPr algn="ctr">
              <a:spcBef>
                <a:spcPct val="50000"/>
              </a:spcBef>
            </a:pPr>
            <a:r>
              <a:rPr lang="en-US" sz="4400">
                <a:solidFill>
                  <a:srgbClr val="A50021"/>
                </a:solidFill>
              </a:rPr>
              <a:t>sandwich - seventy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00200" y="457200"/>
            <a:ext cx="5562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A50021"/>
                </a:solidFill>
              </a:rPr>
              <a:t>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610600" cy="283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/>
              <a:t>Chapter 2</a:t>
            </a:r>
          </a:p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A50021"/>
                </a:solidFill>
              </a:rPr>
              <a:t>Dictionary Definitions</a:t>
            </a:r>
          </a:p>
          <a:p>
            <a:pPr algn="ctr">
              <a:spcBef>
                <a:spcPct val="50000"/>
              </a:spcBef>
            </a:pPr>
            <a:r>
              <a:rPr lang="en-US"/>
              <a:t>What do they mean?</a:t>
            </a:r>
          </a:p>
        </p:txBody>
      </p:sp>
      <p:pic>
        <p:nvPicPr>
          <p:cNvPr id="2051" name="Picture 3" descr="bd05629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117850"/>
            <a:ext cx="4445000" cy="343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80010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Have you ever looked up the definition for a word in the dictionary?  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762000" y="3152775"/>
            <a:ext cx="80010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If so, then you might have been confused by some of the parts of that definition.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62000" y="457200"/>
            <a:ext cx="80010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Today, we’re going to learn what each part of a definition means.</a:t>
            </a:r>
          </a:p>
        </p:txBody>
      </p:sp>
      <p:pic>
        <p:nvPicPr>
          <p:cNvPr id="4100" name="Picture 4" descr="book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819400"/>
            <a:ext cx="31242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288925"/>
            <a:ext cx="883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is a definition for flag: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5400"/>
              <a:t>flag</a:t>
            </a:r>
            <a:r>
              <a:rPr lang="en-US"/>
              <a:t> (flag)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i="1"/>
              <a:t> noun</a:t>
            </a:r>
            <a:r>
              <a:rPr lang="en-US"/>
              <a:t> A piece of cloth with a pattern or symbol of a country, an organization, etc.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/>
              <a:t> </a:t>
            </a:r>
            <a:r>
              <a:rPr lang="en-US" b="1"/>
              <a:t>verb</a:t>
            </a:r>
            <a:r>
              <a:rPr lang="en-US"/>
              <a:t> To stop, or to signal.  </a:t>
            </a:r>
            <a:r>
              <a:rPr lang="en-US" i="1"/>
              <a:t>We flagged down the police officer.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5400">
                <a:solidFill>
                  <a:srgbClr val="A50021"/>
                </a:solidFill>
              </a:rPr>
              <a:t>flag</a:t>
            </a:r>
            <a:r>
              <a:rPr lang="en-US">
                <a:solidFill>
                  <a:srgbClr val="A50021"/>
                </a:solidFill>
              </a:rPr>
              <a:t> (flag)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i="1"/>
              <a:t> </a:t>
            </a:r>
            <a:r>
              <a:rPr lang="en-US" i="1">
                <a:solidFill>
                  <a:schemeClr val="bg2"/>
                </a:solidFill>
              </a:rPr>
              <a:t>noun</a:t>
            </a:r>
            <a:r>
              <a:rPr lang="en-US">
                <a:solidFill>
                  <a:schemeClr val="bg2"/>
                </a:solidFill>
              </a:rPr>
              <a:t> A piece of cloth with a pattern or symbol of a country, an organization, etc.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 b="1">
                <a:solidFill>
                  <a:schemeClr val="bg2"/>
                </a:solidFill>
              </a:rPr>
              <a:t>verb</a:t>
            </a:r>
            <a:r>
              <a:rPr lang="en-US">
                <a:solidFill>
                  <a:schemeClr val="bg2"/>
                </a:solidFill>
              </a:rPr>
              <a:t> To stop, or to signal.  </a:t>
            </a:r>
            <a:r>
              <a:rPr lang="en-US" i="1">
                <a:solidFill>
                  <a:schemeClr val="bg2"/>
                </a:solidFill>
              </a:rPr>
              <a:t>We flagged down the police officer.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057400" y="1508125"/>
            <a:ext cx="6400800" cy="2606675"/>
          </a:xfrm>
          <a:prstGeom prst="rect">
            <a:avLst/>
          </a:prstGeom>
          <a:solidFill>
            <a:srgbClr val="FFFF99"/>
          </a:solidFill>
          <a:ln w="76200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word being defined is followed by the pronunciation in parenthesis.</a:t>
            </a:r>
          </a:p>
        </p:txBody>
      </p:sp>
      <p:pic>
        <p:nvPicPr>
          <p:cNvPr id="6150" name="Picture 6" descr="bd06018_"/>
          <p:cNvPicPr>
            <a:picLocks noChangeAspect="1" noChangeArrowheads="1"/>
          </p:cNvPicPr>
          <p:nvPr/>
        </p:nvPicPr>
        <p:blipFill>
          <a:blip r:embed="rId2"/>
          <a:srcRect l="14563" r="19417" b="40675"/>
          <a:stretch>
            <a:fillRect/>
          </a:stretch>
        </p:blipFill>
        <p:spPr bwMode="auto">
          <a:xfrm>
            <a:off x="3863975" y="317500"/>
            <a:ext cx="1089025" cy="120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304800"/>
            <a:ext cx="84582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5400"/>
              <a:t>flag</a:t>
            </a:r>
            <a:r>
              <a:rPr lang="en-US"/>
              <a:t> (flag)</a:t>
            </a:r>
          </a:p>
          <a:p>
            <a:pPr marL="457200" indent="-457200">
              <a:spcBef>
                <a:spcPct val="50000"/>
              </a:spcBef>
            </a:pPr>
            <a:endParaRPr lang="en-US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i="1"/>
              <a:t> </a:t>
            </a:r>
            <a:r>
              <a:rPr lang="en-US" i="1">
                <a:solidFill>
                  <a:srgbClr val="A50021"/>
                </a:solidFill>
              </a:rPr>
              <a:t>noun</a:t>
            </a:r>
            <a:r>
              <a:rPr lang="en-US">
                <a:solidFill>
                  <a:srgbClr val="A50021"/>
                </a:solidFill>
              </a:rPr>
              <a:t> </a:t>
            </a:r>
            <a:r>
              <a:rPr lang="en-US">
                <a:solidFill>
                  <a:schemeClr val="bg2"/>
                </a:solidFill>
              </a:rPr>
              <a:t>A piece of cloth with a pattern or symbol of a country, an organization, etc.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/>
              <a:t> </a:t>
            </a:r>
            <a:r>
              <a:rPr lang="en-US" b="1">
                <a:solidFill>
                  <a:srgbClr val="A50021"/>
                </a:solidFill>
              </a:rPr>
              <a:t>verb</a:t>
            </a:r>
            <a:r>
              <a:rPr lang="en-US"/>
              <a:t> </a:t>
            </a:r>
            <a:r>
              <a:rPr lang="en-US">
                <a:solidFill>
                  <a:schemeClr val="bg2"/>
                </a:solidFill>
              </a:rPr>
              <a:t>To stop, or to signal.  </a:t>
            </a:r>
            <a:r>
              <a:rPr lang="en-US" i="1">
                <a:solidFill>
                  <a:schemeClr val="bg2"/>
                </a:solidFill>
              </a:rPr>
              <a:t>We flagged down the police officer.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28600" y="152400"/>
            <a:ext cx="8686800" cy="1387475"/>
          </a:xfrm>
          <a:prstGeom prst="rect">
            <a:avLst/>
          </a:prstGeom>
          <a:solidFill>
            <a:srgbClr val="FFFF99"/>
          </a:solidFill>
          <a:ln w="762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first word tells the word’s part of speech</a:t>
            </a:r>
          </a:p>
        </p:txBody>
      </p:sp>
      <p:pic>
        <p:nvPicPr>
          <p:cNvPr id="8197" name="Picture 5" descr="arrowdow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9144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600200"/>
            <a:ext cx="84582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n-US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i="1"/>
              <a:t> </a:t>
            </a:r>
            <a:r>
              <a:rPr lang="en-US" i="1">
                <a:solidFill>
                  <a:schemeClr val="bg2"/>
                </a:solidFill>
              </a:rPr>
              <a:t>noun</a:t>
            </a:r>
            <a:r>
              <a:rPr lang="en-US">
                <a:solidFill>
                  <a:schemeClr val="bg2"/>
                </a:solidFill>
              </a:rPr>
              <a:t> </a:t>
            </a:r>
            <a:r>
              <a:rPr lang="en-US">
                <a:solidFill>
                  <a:srgbClr val="A50021"/>
                </a:solidFill>
              </a:rPr>
              <a:t>A piece of cloth with a pattern or symbol of a country, an organization, etc.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/>
              <a:t> </a:t>
            </a:r>
            <a:r>
              <a:rPr lang="en-US" b="1">
                <a:solidFill>
                  <a:schemeClr val="bg2"/>
                </a:solidFill>
              </a:rPr>
              <a:t>verb</a:t>
            </a:r>
            <a:r>
              <a:rPr lang="en-US"/>
              <a:t> </a:t>
            </a:r>
            <a:r>
              <a:rPr lang="en-US">
                <a:solidFill>
                  <a:srgbClr val="A50021"/>
                </a:solidFill>
              </a:rPr>
              <a:t>To stop, or to signal.</a:t>
            </a:r>
            <a:r>
              <a:rPr lang="en-US"/>
              <a:t>  </a:t>
            </a:r>
            <a:r>
              <a:rPr lang="en-US" i="1">
                <a:solidFill>
                  <a:schemeClr val="bg2"/>
                </a:solidFill>
              </a:rPr>
              <a:t>We flagged down the police officer.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7924800" cy="1387475"/>
          </a:xfrm>
          <a:prstGeom prst="rect">
            <a:avLst/>
          </a:prstGeom>
          <a:solidFill>
            <a:srgbClr val="FFFF99"/>
          </a:solidFill>
          <a:ln w="762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next section is the actual definition of the word.</a:t>
            </a:r>
          </a:p>
        </p:txBody>
      </p:sp>
      <p:pic>
        <p:nvPicPr>
          <p:cNvPr id="9221" name="Picture 5" descr="arrowdow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676400"/>
            <a:ext cx="990600" cy="99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457200"/>
            <a:ext cx="8458200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n-US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 i="1"/>
              <a:t> noun</a:t>
            </a:r>
            <a:r>
              <a:rPr lang="en-US"/>
              <a:t> A piece of cloth with a pattern or symbol of a country, an organization, etc.</a:t>
            </a:r>
          </a:p>
          <a:p>
            <a:pPr marL="457200" indent="-457200">
              <a:spcBef>
                <a:spcPct val="50000"/>
              </a:spcBef>
            </a:pPr>
            <a:endParaRPr lang="en-US"/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/>
              <a:t> </a:t>
            </a:r>
            <a:r>
              <a:rPr lang="en-US" b="1">
                <a:solidFill>
                  <a:schemeClr val="bg2"/>
                </a:solidFill>
              </a:rPr>
              <a:t>verb</a:t>
            </a:r>
            <a:r>
              <a:rPr lang="en-US">
                <a:solidFill>
                  <a:schemeClr val="bg2"/>
                </a:solidFill>
              </a:rPr>
              <a:t> To stop, or to signal.</a:t>
            </a:r>
            <a:r>
              <a:rPr lang="en-US"/>
              <a:t>  </a:t>
            </a:r>
            <a:r>
              <a:rPr lang="en-US" i="1">
                <a:solidFill>
                  <a:srgbClr val="A50021"/>
                </a:solidFill>
              </a:rPr>
              <a:t>We flagged down the police officer.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762000"/>
            <a:ext cx="8305800" cy="3216275"/>
          </a:xfrm>
          <a:prstGeom prst="rect">
            <a:avLst/>
          </a:prstGeom>
          <a:solidFill>
            <a:srgbClr val="FFFF99"/>
          </a:solidFill>
          <a:ln w="7620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Finally, you might see a sentence showing how the word is used.  Especially if the use is not the most common for the word.</a:t>
            </a:r>
          </a:p>
        </p:txBody>
      </p:sp>
      <p:pic>
        <p:nvPicPr>
          <p:cNvPr id="10245" name="Picture 5" descr="arrowdow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27438" y="4038600"/>
            <a:ext cx="1096962" cy="1096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098550"/>
            <a:ext cx="83820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sz="4800">
                <a:solidFill>
                  <a:srgbClr val="A50021"/>
                </a:solidFill>
              </a:rPr>
              <a:t>Dictionaries</a:t>
            </a:r>
            <a:r>
              <a:rPr lang="en-US" sz="4800"/>
              <a:t> are books that list all the words in a language.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26"/>
          <p:cNvSpPr txBox="1">
            <a:spLocks noChangeArrowheads="1"/>
          </p:cNvSpPr>
          <p:nvPr/>
        </p:nvSpPr>
        <p:spPr bwMode="auto">
          <a:xfrm>
            <a:off x="228600" y="304800"/>
            <a:ext cx="861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Let’s see what you’ve learned!</a:t>
            </a:r>
          </a:p>
        </p:txBody>
      </p:sp>
      <p:sp>
        <p:nvSpPr>
          <p:cNvPr id="12291" name="Text Box 1027"/>
          <p:cNvSpPr txBox="1">
            <a:spLocks noChangeArrowheads="1"/>
          </p:cNvSpPr>
          <p:nvPr/>
        </p:nvSpPr>
        <p:spPr bwMode="auto">
          <a:xfrm>
            <a:off x="381000" y="1524000"/>
            <a:ext cx="8305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mischief (miss-chif)</a:t>
            </a:r>
          </a:p>
          <a:p>
            <a:pPr>
              <a:spcBef>
                <a:spcPct val="50000"/>
              </a:spcBef>
            </a:pPr>
            <a:r>
              <a:rPr lang="en-US" b="1" i="1"/>
              <a:t>noun</a:t>
            </a:r>
            <a:r>
              <a:rPr lang="en-US" i="1"/>
              <a:t> </a:t>
            </a:r>
            <a:r>
              <a:rPr lang="en-US"/>
              <a:t>Playful behavior that may cause annoyance or harm to others.  </a:t>
            </a:r>
            <a:r>
              <a:rPr lang="en-US" i="1"/>
              <a:t>My brother is always up to some sort of mischief.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457200"/>
            <a:ext cx="86106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/>
              <a:t>book (buk)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/>
              <a:t> </a:t>
            </a:r>
            <a:r>
              <a:rPr lang="en-US" i="1"/>
              <a:t>noun</a:t>
            </a:r>
            <a:r>
              <a:rPr lang="en-US"/>
              <a:t> A set of pages that are bound together.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/>
              <a:t> </a:t>
            </a:r>
            <a:r>
              <a:rPr lang="en-US" i="1"/>
              <a:t>verb </a:t>
            </a:r>
            <a:r>
              <a:rPr lang="en-US"/>
              <a:t>To arrange for something ahead of time.  </a:t>
            </a:r>
            <a:r>
              <a:rPr lang="en-US" i="1"/>
              <a:t>We’ve booked a vacation in Mexico.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717550"/>
            <a:ext cx="81534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/>
              <a:t>Now you know the definition of </a:t>
            </a:r>
            <a:r>
              <a:rPr lang="en-US" sz="5400">
                <a:solidFill>
                  <a:srgbClr val="A50021"/>
                </a:solidFill>
              </a:rPr>
              <a:t>definition</a:t>
            </a:r>
            <a:r>
              <a:rPr lang="en-US" sz="5400"/>
              <a:t>!</a:t>
            </a:r>
          </a:p>
        </p:txBody>
      </p:sp>
      <p:pic>
        <p:nvPicPr>
          <p:cNvPr id="11267" name="Picture 3" descr="abcboo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20040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458200" cy="631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To make dictionaries easier to use, the words are organized in </a:t>
            </a:r>
            <a:r>
              <a:rPr lang="en-US" sz="4800">
                <a:solidFill>
                  <a:srgbClr val="A50021"/>
                </a:solidFill>
              </a:rPr>
              <a:t>alphabetical order</a:t>
            </a:r>
            <a:r>
              <a:rPr lang="en-US" sz="4800"/>
              <a:t>.   So to use a dictionary </a:t>
            </a:r>
            <a:r>
              <a:rPr lang="en-US" sz="4800" u="sng"/>
              <a:t>easily</a:t>
            </a:r>
            <a:r>
              <a:rPr lang="en-US" sz="4800"/>
              <a:t>, you must know how to alphabetize words.</a:t>
            </a:r>
          </a:p>
          <a:p>
            <a:pPr>
              <a:spcBef>
                <a:spcPct val="50000"/>
              </a:spcBef>
            </a:pP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229600" cy="375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 </a:t>
            </a:r>
            <a:r>
              <a:rPr lang="en-US" sz="4800"/>
              <a:t>Since there are so many words in a dictionary, </a:t>
            </a:r>
            <a:r>
              <a:rPr lang="en-US" sz="4800">
                <a:solidFill>
                  <a:srgbClr val="A50021"/>
                </a:solidFill>
              </a:rPr>
              <a:t>guide words</a:t>
            </a:r>
            <a:r>
              <a:rPr lang="en-US" sz="4800"/>
              <a:t> are used to help you locate a word quickly.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3400" y="4814888"/>
            <a:ext cx="8001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/>
              <a:t>What are </a:t>
            </a:r>
            <a:r>
              <a:rPr lang="en-US" sz="4800">
                <a:solidFill>
                  <a:srgbClr val="A50021"/>
                </a:solidFill>
              </a:rPr>
              <a:t>guide words</a:t>
            </a:r>
            <a:r>
              <a:rPr lang="en-US" sz="480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375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A50021"/>
                </a:solidFill>
              </a:rPr>
              <a:t>Guide words</a:t>
            </a:r>
            <a:r>
              <a:rPr lang="en-US" sz="4800"/>
              <a:t> are found at the top of each page.  They tell you the </a:t>
            </a:r>
            <a:r>
              <a:rPr lang="en-US" sz="4800">
                <a:solidFill>
                  <a:srgbClr val="A50021"/>
                </a:solidFill>
              </a:rPr>
              <a:t>first </a:t>
            </a:r>
            <a:r>
              <a:rPr lang="en-US" sz="4800"/>
              <a:t>and </a:t>
            </a:r>
            <a:r>
              <a:rPr lang="en-US" sz="4800">
                <a:solidFill>
                  <a:srgbClr val="A50021"/>
                </a:solidFill>
              </a:rPr>
              <a:t>last </a:t>
            </a:r>
            <a:r>
              <a:rPr lang="en-US" sz="4800"/>
              <a:t>word that is found on that page.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228600"/>
            <a:ext cx="8382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How do </a:t>
            </a:r>
            <a:r>
              <a:rPr lang="en-US" sz="4800">
                <a:solidFill>
                  <a:srgbClr val="A50021"/>
                </a:solidFill>
              </a:rPr>
              <a:t>guide words</a:t>
            </a:r>
            <a:r>
              <a:rPr lang="en-US" sz="4800"/>
              <a:t> help you find a word quickly?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4800" y="2133600"/>
            <a:ext cx="88392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Instead of looking at each word on a page, which could take forever, you just look at the </a:t>
            </a:r>
            <a:r>
              <a:rPr lang="en-US">
                <a:solidFill>
                  <a:srgbClr val="A50021"/>
                </a:solidFill>
              </a:rPr>
              <a:t>guide words</a:t>
            </a:r>
            <a:r>
              <a:rPr lang="en-US"/>
              <a:t> and then use what you know about alphabetizing words to decide if your word would be found on that page.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763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Let’s see what that means-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762000" y="2741613"/>
            <a:ext cx="77724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Let’s pretend we are looking up the word, </a:t>
            </a:r>
            <a:r>
              <a:rPr lang="en-US" sz="4800">
                <a:solidFill>
                  <a:srgbClr val="A50021"/>
                </a:solidFill>
              </a:rPr>
              <a:t>science</a:t>
            </a:r>
            <a:r>
              <a:rPr lang="en-US" sz="4800"/>
              <a:t>.  First we would turn to the </a:t>
            </a:r>
            <a:r>
              <a:rPr lang="en-US" sz="4800">
                <a:solidFill>
                  <a:srgbClr val="A50021"/>
                </a:solidFill>
              </a:rPr>
              <a:t>S</a:t>
            </a:r>
            <a:r>
              <a:rPr lang="en-US" sz="4800"/>
              <a:t> section.</a:t>
            </a:r>
            <a:r>
              <a:rPr lang="en-US" sz="440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81000" y="685800"/>
            <a:ext cx="8534400" cy="567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Then we would use the guide words and what we know about alphabetizing words to decide the correct page in the </a:t>
            </a:r>
            <a:r>
              <a:rPr lang="en-US" sz="5400">
                <a:solidFill>
                  <a:srgbClr val="A50021"/>
                </a:solidFill>
              </a:rPr>
              <a:t>S </a:t>
            </a:r>
            <a:r>
              <a:rPr lang="en-US" sz="4800"/>
              <a:t>section.</a:t>
            </a:r>
          </a:p>
          <a:p>
            <a:pPr>
              <a:spcBef>
                <a:spcPct val="50000"/>
              </a:spcBef>
            </a:pP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838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609600" y="592138"/>
            <a:ext cx="82296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/>
              <a:t>We would look at the guide words at the top of each page and decide between which ones our word would come in alphabetical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658</Words>
  <Application>Microsoft PowerPoint</Application>
  <PresentationFormat>On-screen Show (4:3)</PresentationFormat>
  <Paragraphs>55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Times New Roman</vt:lpstr>
      <vt:lpstr>Cooper Black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>Jefferson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Faye Humbard</dc:creator>
  <cp:lastModifiedBy>Dr. Shijith Kumar C</cp:lastModifiedBy>
  <cp:revision>11</cp:revision>
  <dcterms:created xsi:type="dcterms:W3CDTF">2005-01-13T19:25:04Z</dcterms:created>
  <dcterms:modified xsi:type="dcterms:W3CDTF">2013-07-06T23:27:30Z</dcterms:modified>
</cp:coreProperties>
</file>