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41" r:id="rId2"/>
  </p:sldIdLst>
  <p:sldSz cx="6858000" cy="9906000" type="A4"/>
  <p:notesSz cx="6865938" cy="91582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92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3300"/>
    <a:srgbClr val="FF00FF"/>
    <a:srgbClr val="FF6600"/>
    <a:srgbClr val="0000FF"/>
    <a:srgbClr val="006082"/>
    <a:srgbClr val="C1E6FF"/>
    <a:srgbClr val="CC706E"/>
    <a:srgbClr val="001A0C"/>
    <a:srgbClr val="F4E1E0"/>
    <a:srgbClr val="005024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26" d="100"/>
          <a:sy n="26" d="100"/>
        </p:scale>
        <p:origin x="-1974" y="-10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9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74975" cy="458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9376" y="1"/>
            <a:ext cx="2974975" cy="45806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29E26-9BFB-4739-874C-16CE60FCBFCB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98775"/>
            <a:ext cx="2974975" cy="458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9376" y="8698775"/>
            <a:ext cx="2974975" cy="4580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9631C-4F8D-4C44-B8C1-34EA47523CE7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5240" cy="45791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9109" y="0"/>
            <a:ext cx="2975240" cy="457915"/>
          </a:xfrm>
          <a:prstGeom prst="rect">
            <a:avLst/>
          </a:prstGeom>
        </p:spPr>
        <p:txBody>
          <a:bodyPr vert="horz" lIns="96359" tIns="48180" rIns="96359" bIns="48180" rtlCol="0"/>
          <a:lstStyle>
            <a:lvl1pPr algn="r">
              <a:defRPr sz="1300"/>
            </a:lvl1pPr>
          </a:lstStyle>
          <a:p>
            <a:fld id="{B2DE694B-9138-43D4-AB0B-2CB937D35F3A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85800"/>
            <a:ext cx="2379662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59" tIns="48180" rIns="96359" bIns="4818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6594" y="4350187"/>
            <a:ext cx="5492750" cy="4121230"/>
          </a:xfrm>
          <a:prstGeom prst="rect">
            <a:avLst/>
          </a:prstGeom>
        </p:spPr>
        <p:txBody>
          <a:bodyPr vert="horz" lIns="96359" tIns="48180" rIns="96359" bIns="4818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98784"/>
            <a:ext cx="2975240" cy="45791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l">
              <a:defRPr sz="13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9109" y="8698784"/>
            <a:ext cx="2975240" cy="457915"/>
          </a:xfrm>
          <a:prstGeom prst="rect">
            <a:avLst/>
          </a:prstGeom>
        </p:spPr>
        <p:txBody>
          <a:bodyPr vert="horz" lIns="96359" tIns="48180" rIns="96359" bIns="48180" rtlCol="0" anchor="b"/>
          <a:lstStyle>
            <a:lvl1pPr algn="r">
              <a:defRPr sz="1300"/>
            </a:lvl1pPr>
          </a:lstStyle>
          <a:p>
            <a:fld id="{9066BA07-1372-4A55-8F15-C2F673D3A05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15301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BE3D53-B9B3-45A2-A1F5-0578B9FA1BE9}" type="datetimeFigureOut">
              <a:rPr lang="en-US" smtClean="0"/>
              <a:pPr/>
              <a:t>7/27/2015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7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7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9FBE3-8FA0-462D-BA9B-E327E67CF7B2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" descr="C:\Users\LIC\Desktop\New folder\miscellaneous-blue-bg-clay-of-jars-backgrounds-powerpoint - Cop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906000"/>
          </a:xfrm>
          <a:prstGeom prst="rect">
            <a:avLst/>
          </a:prstGeom>
          <a:noFill/>
        </p:spPr>
      </p:pic>
      <p:sp>
        <p:nvSpPr>
          <p:cNvPr id="19" name="Rectangle 18"/>
          <p:cNvSpPr/>
          <p:nvPr/>
        </p:nvSpPr>
        <p:spPr>
          <a:xfrm>
            <a:off x="15498" y="-47660"/>
            <a:ext cx="6858000" cy="1309793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rgbClr val="FFFF00"/>
                </a:solidFill>
              </a:rPr>
              <a:t>…Major Events &amp; New Initiatives…</a:t>
            </a:r>
          </a:p>
          <a:p>
            <a:pPr algn="ctr"/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0" y="1381100"/>
            <a:ext cx="6858000" cy="7215238"/>
          </a:xfrm>
        </p:spPr>
        <p:txBody>
          <a:bodyPr>
            <a:normAutofit lnSpcReduction="10000"/>
          </a:bodyPr>
          <a:lstStyle/>
          <a:p>
            <a:pPr lvl="1">
              <a:spcBef>
                <a:spcPts val="1800"/>
              </a:spcBef>
              <a:buSzPct val="50000"/>
              <a:buBlip>
                <a:blip r:embed="rId3"/>
              </a:buBlip>
            </a:pPr>
            <a:r>
              <a:rPr lang="en-US" sz="3200" b="1" dirty="0" smtClean="0">
                <a:solidFill>
                  <a:schemeClr val="bg1"/>
                </a:solidFill>
                <a:latin typeface="+mj-lt"/>
                <a:cs typeface="Aparajita" panose="020B0604020202020204" pitchFamily="34" charset="0"/>
              </a:rPr>
              <a:t>Centre for Neuropsychological        Research &amp; Rehabilitation</a:t>
            </a:r>
          </a:p>
          <a:p>
            <a:pPr lvl="1">
              <a:spcBef>
                <a:spcPts val="1800"/>
              </a:spcBef>
              <a:buSzPct val="50000"/>
              <a:buNone/>
            </a:pPr>
            <a:r>
              <a:rPr lang="en-US" sz="2000" dirty="0" smtClean="0">
                <a:solidFill>
                  <a:schemeClr val="bg1"/>
                </a:solidFill>
                <a:latin typeface="+mj-lt"/>
                <a:cs typeface="Aparajita" panose="020B0604020202020204" pitchFamily="34" charset="0"/>
              </a:rPr>
              <a:t>     to cater to persons with brain damage / dysfunction having  communication disorders</a:t>
            </a:r>
            <a:endParaRPr lang="en-IN" sz="2000" dirty="0" smtClean="0">
              <a:solidFill>
                <a:schemeClr val="bg1"/>
              </a:solidFill>
              <a:latin typeface="+mj-lt"/>
              <a:cs typeface="Aparajita" panose="020B0604020202020204" pitchFamily="34" charset="0"/>
            </a:endParaRPr>
          </a:p>
          <a:p>
            <a:pPr lvl="1">
              <a:spcBef>
                <a:spcPts val="1800"/>
              </a:spcBef>
              <a:buSzPct val="50000"/>
              <a:buBlip>
                <a:blip r:embed="rId3"/>
              </a:buBlip>
            </a:pPr>
            <a:r>
              <a:rPr lang="en-US" sz="3600" b="1" dirty="0" smtClean="0">
                <a:solidFill>
                  <a:schemeClr val="bg1"/>
                </a:solidFill>
                <a:latin typeface="+mj-lt"/>
                <a:cs typeface="Aparajita" panose="020B0604020202020204" pitchFamily="34" charset="0"/>
              </a:rPr>
              <a:t>Electrophysiological Laboratory </a:t>
            </a:r>
          </a:p>
          <a:p>
            <a:pPr lvl="1">
              <a:spcBef>
                <a:spcPts val="1800"/>
              </a:spcBef>
              <a:buSzPct val="50000"/>
              <a:buNone/>
            </a:pPr>
            <a:r>
              <a:rPr lang="en-US" sz="2000" dirty="0" smtClean="0">
                <a:solidFill>
                  <a:schemeClr val="bg1"/>
                </a:solidFill>
                <a:latin typeface="+mj-lt"/>
                <a:cs typeface="Aparajita" panose="020B0604020202020204" pitchFamily="34" charset="0"/>
              </a:rPr>
              <a:t>      to promote basic and applied research in the area of auditory electrophysiology</a:t>
            </a:r>
          </a:p>
          <a:p>
            <a:pPr lvl="1">
              <a:spcBef>
                <a:spcPts val="1800"/>
              </a:spcBef>
              <a:buSzPct val="50000"/>
              <a:buBlip>
                <a:blip r:embed="rId3"/>
              </a:buBlip>
            </a:pPr>
            <a:r>
              <a:rPr lang="en-US" sz="3600" b="1" dirty="0" smtClean="0">
                <a:solidFill>
                  <a:schemeClr val="bg1"/>
                </a:solidFill>
                <a:latin typeface="+mj-lt"/>
                <a:cs typeface="Aparajita" panose="020B0604020202020204" pitchFamily="34" charset="0"/>
              </a:rPr>
              <a:t>Human Genetics Unit</a:t>
            </a:r>
          </a:p>
          <a:p>
            <a:pPr lvl="1">
              <a:spcBef>
                <a:spcPts val="1800"/>
              </a:spcBef>
              <a:buSzPct val="50000"/>
              <a:buNone/>
            </a:pPr>
            <a:r>
              <a:rPr lang="en-US" sz="2000" dirty="0" smtClean="0">
                <a:solidFill>
                  <a:schemeClr val="bg1"/>
                </a:solidFill>
                <a:latin typeface="+mj-lt"/>
                <a:cs typeface="Aparajita" panose="020B0604020202020204" pitchFamily="34" charset="0"/>
              </a:rPr>
              <a:t>      to investigate the genetic cause of highly prevalent communication disorders</a:t>
            </a:r>
          </a:p>
          <a:p>
            <a:pPr lvl="1">
              <a:spcBef>
                <a:spcPts val="1800"/>
              </a:spcBef>
              <a:buSzPct val="50000"/>
              <a:buBlip>
                <a:blip r:embed="rId3"/>
              </a:buBlip>
            </a:pPr>
            <a:r>
              <a:rPr lang="en-US" sz="3600" b="1" dirty="0" smtClean="0">
                <a:solidFill>
                  <a:schemeClr val="bg1"/>
                </a:solidFill>
                <a:latin typeface="+mj-lt"/>
                <a:cs typeface="Aparajita" panose="020B0604020202020204" pitchFamily="34" charset="0"/>
              </a:rPr>
              <a:t>Epidemiology Unit</a:t>
            </a:r>
          </a:p>
          <a:p>
            <a:pPr lvl="1">
              <a:spcBef>
                <a:spcPts val="1800"/>
              </a:spcBef>
              <a:buSzPct val="50000"/>
              <a:buNone/>
            </a:pPr>
            <a:r>
              <a:rPr lang="en-US" sz="2200" dirty="0" smtClean="0">
                <a:solidFill>
                  <a:schemeClr val="bg1"/>
                </a:solidFill>
                <a:latin typeface="+mj-lt"/>
                <a:cs typeface="Aparajita" panose="020B0604020202020204" pitchFamily="34" charset="0"/>
              </a:rPr>
              <a:t>     to provide a centralized data bank on prevention &amp; identification of  communication disorders</a:t>
            </a:r>
          </a:p>
          <a:p>
            <a:pPr lvl="1">
              <a:spcBef>
                <a:spcPts val="1800"/>
              </a:spcBef>
              <a:buSzPct val="50000"/>
              <a:buBlip>
                <a:blip r:embed="rId3"/>
              </a:buBlip>
            </a:pPr>
            <a:endParaRPr lang="en-US" sz="3600" dirty="0" smtClean="0">
              <a:solidFill>
                <a:schemeClr val="bg1"/>
              </a:solidFill>
              <a:latin typeface="Aparajita" panose="020B0604020202020204" pitchFamily="34" charset="0"/>
              <a:cs typeface="Aparajita" panose="020B0604020202020204" pitchFamily="34" charset="0"/>
            </a:endParaRPr>
          </a:p>
          <a:p>
            <a:pPr lvl="1">
              <a:spcBef>
                <a:spcPts val="1800"/>
              </a:spcBef>
              <a:buSzPct val="50000"/>
              <a:buNone/>
            </a:pPr>
            <a:endParaRPr lang="en-IN" sz="2000" dirty="0" smtClean="0">
              <a:solidFill>
                <a:schemeClr val="bg1"/>
              </a:solidFill>
              <a:cs typeface="Aparajita" panose="020B0604020202020204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 flipV="1">
            <a:off x="48296" y="9024966"/>
            <a:ext cx="6750819" cy="5503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26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53554" y="9080530"/>
            <a:ext cx="6804446" cy="527403"/>
          </a:xfrm>
          <a:ln>
            <a:noFill/>
          </a:ln>
        </p:spPr>
        <p:txBody>
          <a:bodyPr/>
          <a:lstStyle/>
          <a:p>
            <a:pPr algn="l"/>
            <a:r>
              <a:rPr lang="en-IN" b="1" dirty="0" smtClean="0">
                <a:solidFill>
                  <a:schemeClr val="bg1">
                    <a:lumMod val="95000"/>
                  </a:schemeClr>
                </a:solidFill>
                <a:latin typeface="+mj-lt"/>
                <a:cs typeface="Aparajita" pitchFamily="34" charset="0"/>
              </a:rPr>
              <a:t>All India Institute of Speech &amp; Hearing                                                                            Annual Report 2013-14</a:t>
            </a:r>
            <a:endParaRPr lang="en-IN" b="1" dirty="0">
              <a:solidFill>
                <a:schemeClr val="bg1">
                  <a:lumMod val="95000"/>
                </a:schemeClr>
              </a:solidFill>
              <a:latin typeface="+mj-lt"/>
              <a:cs typeface="Aparajita" pitchFamily="34" charset="0"/>
            </a:endParaRPr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4958</TotalTime>
  <Words>81</Words>
  <Application>Microsoft Office PowerPoint</Application>
  <PresentationFormat>A4 Paper (210x297 mm)</PresentationFormat>
  <Paragraphs>10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All India Institute of                      Speech and Hearing</dc:title>
  <dc:creator>shijith kumar</dc:creator>
  <cp:lastModifiedBy>Dr. Shijith Kumar C</cp:lastModifiedBy>
  <cp:revision>641</cp:revision>
  <dcterms:created xsi:type="dcterms:W3CDTF">2013-08-02T18:43:45Z</dcterms:created>
  <dcterms:modified xsi:type="dcterms:W3CDTF">2015-07-27T05:25:16Z</dcterms:modified>
</cp:coreProperties>
</file>