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0" r:id="rId2"/>
  </p:sldIdLst>
  <p:sldSz cx="6858000" cy="9906000" type="A4"/>
  <p:notesSz cx="6865938" cy="91582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00FF"/>
    <a:srgbClr val="FF6600"/>
    <a:srgbClr val="0000FF"/>
    <a:srgbClr val="006082"/>
    <a:srgbClr val="C1E6FF"/>
    <a:srgbClr val="CC706E"/>
    <a:srgbClr val="001A0C"/>
    <a:srgbClr val="F4E1E0"/>
    <a:srgbClr val="0050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974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B4F61-4F32-4458-991B-440E8CF0BDEC}">
      <dsp:nvSpPr>
        <dsp:cNvPr id="0" name=""/>
        <dsp:cNvSpPr/>
      </dsp:nvSpPr>
      <dsp:spPr>
        <a:xfrm>
          <a:off x="4462" y="530"/>
          <a:ext cx="9135075" cy="108576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>
              <a:solidFill>
                <a:schemeClr val="accent2">
                  <a:lumMod val="50000"/>
                </a:schemeClr>
              </a:solidFill>
            </a:rPr>
            <a:t>Major Events &amp; New Initiatives</a:t>
          </a:r>
          <a:endParaRPr lang="en-IN" sz="5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6263" y="32331"/>
        <a:ext cx="9071473" cy="1022164"/>
      </dsp:txXfrm>
    </dsp:sp>
  </dsp:spTree>
</dsp:drawing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376" y="1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29E26-9BFB-4739-874C-16CE60FCBFCB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98775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376" y="8698775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631C-4F8D-4C44-B8C1-34EA47523CE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B2DE694B-9138-43D4-AB0B-2CB937D35F3A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9662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350187"/>
            <a:ext cx="5492750" cy="4121230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98784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8698784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066BA07-1372-4A55-8F15-C2F673D3A0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301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1" descr="C:\Users\LIC\Desktop\New folder\miscellaneous-blue-bg-clay-of-jars-backgrounds-powerpoint -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222" y="1452538"/>
            <a:ext cx="6697288" cy="7072362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  <a:buSzPct val="50000"/>
              <a:buBlip>
                <a:blip r:embed="rId3"/>
              </a:buBlip>
            </a:pPr>
            <a:r>
              <a:rPr lang="en-US" sz="3000" dirty="0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Up-gradation of the Institute as </a:t>
            </a:r>
            <a:r>
              <a:rPr lang="en-US" sz="3000" b="1" dirty="0" smtClean="0">
                <a:solidFill>
                  <a:srgbClr val="FFFF00"/>
                </a:solidFill>
                <a:latin typeface="+mj-lt"/>
                <a:cs typeface="Aparajita" pitchFamily="34" charset="0"/>
              </a:rPr>
              <a:t>Centre of Excellence </a:t>
            </a:r>
            <a:r>
              <a:rPr lang="en-US" sz="3000" dirty="0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in the field of Communication Disorders</a:t>
            </a:r>
          </a:p>
          <a:p>
            <a:pPr algn="just">
              <a:spcBef>
                <a:spcPts val="1800"/>
              </a:spcBef>
              <a:buSzPct val="50000"/>
              <a:buBlip>
                <a:blip r:embed="rId3"/>
              </a:buBlip>
            </a:pPr>
            <a:endParaRPr lang="en-US" sz="1100" dirty="0" smtClean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pPr algn="just">
              <a:spcBef>
                <a:spcPts val="1800"/>
              </a:spcBef>
              <a:buSzPct val="50000"/>
              <a:buBlip>
                <a:blip r:embed="rId3"/>
              </a:buBlip>
            </a:pPr>
            <a:r>
              <a:rPr lang="en-US" sz="3000" dirty="0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Accreditation by National Assessment and Accreditation Council (NAAC), UGC with </a:t>
            </a:r>
            <a:r>
              <a:rPr lang="en-US" sz="3000" b="1" dirty="0" smtClean="0">
                <a:solidFill>
                  <a:srgbClr val="FFFF00"/>
                </a:solidFill>
                <a:latin typeface="+mj-lt"/>
                <a:cs typeface="Aparajita" pitchFamily="34" charset="0"/>
              </a:rPr>
              <a:t>Highest</a:t>
            </a:r>
            <a:r>
              <a:rPr lang="en-US" sz="3000" dirty="0" smtClean="0">
                <a:solidFill>
                  <a:srgbClr val="FFFF00"/>
                </a:solidFill>
                <a:latin typeface="+mj-lt"/>
                <a:cs typeface="Aparajita" pitchFamily="34" charset="0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  <a:latin typeface="+mj-lt"/>
                <a:cs typeface="Aparajita" pitchFamily="34" charset="0"/>
              </a:rPr>
              <a:t>'A' Grade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 </a:t>
            </a:r>
          </a:p>
          <a:p>
            <a:pPr algn="just">
              <a:spcBef>
                <a:spcPts val="1800"/>
              </a:spcBef>
              <a:buSzPct val="50000"/>
              <a:buBlip>
                <a:blip r:embed="rId3"/>
              </a:buBlip>
            </a:pPr>
            <a:endParaRPr lang="en-IN" sz="1100" b="1" dirty="0" smtClean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pPr algn="just">
              <a:spcBef>
                <a:spcPts val="1800"/>
              </a:spcBef>
              <a:buSzPct val="50000"/>
              <a:buBlip>
                <a:blip r:embed="rId3"/>
              </a:buBlip>
            </a:pPr>
            <a:r>
              <a:rPr lang="en-IN" sz="3000" b="1" dirty="0" smtClean="0">
                <a:solidFill>
                  <a:srgbClr val="FFFF00"/>
                </a:solidFill>
                <a:latin typeface="+mj-lt"/>
                <a:cs typeface="Aparajita" pitchFamily="34" charset="0"/>
              </a:rPr>
              <a:t>ISO 9001-2008 Certification </a:t>
            </a:r>
            <a:r>
              <a:rPr lang="en-US" sz="3000" dirty="0">
                <a:solidFill>
                  <a:schemeClr val="bg1"/>
                </a:solidFill>
                <a:latin typeface="+mj-lt"/>
                <a:cs typeface="Aparajita" pitchFamily="34" charset="0"/>
              </a:rPr>
              <a:t>in respect of </a:t>
            </a:r>
            <a:r>
              <a:rPr lang="en-US" sz="3000" dirty="0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Human </a:t>
            </a:r>
            <a:r>
              <a:rPr lang="en-US" sz="3000" dirty="0">
                <a:solidFill>
                  <a:schemeClr val="bg1"/>
                </a:solidFill>
                <a:latin typeface="+mj-lt"/>
                <a:cs typeface="Aparajita" pitchFamily="34" charset="0"/>
              </a:rPr>
              <a:t>Resources </a:t>
            </a:r>
            <a:r>
              <a:rPr lang="en-US" sz="3000" dirty="0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Development, </a:t>
            </a:r>
            <a:r>
              <a:rPr lang="en-US" sz="3000" dirty="0">
                <a:solidFill>
                  <a:schemeClr val="bg1"/>
                </a:solidFill>
                <a:latin typeface="+mj-lt"/>
                <a:cs typeface="Aparajita" pitchFamily="34" charset="0"/>
              </a:rPr>
              <a:t>Clinical </a:t>
            </a:r>
            <a:r>
              <a:rPr lang="en-US" sz="3000" dirty="0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Services, Research </a:t>
            </a:r>
            <a:r>
              <a:rPr lang="en-US" sz="3000" dirty="0">
                <a:solidFill>
                  <a:schemeClr val="bg1"/>
                </a:solidFill>
                <a:latin typeface="+mj-lt"/>
                <a:cs typeface="Aparajita" pitchFamily="34" charset="0"/>
              </a:rPr>
              <a:t>and Public Education in the field of Communication </a:t>
            </a:r>
            <a:r>
              <a:rPr lang="en-US" sz="3000" dirty="0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Disorders</a:t>
            </a:r>
          </a:p>
          <a:p>
            <a:pPr algn="just">
              <a:spcBef>
                <a:spcPts val="1800"/>
              </a:spcBef>
              <a:buSzPct val="50000"/>
              <a:buBlip>
                <a:blip r:embed="rId3"/>
              </a:buBlip>
            </a:pPr>
            <a:r>
              <a:rPr lang="en-US" sz="3000" dirty="0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Approval for the </a:t>
            </a:r>
            <a:r>
              <a:rPr lang="en-US" sz="3000" b="1" dirty="0" smtClean="0">
                <a:solidFill>
                  <a:srgbClr val="FFFF00"/>
                </a:solidFill>
                <a:latin typeface="+mj-lt"/>
                <a:cs typeface="Aparajita" pitchFamily="34" charset="0"/>
              </a:rPr>
              <a:t>PG Diploma in Augmentative and Alternative Communication</a:t>
            </a:r>
            <a:r>
              <a:rPr lang="en-US" sz="3000" dirty="0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programme</a:t>
            </a:r>
            <a:r>
              <a:rPr lang="en-US" sz="3000" dirty="0" smtClean="0">
                <a:solidFill>
                  <a:schemeClr val="bg1"/>
                </a:solidFill>
                <a:latin typeface="+mj-lt"/>
                <a:cs typeface="Aparajita" pitchFamily="34" charset="0"/>
              </a:rPr>
              <a:t>  from the Rehabilitation Council of India</a:t>
            </a:r>
          </a:p>
          <a:p>
            <a:pPr>
              <a:spcBef>
                <a:spcPts val="1800"/>
              </a:spcBef>
              <a:buNone/>
            </a:pPr>
            <a:endParaRPr lang="en-IN" sz="3500" b="1" dirty="0" smtClean="0">
              <a:solidFill>
                <a:srgbClr val="48967E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48296" y="9024966"/>
            <a:ext cx="6750819" cy="5503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554" y="9080530"/>
            <a:ext cx="6804446" cy="527403"/>
          </a:xfrm>
          <a:ln>
            <a:noFill/>
          </a:ln>
        </p:spPr>
        <p:txBody>
          <a:bodyPr/>
          <a:lstStyle/>
          <a:p>
            <a:pPr algn="l"/>
            <a:r>
              <a:rPr lang="en-IN" b="1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Aparajita" pitchFamily="34" charset="0"/>
              </a:rPr>
              <a:t>All India Institute of Speech &amp; Hearing                                                                            Annual Report 2013-14</a:t>
            </a:r>
            <a:endParaRPr lang="en-IN" b="1" dirty="0">
              <a:solidFill>
                <a:schemeClr val="bg1">
                  <a:lumMod val="95000"/>
                </a:schemeClr>
              </a:solidFill>
              <a:latin typeface="+mj-lt"/>
              <a:cs typeface="Aparajit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498" y="-34431"/>
            <a:ext cx="6858000" cy="130979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Major Events &amp; New Initiatives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628600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4958</TotalTime>
  <Words>45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India Institute of                      Speech and Hearing</dc:title>
  <dc:creator>shijith kumar</dc:creator>
  <cp:lastModifiedBy>Dr. Shijith Kumar C</cp:lastModifiedBy>
  <cp:revision>641</cp:revision>
  <dcterms:created xsi:type="dcterms:W3CDTF">2013-08-02T18:43:45Z</dcterms:created>
  <dcterms:modified xsi:type="dcterms:W3CDTF">2015-07-27T05:23:42Z</dcterms:modified>
</cp:coreProperties>
</file>