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notesMasterIdLst>
    <p:notesMasterId r:id="rId13"/>
  </p:notesMasterIdLst>
  <p:handoutMasterIdLst>
    <p:handoutMasterId r:id="rId14"/>
  </p:handoutMasterIdLst>
  <p:sldIdLst>
    <p:sldId id="269" r:id="rId2"/>
    <p:sldId id="257" r:id="rId3"/>
    <p:sldId id="267" r:id="rId4"/>
    <p:sldId id="258" r:id="rId5"/>
    <p:sldId id="259" r:id="rId6"/>
    <p:sldId id="268" r:id="rId7"/>
    <p:sldId id="262" r:id="rId8"/>
    <p:sldId id="270" r:id="rId9"/>
    <p:sldId id="264" r:id="rId10"/>
    <p:sldId id="265" r:id="rId11"/>
    <p:sldId id="266" r:id="rId12"/>
  </p:sldIdLst>
  <p:sldSz cx="9144000" cy="5143500" type="screen16x9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1313"/>
    <a:srgbClr val="CC3300"/>
    <a:srgbClr val="FF33CC"/>
    <a:srgbClr val="FF9900"/>
    <a:srgbClr val="FFFFFF"/>
    <a:srgbClr val="B08E00"/>
    <a:srgbClr val="FF6699"/>
    <a:srgbClr val="E8BC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8" autoAdjust="0"/>
    <p:restoredTop sz="94609" autoAdjust="0"/>
  </p:normalViewPr>
  <p:slideViewPr>
    <p:cSldViewPr>
      <p:cViewPr varScale="1">
        <p:scale>
          <a:sx n="106" d="100"/>
          <a:sy n="106" d="100"/>
        </p:scale>
        <p:origin x="-102" y="-54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876"/>
    </p:cViewPr>
  </p:sorterViewPr>
  <p:notesViewPr>
    <p:cSldViewPr>
      <p:cViewPr varScale="1">
        <p:scale>
          <a:sx n="53" d="100"/>
          <a:sy n="53" d="100"/>
        </p:scale>
        <p:origin x="-828" y="-84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>
                <a:cs typeface="+mn-cs"/>
              </a:defRPr>
            </a:lvl1pPr>
          </a:lstStyle>
          <a:p>
            <a:pPr>
              <a:defRPr/>
            </a:pPr>
            <a:r>
              <a:rPr lang="en-IN"/>
              <a:t>All India Institute of Speech and Hearing, Mysore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>
                <a:cs typeface="+mn-cs"/>
              </a:defRPr>
            </a:lvl1pPr>
          </a:lstStyle>
          <a:p>
            <a:pPr>
              <a:defRPr/>
            </a:pPr>
            <a:fld id="{4B39E63B-8769-462A-A31B-E0CAEF7C3B0B}" type="datetimeFigureOut">
              <a:rPr lang="en-US"/>
              <a:pPr>
                <a:defRPr/>
              </a:pPr>
              <a:t>19/03/2014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>
                <a:cs typeface="+mn-cs"/>
              </a:defRPr>
            </a:lvl1pPr>
          </a:lstStyle>
          <a:p>
            <a:pPr>
              <a:defRPr/>
            </a:pPr>
            <a:r>
              <a:rPr lang="en-IN"/>
              <a:t>All India Institute of Speech and Hearing, Mysore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>
                <a:cs typeface="+mn-cs"/>
              </a:defRPr>
            </a:lvl1pPr>
          </a:lstStyle>
          <a:p>
            <a:pPr>
              <a:defRPr/>
            </a:pPr>
            <a:fld id="{7E92A063-398B-4EE9-8ECA-475C0D786DBA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cs typeface="+mn-cs"/>
              </a:defRPr>
            </a:lvl1pPr>
          </a:lstStyle>
          <a:p>
            <a:pPr>
              <a:defRPr/>
            </a:pPr>
            <a:r>
              <a:rPr lang="en-IN"/>
              <a:t>All India Institute of Speech and Hearing, Mysore</a:t>
            </a:r>
            <a:endParaRPr lang="en-US"/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93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cs typeface="+mn-cs"/>
              </a:defRPr>
            </a:lvl1pPr>
          </a:lstStyle>
          <a:p>
            <a:pPr>
              <a:defRPr/>
            </a:pPr>
            <a:r>
              <a:rPr lang="en-IN"/>
              <a:t>All India Institute of Speech and Hearing, Mysore</a:t>
            </a:r>
            <a:endParaRPr lang="en-US"/>
          </a:p>
        </p:txBody>
      </p:sp>
      <p:sp>
        <p:nvSpPr>
          <p:cNvPr id="593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6606093B-8C0B-4DA2-8E03-8C56775887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IN" smtClean="0"/>
          </a:p>
        </p:txBody>
      </p:sp>
      <p:sp>
        <p:nvSpPr>
          <p:cNvPr id="1638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IN"/>
              <a:t>All India Institute of Speech and Hearing, Mysore</a:t>
            </a:r>
            <a:endParaRPr lang="en-US"/>
          </a:p>
        </p:txBody>
      </p:sp>
      <p:sp>
        <p:nvSpPr>
          <p:cNvPr id="16389" name="Footer Placeholder 4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IN"/>
              <a:t>All India Institute of Speech and Hearing, Mysore</a:t>
            </a:r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F5FAD9-5CEC-48FB-A138-DB55642F7B0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F9E80A-3AA7-48E0-B839-354CE989899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FDFC3A-FCD9-435C-BC10-FC2742FE1D2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8C2148-CE4A-4CDD-A678-95182410C6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strips dir="ru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200150"/>
            <a:ext cx="4038600" cy="163949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2953942"/>
            <a:ext cx="4038600" cy="164068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353D7C-C6D1-4918-9C97-ED50774039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strips dir="r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872827-7E97-4EE6-9FC4-848A4A12A7B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35E1C6-0B9A-49D2-A2CF-83768AF5D84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37440D-17C0-43BC-A9AD-70185ABB9C1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48E8A6-B480-4D75-A88F-C5090E00F18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C26B98-6158-4259-A635-B154AA76A99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1D2487-4A6C-435C-B10D-2D9AB13E324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C87D56-9D08-4D47-B501-DD3E1565014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516A0F-3964-4719-BA05-81E77B0B8CB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82"/>
            </a:gs>
            <a:gs pos="13000">
              <a:srgbClr val="0047FF"/>
            </a:gs>
            <a:gs pos="28000">
              <a:srgbClr val="000082"/>
            </a:gs>
            <a:gs pos="42999">
              <a:srgbClr val="0047FF"/>
            </a:gs>
            <a:gs pos="58000">
              <a:srgbClr val="000082"/>
            </a:gs>
            <a:gs pos="72000">
              <a:srgbClr val="0047FF"/>
            </a:gs>
            <a:gs pos="87000">
              <a:srgbClr val="000082"/>
            </a:gs>
            <a:gs pos="100000">
              <a:srgbClr val="0047F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808B296-CF5B-4A3D-9274-7C4EB32F2C7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  <p:sldLayoutId id="2147483676" r:id="rId13"/>
  </p:sldLayoutIdLst>
  <p:transition spd="slow">
    <p:strips dir="ru"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6"/>
          <p:cNvSpPr>
            <a:spLocks noGrp="1" noChangeArrowheads="1"/>
          </p:cNvSpPr>
          <p:nvPr>
            <p:ph type="title"/>
          </p:nvPr>
        </p:nvSpPr>
        <p:spPr>
          <a:xfrm>
            <a:off x="457200" y="514350"/>
            <a:ext cx="8229600" cy="51435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2800" b="1" dirty="0" smtClean="0">
                <a:solidFill>
                  <a:schemeClr val="bg1"/>
                </a:solidFill>
                <a:latin typeface="Castellar" pitchFamily="18" charset="0"/>
              </a:rPr>
              <a:t/>
            </a:r>
            <a:br>
              <a:rPr lang="en-US" sz="2800" b="1" dirty="0" smtClean="0">
                <a:solidFill>
                  <a:schemeClr val="bg1"/>
                </a:solidFill>
                <a:latin typeface="Castellar" pitchFamily="18" charset="0"/>
              </a:rPr>
            </a:br>
            <a:r>
              <a:rPr lang="en-US" sz="2800" b="1" dirty="0" smtClean="0">
                <a:solidFill>
                  <a:schemeClr val="bg1"/>
                </a:solidFill>
                <a:latin typeface="Castellar" pitchFamily="18" charset="0"/>
              </a:rPr>
              <a:t/>
            </a:r>
            <a:br>
              <a:rPr lang="en-US" sz="2800" b="1" dirty="0" smtClean="0">
                <a:solidFill>
                  <a:schemeClr val="bg1"/>
                </a:solidFill>
                <a:latin typeface="Castellar" pitchFamily="18" charset="0"/>
              </a:rPr>
            </a:br>
            <a:r>
              <a:rPr lang="en-US" sz="2800" b="1" dirty="0" smtClean="0">
                <a:solidFill>
                  <a:schemeClr val="bg1"/>
                </a:solidFill>
                <a:latin typeface="Castellar" pitchFamily="18" charset="0"/>
              </a:rPr>
              <a:t>WELCOME</a:t>
            </a:r>
          </a:p>
        </p:txBody>
      </p:sp>
      <p:sp>
        <p:nvSpPr>
          <p:cNvPr id="3075" name="Rectangle 7"/>
          <p:cNvSpPr>
            <a:spLocks noGrp="1" noChangeArrowheads="1"/>
          </p:cNvSpPr>
          <p:nvPr>
            <p:ph idx="1"/>
          </p:nvPr>
        </p:nvSpPr>
        <p:spPr>
          <a:xfrm>
            <a:off x="609600" y="895350"/>
            <a:ext cx="8229600" cy="3733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Char char="§"/>
            </a:pPr>
            <a:endParaRPr lang="en-US" sz="2800" b="1" dirty="0" smtClean="0">
              <a:solidFill>
                <a:srgbClr val="E07000"/>
              </a:solidFill>
              <a:cs typeface="Arial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000" b="1" dirty="0" smtClean="0">
              <a:solidFill>
                <a:srgbClr val="E07000"/>
              </a:solidFill>
              <a:cs typeface="Arial" charset="0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US" sz="2800" b="1" dirty="0" smtClean="0">
                <a:solidFill>
                  <a:srgbClr val="E07000"/>
                </a:solidFill>
                <a:latin typeface="Castellar" pitchFamily="18" charset="0"/>
                <a:cs typeface="Arial" charset="0"/>
              </a:rPr>
              <a:t> 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US" sz="2800" b="1" dirty="0" smtClean="0">
                <a:solidFill>
                  <a:schemeClr val="bg1"/>
                </a:solidFill>
                <a:latin typeface="Castellar" pitchFamily="18" charset="0"/>
                <a:cs typeface="Arial" charset="0"/>
              </a:rPr>
              <a:t>LIBRARY and INFORMATION CENTRE</a:t>
            </a:r>
          </a:p>
          <a:p>
            <a:pPr algn="ctr">
              <a:lnSpc>
                <a:spcPct val="80000"/>
              </a:lnSpc>
              <a:buNone/>
            </a:pPr>
            <a:endParaRPr lang="en-IN" sz="2800" dirty="0" smtClean="0">
              <a:solidFill>
                <a:schemeClr val="bg1"/>
              </a:solidFill>
              <a:latin typeface="Book Antiqua" pitchFamily="18" charset="0"/>
            </a:endParaRPr>
          </a:p>
          <a:p>
            <a:pPr algn="ctr">
              <a:lnSpc>
                <a:spcPct val="80000"/>
              </a:lnSpc>
              <a:buNone/>
            </a:pPr>
            <a:r>
              <a:rPr lang="en-IN" sz="2800" dirty="0" smtClean="0">
                <a:solidFill>
                  <a:srgbClr val="FF0000"/>
                </a:solidFill>
                <a:latin typeface="Book Antiqua" pitchFamily="18" charset="0"/>
              </a:rPr>
              <a:t>www.aiish.ac.in</a:t>
            </a:r>
            <a:endParaRPr lang="en-US" sz="2800" b="1" dirty="0" smtClean="0">
              <a:solidFill>
                <a:srgbClr val="FF0000"/>
              </a:solidFill>
              <a:latin typeface="Castellar" pitchFamily="18" charset="0"/>
              <a:cs typeface="Arial" charset="0"/>
            </a:endParaRPr>
          </a:p>
        </p:txBody>
      </p:sp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0" y="0"/>
            <a:ext cx="9144000" cy="400050"/>
          </a:xfrm>
          <a:prstGeom prst="rect">
            <a:avLst/>
          </a:prstGeom>
          <a:gradFill>
            <a:gsLst>
              <a:gs pos="0">
                <a:srgbClr val="FFFFFF"/>
              </a:gs>
              <a:gs pos="16000">
                <a:srgbClr val="1F1F1F"/>
              </a:gs>
              <a:gs pos="17999">
                <a:srgbClr val="FFFFFF"/>
              </a:gs>
              <a:gs pos="42000">
                <a:srgbClr val="636363"/>
              </a:gs>
              <a:gs pos="53000">
                <a:srgbClr val="CFCFCF"/>
              </a:gs>
              <a:gs pos="66000">
                <a:srgbClr val="CFCFCF"/>
              </a:gs>
              <a:gs pos="75999">
                <a:srgbClr val="1F1F1F"/>
              </a:gs>
              <a:gs pos="78999">
                <a:srgbClr val="FFFFFF"/>
              </a:gs>
              <a:gs pos="100000">
                <a:srgbClr val="7F7F7F"/>
              </a:gs>
            </a:gsLst>
            <a:lin ang="16200000" scaled="0"/>
          </a:gra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defRPr/>
            </a:pPr>
            <a:endParaRPr lang="en-US" dirty="0">
              <a:solidFill>
                <a:schemeClr val="bg1"/>
              </a:solidFill>
              <a:cs typeface="+mn-cs"/>
            </a:endParaRPr>
          </a:p>
          <a:p>
            <a:pPr algn="ctr">
              <a:defRPr/>
            </a:pPr>
            <a:r>
              <a:rPr lang="en-US" b="1" dirty="0">
                <a:solidFill>
                  <a:schemeClr val="tx1"/>
                </a:solidFill>
                <a:latin typeface="Bradley Hand ITC" pitchFamily="66" charset="0"/>
                <a:cs typeface="+mn-cs"/>
              </a:rPr>
              <a:t>LIBRARY AND INFORMATION CENTRE</a:t>
            </a:r>
          </a:p>
          <a:p>
            <a:pPr>
              <a:defRPr/>
            </a:pPr>
            <a:endParaRPr lang="en-IN" dirty="0">
              <a:cs typeface="+mn-cs"/>
            </a:endParaRPr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0" y="4743450"/>
            <a:ext cx="9144000" cy="400050"/>
          </a:xfrm>
          <a:prstGeom prst="rect">
            <a:avLst/>
          </a:prstGeom>
          <a:gradFill>
            <a:gsLst>
              <a:gs pos="0">
                <a:srgbClr val="FFFFFF"/>
              </a:gs>
              <a:gs pos="16000">
                <a:srgbClr val="1F1F1F"/>
              </a:gs>
              <a:gs pos="17999">
                <a:srgbClr val="FFFFFF"/>
              </a:gs>
              <a:gs pos="42000">
                <a:srgbClr val="636363"/>
              </a:gs>
              <a:gs pos="53000">
                <a:srgbClr val="CFCFCF"/>
              </a:gs>
              <a:gs pos="66000">
                <a:srgbClr val="CFCFCF"/>
              </a:gs>
              <a:gs pos="75999">
                <a:srgbClr val="1F1F1F"/>
              </a:gs>
              <a:gs pos="78999">
                <a:srgbClr val="FFFFFF"/>
              </a:gs>
              <a:gs pos="100000">
                <a:srgbClr val="7F7F7F"/>
              </a:gs>
            </a:gsLst>
            <a:lin ang="16200000" scaled="0"/>
          </a:gra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defRPr/>
            </a:pPr>
            <a:endParaRPr lang="en-US" dirty="0">
              <a:solidFill>
                <a:schemeClr val="bg1"/>
              </a:solidFill>
              <a:latin typeface="Castellar" pitchFamily="18" charset="0"/>
              <a:cs typeface="+mn-cs"/>
            </a:endParaRPr>
          </a:p>
          <a:p>
            <a:pPr algn="ctr">
              <a:defRPr/>
            </a:pPr>
            <a:r>
              <a:rPr lang="en-US" dirty="0">
                <a:solidFill>
                  <a:srgbClr val="FFFFFF"/>
                </a:solidFill>
                <a:latin typeface="Bradley Hand ITC" pitchFamily="66" charset="0"/>
                <a:cs typeface="+mn-cs"/>
              </a:rPr>
              <a:t>            </a:t>
            </a:r>
            <a:r>
              <a:rPr lang="en-US" b="1" dirty="0">
                <a:solidFill>
                  <a:schemeClr val="tx1"/>
                </a:solidFill>
                <a:latin typeface="Bradley Hand ITC" pitchFamily="66" charset="0"/>
                <a:cs typeface="+mn-cs"/>
              </a:rPr>
              <a:t>All India Institute of Speech and Hearing, Mysore</a:t>
            </a:r>
            <a:endParaRPr lang="en-IN" b="1" dirty="0">
              <a:solidFill>
                <a:schemeClr val="tx1"/>
              </a:solidFill>
              <a:latin typeface="Bradley Hand ITC" pitchFamily="66" charset="0"/>
              <a:cs typeface="+mn-cs"/>
            </a:endParaRPr>
          </a:p>
          <a:p>
            <a:pPr>
              <a:defRPr/>
            </a:pPr>
            <a:endParaRPr lang="en-IN" dirty="0">
              <a:cs typeface="+mn-cs"/>
            </a:endParaRPr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905000" y="438150"/>
            <a:ext cx="6172200" cy="85725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500" b="1" dirty="0" smtClean="0">
                <a:solidFill>
                  <a:schemeClr val="bg1"/>
                </a:solidFill>
                <a:latin typeface="Castellar" pitchFamily="18" charset="0"/>
              </a:rPr>
              <a:t>INFRASTRUCTURE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62000" y="1352550"/>
            <a:ext cx="7924800" cy="3089275"/>
          </a:xfrm>
        </p:spPr>
        <p:txBody>
          <a:bodyPr/>
          <a:lstStyle/>
          <a:p>
            <a:pPr eaLnBrk="1" hangingPunct="1">
              <a:defRPr/>
            </a:pPr>
            <a:r>
              <a:rPr lang="en-IN" sz="2000" dirty="0" smtClean="0">
                <a:solidFill>
                  <a:schemeClr val="bg1"/>
                </a:solidFill>
                <a:latin typeface="Book Antiqua" pitchFamily="18" charset="0"/>
              </a:rPr>
              <a:t>Digital </a:t>
            </a:r>
            <a:r>
              <a:rPr lang="en-IN" sz="2000" dirty="0" smtClean="0">
                <a:solidFill>
                  <a:schemeClr val="bg1"/>
                </a:solidFill>
                <a:latin typeface="Book Antiqua" pitchFamily="18" charset="0"/>
              </a:rPr>
              <a:t>Repository Platform </a:t>
            </a:r>
            <a:endParaRPr lang="en-IN" sz="2000" dirty="0" smtClean="0">
              <a:solidFill>
                <a:schemeClr val="bg1"/>
              </a:solidFill>
              <a:latin typeface="Book Antiqua" pitchFamily="18" charset="0"/>
            </a:endParaRPr>
          </a:p>
          <a:p>
            <a:pPr eaLnBrk="1" hangingPunct="1">
              <a:defRPr/>
            </a:pPr>
            <a:r>
              <a:rPr lang="en-IN" sz="2000" dirty="0" smtClean="0">
                <a:solidFill>
                  <a:schemeClr val="bg1"/>
                </a:solidFill>
                <a:latin typeface="Book Antiqua" pitchFamily="18" charset="0"/>
              </a:rPr>
              <a:t>Internet Centre with </a:t>
            </a:r>
            <a:r>
              <a:rPr lang="en-US" sz="2000" dirty="0" smtClean="0">
                <a:solidFill>
                  <a:schemeClr val="bg1"/>
                </a:solidFill>
                <a:latin typeface="Book Antiqua" pitchFamily="18" charset="0"/>
              </a:rPr>
              <a:t>32 Mbps Microwave Link</a:t>
            </a:r>
            <a:endParaRPr lang="en-IN" sz="2000" dirty="0" smtClean="0">
              <a:solidFill>
                <a:schemeClr val="bg1"/>
              </a:solidFill>
              <a:latin typeface="Book Antiqua" pitchFamily="18" charset="0"/>
            </a:endParaRPr>
          </a:p>
          <a:p>
            <a:pPr eaLnBrk="1" hangingPunct="1">
              <a:defRPr/>
            </a:pPr>
            <a:r>
              <a:rPr lang="en-IN" sz="2000" dirty="0" smtClean="0">
                <a:solidFill>
                  <a:schemeClr val="bg1"/>
                </a:solidFill>
                <a:latin typeface="Book Antiqua" pitchFamily="18" charset="0"/>
              </a:rPr>
              <a:t>Integrated Library Management System</a:t>
            </a:r>
          </a:p>
          <a:p>
            <a:pPr eaLnBrk="1" hangingPunct="1">
              <a:defRPr/>
            </a:pPr>
            <a:r>
              <a:rPr lang="en-IN" sz="2000" dirty="0" smtClean="0">
                <a:solidFill>
                  <a:schemeClr val="bg1"/>
                </a:solidFill>
                <a:latin typeface="Book Antiqua" pitchFamily="18" charset="0"/>
              </a:rPr>
              <a:t>Intranet</a:t>
            </a:r>
          </a:p>
          <a:p>
            <a:pPr eaLnBrk="1" hangingPunct="1">
              <a:defRPr/>
            </a:pPr>
            <a:r>
              <a:rPr lang="en-IN" sz="2000" dirty="0" smtClean="0">
                <a:solidFill>
                  <a:schemeClr val="bg1"/>
                </a:solidFill>
                <a:latin typeface="Book Antiqua" pitchFamily="18" charset="0"/>
              </a:rPr>
              <a:t>Spacious </a:t>
            </a:r>
            <a:r>
              <a:rPr lang="en-IN" sz="2000" dirty="0" smtClean="0">
                <a:solidFill>
                  <a:schemeClr val="bg1"/>
                </a:solidFill>
                <a:latin typeface="Book Antiqua" pitchFamily="18" charset="0"/>
              </a:rPr>
              <a:t>Reading Halls </a:t>
            </a:r>
          </a:p>
          <a:p>
            <a:pPr eaLnBrk="1" hangingPunct="1">
              <a:defRPr/>
            </a:pPr>
            <a:r>
              <a:rPr lang="en-IN" sz="2000" dirty="0" smtClean="0">
                <a:solidFill>
                  <a:schemeClr val="bg1"/>
                </a:solidFill>
                <a:latin typeface="Book Antiqua" pitchFamily="18" charset="0"/>
              </a:rPr>
              <a:t>Virtual Private Network</a:t>
            </a:r>
          </a:p>
          <a:p>
            <a:pPr eaLnBrk="1" hangingPunct="1">
              <a:defRPr/>
            </a:pPr>
            <a:r>
              <a:rPr lang="en-IN" sz="2000" dirty="0" smtClean="0">
                <a:solidFill>
                  <a:schemeClr val="bg1"/>
                </a:solidFill>
                <a:latin typeface="Book Antiqua" pitchFamily="18" charset="0"/>
              </a:rPr>
              <a:t>Web Portal</a:t>
            </a:r>
          </a:p>
          <a:p>
            <a:pPr indent="284163" eaLnBrk="1" hangingPunct="1">
              <a:lnSpc>
                <a:spcPct val="90000"/>
              </a:lnSpc>
              <a:buFontTx/>
              <a:buNone/>
              <a:defRPr/>
            </a:pPr>
            <a:endParaRPr lang="en-US" sz="1600" b="1" i="1" dirty="0"/>
          </a:p>
        </p:txBody>
      </p:sp>
      <p:sp>
        <p:nvSpPr>
          <p:cNvPr id="6" name="Rectangle 11"/>
          <p:cNvSpPr>
            <a:spLocks noChangeArrowheads="1"/>
          </p:cNvSpPr>
          <p:nvPr/>
        </p:nvSpPr>
        <p:spPr bwMode="auto">
          <a:xfrm>
            <a:off x="0" y="4743450"/>
            <a:ext cx="9144000" cy="400050"/>
          </a:xfrm>
          <a:prstGeom prst="rect">
            <a:avLst/>
          </a:prstGeom>
          <a:gradFill>
            <a:gsLst>
              <a:gs pos="0">
                <a:srgbClr val="FFFFFF"/>
              </a:gs>
              <a:gs pos="16000">
                <a:srgbClr val="1F1F1F"/>
              </a:gs>
              <a:gs pos="17999">
                <a:srgbClr val="FFFFFF"/>
              </a:gs>
              <a:gs pos="42000">
                <a:srgbClr val="636363"/>
              </a:gs>
              <a:gs pos="53000">
                <a:srgbClr val="CFCFCF"/>
              </a:gs>
              <a:gs pos="66000">
                <a:srgbClr val="CFCFCF"/>
              </a:gs>
              <a:gs pos="75999">
                <a:srgbClr val="1F1F1F"/>
              </a:gs>
              <a:gs pos="78999">
                <a:srgbClr val="FFFFFF"/>
              </a:gs>
              <a:gs pos="100000">
                <a:srgbClr val="7F7F7F"/>
              </a:gs>
            </a:gsLst>
            <a:lin ang="16200000" scaled="0"/>
          </a:gra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defRPr/>
            </a:pPr>
            <a:endParaRPr lang="en-US" dirty="0">
              <a:solidFill>
                <a:schemeClr val="bg1"/>
              </a:solidFill>
              <a:latin typeface="Castellar" pitchFamily="18" charset="0"/>
              <a:cs typeface="+mn-cs"/>
            </a:endParaRPr>
          </a:p>
          <a:p>
            <a:pPr algn="ctr">
              <a:defRPr/>
            </a:pPr>
            <a:r>
              <a:rPr lang="en-US" b="1" dirty="0">
                <a:solidFill>
                  <a:srgbClr val="FF1313"/>
                </a:solidFill>
                <a:latin typeface="Bradley Hand ITC" pitchFamily="66" charset="0"/>
                <a:cs typeface="+mn-cs"/>
              </a:rPr>
              <a:t>            </a:t>
            </a:r>
            <a:r>
              <a:rPr lang="en-US" b="1" dirty="0">
                <a:solidFill>
                  <a:schemeClr val="tx1"/>
                </a:solidFill>
                <a:latin typeface="Bradley Hand ITC" pitchFamily="66" charset="0"/>
                <a:cs typeface="+mn-cs"/>
              </a:rPr>
              <a:t>All India Institute of Speech and Hearing, Mysore</a:t>
            </a:r>
            <a:endParaRPr lang="en-IN" b="1" dirty="0">
              <a:solidFill>
                <a:schemeClr val="tx1"/>
              </a:solidFill>
              <a:latin typeface="Bradley Hand ITC" pitchFamily="66" charset="0"/>
              <a:cs typeface="+mn-cs"/>
            </a:endParaRPr>
          </a:p>
          <a:p>
            <a:pPr>
              <a:defRPr/>
            </a:pPr>
            <a:endParaRPr lang="en-IN" dirty="0">
              <a:cs typeface="+mn-cs"/>
            </a:endParaRPr>
          </a:p>
        </p:txBody>
      </p:sp>
      <p:sp>
        <p:nvSpPr>
          <p:cNvPr id="7" name="Rectangle 10"/>
          <p:cNvSpPr>
            <a:spLocks noChangeArrowheads="1"/>
          </p:cNvSpPr>
          <p:nvPr/>
        </p:nvSpPr>
        <p:spPr bwMode="auto">
          <a:xfrm>
            <a:off x="0" y="0"/>
            <a:ext cx="9144000" cy="400050"/>
          </a:xfrm>
          <a:prstGeom prst="rect">
            <a:avLst/>
          </a:prstGeom>
          <a:gradFill>
            <a:gsLst>
              <a:gs pos="0">
                <a:srgbClr val="FFFFFF"/>
              </a:gs>
              <a:gs pos="16000">
                <a:srgbClr val="1F1F1F"/>
              </a:gs>
              <a:gs pos="17999">
                <a:srgbClr val="FFFFFF"/>
              </a:gs>
              <a:gs pos="42000">
                <a:srgbClr val="636363"/>
              </a:gs>
              <a:gs pos="53000">
                <a:srgbClr val="CFCFCF"/>
              </a:gs>
              <a:gs pos="66000">
                <a:srgbClr val="CFCFCF"/>
              </a:gs>
              <a:gs pos="75999">
                <a:srgbClr val="1F1F1F"/>
              </a:gs>
              <a:gs pos="78999">
                <a:srgbClr val="FFFFFF"/>
              </a:gs>
              <a:gs pos="100000">
                <a:srgbClr val="7F7F7F"/>
              </a:gs>
            </a:gsLst>
            <a:lin ang="16200000" scaled="0"/>
          </a:gra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defRPr/>
            </a:pPr>
            <a:endParaRPr lang="en-US" dirty="0">
              <a:solidFill>
                <a:schemeClr val="bg1"/>
              </a:solidFill>
              <a:cs typeface="+mn-cs"/>
            </a:endParaRPr>
          </a:p>
          <a:p>
            <a:pPr algn="ctr">
              <a:defRPr/>
            </a:pPr>
            <a:r>
              <a:rPr lang="en-US" b="1" dirty="0">
                <a:solidFill>
                  <a:schemeClr val="tx1"/>
                </a:solidFill>
                <a:latin typeface="Bradley Hand ITC" pitchFamily="66" charset="0"/>
                <a:cs typeface="+mn-cs"/>
              </a:rPr>
              <a:t>LIBRARY AND INFORMATION CENTRE</a:t>
            </a:r>
          </a:p>
          <a:p>
            <a:pPr>
              <a:defRPr/>
            </a:pPr>
            <a:endParaRPr lang="en-IN" dirty="0">
              <a:cs typeface="+mn-cs"/>
            </a:endParaRPr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7" name="Title 10"/>
          <p:cNvSpPr>
            <a:spLocks noGrp="1"/>
          </p:cNvSpPr>
          <p:nvPr>
            <p:ph type="title"/>
          </p:nvPr>
        </p:nvSpPr>
        <p:spPr>
          <a:xfrm>
            <a:off x="457200" y="342900"/>
            <a:ext cx="8229600" cy="85725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500" b="1" dirty="0" smtClean="0">
                <a:solidFill>
                  <a:schemeClr val="bg1"/>
                </a:solidFill>
                <a:latin typeface="Castellar" pitchFamily="18" charset="0"/>
              </a:rPr>
              <a:t>FUTURE PLANS</a:t>
            </a:r>
            <a:endParaRPr lang="en-IN" sz="2500" b="1" dirty="0" smtClean="0">
              <a:solidFill>
                <a:schemeClr val="bg1"/>
              </a:solidFill>
              <a:latin typeface="Castellar" pitchFamily="18" charset="0"/>
            </a:endParaRPr>
          </a:p>
        </p:txBody>
      </p:sp>
      <p:sp>
        <p:nvSpPr>
          <p:cNvPr id="1331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235075"/>
            <a:ext cx="8229600" cy="3546475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en-IN" sz="2000" dirty="0" smtClean="0">
                <a:solidFill>
                  <a:schemeClr val="bg1"/>
                </a:solidFill>
                <a:latin typeface="Book Antiqua" pitchFamily="18" charset="0"/>
              </a:rPr>
              <a:t>Information Literacy Assessment of Institute Community</a:t>
            </a:r>
          </a:p>
          <a:p>
            <a:pPr eaLnBrk="1" hangingPunct="1">
              <a:lnSpc>
                <a:spcPct val="150000"/>
              </a:lnSpc>
            </a:pPr>
            <a:r>
              <a:rPr lang="en-IN" sz="2000" dirty="0" smtClean="0">
                <a:solidFill>
                  <a:schemeClr val="bg1"/>
                </a:solidFill>
                <a:latin typeface="Book Antiqua" pitchFamily="18" charset="0"/>
              </a:rPr>
              <a:t>Design and Development of National Digital Repository on Communication Disorders</a:t>
            </a:r>
          </a:p>
          <a:p>
            <a:pPr eaLnBrk="1" hangingPunct="1">
              <a:lnSpc>
                <a:spcPct val="150000"/>
              </a:lnSpc>
            </a:pPr>
            <a:r>
              <a:rPr lang="en-IN" sz="2000" dirty="0" smtClean="0">
                <a:solidFill>
                  <a:schemeClr val="bg1"/>
                </a:solidFill>
                <a:latin typeface="Book Antiqua" pitchFamily="18" charset="0"/>
              </a:rPr>
              <a:t>CCTV Surveillance System (Proposed) </a:t>
            </a:r>
          </a:p>
          <a:p>
            <a:pPr eaLnBrk="1" hangingPunct="1">
              <a:lnSpc>
                <a:spcPct val="150000"/>
              </a:lnSpc>
            </a:pPr>
            <a:r>
              <a:rPr lang="en-IN" sz="2000" dirty="0" smtClean="0">
                <a:solidFill>
                  <a:schemeClr val="bg1"/>
                </a:solidFill>
                <a:latin typeface="Book Antiqua" pitchFamily="18" charset="0"/>
              </a:rPr>
              <a:t>Establishment of High-tech Learning Centre</a:t>
            </a:r>
            <a:endParaRPr lang="en-US" sz="2000" b="1" dirty="0" smtClean="0">
              <a:solidFill>
                <a:schemeClr val="bg1"/>
              </a:solidFill>
              <a:latin typeface="Book Antiqua" pitchFamily="18" charset="0"/>
            </a:endParaRPr>
          </a:p>
        </p:txBody>
      </p:sp>
      <p:sp>
        <p:nvSpPr>
          <p:cNvPr id="6" name="Rectangle 11"/>
          <p:cNvSpPr>
            <a:spLocks noChangeArrowheads="1"/>
          </p:cNvSpPr>
          <p:nvPr/>
        </p:nvSpPr>
        <p:spPr bwMode="auto">
          <a:xfrm>
            <a:off x="0" y="4743450"/>
            <a:ext cx="9144000" cy="400050"/>
          </a:xfrm>
          <a:prstGeom prst="rect">
            <a:avLst/>
          </a:prstGeom>
          <a:gradFill>
            <a:gsLst>
              <a:gs pos="0">
                <a:srgbClr val="FFFFFF"/>
              </a:gs>
              <a:gs pos="16000">
                <a:srgbClr val="1F1F1F"/>
              </a:gs>
              <a:gs pos="17999">
                <a:srgbClr val="FFFFFF"/>
              </a:gs>
              <a:gs pos="42000">
                <a:srgbClr val="636363"/>
              </a:gs>
              <a:gs pos="53000">
                <a:srgbClr val="CFCFCF"/>
              </a:gs>
              <a:gs pos="66000">
                <a:srgbClr val="CFCFCF"/>
              </a:gs>
              <a:gs pos="75999">
                <a:srgbClr val="1F1F1F"/>
              </a:gs>
              <a:gs pos="78999">
                <a:srgbClr val="FFFFFF"/>
              </a:gs>
              <a:gs pos="100000">
                <a:srgbClr val="7F7F7F"/>
              </a:gs>
            </a:gsLst>
            <a:lin ang="16200000" scaled="0"/>
          </a:gra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defRPr/>
            </a:pPr>
            <a:endParaRPr lang="en-US" dirty="0">
              <a:solidFill>
                <a:schemeClr val="bg1"/>
              </a:solidFill>
              <a:latin typeface="Castellar" pitchFamily="18" charset="0"/>
              <a:cs typeface="+mn-cs"/>
            </a:endParaRPr>
          </a:p>
          <a:p>
            <a:pPr algn="ctr">
              <a:defRPr/>
            </a:pPr>
            <a:r>
              <a:rPr lang="en-US" dirty="0">
                <a:solidFill>
                  <a:srgbClr val="FFFFFF"/>
                </a:solidFill>
                <a:latin typeface="Bradley Hand ITC" pitchFamily="66" charset="0"/>
                <a:cs typeface="+mn-cs"/>
              </a:rPr>
              <a:t>            </a:t>
            </a:r>
            <a:r>
              <a:rPr lang="en-US" b="1" dirty="0">
                <a:solidFill>
                  <a:schemeClr val="tx1"/>
                </a:solidFill>
                <a:latin typeface="Bradley Hand ITC" pitchFamily="66" charset="0"/>
                <a:cs typeface="+mn-cs"/>
              </a:rPr>
              <a:t>All India Institute of Speech and Hearing, Mysore</a:t>
            </a:r>
            <a:endParaRPr lang="en-IN" b="1" dirty="0">
              <a:solidFill>
                <a:schemeClr val="tx1"/>
              </a:solidFill>
              <a:latin typeface="Bradley Hand ITC" pitchFamily="66" charset="0"/>
              <a:cs typeface="+mn-cs"/>
            </a:endParaRPr>
          </a:p>
          <a:p>
            <a:pPr>
              <a:defRPr/>
            </a:pPr>
            <a:endParaRPr lang="en-IN" dirty="0">
              <a:cs typeface="+mn-cs"/>
            </a:endParaRPr>
          </a:p>
        </p:txBody>
      </p:sp>
      <p:sp>
        <p:nvSpPr>
          <p:cNvPr id="7" name="Rectangle 10"/>
          <p:cNvSpPr>
            <a:spLocks noChangeArrowheads="1"/>
          </p:cNvSpPr>
          <p:nvPr/>
        </p:nvSpPr>
        <p:spPr bwMode="auto">
          <a:xfrm>
            <a:off x="0" y="0"/>
            <a:ext cx="9144000" cy="400050"/>
          </a:xfrm>
          <a:prstGeom prst="rect">
            <a:avLst/>
          </a:prstGeom>
          <a:gradFill>
            <a:gsLst>
              <a:gs pos="0">
                <a:srgbClr val="FFFFFF"/>
              </a:gs>
              <a:gs pos="16000">
                <a:srgbClr val="1F1F1F"/>
              </a:gs>
              <a:gs pos="17999">
                <a:srgbClr val="FFFFFF"/>
              </a:gs>
              <a:gs pos="42000">
                <a:srgbClr val="636363"/>
              </a:gs>
              <a:gs pos="53000">
                <a:srgbClr val="CFCFCF"/>
              </a:gs>
              <a:gs pos="66000">
                <a:srgbClr val="CFCFCF"/>
              </a:gs>
              <a:gs pos="75999">
                <a:srgbClr val="1F1F1F"/>
              </a:gs>
              <a:gs pos="78999">
                <a:srgbClr val="FFFFFF"/>
              </a:gs>
              <a:gs pos="100000">
                <a:srgbClr val="7F7F7F"/>
              </a:gs>
            </a:gsLst>
            <a:lin ang="16200000" scaled="0"/>
          </a:gra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defRPr/>
            </a:pPr>
            <a:endParaRPr lang="en-US" dirty="0">
              <a:solidFill>
                <a:schemeClr val="bg1"/>
              </a:solidFill>
              <a:cs typeface="+mn-cs"/>
            </a:endParaRPr>
          </a:p>
          <a:p>
            <a:pPr algn="ctr">
              <a:defRPr/>
            </a:pPr>
            <a:r>
              <a:rPr lang="en-US" b="1" dirty="0">
                <a:solidFill>
                  <a:schemeClr val="tx1"/>
                </a:solidFill>
                <a:latin typeface="Bradley Hand ITC" pitchFamily="66" charset="0"/>
                <a:cs typeface="+mn-cs"/>
              </a:rPr>
              <a:t>LIBRARY AND INFORMATION CENTRE</a:t>
            </a:r>
          </a:p>
          <a:p>
            <a:pPr>
              <a:defRPr/>
            </a:pPr>
            <a:endParaRPr lang="en-IN" dirty="0">
              <a:cs typeface="+mn-cs"/>
            </a:endParaRPr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6"/>
          <p:cNvSpPr>
            <a:spLocks noGrp="1" noChangeArrowheads="1"/>
          </p:cNvSpPr>
          <p:nvPr>
            <p:ph type="title"/>
          </p:nvPr>
        </p:nvSpPr>
        <p:spPr>
          <a:xfrm>
            <a:off x="457200" y="514350"/>
            <a:ext cx="8229600" cy="51435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3200" b="1" dirty="0" smtClean="0">
                <a:solidFill>
                  <a:schemeClr val="bg1"/>
                </a:solidFill>
                <a:latin typeface="Castellar" pitchFamily="18" charset="0"/>
              </a:rPr>
              <a:t>INTRODUCTION</a:t>
            </a:r>
          </a:p>
        </p:txBody>
      </p:sp>
      <p:sp>
        <p:nvSpPr>
          <p:cNvPr id="3075" name="Rectangle 7"/>
          <p:cNvSpPr>
            <a:spLocks noGrp="1" noChangeArrowheads="1"/>
          </p:cNvSpPr>
          <p:nvPr>
            <p:ph idx="1"/>
          </p:nvPr>
        </p:nvSpPr>
        <p:spPr>
          <a:xfrm>
            <a:off x="609600" y="1085850"/>
            <a:ext cx="8229600" cy="354330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80000"/>
              </a:lnSpc>
              <a:buFont typeface="Wingdings" pitchFamily="2" charset="2"/>
              <a:buChar char="§"/>
            </a:pPr>
            <a:endParaRPr lang="en-US" sz="2000" b="1" dirty="0" smtClean="0">
              <a:solidFill>
                <a:srgbClr val="E07000"/>
              </a:solidFill>
              <a:cs typeface="Arial" charset="0"/>
            </a:endParaRP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Char char="§"/>
            </a:pPr>
            <a:r>
              <a:rPr lang="en-US" sz="3600" dirty="0" smtClean="0">
                <a:solidFill>
                  <a:schemeClr val="bg1"/>
                </a:solidFill>
                <a:latin typeface="Book Antiqua" pitchFamily="18" charset="0"/>
                <a:cs typeface="Arial" charset="0"/>
              </a:rPr>
              <a:t>Premier Learning Resource Centre on Communication Disorders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§"/>
            </a:pPr>
            <a:endParaRPr lang="en-US" sz="3600" dirty="0" smtClean="0">
              <a:solidFill>
                <a:schemeClr val="bg1"/>
              </a:solidFill>
              <a:latin typeface="Book Antiqua" pitchFamily="18" charset="0"/>
              <a:cs typeface="Arial" charset="0"/>
            </a:endParaRP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Char char="§"/>
            </a:pPr>
            <a:r>
              <a:rPr lang="en-US" sz="3600" dirty="0" smtClean="0">
                <a:solidFill>
                  <a:schemeClr val="bg1"/>
                </a:solidFill>
                <a:latin typeface="Book Antiqua" pitchFamily="18" charset="0"/>
                <a:cs typeface="Arial" charset="0"/>
              </a:rPr>
              <a:t>Enriched with the best collection of Information Resources pertaining to the field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000" b="1" dirty="0" smtClean="0">
              <a:solidFill>
                <a:srgbClr val="E07000"/>
              </a:solidFill>
              <a:cs typeface="Arial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800" b="1" dirty="0" smtClean="0">
                <a:solidFill>
                  <a:srgbClr val="E07000"/>
                </a:solidFill>
                <a:cs typeface="Arial" charset="0"/>
              </a:rPr>
              <a:t> </a:t>
            </a:r>
          </a:p>
        </p:txBody>
      </p:sp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0" y="0"/>
            <a:ext cx="9144000" cy="400050"/>
          </a:xfrm>
          <a:prstGeom prst="rect">
            <a:avLst/>
          </a:prstGeom>
          <a:gradFill>
            <a:gsLst>
              <a:gs pos="0">
                <a:srgbClr val="FFFFFF"/>
              </a:gs>
              <a:gs pos="16000">
                <a:srgbClr val="1F1F1F"/>
              </a:gs>
              <a:gs pos="17999">
                <a:srgbClr val="FFFFFF"/>
              </a:gs>
              <a:gs pos="42000">
                <a:srgbClr val="636363"/>
              </a:gs>
              <a:gs pos="53000">
                <a:srgbClr val="CFCFCF"/>
              </a:gs>
              <a:gs pos="66000">
                <a:srgbClr val="CFCFCF"/>
              </a:gs>
              <a:gs pos="75999">
                <a:srgbClr val="1F1F1F"/>
              </a:gs>
              <a:gs pos="78999">
                <a:srgbClr val="FFFFFF"/>
              </a:gs>
              <a:gs pos="100000">
                <a:srgbClr val="7F7F7F"/>
              </a:gs>
            </a:gsLst>
            <a:lin ang="16200000" scaled="0"/>
          </a:gra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defRPr/>
            </a:pPr>
            <a:endParaRPr lang="en-US" dirty="0">
              <a:solidFill>
                <a:schemeClr val="bg1"/>
              </a:solidFill>
              <a:cs typeface="+mn-cs"/>
            </a:endParaRPr>
          </a:p>
          <a:p>
            <a:pPr algn="ctr">
              <a:defRPr/>
            </a:pPr>
            <a:r>
              <a:rPr lang="en-US" b="1" dirty="0">
                <a:solidFill>
                  <a:schemeClr val="tx1"/>
                </a:solidFill>
                <a:latin typeface="Bradley Hand ITC" pitchFamily="66" charset="0"/>
                <a:cs typeface="+mn-cs"/>
              </a:rPr>
              <a:t>LIBRARY AND INFORMATION CENTRE</a:t>
            </a:r>
          </a:p>
          <a:p>
            <a:pPr>
              <a:defRPr/>
            </a:pPr>
            <a:endParaRPr lang="en-IN" dirty="0">
              <a:cs typeface="+mn-cs"/>
            </a:endParaRPr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0" y="4743450"/>
            <a:ext cx="9144000" cy="400050"/>
          </a:xfrm>
          <a:prstGeom prst="rect">
            <a:avLst/>
          </a:prstGeom>
          <a:gradFill>
            <a:gsLst>
              <a:gs pos="0">
                <a:srgbClr val="FFFFFF"/>
              </a:gs>
              <a:gs pos="16000">
                <a:srgbClr val="1F1F1F"/>
              </a:gs>
              <a:gs pos="17999">
                <a:srgbClr val="FFFFFF"/>
              </a:gs>
              <a:gs pos="42000">
                <a:srgbClr val="636363"/>
              </a:gs>
              <a:gs pos="53000">
                <a:srgbClr val="CFCFCF"/>
              </a:gs>
              <a:gs pos="66000">
                <a:srgbClr val="CFCFCF"/>
              </a:gs>
              <a:gs pos="75999">
                <a:srgbClr val="1F1F1F"/>
              </a:gs>
              <a:gs pos="78999">
                <a:srgbClr val="FFFFFF"/>
              </a:gs>
              <a:gs pos="100000">
                <a:srgbClr val="7F7F7F"/>
              </a:gs>
            </a:gsLst>
            <a:lin ang="16200000" scaled="0"/>
          </a:gra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defRPr/>
            </a:pPr>
            <a:endParaRPr lang="en-US" dirty="0">
              <a:solidFill>
                <a:schemeClr val="bg1"/>
              </a:solidFill>
              <a:latin typeface="Castellar" pitchFamily="18" charset="0"/>
              <a:cs typeface="+mn-cs"/>
            </a:endParaRPr>
          </a:p>
          <a:p>
            <a:pPr algn="ctr">
              <a:defRPr/>
            </a:pPr>
            <a:r>
              <a:rPr lang="en-US" dirty="0">
                <a:solidFill>
                  <a:srgbClr val="FFFFFF"/>
                </a:solidFill>
                <a:latin typeface="Bradley Hand ITC" pitchFamily="66" charset="0"/>
                <a:cs typeface="+mn-cs"/>
              </a:rPr>
              <a:t>            </a:t>
            </a:r>
            <a:r>
              <a:rPr lang="en-US" b="1" dirty="0">
                <a:solidFill>
                  <a:schemeClr val="tx1"/>
                </a:solidFill>
                <a:latin typeface="Bradley Hand ITC" pitchFamily="66" charset="0"/>
                <a:cs typeface="+mn-cs"/>
              </a:rPr>
              <a:t>All India Institute of Speech and Hearing, Mysore</a:t>
            </a:r>
            <a:endParaRPr lang="en-IN" b="1" dirty="0">
              <a:solidFill>
                <a:schemeClr val="tx1"/>
              </a:solidFill>
              <a:latin typeface="Bradley Hand ITC" pitchFamily="66" charset="0"/>
              <a:cs typeface="+mn-cs"/>
            </a:endParaRPr>
          </a:p>
          <a:p>
            <a:pPr>
              <a:defRPr/>
            </a:pPr>
            <a:endParaRPr lang="en-IN" dirty="0">
              <a:cs typeface="+mn-cs"/>
            </a:endParaRPr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457200" y="419100"/>
            <a:ext cx="8229600" cy="857250"/>
          </a:xfrm>
        </p:spPr>
        <p:txBody>
          <a:bodyPr>
            <a:normAutofit/>
          </a:bodyPr>
          <a:lstStyle/>
          <a:p>
            <a:pPr eaLnBrk="1" hangingPunct="1"/>
            <a:r>
              <a:rPr lang="en-IN" sz="3200" b="1" dirty="0" smtClean="0">
                <a:solidFill>
                  <a:schemeClr val="bg1"/>
                </a:solidFill>
                <a:latin typeface="Castellar" pitchFamily="18" charset="0"/>
              </a:rPr>
              <a:t>Objective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eaLnBrk="1" hangingPunct="1"/>
            <a:endParaRPr lang="en-IN" sz="2000" dirty="0" smtClean="0">
              <a:solidFill>
                <a:schemeClr val="bg1"/>
              </a:solidFill>
              <a:latin typeface="Book Antiqua" pitchFamily="18" charset="0"/>
            </a:endParaRPr>
          </a:p>
          <a:p>
            <a:pPr algn="just" eaLnBrk="1" hangingPunct="1"/>
            <a:r>
              <a:rPr lang="en-IN" sz="3600" dirty="0" smtClean="0">
                <a:solidFill>
                  <a:schemeClr val="bg1"/>
                </a:solidFill>
                <a:latin typeface="Book Antiqua" pitchFamily="18" charset="0"/>
              </a:rPr>
              <a:t>To cater to the information needs of students, researchers, practitioners and educators in the field of communication disorders and allied areas. </a:t>
            </a:r>
          </a:p>
        </p:txBody>
      </p:sp>
      <p:sp>
        <p:nvSpPr>
          <p:cNvPr id="4" name="Rectangle 10"/>
          <p:cNvSpPr>
            <a:spLocks noChangeArrowheads="1"/>
          </p:cNvSpPr>
          <p:nvPr/>
        </p:nvSpPr>
        <p:spPr bwMode="auto">
          <a:xfrm>
            <a:off x="0" y="0"/>
            <a:ext cx="9144000" cy="400050"/>
          </a:xfrm>
          <a:prstGeom prst="rect">
            <a:avLst/>
          </a:prstGeom>
          <a:gradFill>
            <a:gsLst>
              <a:gs pos="0">
                <a:srgbClr val="FFFFFF"/>
              </a:gs>
              <a:gs pos="16000">
                <a:srgbClr val="1F1F1F"/>
              </a:gs>
              <a:gs pos="17999">
                <a:srgbClr val="FFFFFF"/>
              </a:gs>
              <a:gs pos="42000">
                <a:srgbClr val="636363"/>
              </a:gs>
              <a:gs pos="53000">
                <a:srgbClr val="CFCFCF"/>
              </a:gs>
              <a:gs pos="66000">
                <a:srgbClr val="CFCFCF"/>
              </a:gs>
              <a:gs pos="75999">
                <a:srgbClr val="1F1F1F"/>
              </a:gs>
              <a:gs pos="78999">
                <a:srgbClr val="FFFFFF"/>
              </a:gs>
              <a:gs pos="100000">
                <a:srgbClr val="7F7F7F"/>
              </a:gs>
            </a:gsLst>
            <a:lin ang="16200000" scaled="0"/>
          </a:gra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defRPr/>
            </a:pPr>
            <a:endParaRPr lang="en-US" dirty="0">
              <a:solidFill>
                <a:schemeClr val="bg1"/>
              </a:solidFill>
              <a:cs typeface="+mn-cs"/>
            </a:endParaRPr>
          </a:p>
          <a:p>
            <a:pPr algn="ctr">
              <a:defRPr/>
            </a:pPr>
            <a:r>
              <a:rPr lang="en-US" b="1" dirty="0">
                <a:solidFill>
                  <a:schemeClr val="tx1"/>
                </a:solidFill>
                <a:latin typeface="Bradley Hand ITC" pitchFamily="66" charset="0"/>
                <a:cs typeface="+mn-cs"/>
              </a:rPr>
              <a:t>LIBRARY AND INFORMATION CENTRE</a:t>
            </a:r>
          </a:p>
          <a:p>
            <a:pPr>
              <a:defRPr/>
            </a:pPr>
            <a:endParaRPr lang="en-IN" dirty="0">
              <a:cs typeface="+mn-cs"/>
            </a:endParaRPr>
          </a:p>
        </p:txBody>
      </p:sp>
      <p:sp>
        <p:nvSpPr>
          <p:cNvPr id="5" name="Rectangle 11"/>
          <p:cNvSpPr>
            <a:spLocks noChangeArrowheads="1"/>
          </p:cNvSpPr>
          <p:nvPr/>
        </p:nvSpPr>
        <p:spPr bwMode="auto">
          <a:xfrm>
            <a:off x="0" y="4743450"/>
            <a:ext cx="9144000" cy="400050"/>
          </a:xfrm>
          <a:prstGeom prst="rect">
            <a:avLst/>
          </a:prstGeom>
          <a:gradFill>
            <a:gsLst>
              <a:gs pos="0">
                <a:srgbClr val="FFFFFF"/>
              </a:gs>
              <a:gs pos="16000">
                <a:srgbClr val="1F1F1F"/>
              </a:gs>
              <a:gs pos="17999">
                <a:srgbClr val="FFFFFF"/>
              </a:gs>
              <a:gs pos="42000">
                <a:srgbClr val="636363"/>
              </a:gs>
              <a:gs pos="53000">
                <a:srgbClr val="CFCFCF"/>
              </a:gs>
              <a:gs pos="66000">
                <a:srgbClr val="CFCFCF"/>
              </a:gs>
              <a:gs pos="75999">
                <a:srgbClr val="1F1F1F"/>
              </a:gs>
              <a:gs pos="78999">
                <a:srgbClr val="FFFFFF"/>
              </a:gs>
              <a:gs pos="100000">
                <a:srgbClr val="7F7F7F"/>
              </a:gs>
            </a:gsLst>
            <a:lin ang="16200000" scaled="0"/>
          </a:gra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defRPr/>
            </a:pPr>
            <a:endParaRPr lang="en-US" dirty="0">
              <a:solidFill>
                <a:schemeClr val="bg1"/>
              </a:solidFill>
              <a:latin typeface="Castellar" pitchFamily="18" charset="0"/>
              <a:cs typeface="+mn-cs"/>
            </a:endParaRPr>
          </a:p>
          <a:p>
            <a:pPr algn="ctr">
              <a:defRPr/>
            </a:pPr>
            <a:r>
              <a:rPr lang="en-US" dirty="0">
                <a:solidFill>
                  <a:schemeClr val="tx1"/>
                </a:solidFill>
                <a:latin typeface="Bradley Hand ITC" pitchFamily="66" charset="0"/>
                <a:cs typeface="+mn-cs"/>
              </a:rPr>
              <a:t>            </a:t>
            </a:r>
            <a:r>
              <a:rPr lang="en-US" b="1" dirty="0">
                <a:solidFill>
                  <a:schemeClr val="tx1"/>
                </a:solidFill>
                <a:latin typeface="Bradley Hand ITC" pitchFamily="66" charset="0"/>
                <a:cs typeface="+mn-cs"/>
              </a:rPr>
              <a:t>All India Institute of Speech and Hearing, Mysore</a:t>
            </a:r>
            <a:endParaRPr lang="en-IN" b="1" dirty="0">
              <a:solidFill>
                <a:schemeClr val="tx1"/>
              </a:solidFill>
              <a:latin typeface="Bradley Hand ITC" pitchFamily="66" charset="0"/>
              <a:cs typeface="+mn-cs"/>
            </a:endParaRPr>
          </a:p>
          <a:p>
            <a:pPr>
              <a:defRPr/>
            </a:pPr>
            <a:endParaRPr lang="en-IN" dirty="0">
              <a:cs typeface="+mn-cs"/>
            </a:endParaRPr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38150"/>
            <a:ext cx="8229600" cy="85725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500" b="1" dirty="0" smtClean="0">
                <a:solidFill>
                  <a:schemeClr val="bg1"/>
                </a:solidFill>
                <a:latin typeface="Castellar" pitchFamily="18" charset="0"/>
              </a:rPr>
              <a:t>INFORMATION RESOURCES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286000" y="1047750"/>
            <a:ext cx="4041775" cy="479425"/>
          </a:xfrm>
        </p:spPr>
        <p:txBody>
          <a:bodyPr>
            <a:normAutofit fontScale="25000" lnSpcReduction="20000"/>
          </a:bodyPr>
          <a:lstStyle/>
          <a:p>
            <a:pPr eaLnBrk="1" hangingPunct="1">
              <a:defRPr/>
            </a:pPr>
            <a:endParaRPr lang="en-US" sz="3600" dirty="0" smtClean="0">
              <a:solidFill>
                <a:srgbClr val="FF1313"/>
              </a:solidFill>
              <a:latin typeface="Book Antiqua" pitchFamily="18" charset="0"/>
            </a:endParaRPr>
          </a:p>
          <a:p>
            <a:pPr eaLnBrk="1" hangingPunct="1">
              <a:defRPr/>
            </a:pPr>
            <a:endParaRPr lang="en-US" sz="3600" dirty="0" smtClean="0">
              <a:solidFill>
                <a:srgbClr val="FF1313"/>
              </a:solidFill>
              <a:latin typeface="Book Antiqua" pitchFamily="18" charset="0"/>
            </a:endParaRPr>
          </a:p>
          <a:p>
            <a:pPr algn="ctr" eaLnBrk="1" hangingPunct="1">
              <a:defRPr/>
            </a:pPr>
            <a:r>
              <a:rPr lang="en-US" sz="6000" dirty="0" smtClean="0">
                <a:solidFill>
                  <a:schemeClr val="bg1"/>
                </a:solidFill>
                <a:latin typeface="Castellar" pitchFamily="18" charset="0"/>
                <a:ea typeface="+mj-ea"/>
                <a:cs typeface="+mj-cs"/>
              </a:rPr>
              <a:t>( Traditional /Print ) </a:t>
            </a:r>
            <a:endParaRPr lang="en-IN" sz="6000" dirty="0" smtClean="0">
              <a:solidFill>
                <a:schemeClr val="bg1"/>
              </a:solidFill>
              <a:latin typeface="Castellar" pitchFamily="18" charset="0"/>
              <a:ea typeface="+mj-ea"/>
              <a:cs typeface="+mj-cs"/>
            </a:endParaRPr>
          </a:p>
        </p:txBody>
      </p:sp>
      <p:sp>
        <p:nvSpPr>
          <p:cNvPr id="6149" name="Content Placeholder 13"/>
          <p:cNvSpPr>
            <a:spLocks noGrp="1"/>
          </p:cNvSpPr>
          <p:nvPr>
            <p:ph sz="quarter" idx="4"/>
          </p:nvPr>
        </p:nvSpPr>
        <p:spPr>
          <a:xfrm>
            <a:off x="1066800" y="1665684"/>
            <a:ext cx="7696200" cy="2963466"/>
          </a:xfrm>
        </p:spPr>
        <p:txBody>
          <a:bodyPr/>
          <a:lstStyle/>
          <a:p>
            <a:pPr eaLnBrk="1" hangingPunct="1"/>
            <a:r>
              <a:rPr lang="en-US" sz="2000" dirty="0" smtClean="0">
                <a:solidFill>
                  <a:schemeClr val="bg1"/>
                </a:solidFill>
                <a:latin typeface="Book Antiqua" pitchFamily="18" charset="0"/>
              </a:rPr>
              <a:t>Books = 19727 no.</a:t>
            </a:r>
          </a:p>
          <a:p>
            <a:pPr eaLnBrk="1" hangingPunct="1"/>
            <a:r>
              <a:rPr lang="en-US" sz="2000" dirty="0" smtClean="0">
                <a:solidFill>
                  <a:schemeClr val="bg1"/>
                </a:solidFill>
                <a:latin typeface="Book Antiqua" pitchFamily="18" charset="0"/>
              </a:rPr>
              <a:t>Journals = 113 no.</a:t>
            </a:r>
          </a:p>
          <a:p>
            <a:pPr eaLnBrk="1" hangingPunct="1"/>
            <a:r>
              <a:rPr lang="en-US" sz="2000" dirty="0" smtClean="0">
                <a:solidFill>
                  <a:schemeClr val="bg1"/>
                </a:solidFill>
                <a:latin typeface="Book Antiqua" pitchFamily="18" charset="0"/>
              </a:rPr>
              <a:t>Bound Volumes = </a:t>
            </a:r>
            <a:r>
              <a:rPr lang="en-US" sz="2000" dirty="0" smtClean="0">
                <a:solidFill>
                  <a:schemeClr val="bg1"/>
                </a:solidFill>
                <a:latin typeface="Book Antiqua" pitchFamily="18" charset="0"/>
              </a:rPr>
              <a:t>4000 no.</a:t>
            </a:r>
            <a:endParaRPr lang="en-US" sz="2000" dirty="0" smtClean="0">
              <a:solidFill>
                <a:schemeClr val="bg1"/>
              </a:solidFill>
              <a:latin typeface="Book Antiqua" pitchFamily="18" charset="0"/>
            </a:endParaRPr>
          </a:p>
          <a:p>
            <a:pPr eaLnBrk="1" hangingPunct="1"/>
            <a:r>
              <a:rPr lang="en-US" sz="2000" dirty="0" smtClean="0">
                <a:solidFill>
                  <a:schemeClr val="bg1"/>
                </a:solidFill>
                <a:latin typeface="Book Antiqua" pitchFamily="18" charset="0"/>
              </a:rPr>
              <a:t>Theses/dissertations/other institute publications = 1642 no.</a:t>
            </a:r>
            <a:endParaRPr lang="en-US" sz="2000" dirty="0" smtClean="0">
              <a:solidFill>
                <a:schemeClr val="bg1"/>
              </a:solidFill>
              <a:latin typeface="Book Antiqua" pitchFamily="18" charset="0"/>
            </a:endParaRPr>
          </a:p>
          <a:p>
            <a:pPr eaLnBrk="1" hangingPunct="1"/>
            <a:r>
              <a:rPr lang="en-US" sz="2000" dirty="0" smtClean="0">
                <a:solidFill>
                  <a:schemeClr val="bg1"/>
                </a:solidFill>
                <a:latin typeface="Book Antiqua" pitchFamily="18" charset="0"/>
              </a:rPr>
              <a:t>Newspapers = 10 no</a:t>
            </a:r>
            <a:r>
              <a:rPr lang="en-US" sz="2000" dirty="0" smtClean="0">
                <a:solidFill>
                  <a:schemeClr val="bg1"/>
                </a:solidFill>
                <a:latin typeface="Book Antiqua" pitchFamily="18" charset="0"/>
              </a:rPr>
              <a:t>.</a:t>
            </a:r>
            <a:endParaRPr lang="en-IN" sz="2000" dirty="0" smtClean="0">
              <a:solidFill>
                <a:schemeClr val="bg1"/>
              </a:solidFill>
              <a:latin typeface="Book Antiqua" pitchFamily="18" charset="0"/>
            </a:endParaRPr>
          </a:p>
        </p:txBody>
      </p:sp>
      <p:sp>
        <p:nvSpPr>
          <p:cNvPr id="9" name="Rectangle 11"/>
          <p:cNvSpPr>
            <a:spLocks noChangeArrowheads="1"/>
          </p:cNvSpPr>
          <p:nvPr/>
        </p:nvSpPr>
        <p:spPr bwMode="auto">
          <a:xfrm>
            <a:off x="0" y="4743450"/>
            <a:ext cx="9144000" cy="400050"/>
          </a:xfrm>
          <a:prstGeom prst="rect">
            <a:avLst/>
          </a:prstGeom>
          <a:gradFill>
            <a:gsLst>
              <a:gs pos="0">
                <a:srgbClr val="FFFFFF"/>
              </a:gs>
              <a:gs pos="16000">
                <a:srgbClr val="1F1F1F"/>
              </a:gs>
              <a:gs pos="17999">
                <a:srgbClr val="FFFFFF"/>
              </a:gs>
              <a:gs pos="42000">
                <a:srgbClr val="636363"/>
              </a:gs>
              <a:gs pos="53000">
                <a:srgbClr val="CFCFCF"/>
              </a:gs>
              <a:gs pos="66000">
                <a:srgbClr val="CFCFCF"/>
              </a:gs>
              <a:gs pos="75999">
                <a:srgbClr val="1F1F1F"/>
              </a:gs>
              <a:gs pos="78999">
                <a:srgbClr val="FFFFFF"/>
              </a:gs>
              <a:gs pos="100000">
                <a:srgbClr val="7F7F7F"/>
              </a:gs>
            </a:gsLst>
            <a:lin ang="16200000" scaled="0"/>
          </a:gra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defRPr/>
            </a:pPr>
            <a:endParaRPr lang="en-US" dirty="0">
              <a:solidFill>
                <a:schemeClr val="bg1"/>
              </a:solidFill>
              <a:latin typeface="Castellar" pitchFamily="18" charset="0"/>
              <a:cs typeface="+mn-cs"/>
            </a:endParaRPr>
          </a:p>
          <a:p>
            <a:pPr algn="ctr">
              <a:defRPr/>
            </a:pPr>
            <a:r>
              <a:rPr lang="en-US" dirty="0">
                <a:solidFill>
                  <a:srgbClr val="FFFFFF"/>
                </a:solidFill>
                <a:latin typeface="Bradley Hand ITC" pitchFamily="66" charset="0"/>
                <a:cs typeface="+mn-cs"/>
              </a:rPr>
              <a:t>            </a:t>
            </a:r>
            <a:r>
              <a:rPr lang="en-US" b="1" dirty="0">
                <a:solidFill>
                  <a:schemeClr val="tx1"/>
                </a:solidFill>
                <a:latin typeface="Bradley Hand ITC" pitchFamily="66" charset="0"/>
                <a:cs typeface="+mn-cs"/>
              </a:rPr>
              <a:t>All India Institute of Speech and Hearing, Mysore</a:t>
            </a:r>
            <a:endParaRPr lang="en-IN" b="1" dirty="0">
              <a:solidFill>
                <a:schemeClr val="tx1"/>
              </a:solidFill>
              <a:latin typeface="Bradley Hand ITC" pitchFamily="66" charset="0"/>
              <a:cs typeface="+mn-cs"/>
            </a:endParaRPr>
          </a:p>
          <a:p>
            <a:pPr>
              <a:defRPr/>
            </a:pPr>
            <a:endParaRPr lang="en-IN" dirty="0">
              <a:cs typeface="+mn-cs"/>
            </a:endParaRPr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0" y="0"/>
            <a:ext cx="9144000" cy="400050"/>
          </a:xfrm>
          <a:prstGeom prst="rect">
            <a:avLst/>
          </a:prstGeom>
          <a:gradFill>
            <a:gsLst>
              <a:gs pos="0">
                <a:srgbClr val="FFFFFF"/>
              </a:gs>
              <a:gs pos="16000">
                <a:srgbClr val="1F1F1F"/>
              </a:gs>
              <a:gs pos="17999">
                <a:srgbClr val="FFFFFF"/>
              </a:gs>
              <a:gs pos="42000">
                <a:srgbClr val="636363"/>
              </a:gs>
              <a:gs pos="53000">
                <a:srgbClr val="CFCFCF"/>
              </a:gs>
              <a:gs pos="66000">
                <a:srgbClr val="CFCFCF"/>
              </a:gs>
              <a:gs pos="75999">
                <a:srgbClr val="1F1F1F"/>
              </a:gs>
              <a:gs pos="78999">
                <a:srgbClr val="FFFFFF"/>
              </a:gs>
              <a:gs pos="100000">
                <a:srgbClr val="7F7F7F"/>
              </a:gs>
            </a:gsLst>
            <a:lin ang="16200000" scaled="0"/>
          </a:gra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defRPr/>
            </a:pPr>
            <a:endParaRPr lang="en-US" dirty="0">
              <a:solidFill>
                <a:schemeClr val="bg1"/>
              </a:solidFill>
              <a:cs typeface="+mn-cs"/>
            </a:endParaRPr>
          </a:p>
          <a:p>
            <a:pPr algn="ctr">
              <a:defRPr/>
            </a:pPr>
            <a:r>
              <a:rPr lang="en-US" b="1" dirty="0">
                <a:solidFill>
                  <a:schemeClr val="tx1"/>
                </a:solidFill>
                <a:latin typeface="Bradley Hand ITC" pitchFamily="66" charset="0"/>
                <a:cs typeface="+mn-cs"/>
              </a:rPr>
              <a:t>LIBRARY AND INFORMATION CENTRE</a:t>
            </a:r>
          </a:p>
          <a:p>
            <a:pPr>
              <a:defRPr/>
            </a:pPr>
            <a:endParaRPr lang="en-IN" dirty="0">
              <a:cs typeface="+mn-cs"/>
            </a:endParaRPr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42900"/>
            <a:ext cx="8229600" cy="85725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3200" b="1" dirty="0" smtClean="0">
                <a:solidFill>
                  <a:srgbClr val="FF1313"/>
                </a:solidFill>
                <a:latin typeface="Book Antiqua" pitchFamily="18" charset="0"/>
              </a:rPr>
              <a:t/>
            </a:r>
            <a:br>
              <a:rPr lang="en-US" sz="3200" b="1" dirty="0" smtClean="0">
                <a:solidFill>
                  <a:srgbClr val="FF1313"/>
                </a:solidFill>
                <a:latin typeface="Book Antiqua" pitchFamily="18" charset="0"/>
              </a:rPr>
            </a:br>
            <a:r>
              <a:rPr lang="en-US" sz="2800" b="1" dirty="0" smtClean="0">
                <a:solidFill>
                  <a:schemeClr val="bg1"/>
                </a:solidFill>
                <a:latin typeface="Castellar" pitchFamily="18" charset="0"/>
              </a:rPr>
              <a:t>INFORMATION</a:t>
            </a:r>
            <a:r>
              <a:rPr lang="en-US" sz="3200" b="1" dirty="0" smtClean="0">
                <a:solidFill>
                  <a:schemeClr val="bg1"/>
                </a:solidFill>
                <a:latin typeface="Castellar" pitchFamily="18" charset="0"/>
              </a:rPr>
              <a:t> </a:t>
            </a:r>
            <a:r>
              <a:rPr lang="en-US" sz="2800" b="1" dirty="0" smtClean="0">
                <a:solidFill>
                  <a:schemeClr val="bg1"/>
                </a:solidFill>
                <a:latin typeface="Castellar" pitchFamily="18" charset="0"/>
              </a:rPr>
              <a:t>RESOURCES</a:t>
            </a:r>
            <a:r>
              <a:rPr lang="en-US" sz="3200" b="1" dirty="0" smtClean="0">
                <a:solidFill>
                  <a:srgbClr val="FF1313"/>
                </a:solidFill>
                <a:latin typeface="Book Antiqua" pitchFamily="18" charset="0"/>
              </a:rPr>
              <a:t/>
            </a:r>
            <a:br>
              <a:rPr lang="en-US" sz="3200" b="1" dirty="0" smtClean="0">
                <a:solidFill>
                  <a:srgbClr val="FF1313"/>
                </a:solidFill>
                <a:latin typeface="Book Antiqua" pitchFamily="18" charset="0"/>
              </a:rPr>
            </a:br>
            <a:endParaRPr lang="en-US" sz="2400" dirty="0" smtClean="0">
              <a:solidFill>
                <a:srgbClr val="7030A0"/>
              </a:solidFill>
              <a:latin typeface="Castellar" pitchFamily="18" charset="0"/>
            </a:endParaRPr>
          </a:p>
        </p:txBody>
      </p:sp>
      <p:sp>
        <p:nvSpPr>
          <p:cNvPr id="7171" name="Text Placeholder 1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  <a:p>
            <a:pPr eaLnBrk="1" hangingPunct="1"/>
            <a:endParaRPr lang="en-IN" smtClean="0"/>
          </a:p>
        </p:txBody>
      </p:sp>
      <p:sp>
        <p:nvSpPr>
          <p:cNvPr id="7172" name="Content Placeholder 16"/>
          <p:cNvSpPr>
            <a:spLocks noGrp="1"/>
          </p:cNvSpPr>
          <p:nvPr>
            <p:ph sz="half" idx="2"/>
          </p:nvPr>
        </p:nvSpPr>
        <p:spPr>
          <a:xfrm>
            <a:off x="3429000" y="1047750"/>
            <a:ext cx="2590800" cy="48339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1500" b="1" dirty="0" smtClean="0">
                <a:solidFill>
                  <a:schemeClr val="bg1"/>
                </a:solidFill>
                <a:latin typeface="Castellar" pitchFamily="18" charset="0"/>
              </a:rPr>
              <a:t>      ( Electronic ) </a:t>
            </a:r>
            <a:endParaRPr lang="en-IN" sz="1500" b="1" dirty="0" smtClean="0">
              <a:solidFill>
                <a:schemeClr val="bg1"/>
              </a:solidFill>
            </a:endParaRPr>
          </a:p>
        </p:txBody>
      </p:sp>
      <p:sp>
        <p:nvSpPr>
          <p:cNvPr id="7173" name="Content Placeholder 18"/>
          <p:cNvSpPr>
            <a:spLocks noGrp="1"/>
          </p:cNvSpPr>
          <p:nvPr>
            <p:ph sz="quarter" idx="4"/>
          </p:nvPr>
        </p:nvSpPr>
        <p:spPr>
          <a:xfrm>
            <a:off x="911225" y="1428750"/>
            <a:ext cx="4956175" cy="3124200"/>
          </a:xfrm>
        </p:spPr>
        <p:txBody>
          <a:bodyPr>
            <a:normAutofit fontScale="92500" lnSpcReduction="20000"/>
          </a:bodyPr>
          <a:lstStyle/>
          <a:p>
            <a:pPr eaLnBrk="1" hangingPunct="1"/>
            <a:r>
              <a:rPr lang="en-US" sz="2000" dirty="0" smtClean="0">
                <a:solidFill>
                  <a:schemeClr val="bg1"/>
                </a:solidFill>
                <a:latin typeface="Book Antiqua" pitchFamily="18" charset="0"/>
              </a:rPr>
              <a:t>E-journals </a:t>
            </a:r>
          </a:p>
          <a:p>
            <a:pPr eaLnBrk="1" hangingPunct="1">
              <a:buNone/>
            </a:pPr>
            <a:r>
              <a:rPr lang="en-US" sz="1500" dirty="0" smtClean="0">
                <a:solidFill>
                  <a:schemeClr val="bg1"/>
                </a:solidFill>
                <a:latin typeface="Book Antiqua" pitchFamily="18" charset="0"/>
              </a:rPr>
              <a:t>             Directly subscribed = 108 no</a:t>
            </a:r>
          </a:p>
          <a:p>
            <a:pPr eaLnBrk="1" hangingPunct="1">
              <a:buNone/>
            </a:pPr>
            <a:r>
              <a:rPr lang="en-US" sz="1500" dirty="0" smtClean="0">
                <a:solidFill>
                  <a:schemeClr val="bg1"/>
                </a:solidFill>
                <a:latin typeface="Book Antiqua" pitchFamily="18" charset="0"/>
              </a:rPr>
              <a:t>             ERMED journals = 2744 no</a:t>
            </a:r>
          </a:p>
          <a:p>
            <a:pPr eaLnBrk="1" hangingPunct="1">
              <a:buNone/>
            </a:pPr>
            <a:r>
              <a:rPr lang="en-US" sz="1500" dirty="0" smtClean="0">
                <a:solidFill>
                  <a:schemeClr val="bg1"/>
                </a:solidFill>
                <a:latin typeface="Book Antiqua" pitchFamily="18" charset="0"/>
              </a:rPr>
              <a:t>             NLIST = 1449 no</a:t>
            </a:r>
          </a:p>
          <a:p>
            <a:pPr eaLnBrk="1" hangingPunct="1"/>
            <a:r>
              <a:rPr lang="en-US" sz="2000" dirty="0" smtClean="0">
                <a:solidFill>
                  <a:schemeClr val="bg1"/>
                </a:solidFill>
                <a:latin typeface="Book Antiqua" pitchFamily="18" charset="0"/>
              </a:rPr>
              <a:t>Online Journal Archives = 35 no.</a:t>
            </a:r>
          </a:p>
          <a:p>
            <a:pPr eaLnBrk="1" hangingPunct="1"/>
            <a:r>
              <a:rPr lang="en-US" sz="2000" dirty="0" smtClean="0">
                <a:solidFill>
                  <a:schemeClr val="bg1"/>
                </a:solidFill>
                <a:latin typeface="Book Antiqua" pitchFamily="18" charset="0"/>
              </a:rPr>
              <a:t>E-books</a:t>
            </a:r>
            <a:endParaRPr lang="en-US" sz="2000" dirty="0" smtClean="0">
              <a:solidFill>
                <a:schemeClr val="bg1"/>
              </a:solidFill>
              <a:latin typeface="Book Antiqua" pitchFamily="18" charset="0"/>
            </a:endParaRPr>
          </a:p>
          <a:p>
            <a:pPr eaLnBrk="1" hangingPunct="1">
              <a:buNone/>
            </a:pPr>
            <a:r>
              <a:rPr lang="en-US" sz="2000" dirty="0" smtClean="0">
                <a:solidFill>
                  <a:schemeClr val="bg1"/>
                </a:solidFill>
                <a:latin typeface="Book Antiqua" pitchFamily="18" charset="0"/>
              </a:rPr>
              <a:t>          </a:t>
            </a:r>
            <a:r>
              <a:rPr lang="en-US" sz="1600" dirty="0" smtClean="0">
                <a:solidFill>
                  <a:schemeClr val="bg1"/>
                </a:solidFill>
                <a:latin typeface="Book Antiqua" pitchFamily="18" charset="0"/>
              </a:rPr>
              <a:t>Directly subscribed = 176 no</a:t>
            </a:r>
          </a:p>
          <a:p>
            <a:pPr eaLnBrk="1" hangingPunct="1">
              <a:buNone/>
            </a:pPr>
            <a:r>
              <a:rPr lang="en-US" sz="1600" dirty="0" smtClean="0">
                <a:solidFill>
                  <a:schemeClr val="bg1"/>
                </a:solidFill>
                <a:latin typeface="Book Antiqua" pitchFamily="18" charset="0"/>
              </a:rPr>
              <a:t>            NLIST                       </a:t>
            </a:r>
            <a:r>
              <a:rPr lang="en-US" sz="1600" dirty="0" smtClean="0">
                <a:solidFill>
                  <a:schemeClr val="bg1"/>
                </a:solidFill>
                <a:latin typeface="Book Antiqua" pitchFamily="18" charset="0"/>
              </a:rPr>
              <a:t> = </a:t>
            </a:r>
            <a:r>
              <a:rPr lang="en-US" sz="1600" dirty="0" smtClean="0">
                <a:solidFill>
                  <a:schemeClr val="bg1"/>
                </a:solidFill>
                <a:latin typeface="Book Antiqua" pitchFamily="18" charset="0"/>
              </a:rPr>
              <a:t>93809 no</a:t>
            </a:r>
          </a:p>
          <a:p>
            <a:pPr eaLnBrk="1" hangingPunct="1"/>
            <a:r>
              <a:rPr lang="en-US" sz="2000" dirty="0" smtClean="0">
                <a:solidFill>
                  <a:schemeClr val="bg1"/>
                </a:solidFill>
                <a:latin typeface="Book Antiqua" pitchFamily="18" charset="0"/>
              </a:rPr>
              <a:t>Online Databases = 2 no</a:t>
            </a:r>
          </a:p>
          <a:p>
            <a:pPr eaLnBrk="1" hangingPunct="1"/>
            <a:r>
              <a:rPr lang="en-US" sz="2000" dirty="0" smtClean="0">
                <a:solidFill>
                  <a:schemeClr val="bg1"/>
                </a:solidFill>
                <a:latin typeface="Book Antiqua" pitchFamily="18" charset="0"/>
              </a:rPr>
              <a:t>Digital repository = 1581 no</a:t>
            </a:r>
            <a:endParaRPr lang="en-US" sz="2000" dirty="0" smtClean="0">
              <a:solidFill>
                <a:schemeClr val="bg1"/>
              </a:solidFill>
              <a:latin typeface="Book Antiqua" pitchFamily="18" charset="0"/>
            </a:endParaRPr>
          </a:p>
          <a:p>
            <a:pPr eaLnBrk="1" hangingPunct="1"/>
            <a:r>
              <a:rPr lang="en-IN" sz="2000" dirty="0" smtClean="0">
                <a:solidFill>
                  <a:schemeClr val="bg1"/>
                </a:solidFill>
                <a:latin typeface="Book Antiqua" pitchFamily="18" charset="0"/>
              </a:rPr>
              <a:t>CD/DVD-ROMs = 378 no</a:t>
            </a:r>
          </a:p>
          <a:p>
            <a:pPr eaLnBrk="1" hangingPunct="1"/>
            <a:endParaRPr lang="en-IN" dirty="0" smtClean="0"/>
          </a:p>
        </p:txBody>
      </p:sp>
      <p:sp>
        <p:nvSpPr>
          <p:cNvPr id="9" name="Rectangle 11"/>
          <p:cNvSpPr>
            <a:spLocks noChangeArrowheads="1"/>
          </p:cNvSpPr>
          <p:nvPr/>
        </p:nvSpPr>
        <p:spPr bwMode="auto">
          <a:xfrm>
            <a:off x="0" y="4743450"/>
            <a:ext cx="9144000" cy="400050"/>
          </a:xfrm>
          <a:prstGeom prst="rect">
            <a:avLst/>
          </a:prstGeom>
          <a:gradFill>
            <a:gsLst>
              <a:gs pos="0">
                <a:srgbClr val="FFFFFF"/>
              </a:gs>
              <a:gs pos="16000">
                <a:srgbClr val="1F1F1F"/>
              </a:gs>
              <a:gs pos="17999">
                <a:srgbClr val="FFFFFF"/>
              </a:gs>
              <a:gs pos="42000">
                <a:srgbClr val="636363"/>
              </a:gs>
              <a:gs pos="53000">
                <a:srgbClr val="CFCFCF"/>
              </a:gs>
              <a:gs pos="66000">
                <a:srgbClr val="CFCFCF"/>
              </a:gs>
              <a:gs pos="75999">
                <a:srgbClr val="1F1F1F"/>
              </a:gs>
              <a:gs pos="78999">
                <a:srgbClr val="FFFFFF"/>
              </a:gs>
              <a:gs pos="100000">
                <a:srgbClr val="7F7F7F"/>
              </a:gs>
            </a:gsLst>
            <a:lin ang="16200000" scaled="0"/>
          </a:gra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defRPr/>
            </a:pPr>
            <a:endParaRPr lang="en-US" dirty="0">
              <a:solidFill>
                <a:schemeClr val="bg1"/>
              </a:solidFill>
              <a:latin typeface="Castellar" pitchFamily="18" charset="0"/>
              <a:cs typeface="+mn-cs"/>
            </a:endParaRPr>
          </a:p>
          <a:p>
            <a:pPr algn="ctr">
              <a:defRPr/>
            </a:pPr>
            <a:r>
              <a:rPr lang="en-US" dirty="0">
                <a:solidFill>
                  <a:schemeClr val="tx1"/>
                </a:solidFill>
                <a:latin typeface="Bradley Hand ITC" pitchFamily="66" charset="0"/>
                <a:cs typeface="+mn-cs"/>
              </a:rPr>
              <a:t>            </a:t>
            </a:r>
            <a:r>
              <a:rPr lang="en-US" b="1" dirty="0">
                <a:solidFill>
                  <a:schemeClr val="tx1"/>
                </a:solidFill>
                <a:latin typeface="Bradley Hand ITC" pitchFamily="66" charset="0"/>
                <a:cs typeface="+mn-cs"/>
              </a:rPr>
              <a:t>All India Institute of Speech and Hearing, Mysore</a:t>
            </a:r>
            <a:endParaRPr lang="en-IN" b="1" dirty="0">
              <a:solidFill>
                <a:schemeClr val="tx1"/>
              </a:solidFill>
              <a:latin typeface="Bradley Hand ITC" pitchFamily="66" charset="0"/>
              <a:cs typeface="+mn-cs"/>
            </a:endParaRPr>
          </a:p>
          <a:p>
            <a:pPr>
              <a:defRPr/>
            </a:pPr>
            <a:endParaRPr lang="en-IN" dirty="0">
              <a:cs typeface="+mn-cs"/>
            </a:endParaRPr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0" y="0"/>
            <a:ext cx="9144000" cy="400050"/>
          </a:xfrm>
          <a:prstGeom prst="rect">
            <a:avLst/>
          </a:prstGeom>
          <a:gradFill>
            <a:gsLst>
              <a:gs pos="0">
                <a:srgbClr val="FFFFFF"/>
              </a:gs>
              <a:gs pos="16000">
                <a:srgbClr val="1F1F1F"/>
              </a:gs>
              <a:gs pos="17999">
                <a:srgbClr val="FFFFFF"/>
              </a:gs>
              <a:gs pos="42000">
                <a:srgbClr val="636363"/>
              </a:gs>
              <a:gs pos="53000">
                <a:srgbClr val="CFCFCF"/>
              </a:gs>
              <a:gs pos="66000">
                <a:srgbClr val="CFCFCF"/>
              </a:gs>
              <a:gs pos="75999">
                <a:srgbClr val="1F1F1F"/>
              </a:gs>
              <a:gs pos="78999">
                <a:srgbClr val="FFFFFF"/>
              </a:gs>
              <a:gs pos="100000">
                <a:srgbClr val="7F7F7F"/>
              </a:gs>
            </a:gsLst>
            <a:lin ang="16200000" scaled="0"/>
          </a:gra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defRPr/>
            </a:pPr>
            <a:endParaRPr lang="en-US" dirty="0">
              <a:solidFill>
                <a:schemeClr val="bg1"/>
              </a:solidFill>
              <a:cs typeface="+mn-cs"/>
            </a:endParaRPr>
          </a:p>
          <a:p>
            <a:pPr algn="ctr">
              <a:defRPr/>
            </a:pPr>
            <a:r>
              <a:rPr lang="en-US" b="1" dirty="0">
                <a:solidFill>
                  <a:schemeClr val="tx1"/>
                </a:solidFill>
                <a:latin typeface="Bradley Hand ITC" pitchFamily="66" charset="0"/>
                <a:cs typeface="+mn-cs"/>
              </a:rPr>
              <a:t>LIBRARY AND INFORMATION CENTRE</a:t>
            </a:r>
          </a:p>
          <a:p>
            <a:pPr>
              <a:defRPr/>
            </a:pPr>
            <a:endParaRPr lang="en-IN" dirty="0">
              <a:cs typeface="+mn-cs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457200" y="361950"/>
            <a:ext cx="8229600" cy="914400"/>
          </a:xfrm>
        </p:spPr>
        <p:txBody>
          <a:bodyPr>
            <a:normAutofit/>
          </a:bodyPr>
          <a:lstStyle/>
          <a:p>
            <a:pPr eaLnBrk="1" hangingPunct="1"/>
            <a:r>
              <a:rPr lang="en-IN" sz="2500" b="1" dirty="0" smtClean="0">
                <a:solidFill>
                  <a:schemeClr val="bg1"/>
                </a:solidFill>
                <a:latin typeface="Castellar" pitchFamily="18" charset="0"/>
              </a:rPr>
              <a:t>Human resources</a:t>
            </a:r>
            <a:br>
              <a:rPr lang="en-IN" sz="2500" b="1" dirty="0" smtClean="0">
                <a:solidFill>
                  <a:schemeClr val="bg1"/>
                </a:solidFill>
                <a:latin typeface="Castellar" pitchFamily="18" charset="0"/>
              </a:rPr>
            </a:br>
            <a:endParaRPr lang="en-IN" sz="2500" b="1" dirty="0" smtClean="0">
              <a:solidFill>
                <a:schemeClr val="bg1"/>
              </a:solidFill>
              <a:latin typeface="Castellar" pitchFamily="18" charset="0"/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838200" y="895350"/>
          <a:ext cx="8001000" cy="44966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2000"/>
                <a:gridCol w="3380317"/>
                <a:gridCol w="2410883"/>
                <a:gridCol w="1447800"/>
              </a:tblGrid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Book Antiqua" pitchFamily="18" charset="0"/>
                        </a:rPr>
                        <a:t>S.N.</a:t>
                      </a:r>
                      <a:endParaRPr lang="en-US" dirty="0">
                        <a:latin typeface="Book Antiqu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800" b="1" kern="1200" dirty="0" smtClean="0">
                          <a:solidFill>
                            <a:schemeClr val="lt1"/>
                          </a:solidFill>
                          <a:latin typeface="Book Antiqua" pitchFamily="18" charset="0"/>
                          <a:ea typeface="+mn-ea"/>
                          <a:cs typeface="+mn-cs"/>
                        </a:rPr>
                        <a:t>Designation</a:t>
                      </a:r>
                      <a:endParaRPr lang="en-US" dirty="0">
                        <a:latin typeface="Book Antiqua" pitchFamily="18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IN" sz="1800" b="1" kern="1200" dirty="0" smtClean="0">
                          <a:solidFill>
                            <a:schemeClr val="lt1"/>
                          </a:solidFill>
                          <a:latin typeface="Book Antiqua" pitchFamily="18" charset="0"/>
                          <a:ea typeface="+mn-ea"/>
                          <a:cs typeface="+mn-cs"/>
                        </a:rPr>
                        <a:t>Sanctioned  Strength         Filled</a:t>
                      </a:r>
                      <a:endParaRPr lang="en-US" dirty="0">
                        <a:latin typeface="Book Antiqua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14551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Library&amp; Information Officer </a:t>
                      </a:r>
                    </a:p>
                    <a:p>
                      <a:r>
                        <a:rPr lang="en-IN" sz="11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Dr.Shijith Kumar, C</a:t>
                      </a:r>
                      <a:endParaRPr lang="en-US" sz="11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             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                    1</a:t>
                      </a:r>
                      <a:endParaRPr lang="en-US" sz="1600" dirty="0"/>
                    </a:p>
                  </a:txBody>
                  <a:tcPr/>
                </a:tc>
              </a:tr>
              <a:tr h="445381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Asst. Library&amp; Information Officer </a:t>
                      </a:r>
                    </a:p>
                    <a:p>
                      <a:r>
                        <a:rPr lang="en-IN" sz="1100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Mr.Mahadeva</a:t>
                      </a:r>
                      <a:r>
                        <a:rPr lang="en-IN" sz="11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, M</a:t>
                      </a:r>
                      <a:endParaRPr lang="en-US" sz="11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             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                    1</a:t>
                      </a:r>
                      <a:endParaRPr lang="en-US" sz="1600" dirty="0"/>
                    </a:p>
                  </a:txBody>
                  <a:tcPr/>
                </a:tc>
              </a:tr>
              <a:tr h="445381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Sr. Library&amp; Information Assistant</a:t>
                      </a:r>
                    </a:p>
                    <a:p>
                      <a:pPr>
                        <a:lnSpc>
                          <a:spcPts val="1320"/>
                        </a:lnSpc>
                      </a:pPr>
                      <a:r>
                        <a:rPr lang="en-IN" sz="1100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Mr.Nandeesha</a:t>
                      </a:r>
                      <a:r>
                        <a:rPr lang="en-IN" sz="11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, B; </a:t>
                      </a:r>
                      <a:r>
                        <a:rPr lang="en-IN" sz="1100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Mr.Nidheesh</a:t>
                      </a:r>
                      <a:r>
                        <a:rPr lang="en-IN" sz="11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David </a:t>
                      </a:r>
                      <a:r>
                        <a:rPr lang="en-IN" sz="1100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Kuruvila</a:t>
                      </a:r>
                      <a:r>
                        <a:rPr lang="en-IN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             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                    2</a:t>
                      </a:r>
                      <a:endParaRPr lang="en-US" sz="1600" dirty="0"/>
                    </a:p>
                  </a:txBody>
                  <a:tcPr/>
                </a:tc>
              </a:tr>
              <a:tr h="445381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Library&amp; Information Assistant </a:t>
                      </a:r>
                    </a:p>
                    <a:p>
                      <a:r>
                        <a:rPr lang="en-IN" sz="11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Mr. </a:t>
                      </a:r>
                      <a:r>
                        <a:rPr lang="en-IN" sz="1100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Nanjunda</a:t>
                      </a:r>
                      <a:r>
                        <a:rPr lang="en-IN" sz="11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N" sz="1100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Swamy</a:t>
                      </a:r>
                      <a:r>
                        <a:rPr lang="en-IN" sz="11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, M</a:t>
                      </a:r>
                      <a:endParaRPr lang="en-US" sz="11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             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                    1</a:t>
                      </a:r>
                      <a:endParaRPr lang="en-US" sz="1600" dirty="0"/>
                    </a:p>
                  </a:txBody>
                  <a:tcPr/>
                </a:tc>
              </a:tr>
              <a:tr h="445381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Library Assistant </a:t>
                      </a:r>
                    </a:p>
                    <a:p>
                      <a:r>
                        <a:rPr lang="en-IN" sz="1100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Mr.Lokesh</a:t>
                      </a:r>
                      <a:r>
                        <a:rPr lang="en-IN" sz="11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, P </a:t>
                      </a:r>
                      <a:endParaRPr lang="en-US" sz="11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             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                    1</a:t>
                      </a:r>
                      <a:endParaRPr lang="en-US" sz="1600" dirty="0"/>
                    </a:p>
                  </a:txBody>
                  <a:tcPr/>
                </a:tc>
              </a:tr>
              <a:tr h="48977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Lower Division Clerk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Mr.Chandrasekhar</a:t>
                      </a:r>
                      <a:r>
                        <a:rPr lang="en-US" sz="11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, N</a:t>
                      </a:r>
                      <a:endParaRPr lang="en-US" sz="11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             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                    1</a:t>
                      </a:r>
                      <a:endParaRPr lang="en-US" sz="1600" dirty="0"/>
                    </a:p>
                  </a:txBody>
                  <a:tcPr/>
                </a:tc>
              </a:tr>
              <a:tr h="445381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Multitasking Staff </a:t>
                      </a:r>
                    </a:p>
                    <a:p>
                      <a:r>
                        <a:rPr lang="en-IN" sz="1100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Mr.Chowdaiah,K</a:t>
                      </a:r>
                      <a:r>
                        <a:rPr lang="en-IN" sz="11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; </a:t>
                      </a:r>
                      <a:r>
                        <a:rPr lang="en-IN" sz="1100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Mr.Raju</a:t>
                      </a:r>
                      <a:r>
                        <a:rPr lang="en-IN" sz="11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, V</a:t>
                      </a:r>
                      <a:endParaRPr lang="en-US" sz="11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             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                    2</a:t>
                      </a:r>
                      <a:endParaRPr lang="en-US" sz="1600" dirty="0"/>
                    </a:p>
                  </a:txBody>
                  <a:tcPr/>
                </a:tc>
              </a:tr>
              <a:tr h="445381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</a:t>
                      </a:r>
                      <a:r>
                        <a:rPr lang="en-US" sz="1600" b="1" dirty="0" smtClean="0"/>
                        <a:t>Total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 smtClean="0"/>
                        <a:t>             9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                    </a:t>
                      </a:r>
                      <a:r>
                        <a:rPr lang="en-US" sz="1600" b="1" dirty="0" smtClean="0"/>
                        <a:t>9</a:t>
                      </a:r>
                      <a:endParaRPr lang="en-US" sz="16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Rectangle 10"/>
          <p:cNvSpPr>
            <a:spLocks noChangeArrowheads="1"/>
          </p:cNvSpPr>
          <p:nvPr/>
        </p:nvSpPr>
        <p:spPr bwMode="auto">
          <a:xfrm>
            <a:off x="0" y="0"/>
            <a:ext cx="9144000" cy="400050"/>
          </a:xfrm>
          <a:prstGeom prst="rect">
            <a:avLst/>
          </a:prstGeom>
          <a:gradFill>
            <a:gsLst>
              <a:gs pos="0">
                <a:srgbClr val="FFFFFF"/>
              </a:gs>
              <a:gs pos="16000">
                <a:srgbClr val="1F1F1F"/>
              </a:gs>
              <a:gs pos="17999">
                <a:srgbClr val="FFFFFF"/>
              </a:gs>
              <a:gs pos="42000">
                <a:srgbClr val="636363"/>
              </a:gs>
              <a:gs pos="53000">
                <a:srgbClr val="CFCFCF"/>
              </a:gs>
              <a:gs pos="66000">
                <a:srgbClr val="CFCFCF"/>
              </a:gs>
              <a:gs pos="75999">
                <a:srgbClr val="1F1F1F"/>
              </a:gs>
              <a:gs pos="78999">
                <a:srgbClr val="FFFFFF"/>
              </a:gs>
              <a:gs pos="100000">
                <a:srgbClr val="7F7F7F"/>
              </a:gs>
            </a:gsLst>
            <a:lin ang="16200000" scaled="0"/>
          </a:gra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defRPr/>
            </a:pPr>
            <a:endParaRPr lang="en-US" dirty="0">
              <a:solidFill>
                <a:schemeClr val="bg1"/>
              </a:solidFill>
              <a:cs typeface="+mn-cs"/>
            </a:endParaRPr>
          </a:p>
          <a:p>
            <a:pPr algn="ctr">
              <a:defRPr/>
            </a:pPr>
            <a:r>
              <a:rPr lang="en-US" b="1" dirty="0">
                <a:solidFill>
                  <a:schemeClr val="tx1"/>
                </a:solidFill>
                <a:latin typeface="Bradley Hand ITC" pitchFamily="66" charset="0"/>
                <a:cs typeface="+mn-cs"/>
              </a:rPr>
              <a:t>LIBRARY AND INFORMATION CENTRE</a:t>
            </a:r>
          </a:p>
          <a:p>
            <a:pPr>
              <a:defRPr/>
            </a:pPr>
            <a:endParaRPr lang="en-IN" dirty="0">
              <a:cs typeface="+mn-cs"/>
            </a:endParaRPr>
          </a:p>
        </p:txBody>
      </p:sp>
      <p:sp>
        <p:nvSpPr>
          <p:cNvPr id="5" name="Rectangle 11"/>
          <p:cNvSpPr>
            <a:spLocks noChangeArrowheads="1"/>
          </p:cNvSpPr>
          <p:nvPr/>
        </p:nvSpPr>
        <p:spPr bwMode="auto">
          <a:xfrm>
            <a:off x="0" y="5467350"/>
            <a:ext cx="9144000" cy="533400"/>
          </a:xfrm>
          <a:prstGeom prst="rect">
            <a:avLst/>
          </a:prstGeom>
          <a:gradFill>
            <a:gsLst>
              <a:gs pos="0">
                <a:srgbClr val="FFFFFF"/>
              </a:gs>
              <a:gs pos="16000">
                <a:srgbClr val="1F1F1F"/>
              </a:gs>
              <a:gs pos="17999">
                <a:srgbClr val="FFFFFF"/>
              </a:gs>
              <a:gs pos="42000">
                <a:srgbClr val="636363"/>
              </a:gs>
              <a:gs pos="53000">
                <a:srgbClr val="CFCFCF"/>
              </a:gs>
              <a:gs pos="66000">
                <a:srgbClr val="CFCFCF"/>
              </a:gs>
              <a:gs pos="75999">
                <a:srgbClr val="1F1F1F"/>
              </a:gs>
              <a:gs pos="78999">
                <a:srgbClr val="FFFFFF"/>
              </a:gs>
              <a:gs pos="100000">
                <a:srgbClr val="7F7F7F"/>
              </a:gs>
            </a:gsLst>
            <a:lin ang="16200000" scaled="0"/>
          </a:gra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defRPr/>
            </a:pPr>
            <a:endParaRPr lang="en-US" dirty="0">
              <a:solidFill>
                <a:schemeClr val="bg1"/>
              </a:solidFill>
              <a:latin typeface="Castellar" pitchFamily="18" charset="0"/>
              <a:cs typeface="+mn-cs"/>
            </a:endParaRPr>
          </a:p>
          <a:p>
            <a:pPr algn="ctr">
              <a:defRPr/>
            </a:pPr>
            <a:r>
              <a:rPr lang="en-US" dirty="0">
                <a:solidFill>
                  <a:srgbClr val="FFFFFF"/>
                </a:solidFill>
                <a:latin typeface="Bradley Hand ITC" pitchFamily="66" charset="0"/>
                <a:cs typeface="+mn-cs"/>
              </a:rPr>
              <a:t>            </a:t>
            </a:r>
            <a:r>
              <a:rPr lang="en-US" b="1" dirty="0">
                <a:solidFill>
                  <a:schemeClr val="tx1"/>
                </a:solidFill>
                <a:latin typeface="Bradley Hand ITC" pitchFamily="66" charset="0"/>
                <a:cs typeface="+mn-cs"/>
              </a:rPr>
              <a:t>All India Institute of Speech and Hearing, Mysore</a:t>
            </a:r>
            <a:endParaRPr lang="en-IN" b="1" dirty="0">
              <a:solidFill>
                <a:schemeClr val="tx1"/>
              </a:solidFill>
              <a:latin typeface="Bradley Hand ITC" pitchFamily="66" charset="0"/>
              <a:cs typeface="+mn-cs"/>
            </a:endParaRPr>
          </a:p>
          <a:p>
            <a:pPr>
              <a:defRPr/>
            </a:pPr>
            <a:endParaRPr lang="en-IN" dirty="0">
              <a:cs typeface="+mn-cs"/>
            </a:endParaRPr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419100"/>
            <a:ext cx="8229600" cy="857250"/>
          </a:xfrm>
        </p:spPr>
        <p:txBody>
          <a:bodyPr/>
          <a:lstStyle/>
          <a:p>
            <a:pPr eaLnBrk="1" hangingPunct="1"/>
            <a:r>
              <a:rPr lang="en-US" sz="3200" b="1" dirty="0" smtClean="0">
                <a:latin typeface="Book Antiqua" pitchFamily="18" charset="0"/>
              </a:rPr>
              <a:t>	</a:t>
            </a:r>
            <a:r>
              <a:rPr lang="en-US" sz="2500" b="1" dirty="0" smtClean="0">
                <a:solidFill>
                  <a:schemeClr val="bg1"/>
                </a:solidFill>
                <a:latin typeface="Castellar" pitchFamily="18" charset="0"/>
              </a:rPr>
              <a:t>INFORMATION</a:t>
            </a:r>
            <a:r>
              <a:rPr lang="en-US" sz="2800" b="1" dirty="0" smtClean="0">
                <a:solidFill>
                  <a:schemeClr val="bg1"/>
                </a:solidFill>
                <a:latin typeface="Castellar" pitchFamily="18" charset="0"/>
              </a:rPr>
              <a:t> SERVICES</a:t>
            </a:r>
          </a:p>
        </p:txBody>
      </p:sp>
      <p:sp>
        <p:nvSpPr>
          <p:cNvPr id="9219" name="Content Placeholder 11"/>
          <p:cNvSpPr>
            <a:spLocks noGrp="1"/>
          </p:cNvSpPr>
          <p:nvPr>
            <p:ph idx="1"/>
          </p:nvPr>
        </p:nvSpPr>
        <p:spPr>
          <a:xfrm>
            <a:off x="685800" y="1047750"/>
            <a:ext cx="8229600" cy="3962400"/>
          </a:xfrm>
        </p:spPr>
        <p:txBody>
          <a:bodyPr>
            <a:normAutofit/>
          </a:bodyPr>
          <a:lstStyle/>
          <a:p>
            <a:pPr eaLnBrk="1" hangingPunct="1"/>
            <a:r>
              <a:rPr lang="en-IN" sz="2000" dirty="0" smtClean="0">
                <a:solidFill>
                  <a:schemeClr val="bg1"/>
                </a:solidFill>
                <a:latin typeface="Book Antiqua" pitchFamily="18" charset="0"/>
              </a:rPr>
              <a:t>Book Lending Service </a:t>
            </a:r>
          </a:p>
          <a:p>
            <a:pPr eaLnBrk="1" hangingPunct="1"/>
            <a:r>
              <a:rPr lang="en-IN" sz="2000" dirty="0" smtClean="0">
                <a:solidFill>
                  <a:schemeClr val="bg1"/>
                </a:solidFill>
                <a:latin typeface="Book Antiqua" pitchFamily="18" charset="0"/>
              </a:rPr>
              <a:t>CD-ROM Service</a:t>
            </a:r>
          </a:p>
          <a:p>
            <a:pPr eaLnBrk="1" hangingPunct="1"/>
            <a:r>
              <a:rPr lang="en-IN" sz="2000" dirty="0" smtClean="0">
                <a:solidFill>
                  <a:schemeClr val="bg1"/>
                </a:solidFill>
                <a:latin typeface="Book Antiqua" pitchFamily="18" charset="0"/>
              </a:rPr>
              <a:t>Digital Research Repository Service </a:t>
            </a:r>
          </a:p>
          <a:p>
            <a:pPr eaLnBrk="1" hangingPunct="1"/>
            <a:r>
              <a:rPr lang="en-IN" sz="2000" dirty="0" smtClean="0">
                <a:solidFill>
                  <a:schemeClr val="bg1"/>
                </a:solidFill>
                <a:latin typeface="Book Antiqua" pitchFamily="18" charset="0"/>
              </a:rPr>
              <a:t>Educational Resources in Medicine Service </a:t>
            </a:r>
          </a:p>
          <a:p>
            <a:r>
              <a:rPr lang="en-IN" sz="2000" dirty="0" smtClean="0">
                <a:solidFill>
                  <a:schemeClr val="bg1"/>
                </a:solidFill>
                <a:latin typeface="Book Antiqua" pitchFamily="18" charset="0"/>
              </a:rPr>
              <a:t>E-journal Service</a:t>
            </a:r>
          </a:p>
          <a:p>
            <a:r>
              <a:rPr lang="en-IN" sz="2000" dirty="0" smtClean="0">
                <a:solidFill>
                  <a:schemeClr val="bg1"/>
                </a:solidFill>
                <a:latin typeface="Book Antiqua" pitchFamily="18" charset="0"/>
              </a:rPr>
              <a:t>E-book Service</a:t>
            </a:r>
          </a:p>
          <a:p>
            <a:pPr eaLnBrk="1" hangingPunct="1"/>
            <a:r>
              <a:rPr lang="en-IN" sz="2000" dirty="0" smtClean="0">
                <a:solidFill>
                  <a:schemeClr val="bg1"/>
                </a:solidFill>
                <a:latin typeface="Book Antiqua" pitchFamily="18" charset="0"/>
              </a:rPr>
              <a:t>N-LIST Services </a:t>
            </a:r>
          </a:p>
          <a:p>
            <a:pPr eaLnBrk="1" hangingPunct="1"/>
            <a:r>
              <a:rPr lang="en-IN" sz="2000" dirty="0" smtClean="0">
                <a:solidFill>
                  <a:schemeClr val="bg1"/>
                </a:solidFill>
                <a:latin typeface="Book Antiqua" pitchFamily="18" charset="0"/>
              </a:rPr>
              <a:t>Online News Clipping Service </a:t>
            </a:r>
          </a:p>
          <a:p>
            <a:r>
              <a:rPr lang="en-IN" sz="2000" dirty="0" smtClean="0">
                <a:solidFill>
                  <a:schemeClr val="bg1"/>
                </a:solidFill>
                <a:latin typeface="Book Antiqua" pitchFamily="18" charset="0"/>
              </a:rPr>
              <a:t>Online Public Access Catalogue</a:t>
            </a:r>
          </a:p>
          <a:p>
            <a:pPr eaLnBrk="1" hangingPunct="1"/>
            <a:r>
              <a:rPr lang="en-IN" sz="2000" dirty="0" smtClean="0">
                <a:solidFill>
                  <a:schemeClr val="bg1"/>
                </a:solidFill>
                <a:latin typeface="Book Antiqua" pitchFamily="18" charset="0"/>
              </a:rPr>
              <a:t>Plagiarism Checking Service</a:t>
            </a:r>
          </a:p>
          <a:p>
            <a:pPr eaLnBrk="1" hangingPunct="1"/>
            <a:endParaRPr lang="en-IN" sz="2000" dirty="0" smtClean="0">
              <a:solidFill>
                <a:schemeClr val="bg1"/>
              </a:solidFill>
              <a:latin typeface="Book Antiqua" pitchFamily="18" charset="0"/>
            </a:endParaRPr>
          </a:p>
          <a:p>
            <a:pPr algn="ctr" eaLnBrk="1" hangingPunct="1">
              <a:buFontTx/>
              <a:buNone/>
            </a:pPr>
            <a:endParaRPr lang="en-IN" sz="2800" dirty="0" smtClean="0">
              <a:latin typeface="Book Antiqua" pitchFamily="18" charset="0"/>
            </a:endParaRPr>
          </a:p>
        </p:txBody>
      </p:sp>
      <p:sp>
        <p:nvSpPr>
          <p:cNvPr id="6" name="Rectangle 11"/>
          <p:cNvSpPr>
            <a:spLocks noChangeArrowheads="1"/>
          </p:cNvSpPr>
          <p:nvPr/>
        </p:nvSpPr>
        <p:spPr bwMode="auto">
          <a:xfrm>
            <a:off x="0" y="4743450"/>
            <a:ext cx="9144000" cy="400050"/>
          </a:xfrm>
          <a:prstGeom prst="rect">
            <a:avLst/>
          </a:prstGeom>
          <a:gradFill>
            <a:gsLst>
              <a:gs pos="0">
                <a:srgbClr val="FFFFFF"/>
              </a:gs>
              <a:gs pos="16000">
                <a:srgbClr val="1F1F1F"/>
              </a:gs>
              <a:gs pos="17999">
                <a:srgbClr val="FFFFFF"/>
              </a:gs>
              <a:gs pos="42000">
                <a:srgbClr val="636363"/>
              </a:gs>
              <a:gs pos="53000">
                <a:srgbClr val="CFCFCF"/>
              </a:gs>
              <a:gs pos="66000">
                <a:srgbClr val="CFCFCF"/>
              </a:gs>
              <a:gs pos="75999">
                <a:srgbClr val="1F1F1F"/>
              </a:gs>
              <a:gs pos="78999">
                <a:srgbClr val="FFFFFF"/>
              </a:gs>
              <a:gs pos="100000">
                <a:srgbClr val="7F7F7F"/>
              </a:gs>
            </a:gsLst>
            <a:lin ang="16200000" scaled="0"/>
          </a:gra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defRPr/>
            </a:pPr>
            <a:endParaRPr lang="en-US" dirty="0">
              <a:solidFill>
                <a:schemeClr val="bg1"/>
              </a:solidFill>
              <a:latin typeface="Castellar" pitchFamily="18" charset="0"/>
              <a:cs typeface="+mn-cs"/>
            </a:endParaRPr>
          </a:p>
          <a:p>
            <a:pPr algn="ctr">
              <a:defRPr/>
            </a:pPr>
            <a:r>
              <a:rPr lang="en-US" dirty="0">
                <a:solidFill>
                  <a:srgbClr val="FFFFFF"/>
                </a:solidFill>
                <a:latin typeface="Bradley Hand ITC" pitchFamily="66" charset="0"/>
                <a:cs typeface="+mn-cs"/>
              </a:rPr>
              <a:t>            </a:t>
            </a:r>
            <a:r>
              <a:rPr lang="en-US" b="1" dirty="0">
                <a:solidFill>
                  <a:schemeClr val="tx1"/>
                </a:solidFill>
                <a:latin typeface="Bradley Hand ITC" pitchFamily="66" charset="0"/>
                <a:cs typeface="+mn-cs"/>
              </a:rPr>
              <a:t>All India Institute of Speech and Hearing, Mysore</a:t>
            </a:r>
            <a:endParaRPr lang="en-IN" b="1" dirty="0">
              <a:solidFill>
                <a:schemeClr val="tx1"/>
              </a:solidFill>
              <a:latin typeface="Bradley Hand ITC" pitchFamily="66" charset="0"/>
              <a:cs typeface="+mn-cs"/>
            </a:endParaRPr>
          </a:p>
          <a:p>
            <a:pPr>
              <a:defRPr/>
            </a:pPr>
            <a:endParaRPr lang="en-IN" dirty="0">
              <a:cs typeface="+mn-cs"/>
            </a:endParaRPr>
          </a:p>
        </p:txBody>
      </p:sp>
      <p:sp>
        <p:nvSpPr>
          <p:cNvPr id="7" name="Rectangle 10"/>
          <p:cNvSpPr>
            <a:spLocks noChangeArrowheads="1"/>
          </p:cNvSpPr>
          <p:nvPr/>
        </p:nvSpPr>
        <p:spPr bwMode="auto">
          <a:xfrm>
            <a:off x="0" y="0"/>
            <a:ext cx="9144000" cy="400050"/>
          </a:xfrm>
          <a:prstGeom prst="rect">
            <a:avLst/>
          </a:prstGeom>
          <a:gradFill>
            <a:gsLst>
              <a:gs pos="0">
                <a:srgbClr val="FFFFFF"/>
              </a:gs>
              <a:gs pos="16000">
                <a:srgbClr val="1F1F1F"/>
              </a:gs>
              <a:gs pos="17999">
                <a:srgbClr val="FFFFFF"/>
              </a:gs>
              <a:gs pos="42000">
                <a:srgbClr val="636363"/>
              </a:gs>
              <a:gs pos="53000">
                <a:srgbClr val="CFCFCF"/>
              </a:gs>
              <a:gs pos="66000">
                <a:srgbClr val="CFCFCF"/>
              </a:gs>
              <a:gs pos="75999">
                <a:srgbClr val="1F1F1F"/>
              </a:gs>
              <a:gs pos="78999">
                <a:srgbClr val="FFFFFF"/>
              </a:gs>
              <a:gs pos="100000">
                <a:srgbClr val="7F7F7F"/>
              </a:gs>
            </a:gsLst>
            <a:lin ang="16200000" scaled="0"/>
          </a:gra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defRPr/>
            </a:pPr>
            <a:endParaRPr lang="en-US" dirty="0">
              <a:solidFill>
                <a:schemeClr val="bg1"/>
              </a:solidFill>
              <a:cs typeface="+mn-cs"/>
            </a:endParaRPr>
          </a:p>
          <a:p>
            <a:pPr algn="ctr">
              <a:defRPr/>
            </a:pPr>
            <a:r>
              <a:rPr lang="en-US" b="1" dirty="0">
                <a:solidFill>
                  <a:schemeClr val="tx1"/>
                </a:solidFill>
                <a:latin typeface="Bradley Hand ITC" pitchFamily="66" charset="0"/>
                <a:cs typeface="+mn-cs"/>
              </a:rPr>
              <a:t>LIBRARY AND INFORMATION CENTRE</a:t>
            </a:r>
          </a:p>
          <a:p>
            <a:pPr>
              <a:defRPr/>
            </a:pPr>
            <a:endParaRPr lang="en-IN" dirty="0">
              <a:cs typeface="+mn-cs"/>
            </a:endParaRPr>
          </a:p>
        </p:txBody>
      </p:sp>
      <p:sp>
        <p:nvSpPr>
          <p:cNvPr id="8" name="Content Placeholder 16"/>
          <p:cNvSpPr txBox="1">
            <a:spLocks/>
          </p:cNvSpPr>
          <p:nvPr/>
        </p:nvSpPr>
        <p:spPr>
          <a:xfrm>
            <a:off x="3048000" y="1123950"/>
            <a:ext cx="2590800" cy="483394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IN" sz="15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bg1"/>
                </a:solidFill>
                <a:latin typeface="Castellar" pitchFamily="18" charset="0"/>
              </a:rPr>
              <a:t>Library Users </a:t>
            </a:r>
            <a:endParaRPr lang="en-US" sz="3200" dirty="0">
              <a:solidFill>
                <a:schemeClr val="bg1"/>
              </a:solidFill>
              <a:latin typeface="Castellar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Book Antiqua" pitchFamily="18" charset="0"/>
              </a:rPr>
              <a:t>Regular Members </a:t>
            </a: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  <a:latin typeface="Book Antiqua" pitchFamily="18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Book Antiqua" pitchFamily="18" charset="0"/>
              </a:rPr>
              <a:t>     	</a:t>
            </a:r>
            <a:r>
              <a:rPr lang="en-US" sz="2000" dirty="0" smtClean="0">
                <a:solidFill>
                  <a:schemeClr val="bg1"/>
                </a:solidFill>
                <a:latin typeface="Book Antiqua" pitchFamily="18" charset="0"/>
              </a:rPr>
              <a:t>Students                   =    400</a:t>
            </a:r>
          </a:p>
          <a:p>
            <a:pPr>
              <a:buNone/>
            </a:pPr>
            <a:r>
              <a:rPr lang="en-US" sz="2000" dirty="0" smtClean="0">
                <a:solidFill>
                  <a:schemeClr val="bg1"/>
                </a:solidFill>
                <a:latin typeface="Book Antiqua" pitchFamily="18" charset="0"/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latin typeface="Book Antiqua" pitchFamily="18" charset="0"/>
              </a:rPr>
              <a:t>        	Research Scholars   =     17</a:t>
            </a:r>
          </a:p>
          <a:p>
            <a:pPr>
              <a:buNone/>
            </a:pPr>
            <a:r>
              <a:rPr lang="en-US" sz="2000" dirty="0" smtClean="0">
                <a:solidFill>
                  <a:schemeClr val="bg1"/>
                </a:solidFill>
                <a:latin typeface="Book Antiqua" pitchFamily="18" charset="0"/>
              </a:rPr>
              <a:t>      	Permanent Staff      =    108 </a:t>
            </a:r>
          </a:p>
          <a:p>
            <a:pPr>
              <a:buNone/>
            </a:pPr>
            <a:r>
              <a:rPr lang="en-US" sz="2000" dirty="0" smtClean="0">
                <a:solidFill>
                  <a:schemeClr val="bg1"/>
                </a:solidFill>
                <a:latin typeface="Book Antiqua" pitchFamily="18" charset="0"/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latin typeface="Book Antiqua" pitchFamily="18" charset="0"/>
              </a:rPr>
              <a:t>              Contract Staff          =     46</a:t>
            </a:r>
          </a:p>
          <a:p>
            <a:r>
              <a:rPr lang="en-US" dirty="0" smtClean="0">
                <a:solidFill>
                  <a:schemeClr val="bg1"/>
                </a:solidFill>
                <a:latin typeface="Book Antiqua" pitchFamily="18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Book Antiqua" pitchFamily="18" charset="0"/>
              </a:rPr>
              <a:t>Temporary Members </a:t>
            </a: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  <a:latin typeface="Book Antiqua" pitchFamily="18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Book Antiqua" pitchFamily="18" charset="0"/>
              </a:rPr>
              <a:t>        </a:t>
            </a:r>
            <a:r>
              <a:rPr lang="en-US" sz="2000" dirty="0" smtClean="0">
                <a:solidFill>
                  <a:schemeClr val="bg1"/>
                </a:solidFill>
                <a:latin typeface="Book Antiqua" pitchFamily="18" charset="0"/>
              </a:rPr>
              <a:t>Staff and students of other institutions = 34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 spd="slow">
    <p:strips dir="r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95300"/>
            <a:ext cx="8229600" cy="85725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500" b="1" dirty="0" smtClean="0">
                <a:solidFill>
                  <a:schemeClr val="bg1"/>
                </a:solidFill>
                <a:latin typeface="Castellar" pitchFamily="18" charset="0"/>
              </a:rPr>
              <a:t>BEST PRACTICES</a:t>
            </a:r>
          </a:p>
        </p:txBody>
      </p:sp>
      <p:sp>
        <p:nvSpPr>
          <p:cNvPr id="11268" name="Rectangle 3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endParaRPr lang="en-US" sz="2200" b="1" smtClean="0"/>
          </a:p>
          <a:p>
            <a:pPr eaLnBrk="1" hangingPunct="1">
              <a:lnSpc>
                <a:spcPct val="90000"/>
              </a:lnSpc>
            </a:pPr>
            <a:endParaRPr lang="en-US" sz="2200" b="1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200" b="1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200" b="1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200" b="1" smtClean="0"/>
              <a:t> </a:t>
            </a:r>
          </a:p>
        </p:txBody>
      </p:sp>
      <p:sp>
        <p:nvSpPr>
          <p:cNvPr id="11272" name="Content Placeholder 11"/>
          <p:cNvSpPr>
            <a:spLocks noGrp="1"/>
          </p:cNvSpPr>
          <p:nvPr>
            <p:ph sz="quarter" idx="4"/>
          </p:nvPr>
        </p:nvSpPr>
        <p:spPr>
          <a:xfrm>
            <a:off x="1066800" y="1463675"/>
            <a:ext cx="5791200" cy="324167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sz="2000" dirty="0" smtClean="0">
              <a:solidFill>
                <a:schemeClr val="bg1"/>
              </a:solidFill>
              <a:latin typeface="Book Antiqua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000" dirty="0" smtClean="0">
                <a:solidFill>
                  <a:schemeClr val="bg1"/>
                </a:solidFill>
                <a:latin typeface="Book Antiqua" pitchFamily="18" charset="0"/>
              </a:rPr>
              <a:t>E-journal </a:t>
            </a:r>
            <a:r>
              <a:rPr lang="en-US" sz="2000" dirty="0" smtClean="0">
                <a:solidFill>
                  <a:schemeClr val="bg1"/>
                </a:solidFill>
                <a:latin typeface="Book Antiqua" pitchFamily="18" charset="0"/>
              </a:rPr>
              <a:t>Design Research </a:t>
            </a:r>
            <a:r>
              <a:rPr lang="en-US" sz="2000" dirty="0" smtClean="0">
                <a:solidFill>
                  <a:schemeClr val="bg1"/>
                </a:solidFill>
                <a:latin typeface="Book Antiqua" pitchFamily="18" charset="0"/>
              </a:rPr>
              <a:t>Project</a:t>
            </a:r>
          </a:p>
          <a:p>
            <a:pPr eaLnBrk="1" hangingPunct="1">
              <a:lnSpc>
                <a:spcPct val="90000"/>
              </a:lnSpc>
            </a:pPr>
            <a:endParaRPr lang="en-US" sz="2000" dirty="0" smtClean="0">
              <a:solidFill>
                <a:schemeClr val="bg1"/>
              </a:solidFill>
              <a:latin typeface="Book Antiqua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000" dirty="0" smtClean="0">
                <a:solidFill>
                  <a:schemeClr val="bg1"/>
                </a:solidFill>
                <a:latin typeface="Book Antiqua" pitchFamily="18" charset="0"/>
              </a:rPr>
              <a:t>Publication and Research </a:t>
            </a:r>
            <a:r>
              <a:rPr lang="en-US" sz="2000" dirty="0" smtClean="0">
                <a:solidFill>
                  <a:schemeClr val="bg1"/>
                </a:solidFill>
                <a:latin typeface="Book Antiqua" pitchFamily="18" charset="0"/>
              </a:rPr>
              <a:t>Support</a:t>
            </a:r>
          </a:p>
          <a:p>
            <a:pPr eaLnBrk="1" hangingPunct="1">
              <a:lnSpc>
                <a:spcPct val="90000"/>
              </a:lnSpc>
              <a:buNone/>
            </a:pPr>
            <a:endParaRPr lang="en-US" sz="2000" dirty="0" smtClean="0">
              <a:solidFill>
                <a:schemeClr val="bg1"/>
              </a:solidFill>
              <a:latin typeface="Book Antiqua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000" dirty="0" smtClean="0">
                <a:solidFill>
                  <a:schemeClr val="bg1"/>
                </a:solidFill>
                <a:latin typeface="Book Antiqua" pitchFamily="18" charset="0"/>
              </a:rPr>
              <a:t>User </a:t>
            </a:r>
            <a:r>
              <a:rPr lang="en-US" sz="2000" dirty="0" smtClean="0">
                <a:solidFill>
                  <a:schemeClr val="bg1"/>
                </a:solidFill>
                <a:latin typeface="Book Antiqua" pitchFamily="18" charset="0"/>
              </a:rPr>
              <a:t>Orientation/Information Literacy</a:t>
            </a:r>
          </a:p>
          <a:p>
            <a:pPr eaLnBrk="1" hangingPunct="1">
              <a:lnSpc>
                <a:spcPct val="90000"/>
              </a:lnSpc>
            </a:pPr>
            <a:endParaRPr lang="en-US" sz="2000" b="1" dirty="0" smtClean="0">
              <a:solidFill>
                <a:srgbClr val="7030A0"/>
              </a:solidFill>
              <a:latin typeface="Book Antiqua" pitchFamily="18" charset="0"/>
            </a:endParaRPr>
          </a:p>
          <a:p>
            <a:pPr eaLnBrk="1" hangingPunct="1">
              <a:lnSpc>
                <a:spcPct val="90000"/>
              </a:lnSpc>
            </a:pPr>
            <a:endParaRPr lang="en-US" b="1" dirty="0" smtClean="0"/>
          </a:p>
          <a:p>
            <a:pPr eaLnBrk="1" hangingPunct="1"/>
            <a:endParaRPr lang="en-IN" b="1" dirty="0" smtClean="0"/>
          </a:p>
        </p:txBody>
      </p:sp>
      <p:sp>
        <p:nvSpPr>
          <p:cNvPr id="10" name="Rectangle 11"/>
          <p:cNvSpPr>
            <a:spLocks noChangeArrowheads="1"/>
          </p:cNvSpPr>
          <p:nvPr/>
        </p:nvSpPr>
        <p:spPr bwMode="auto">
          <a:xfrm>
            <a:off x="0" y="4743450"/>
            <a:ext cx="9144000" cy="400050"/>
          </a:xfrm>
          <a:prstGeom prst="rect">
            <a:avLst/>
          </a:prstGeom>
          <a:gradFill>
            <a:gsLst>
              <a:gs pos="0">
                <a:srgbClr val="FFFFFF"/>
              </a:gs>
              <a:gs pos="16000">
                <a:srgbClr val="1F1F1F"/>
              </a:gs>
              <a:gs pos="17999">
                <a:srgbClr val="FFFFFF"/>
              </a:gs>
              <a:gs pos="42000">
                <a:srgbClr val="636363"/>
              </a:gs>
              <a:gs pos="53000">
                <a:srgbClr val="CFCFCF"/>
              </a:gs>
              <a:gs pos="66000">
                <a:srgbClr val="CFCFCF"/>
              </a:gs>
              <a:gs pos="75999">
                <a:srgbClr val="1F1F1F"/>
              </a:gs>
              <a:gs pos="78999">
                <a:srgbClr val="FFFFFF"/>
              </a:gs>
              <a:gs pos="100000">
                <a:srgbClr val="7F7F7F"/>
              </a:gs>
            </a:gsLst>
            <a:lin ang="16200000" scaled="0"/>
          </a:gra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defRPr/>
            </a:pPr>
            <a:endParaRPr lang="en-US" dirty="0">
              <a:solidFill>
                <a:schemeClr val="bg1"/>
              </a:solidFill>
              <a:latin typeface="Castellar" pitchFamily="18" charset="0"/>
              <a:cs typeface="+mn-cs"/>
            </a:endParaRPr>
          </a:p>
          <a:p>
            <a:pPr algn="ctr">
              <a:defRPr/>
            </a:pPr>
            <a:r>
              <a:rPr lang="en-US" dirty="0">
                <a:solidFill>
                  <a:srgbClr val="FFFFFF"/>
                </a:solidFill>
                <a:latin typeface="Bradley Hand ITC" pitchFamily="66" charset="0"/>
                <a:cs typeface="+mn-cs"/>
              </a:rPr>
              <a:t>            </a:t>
            </a:r>
            <a:r>
              <a:rPr lang="en-US" b="1" dirty="0">
                <a:solidFill>
                  <a:schemeClr val="tx1"/>
                </a:solidFill>
                <a:latin typeface="Bradley Hand ITC" pitchFamily="66" charset="0"/>
                <a:cs typeface="+mn-cs"/>
              </a:rPr>
              <a:t>All India Institute of Speech and Hearing, Mysore</a:t>
            </a:r>
            <a:endParaRPr lang="en-IN" b="1" dirty="0">
              <a:solidFill>
                <a:schemeClr val="tx1"/>
              </a:solidFill>
              <a:latin typeface="Bradley Hand ITC" pitchFamily="66" charset="0"/>
              <a:cs typeface="+mn-cs"/>
            </a:endParaRPr>
          </a:p>
          <a:p>
            <a:pPr>
              <a:defRPr/>
            </a:pPr>
            <a:endParaRPr lang="en-IN" dirty="0">
              <a:cs typeface="+mn-cs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0" y="0"/>
            <a:ext cx="9144000" cy="400050"/>
          </a:xfrm>
          <a:prstGeom prst="rect">
            <a:avLst/>
          </a:prstGeom>
          <a:gradFill>
            <a:gsLst>
              <a:gs pos="0">
                <a:srgbClr val="FFFFFF"/>
              </a:gs>
              <a:gs pos="16000">
                <a:srgbClr val="1F1F1F"/>
              </a:gs>
              <a:gs pos="17999">
                <a:srgbClr val="FFFFFF"/>
              </a:gs>
              <a:gs pos="42000">
                <a:srgbClr val="636363"/>
              </a:gs>
              <a:gs pos="53000">
                <a:srgbClr val="CFCFCF"/>
              </a:gs>
              <a:gs pos="66000">
                <a:srgbClr val="CFCFCF"/>
              </a:gs>
              <a:gs pos="75999">
                <a:srgbClr val="1F1F1F"/>
              </a:gs>
              <a:gs pos="78999">
                <a:srgbClr val="FFFFFF"/>
              </a:gs>
              <a:gs pos="100000">
                <a:srgbClr val="7F7F7F"/>
              </a:gs>
            </a:gsLst>
            <a:lin ang="16200000" scaled="0"/>
          </a:gra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defRPr/>
            </a:pPr>
            <a:endParaRPr lang="en-US" dirty="0">
              <a:solidFill>
                <a:schemeClr val="bg1"/>
              </a:solidFill>
              <a:cs typeface="+mn-cs"/>
            </a:endParaRPr>
          </a:p>
          <a:p>
            <a:pPr algn="ctr">
              <a:defRPr/>
            </a:pPr>
            <a:r>
              <a:rPr lang="en-US" b="1" dirty="0">
                <a:solidFill>
                  <a:schemeClr val="tx1"/>
                </a:solidFill>
                <a:latin typeface="Bradley Hand ITC" pitchFamily="66" charset="0"/>
                <a:cs typeface="+mn-cs"/>
              </a:rPr>
              <a:t>LIBRARY AND INFORMATION CENTRE</a:t>
            </a:r>
          </a:p>
          <a:p>
            <a:pPr>
              <a:defRPr/>
            </a:pPr>
            <a:endParaRPr lang="en-IN" dirty="0">
              <a:cs typeface="+mn-cs"/>
            </a:endParaRPr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1507</TotalTime>
  <Words>510</Words>
  <Application>Microsoft Office PowerPoint</Application>
  <PresentationFormat>On-screen Show (16:9)</PresentationFormat>
  <Paragraphs>168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  WELCOME</vt:lpstr>
      <vt:lpstr>INTRODUCTION</vt:lpstr>
      <vt:lpstr>Objective</vt:lpstr>
      <vt:lpstr>INFORMATION RESOURCES</vt:lpstr>
      <vt:lpstr> INFORMATION RESOURCES </vt:lpstr>
      <vt:lpstr>Human resources </vt:lpstr>
      <vt:lpstr> INFORMATION SERVICES</vt:lpstr>
      <vt:lpstr>Library Users </vt:lpstr>
      <vt:lpstr>BEST PRACTICES</vt:lpstr>
      <vt:lpstr>INFRASTRUCTURE</vt:lpstr>
      <vt:lpstr>FUTURE PLANS</vt:lpstr>
    </vt:vector>
  </TitlesOfParts>
  <Company>Staples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 T U D E N T  S E R V I C E S AND FACILITIES</dc:title>
  <dc:creator>Cecille Castro</dc:creator>
  <cp:lastModifiedBy>Dr. Shijith Kumar C</cp:lastModifiedBy>
  <cp:revision>108</cp:revision>
  <dcterms:created xsi:type="dcterms:W3CDTF">2004-06-01T09:06:00Z</dcterms:created>
  <dcterms:modified xsi:type="dcterms:W3CDTF">2014-03-19T19:20:16Z</dcterms:modified>
</cp:coreProperties>
</file>