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7" r:id="rId4"/>
    <p:sldId id="258" r:id="rId5"/>
    <p:sldId id="259" r:id="rId6"/>
    <p:sldId id="268" r:id="rId7"/>
    <p:sldId id="262" r:id="rId8"/>
    <p:sldId id="270" r:id="rId9"/>
    <p:sldId id="264" r:id="rId10"/>
    <p:sldId id="265" r:id="rId11"/>
    <p:sldId id="266" r:id="rId12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313"/>
    <a:srgbClr val="CC3300"/>
    <a:srgbClr val="FF33CC"/>
    <a:srgbClr val="FF9900"/>
    <a:srgbClr val="FFFFFF"/>
    <a:srgbClr val="B08E00"/>
    <a:srgbClr val="FF6699"/>
    <a:srgbClr val="E8B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09" autoAdjust="0"/>
  </p:normalViewPr>
  <p:slideViewPr>
    <p:cSldViewPr>
      <p:cViewPr varScale="1">
        <p:scale>
          <a:sx n="92" d="100"/>
          <a:sy n="92" d="100"/>
        </p:scale>
        <p:origin x="-750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B39E63B-8769-462A-A31B-E0CAEF7C3B0B}" type="datetimeFigureOut">
              <a:rPr lang="en-US"/>
              <a:pPr>
                <a:defRPr/>
              </a:pPr>
              <a:t>4/4/2016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E92A063-398B-4EE9-8ECA-475C0D786DB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6093B-8C0B-4DA2-8E03-8C5677588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N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IN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5FAD9-5CEC-48FB-A138-DB55642F7B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9E80A-3AA7-48E0-B839-354CE9898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DFC3A-FCD9-435C-BC10-FC2742FE1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C2148-CE4A-4CDD-A678-95182410C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3D7C-C6D1-4918-9C97-ED507740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2827-7E97-4EE6-9FC4-848A4A12A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5E1C6-0B9A-49D2-A2CF-83768AF5D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7440D-17C0-43BC-A9AD-70185ABB9C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8E8A6-B480-4D75-A88F-C5090E00F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26B98-6158-4259-A635-B154AA76A9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D2487-4A6C-435C-B10D-2D9AB13E3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87D56-9D08-4D47-B501-DD3E156501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16A0F-3964-4719-BA05-81E77B0B8C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08B296-CF5B-4A3D-9274-7C4EB32F2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WELCOME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895350"/>
            <a:ext cx="82296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8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latin typeface="Castellar" pitchFamily="18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  <a:cs typeface="Arial" charset="0"/>
              </a:rPr>
              <a:t>LIBRARY and INFORMATION CENTRE</a:t>
            </a:r>
          </a:p>
          <a:p>
            <a:pPr algn="ctr">
              <a:lnSpc>
                <a:spcPct val="80000"/>
              </a:lnSpc>
              <a:buNone/>
            </a:pPr>
            <a:endParaRPr lang="en-IN" sz="28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IN" sz="2800" dirty="0" smtClean="0">
                <a:solidFill>
                  <a:srgbClr val="FF0000"/>
                </a:solidFill>
                <a:latin typeface="Book Antiqua" pitchFamily="18" charset="0"/>
              </a:rPr>
              <a:t>www.aiish.ac.in</a:t>
            </a:r>
            <a:endParaRPr lang="en-US" sz="2800" b="1" dirty="0" smtClean="0">
              <a:solidFill>
                <a:srgbClr val="FF0000"/>
              </a:solidFill>
              <a:latin typeface="Castellar" pitchFamily="18" charset="0"/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INFRASTRUCTURE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52550"/>
            <a:ext cx="7924800" cy="3089275"/>
          </a:xfrm>
        </p:spPr>
        <p:txBody>
          <a:bodyPr/>
          <a:lstStyle/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Repository Platform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Internet Centre with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32 Mbps Microwave Link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Integrated Library Management System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Intranet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Spacious Reading Halls 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Virtual Private Network</a:t>
            </a:r>
          </a:p>
          <a:p>
            <a:pPr eaLnBrk="1" hangingPunct="1">
              <a:defRPr/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Web Portal</a:t>
            </a:r>
          </a:p>
          <a:p>
            <a:pPr indent="284163" eaLnBrk="1" hangingPunct="1">
              <a:lnSpc>
                <a:spcPct val="90000"/>
              </a:lnSpc>
              <a:buFontTx/>
              <a:buNone/>
              <a:defRPr/>
            </a:pPr>
            <a:endParaRPr lang="en-US" sz="1600" b="1" i="1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rgbClr val="FF1313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0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FUTURE PLANS</a:t>
            </a: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5075"/>
            <a:ext cx="8229600" cy="35464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eaLnBrk="1" hangingPunct="1"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CCTV Surveillance System (Proposed) </a:t>
            </a:r>
          </a:p>
          <a:p>
            <a:pPr>
              <a:lnSpc>
                <a:spcPct val="150000"/>
              </a:lnSpc>
            </a:pP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Establishment of High-tech Learning </a:t>
            </a: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Centre (Proposed) </a:t>
            </a:r>
            <a:endParaRPr lang="en-US" sz="2000" b="1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INTRODUCTION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idx="1"/>
          </p:nvPr>
        </p:nvSpPr>
        <p:spPr>
          <a:xfrm>
            <a:off x="609600" y="1085850"/>
            <a:ext cx="8229600" cy="35433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3600" dirty="0" smtClean="0">
              <a:solidFill>
                <a:schemeClr val="bg1"/>
              </a:solidFill>
              <a:latin typeface="Book Antiqua" pitchFamily="18" charset="0"/>
              <a:cs typeface="Arial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bg1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cs typeface="Arial" charset="0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3200" b="1" dirty="0" smtClean="0">
                <a:solidFill>
                  <a:schemeClr val="bg1"/>
                </a:solidFill>
                <a:latin typeface="Castellar" pitchFamily="18" charset="0"/>
              </a:rPr>
              <a:t>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just" eaLnBrk="1" hangingPunct="1"/>
            <a:r>
              <a:rPr lang="en-IN" sz="3600" dirty="0" smtClean="0">
                <a:solidFill>
                  <a:schemeClr val="bg1"/>
                </a:solidFill>
                <a:latin typeface="Book Antiqua" pitchFamily="18" charset="0"/>
              </a:rPr>
              <a:t>To cater to the information needs of students, researchers, practitioners and educators in the field of communication disorders and allied areas. 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 RESOURCES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0" y="1047750"/>
            <a:ext cx="4041775" cy="47942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eaLnBrk="1" hangingPunct="1">
              <a:defRPr/>
            </a:pPr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latin typeface="Castellar" pitchFamily="18" charset="0"/>
                <a:ea typeface="+mj-ea"/>
                <a:cs typeface="+mj-cs"/>
              </a:rPr>
              <a:t>( Traditional /Print ) </a:t>
            </a:r>
            <a:endParaRPr lang="en-IN" sz="6000" dirty="0" smtClean="0">
              <a:solidFill>
                <a:schemeClr val="bg1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6149" name="Content Placeholder 13"/>
          <p:cNvSpPr>
            <a:spLocks noGrp="1"/>
          </p:cNvSpPr>
          <p:nvPr>
            <p:ph sz="quarter" idx="4"/>
          </p:nvPr>
        </p:nvSpPr>
        <p:spPr>
          <a:xfrm>
            <a:off x="1066800" y="1665684"/>
            <a:ext cx="7696200" cy="2963466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Books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19727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Journals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113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Bound Volumes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4000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Theses/dissertations/other institute publications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1642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Newspapers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10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3200" b="1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RESOURCES</a:t>
            </a:r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endParaRPr lang="en-US" sz="2400" dirty="0" smtClean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7171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IN" smtClean="0"/>
          </a:p>
        </p:txBody>
      </p:sp>
      <p:sp>
        <p:nvSpPr>
          <p:cNvPr id="7172" name="Content Placeholder 16"/>
          <p:cNvSpPr>
            <a:spLocks noGrp="1"/>
          </p:cNvSpPr>
          <p:nvPr>
            <p:ph sz="half" idx="2"/>
          </p:nvPr>
        </p:nvSpPr>
        <p:spPr>
          <a:xfrm>
            <a:off x="3429000" y="1047750"/>
            <a:ext cx="2590800" cy="4833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b="1" dirty="0" smtClean="0">
                <a:solidFill>
                  <a:schemeClr val="bg1"/>
                </a:solidFill>
                <a:latin typeface="Castellar" pitchFamily="18" charset="0"/>
              </a:rPr>
              <a:t>      ( Electronic ) </a:t>
            </a:r>
            <a:endParaRPr lang="en-IN" sz="1500" b="1" dirty="0" smtClean="0">
              <a:solidFill>
                <a:schemeClr val="bg1"/>
              </a:solidFill>
            </a:endParaRPr>
          </a:p>
        </p:txBody>
      </p:sp>
      <p:sp>
        <p:nvSpPr>
          <p:cNvPr id="7173" name="Content Placeholder 18"/>
          <p:cNvSpPr>
            <a:spLocks noGrp="1"/>
          </p:cNvSpPr>
          <p:nvPr>
            <p:ph sz="quarter" idx="4"/>
          </p:nvPr>
        </p:nvSpPr>
        <p:spPr>
          <a:xfrm>
            <a:off x="911225" y="1428750"/>
            <a:ext cx="4956175" cy="3124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E-journals 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Directly subscribed = </a:t>
            </a:r>
            <a:r>
              <a:rPr lang="en-US" sz="1500" dirty="0" smtClean="0">
                <a:solidFill>
                  <a:srgbClr val="FF0000"/>
                </a:solidFill>
                <a:latin typeface="Book Antiqua" pitchFamily="18" charset="0"/>
              </a:rPr>
              <a:t>108</a:t>
            </a: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ERMED journals = </a:t>
            </a:r>
            <a:r>
              <a:rPr lang="en-US" sz="1500" dirty="0" smtClean="0">
                <a:solidFill>
                  <a:srgbClr val="FF0000"/>
                </a:solidFill>
                <a:latin typeface="Book Antiqua" pitchFamily="18" charset="0"/>
              </a:rPr>
              <a:t>2744</a:t>
            </a: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>
              <a:buNone/>
            </a:pP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            NLIST = </a:t>
            </a:r>
            <a:r>
              <a:rPr lang="en-US" sz="1500" dirty="0" smtClean="0">
                <a:solidFill>
                  <a:srgbClr val="FF0000"/>
                </a:solidFill>
                <a:latin typeface="Book Antiqua" pitchFamily="18" charset="0"/>
              </a:rPr>
              <a:t>1449</a:t>
            </a:r>
            <a:r>
              <a:rPr lang="en-US" sz="15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Online Journal Archives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35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no.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E-books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  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Directly subscribed = </a:t>
            </a:r>
            <a:r>
              <a:rPr lang="en-US" sz="1600" dirty="0" smtClean="0">
                <a:solidFill>
                  <a:srgbClr val="FF0000"/>
                </a:solidFill>
                <a:latin typeface="Book Antiqua" pitchFamily="18" charset="0"/>
              </a:rPr>
              <a:t>176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>
              <a:buNone/>
            </a:pP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            NLIST                        = </a:t>
            </a:r>
            <a:r>
              <a:rPr lang="en-US" sz="1600" dirty="0" smtClean="0">
                <a:solidFill>
                  <a:srgbClr val="FF0000"/>
                </a:solidFill>
                <a:latin typeface="Book Antiqua" pitchFamily="18" charset="0"/>
              </a:rPr>
              <a:t>93809</a:t>
            </a:r>
            <a:r>
              <a:rPr lang="en-US" sz="16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Online Databases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/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Digital repository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1581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CD/DVD-ROMs = </a:t>
            </a:r>
            <a:r>
              <a:rPr lang="en-IN" sz="2000" dirty="0" smtClean="0">
                <a:solidFill>
                  <a:srgbClr val="FF0000"/>
                </a:solidFill>
                <a:latin typeface="Book Antiqua" pitchFamily="18" charset="0"/>
              </a:rPr>
              <a:t>378</a:t>
            </a:r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 no</a:t>
            </a:r>
          </a:p>
          <a:p>
            <a:pPr eaLnBrk="1" hangingPunct="1"/>
            <a:endParaRPr lang="en-IN" dirty="0" smtClean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  <a:t>Human resources</a:t>
            </a:r>
            <a:br>
              <a:rPr lang="en-IN" sz="2500" b="1" dirty="0" smtClean="0">
                <a:solidFill>
                  <a:schemeClr val="bg1"/>
                </a:solidFill>
                <a:latin typeface="Castellar" pitchFamily="18" charset="0"/>
              </a:rPr>
            </a:br>
            <a:endParaRPr lang="en-IN" sz="2500" b="1" dirty="0" smtClean="0">
              <a:solidFill>
                <a:schemeClr val="bg1"/>
              </a:solidFill>
              <a:latin typeface="Castellar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895350"/>
          <a:ext cx="8001000" cy="3993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80317"/>
                <a:gridCol w="2410883"/>
                <a:gridCol w="1447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ook Antiqua" pitchFamily="18" charset="0"/>
                        </a:rPr>
                        <a:t>S.N.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Designation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kern="1200" dirty="0" smtClean="0">
                          <a:solidFill>
                            <a:schemeClr val="lt1"/>
                          </a:solidFill>
                          <a:latin typeface="Book Antiqua" pitchFamily="18" charset="0"/>
                          <a:ea typeface="+mn-ea"/>
                          <a:cs typeface="+mn-cs"/>
                        </a:rPr>
                        <a:t>Sanctioned  Strength         Filled</a:t>
                      </a:r>
                      <a:endParaRPr lang="en-US" dirty="0">
                        <a:latin typeface="Book Antiqu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55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Officer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Dr.Shijith Kumar, C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Sr. Library&amp; Information Assistant</a:t>
                      </a:r>
                    </a:p>
                    <a:p>
                      <a:pPr>
                        <a:lnSpc>
                          <a:spcPts val="1320"/>
                        </a:lnSpc>
                      </a:pP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Mr.Nandeesha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B;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Mr.Nidheesh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David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Kuruvila</a:t>
                      </a: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Library&amp; Information Assistant </a:t>
                      </a:r>
                    </a:p>
                    <a:p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Nanjunda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Swamy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Library Assistant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Mr.Lokesh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897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Lower Division Clerk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Mr.Chandrasekhar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N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1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Multitasking Staff </a:t>
                      </a:r>
                    </a:p>
                    <a:p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Mr.Mahadeva,K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en-IN" sz="110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Mr.Raju</a:t>
                      </a:r>
                      <a:r>
                        <a:rPr lang="en-IN" sz="11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V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 2</a:t>
                      </a:r>
                      <a:endParaRPr lang="en-US" sz="1600" dirty="0"/>
                    </a:p>
                  </a:txBody>
                  <a:tcPr/>
                </a:tc>
              </a:tr>
              <a:tr h="4453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  <a:r>
                        <a:rPr lang="en-US" sz="1600" b="1" dirty="0" smtClean="0"/>
                        <a:t>Total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            </a:t>
                      </a:r>
                      <a:r>
                        <a:rPr lang="en-US" sz="1600" b="1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                 </a:t>
                      </a:r>
                      <a:r>
                        <a:rPr lang="en-US" sz="1600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0" y="5467350"/>
            <a:ext cx="9144000" cy="53340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19100"/>
            <a:ext cx="8229600" cy="8572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Book Antiqua" pitchFamily="18" charset="0"/>
              </a:rPr>
              <a:t>	</a:t>
            </a:r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INFORMATION</a:t>
            </a:r>
            <a:r>
              <a:rPr lang="en-US" sz="2800" b="1" dirty="0" smtClean="0">
                <a:solidFill>
                  <a:schemeClr val="bg1"/>
                </a:solidFill>
                <a:latin typeface="Castellar" pitchFamily="18" charset="0"/>
              </a:rPr>
              <a:t> SERVICES</a:t>
            </a:r>
          </a:p>
        </p:txBody>
      </p:sp>
      <p:sp>
        <p:nvSpPr>
          <p:cNvPr id="9219" name="Content Placeholder 11"/>
          <p:cNvSpPr>
            <a:spLocks noGrp="1"/>
          </p:cNvSpPr>
          <p:nvPr>
            <p:ph idx="1"/>
          </p:nvPr>
        </p:nvSpPr>
        <p:spPr>
          <a:xfrm>
            <a:off x="685800" y="104775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Book Lending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CD-ROM 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Digital Research Repository Service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Educational Resources in Medicine Service 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E-journal Service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E-book Service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N-LIST Services 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News Clipping Service </a:t>
            </a:r>
          </a:p>
          <a:p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Online Public Access Catalogue</a:t>
            </a:r>
          </a:p>
          <a:p>
            <a:pPr eaLnBrk="1" hangingPunct="1"/>
            <a:r>
              <a:rPr lang="en-IN" sz="2000" dirty="0" smtClean="0">
                <a:solidFill>
                  <a:schemeClr val="bg1"/>
                </a:solidFill>
                <a:latin typeface="Book Antiqua" pitchFamily="18" charset="0"/>
              </a:rPr>
              <a:t>Plagiarism Checking Service</a:t>
            </a:r>
          </a:p>
          <a:p>
            <a:pPr eaLnBrk="1" hangingPunct="1"/>
            <a:endParaRPr lang="en-IN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endParaRPr lang="en-IN" sz="2800" dirty="0" smtClean="0">
              <a:latin typeface="Book Antiqua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8" name="Content Placeholder 16"/>
          <p:cNvSpPr txBox="1">
            <a:spLocks/>
          </p:cNvSpPr>
          <p:nvPr/>
        </p:nvSpPr>
        <p:spPr>
          <a:xfrm>
            <a:off x="3048000" y="1123950"/>
            <a:ext cx="2590800" cy="4833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stellar" pitchFamily="18" charset="0"/>
              </a:rPr>
              <a:t>Library Users </a:t>
            </a:r>
            <a:endParaRPr lang="en-US" sz="32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Regular Members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     	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Students                   =   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400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 	Research Scholars   =    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17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	Permanent Staff      =   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108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               Contract Staff          =    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46</a:t>
            </a:r>
          </a:p>
          <a:p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Temporary Members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        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Staff and students of other institutions = </a:t>
            </a:r>
            <a:r>
              <a:rPr lang="en-US" sz="2000" dirty="0" smtClean="0">
                <a:solidFill>
                  <a:srgbClr val="FF0000"/>
                </a:solidFill>
                <a:latin typeface="Book Antiqua" pitchFamily="18" charset="0"/>
              </a:rPr>
              <a:t>34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5300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b="1" dirty="0" smtClean="0">
                <a:solidFill>
                  <a:schemeClr val="bg1"/>
                </a:solidFill>
                <a:latin typeface="Castellar" pitchFamily="18" charset="0"/>
              </a:rPr>
              <a:t>BEST PRACTICES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b="1" smtClean="0"/>
              <a:t> </a:t>
            </a:r>
          </a:p>
        </p:txBody>
      </p:sp>
      <p:sp>
        <p:nvSpPr>
          <p:cNvPr id="11272" name="Content Placeholder 11"/>
          <p:cNvSpPr>
            <a:spLocks noGrp="1"/>
          </p:cNvSpPr>
          <p:nvPr>
            <p:ph sz="quarter" idx="4"/>
          </p:nvPr>
        </p:nvSpPr>
        <p:spPr>
          <a:xfrm>
            <a:off x="1066800" y="1463675"/>
            <a:ext cx="5791200" cy="3241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Design and Development of Publication Portal</a:t>
            </a: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Research </a:t>
            </a: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Support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ook Antiqua" pitchFamily="18" charset="0"/>
              </a:rPr>
              <a:t>User Orientation/Information Literacy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/>
            <a:endParaRPr lang="en-IN" b="1" dirty="0" smtClean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stellar" pitchFamily="18" charset="0"/>
              <a:cs typeface="+mn-cs"/>
            </a:endParaRP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latin typeface="Bradley Hand ITC" pitchFamily="66" charset="0"/>
                <a:cs typeface="+mn-cs"/>
              </a:rPr>
              <a:t>            </a:t>
            </a: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All India Institute of Speech and Hearing, Mysore</a:t>
            </a:r>
            <a:endParaRPr lang="en-IN" b="1" dirty="0">
              <a:solidFill>
                <a:schemeClr val="tx1"/>
              </a:solidFill>
              <a:latin typeface="Bradley Hand ITC" pitchFamily="66" charset="0"/>
              <a:cs typeface="+mn-cs"/>
            </a:endParaRPr>
          </a:p>
          <a:p>
            <a:pPr>
              <a:defRPr/>
            </a:pPr>
            <a:endParaRPr lang="en-IN" dirty="0"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0"/>
          </a:gra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Bradley Hand ITC" pitchFamily="66" charset="0"/>
                <a:cs typeface="+mn-cs"/>
              </a:rPr>
              <a:t>LIBRARY AND INFORMATION CENTRE</a:t>
            </a:r>
          </a:p>
          <a:p>
            <a:pPr>
              <a:defRPr/>
            </a:pPr>
            <a:endParaRPr lang="en-IN" dirty="0">
              <a:cs typeface="+mn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WELCOME&amp;quot;&quot;/&gt;&lt;property id=&quot;20307&quot; value=&quot;269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Objective&amp;quot;&quot;/&gt;&lt;property id=&quot;20307&quot; value=&quot;267&quot;/&gt;&lt;/object&gt;&lt;object type=&quot;3&quot; unique_id=&quot;10007&quot;&gt;&lt;property id=&quot;20148&quot; value=&quot;5&quot;/&gt;&lt;property id=&quot;20300&quot; value=&quot;Slide 4 - &amp;quot;INFORMATION RESOURCES&amp;quot;&quot;/&gt;&lt;property id=&quot;20307&quot; value=&quot;258&quot;/&gt;&lt;/object&gt;&lt;object type=&quot;3&quot; unique_id=&quot;10008&quot;&gt;&lt;property id=&quot;20148&quot; value=&quot;5&quot;/&gt;&lt;property id=&quot;20300&quot; value=&quot;Slide 5 - &amp;quot;&amp;#x0D;&amp;#x0A;INFORMATION RESOURCES&amp;#x0D;&amp;#x0A;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Human resources&amp;#x0D;&amp;#x0A;&amp;quot;&quot;/&gt;&lt;property id=&quot;20307&quot; value=&quot;268&quot;/&gt;&lt;/object&gt;&lt;object type=&quot;3&quot; unique_id=&quot;10010&quot;&gt;&lt;property id=&quot;20148&quot; value=&quot;5&quot;/&gt;&lt;property id=&quot;20300&quot; value=&quot;Slide 7 - &amp;quot;&amp;amp;#x09;INFORMATION SERVICES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Library Users &amp;quot;&quot;/&gt;&lt;property id=&quot;20307&quot; value=&quot;270&quot;/&gt;&lt;/object&gt;&lt;object type=&quot;3&quot; unique_id=&quot;10012&quot;&gt;&lt;property id=&quot;20148&quot; value=&quot;5&quot;/&gt;&lt;property id=&quot;20300&quot; value=&quot;Slide 9 - &amp;quot;BEST PRACTICES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INFRASTRUCTURE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FUTURE PLANS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</TotalTime>
  <Words>499</Words>
  <Application>Microsoft Office PowerPoint</Application>
  <PresentationFormat>On-screen Show (16:9)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WELCOME</vt:lpstr>
      <vt:lpstr>INTRODUCTION</vt:lpstr>
      <vt:lpstr>Objective</vt:lpstr>
      <vt:lpstr>INFORMATION RESOURCES</vt:lpstr>
      <vt:lpstr> INFORMATION RESOURCES </vt:lpstr>
      <vt:lpstr>Human resources </vt:lpstr>
      <vt:lpstr> INFORMATION SERVICES</vt:lpstr>
      <vt:lpstr>Library Users </vt:lpstr>
      <vt:lpstr>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112</cp:revision>
  <dcterms:created xsi:type="dcterms:W3CDTF">2004-06-01T09:06:00Z</dcterms:created>
  <dcterms:modified xsi:type="dcterms:W3CDTF">2016-04-04T04:45:18Z</dcterms:modified>
</cp:coreProperties>
</file>