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6"/>
  </p:handoutMasterIdLst>
  <p:sldIdLst>
    <p:sldId id="280" r:id="rId2"/>
    <p:sldId id="308" r:id="rId3"/>
    <p:sldId id="369" r:id="rId4"/>
    <p:sldId id="346" r:id="rId5"/>
  </p:sldIdLst>
  <p:sldSz cx="9144000" cy="6858000" type="screen4x3"/>
  <p:notesSz cx="6662738" cy="9926638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8925" autoAdjust="0"/>
  </p:normalViewPr>
  <p:slideViewPr>
    <p:cSldViewPr>
      <p:cViewPr>
        <p:scale>
          <a:sx n="66" d="100"/>
          <a:sy n="66" d="100"/>
        </p:scale>
        <p:origin x="-151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6BFDFB-133D-4E42-8E56-D3CDB142A9A3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E8D18F-B5A0-4BF5-9631-FE82A5C11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EF57-FBFD-4B8C-8891-3756432C79EA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E820-F5F6-4D52-97D9-42225AC7B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66C3-6E9A-4162-9F80-33103C117245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8702-4620-4100-9269-9DB045A78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B2B4-22BD-48BD-9735-1206913C7D7A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46BB-ED83-4E3D-A691-57417570B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1BF35-55F1-478D-81F1-02FF1F88E509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B6E49-80F9-412A-B33F-B822F6917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35AA-24CB-4A75-93FD-951F7A59B8F3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8F04A-81C0-4FE3-BB92-25E9C40C1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8886-CD5B-4B76-8B36-B8A7623A70DA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ACA-36AC-4138-9FCC-9927FA99B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93C85-9A06-4F23-8886-7933E682EFE0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F1C7-8377-4267-B283-937DEA879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E625-1516-4010-8CAD-09AB0F757F03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7D38-105D-4B08-AB5E-CE3A15EB7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7E53-CBAB-4EF1-85B2-3D992FDFC28C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0513-6FE7-41D1-AEA5-E52655552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DE43-2190-4A67-8C3C-EDBC6C2401BD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59AF-8A54-43C7-B3C5-C986423A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636F-6BDC-4CEB-A891-6FB9AF6921ED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AA19-9D4E-47C4-825D-40FA78983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C2C315-BDB9-4EB7-83C7-9C2E47C9DDBA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4E5C05-A1FB-464C-90FD-5BE07D5D7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29" r:id="rId2"/>
    <p:sldLayoutId id="2147484138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9" r:id="rId9"/>
    <p:sldLayoutId id="2147484135" r:id="rId10"/>
    <p:sldLayoutId id="21474841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63716" y="76200"/>
            <a:ext cx="4741884" cy="609600"/>
            <a:chOff x="2192314" y="3353"/>
            <a:chExt cx="2836884" cy="359481"/>
          </a:xfrm>
          <a:scene3d>
            <a:camera prst="orthographicFront"/>
            <a:lightRig rig="chilly" dir="t"/>
          </a:scene3d>
        </p:grpSpPr>
        <p:sp>
          <p:nvSpPr>
            <p:cNvPr id="3" name="Rounded Rectangle 2"/>
            <p:cNvSpPr/>
            <p:nvPr/>
          </p:nvSpPr>
          <p:spPr>
            <a:xfrm>
              <a:off x="2192314" y="3353"/>
              <a:ext cx="2836884" cy="359481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2202843" y="13882"/>
              <a:ext cx="2815826" cy="33842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MRM Agenda</a:t>
              </a:r>
              <a:endParaRPr lang="en-IN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1292225"/>
            <a:ext cx="9144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Follow up action from Previous Management Review.</a:t>
            </a:r>
          </a:p>
          <a:p>
            <a:pPr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Changes that could affect Quality Management System.</a:t>
            </a:r>
          </a:p>
          <a:p>
            <a:pPr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Results of Audit. -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Internal Quality Audit </a:t>
            </a:r>
          </a:p>
          <a:p>
            <a:pPr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Customer Feedback.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Recommendation for Improvements.</a:t>
            </a:r>
          </a:p>
          <a:p>
            <a:pPr>
              <a:spcBef>
                <a:spcPts val="1200"/>
              </a:spcBef>
              <a:buClr>
                <a:srgbClr val="FFC000"/>
              </a:buClr>
            </a:pP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Departmental Measures of Performance.</a:t>
            </a:r>
          </a:p>
          <a:p>
            <a:pPr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Analysis of actual and Potential Field Failures.</a:t>
            </a:r>
          </a:p>
          <a:p>
            <a:pPr>
              <a:spcBef>
                <a:spcPts val="1200"/>
              </a:spcBef>
              <a:buClr>
                <a:srgbClr val="FFC000"/>
              </a:buClr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Continual Improvement Projects.</a:t>
            </a:r>
          </a:p>
          <a:p>
            <a:pPr>
              <a:spcBef>
                <a:spcPts val="1200"/>
              </a:spcBef>
              <a:buClr>
                <a:srgbClr val="FFC000"/>
              </a:buClr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Training Activities</a:t>
            </a:r>
          </a:p>
          <a:p>
            <a:pPr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Additional Points.</a:t>
            </a:r>
            <a:endParaRPr lang="en-US" sz="360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6477000" y="2438400"/>
            <a:ext cx="381000" cy="3886200"/>
          </a:xfrm>
          <a:prstGeom prst="rightBrac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781800" y="3505200"/>
            <a:ext cx="2362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Will be presented by respective HOD / Heads of Sections)  </a:t>
            </a:r>
            <a:endParaRPr lang="en-IN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4"/>
          <p:cNvSpPr/>
          <p:nvPr/>
        </p:nvSpPr>
        <p:spPr>
          <a:xfrm>
            <a:off x="1143000" y="76200"/>
            <a:ext cx="6580190" cy="533400"/>
          </a:xfrm>
          <a:prstGeom prst="rect">
            <a:avLst/>
          </a:prstGeom>
          <a:scene3d>
            <a:camera prst="orthographicFront"/>
            <a:lightRig rig="chilly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Library &amp; Information Centre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611188"/>
          <a:ext cx="9144000" cy="4560537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  <a:gridCol w="381000"/>
                <a:gridCol w="1828800"/>
                <a:gridCol w="1143000"/>
                <a:gridCol w="381000"/>
                <a:gridCol w="914400"/>
                <a:gridCol w="1524000"/>
              </a:tblGrid>
              <a:tr h="1905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Audit 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000" indent="-180000" algn="ctr" fontAlgn="t">
                        <a:buFont typeface="+mj-lt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O+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indent="-180000" algn="ctr" fontAlgn="t">
                        <a:buFont typeface="+mj-lt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OI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000" indent="-180000" algn="ctr" fontAlgn="t">
                        <a:buFont typeface="+mj-lt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NC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Corrective action have been taken for OI</a:t>
                      </a:r>
                      <a:endParaRPr lang="en-IN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000" indent="-180000" algn="ctr" fontAlgn="t">
                        <a:buFont typeface="+mj-lt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indent="-180000" algn="ctr" fontAlgn="t">
                        <a:buFont typeface="+mj-lt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000" indent="-180000" algn="ctr" fontAlgn="t">
                        <a:buFont typeface="+mj-lt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Nil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70640"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Customer 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Feedback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Feedback Summary  from March to Aug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Corrective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Action 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4804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Client 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marL="0" lvl="0" indent="0" algn="ctr" fontAlgn="t">
                        <a:buNone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Corrective action has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been taken for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customer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complaints received </a:t>
                      </a:r>
                    </a:p>
                    <a:p>
                      <a:pPr marL="0" lvl="0" indent="0" algn="ctr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( 26 Complaints )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4804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Satisfactory 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endParaRPr lang="en-US" sz="1400" b="1" i="0" u="none" strike="noStrike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4804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Satisfactory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4804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Good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4804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en-US" sz="1400" b="1" i="0" u="none" strike="noStrike" baseline="0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Very Good</a:t>
                      </a: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endParaRPr lang="en-US" sz="1400" b="1" i="0" u="none" strike="noStrike" baseline="0" dirty="0" smtClean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318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Continual Improvement Projects</a:t>
                      </a: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396000" indent="-180000" algn="l" rtl="0" fontAlgn="t">
                        <a:buFont typeface="+mj-lt"/>
                        <a:buAutoNum type="arabicPeriod"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Bibliographic Management Service </a:t>
                      </a:r>
                    </a:p>
                    <a:p>
                      <a:pPr marL="396000" indent="-180000" algn="l" rtl="0" fontAlgn="t">
                        <a:buFont typeface="+mj-lt"/>
                        <a:buAutoNum type="arabicPeriod"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Central Computer Centre </a:t>
                      </a:r>
                      <a:endParaRPr lang="en-IN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4804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Workshop / Seminar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buFont typeface="Arial" pitchFamily="34" charset="0"/>
                        <a:buNone/>
                      </a:pP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Planned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on 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>
                        <a:buFont typeface="Arial" pitchFamily="34" charset="0"/>
                        <a:buNone/>
                      </a:pP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buFont typeface="Arial" pitchFamily="34" charset="0"/>
                        <a:buNone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Conducted on 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8042">
                <a:tc gridSpan="5">
                  <a:txBody>
                    <a:bodyPr/>
                    <a:lstStyle/>
                    <a:p>
                      <a:pPr algn="l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Bibliographic Management Software Training Program</a:t>
                      </a:r>
                      <a:endParaRPr lang="en-IN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18.2.2015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IN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18.2.2015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</a:tr>
              <a:tr h="248042">
                <a:tc gridSpan="5">
                  <a:txBody>
                    <a:bodyPr/>
                    <a:lstStyle/>
                    <a:p>
                      <a:pPr algn="l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Library Orientation (1</a:t>
                      </a:r>
                      <a:r>
                        <a:rPr kumimoji="0" lang="en-US" sz="1400" kern="1200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BSc</a:t>
                      </a:r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Students)</a:t>
                      </a:r>
                      <a:endParaRPr lang="en-IN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29.6.2015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IN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29.6.2015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</a:tr>
              <a:tr h="248042">
                <a:tc gridSpan="5">
                  <a:txBody>
                    <a:bodyPr/>
                    <a:lstStyle/>
                    <a:p>
                      <a:pPr algn="l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Library Orientation (1</a:t>
                      </a:r>
                      <a:r>
                        <a:rPr kumimoji="0" lang="en-US" sz="1400" kern="1200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MSc</a:t>
                      </a:r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Students)</a:t>
                      </a:r>
                      <a:endParaRPr lang="en-IN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3.8.2015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IN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3.8.2015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</a:tr>
              <a:tr h="248042">
                <a:tc gridSpan="5">
                  <a:txBody>
                    <a:bodyPr/>
                    <a:lstStyle/>
                    <a:p>
                      <a:pPr algn="l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Training for Anti-Plagiarism Software</a:t>
                      </a:r>
                      <a:endParaRPr lang="en-IN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21-07-2015</a:t>
                      </a:r>
                      <a:endParaRPr kumimoji="0" lang="en-IN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11-08-2015</a:t>
                      </a:r>
                      <a:endParaRPr kumimoji="0" lang="en-IN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18-08-2015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IN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21-07-2015</a:t>
                      </a:r>
                      <a:endParaRPr kumimoji="0" lang="en-IN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11-08-2015</a:t>
                      </a:r>
                      <a:endParaRPr kumimoji="0" lang="en-IN" sz="14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18-08-2015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</a:tr>
              <a:tr h="248042">
                <a:tc gridSpan="5">
                  <a:txBody>
                    <a:bodyPr/>
                    <a:lstStyle/>
                    <a:p>
                      <a:pPr algn="l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Library Orientation (Diploma Students)</a:t>
                      </a:r>
                      <a:endParaRPr lang="en-IN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703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08-10-2015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IN" sz="1400" b="1" i="0" u="none" strike="noStrike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08-10-2015</a:t>
                      </a:r>
                      <a:endParaRPr lang="en-IN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11" marR="5411" marT="5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524000"/>
          <a:ext cx="9067803" cy="2690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762000"/>
                <a:gridCol w="643467"/>
                <a:gridCol w="643467"/>
                <a:gridCol w="643467"/>
                <a:gridCol w="643467"/>
                <a:gridCol w="643467"/>
                <a:gridCol w="643467"/>
                <a:gridCol w="643467"/>
                <a:gridCol w="643467"/>
                <a:gridCol w="643467"/>
              </a:tblGrid>
              <a:tr h="360689">
                <a:tc gridSpan="11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Measures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Performance Data –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Library and Information Centre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694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Target</a:t>
                      </a:r>
                      <a:endParaRPr lang="en-IN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Feb</a:t>
                      </a:r>
                      <a:endParaRPr lang="en-IN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Mar</a:t>
                      </a:r>
                      <a:endParaRPr lang="en-IN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Apr</a:t>
                      </a:r>
                      <a:endParaRPr lang="en-IN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May</a:t>
                      </a:r>
                      <a:endParaRPr lang="en-IN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Jun</a:t>
                      </a:r>
                      <a:endParaRPr lang="en-IN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Jul</a:t>
                      </a:r>
                      <a:endParaRPr lang="en-US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Aug</a:t>
                      </a:r>
                      <a:endParaRPr lang="en-US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Sep</a:t>
                      </a:r>
                      <a:endParaRPr lang="en-US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Oct</a:t>
                      </a:r>
                      <a:endParaRPr lang="en-US" sz="14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Purchase  of Information Resources </a:t>
                      </a:r>
                      <a:endParaRPr lang="en-IN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4081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Library Visits of Users</a:t>
                      </a:r>
                      <a:endParaRPr lang="en-IN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1265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1089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1232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834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1419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1464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1156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948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Web Portal Usage  </a:t>
                      </a:r>
                      <a:endParaRPr lang="en-IN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5288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4556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5744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6278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5141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6249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5749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4844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948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Information Resource Usage </a:t>
                      </a:r>
                      <a:endParaRPr lang="en-IN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13645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15315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12961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13098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14922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16181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15603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15779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948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Information Services offered </a:t>
                      </a:r>
                      <a:endParaRPr lang="en-IN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2944"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Expenditure on Information Resources </a:t>
                      </a: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in Rs. </a:t>
                      </a:r>
                      <a:endParaRPr lang="en-IN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653392</a:t>
                      </a:r>
                      <a:endParaRPr lang="en-IN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405277</a:t>
                      </a:r>
                      <a:endParaRPr lang="en-IN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787213</a:t>
                      </a:r>
                      <a:endParaRPr lang="en-IN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306070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374172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136099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56842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1284008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467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0&quot;/&gt;&lt;/object&gt;&lt;object type=&quot;3&quot; unique_id=&quot;10005&quot;&gt;&lt;property id=&quot;20148&quot; value=&quot;5&quot;/&gt;&lt;property id=&quot;20300&quot; value=&quot;Slide 2&quot;/&gt;&lt;property id=&quot;20307&quot; value=&quot;308&quot;/&gt;&lt;/object&gt;&lt;object type=&quot;3&quot; unique_id=&quot;10006&quot;&gt;&lt;property id=&quot;20148&quot; value=&quot;5&quot;/&gt;&lt;property id=&quot;20300&quot; value=&quot;Slide 3&quot;/&gt;&lt;property id=&quot;20307&quot; value=&quot;369&quot;/&gt;&lt;/object&gt;&lt;object type=&quot;3&quot; unique_id=&quot;10007&quot;&gt;&lt;property id=&quot;20148&quot; value=&quot;5&quot;/&gt;&lt;property id=&quot;20300&quot; value=&quot;Slide 4&quot;/&gt;&lt;property id=&quot;20307&quot; value=&quot;34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6947</TotalTime>
  <Words>284</Words>
  <Application>Microsoft Office PowerPoint</Application>
  <PresentationFormat>On-screen Show (4:3)</PresentationFormat>
  <Paragraphs>129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AIISH</dc:creator>
  <cp:lastModifiedBy>Dr. Shijith Kumar C</cp:lastModifiedBy>
  <cp:revision>621</cp:revision>
  <dcterms:created xsi:type="dcterms:W3CDTF">2006-08-16T00:00:00Z</dcterms:created>
  <dcterms:modified xsi:type="dcterms:W3CDTF">2015-11-18T03:38:58Z</dcterms:modified>
</cp:coreProperties>
</file>