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96D"/>
    <a:srgbClr val="F45A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AACE-37C2-4EEB-A9B2-108E45728C9A}" type="datetimeFigureOut">
              <a:rPr lang="en-US" smtClean="0"/>
              <a:pPr/>
              <a:t>22/03/2014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ncedirect.com/science?_ob=RelatedArtURL&amp;_pii=S0021992413000099&amp;_orig=browseVolIssue&amp;_zone=&amp;panel=&amp;_mlktType=NoRefwork&amp;_isSubscribed=N&amp;_acct=C000060560&amp;_version=1&amp;_userid=3425951&amp;md5=57ff7d55fc8135b01d15e20c8289c526" TargetMode="External"/><Relationship Id="rId13" Type="http://schemas.openxmlformats.org/officeDocument/2006/relationships/hyperlink" Target="http://www.sciencedirect.com/science?_ob=RelatedArtURL&amp;_pii=S0021992413000233&amp;_orig=browseVolIssue&amp;_zone=&amp;panel=&amp;_mlktType=Refwork&amp;_isSubscribed=N&amp;_acct=C000060560&amp;_version=1&amp;_userid=3425951&amp;md5=dec36cf8f282918a77f441dcb1a8c3e7" TargetMode="External"/><Relationship Id="rId18" Type="http://schemas.openxmlformats.org/officeDocument/2006/relationships/hyperlink" Target="http://www.sciencedirect.com/science/article/pii/S0021992413000348" TargetMode="External"/><Relationship Id="rId3" Type="http://schemas.openxmlformats.org/officeDocument/2006/relationships/hyperlink" Target="http://www.sciencedirect.com/science/article/pii/S0021992413000105/pdfft?md5=be6836f661e7924057e32afabd921de9&amp;pid=1-s2.0-S0021992413000105-main.pdf" TargetMode="External"/><Relationship Id="rId21" Type="http://schemas.openxmlformats.org/officeDocument/2006/relationships/hyperlink" Target="http://www.sciencedirect.com/science?_ob=RelatedArtURL&amp;_pii=S0021992413000348&amp;_orig=browseVolIssue&amp;_zone=&amp;panel=&amp;_mlktType=Refwork&amp;_isSubscribed=N&amp;_acct=C000060560&amp;_version=1&amp;_userid=3425951&amp;md5=61eefbeea6621d14743b108174ef7d9e" TargetMode="External"/><Relationship Id="rId7" Type="http://schemas.openxmlformats.org/officeDocument/2006/relationships/hyperlink" Target="http://www.sciencedirect.com/science/article/pii/S0021992413000099/pdfft?md5=4b2589236a9782cba1ea497cf7065441&amp;pid=1-s2.0-S0021992413000099-main.pdf" TargetMode="External"/><Relationship Id="rId12" Type="http://schemas.openxmlformats.org/officeDocument/2006/relationships/hyperlink" Target="http://www.sciencedirect.com/science?_ob=RelatedArtURL&amp;_pii=S0021992413000233&amp;_orig=browseVolIssue&amp;_zone=&amp;panel=&amp;_mlktType=NoRefwork&amp;_isSubscribed=N&amp;_acct=C000060560&amp;_version=1&amp;_userid=3425951&amp;md5=339c69dd4157215b9a2986b21ea5a11b" TargetMode="External"/><Relationship Id="rId17" Type="http://schemas.openxmlformats.org/officeDocument/2006/relationships/hyperlink" Target="http://www.sciencedirect.com/science?_ob=RelatedArtURL&amp;_pii=S002199241300035X&amp;_orig=browseVolIssue&amp;_zone=&amp;panel=&amp;_mlktType=Refwork&amp;_isSubscribed=N&amp;_acct=C000060560&amp;_version=1&amp;_userid=3425951&amp;md5=5aadfec6e0d20f421f69f51876d464e4" TargetMode="External"/><Relationship Id="rId2" Type="http://schemas.openxmlformats.org/officeDocument/2006/relationships/hyperlink" Target="http://www.sciencedirect.com/science/article/pii/S0021992413000105" TargetMode="External"/><Relationship Id="rId16" Type="http://schemas.openxmlformats.org/officeDocument/2006/relationships/hyperlink" Target="http://www.sciencedirect.com/science?_ob=RelatedArtURL&amp;_pii=S002199241300035X&amp;_orig=browseVolIssue&amp;_zone=&amp;panel=&amp;_mlktType=NoRefwork&amp;_isSubscribed=N&amp;_acct=C000060560&amp;_version=1&amp;_userid=3425951&amp;md5=06bb24830cd99206a05c0a8556c5f641" TargetMode="External"/><Relationship Id="rId20" Type="http://schemas.openxmlformats.org/officeDocument/2006/relationships/hyperlink" Target="http://www.sciencedirect.com/science?_ob=RelatedArtURL&amp;_pii=S0021992413000348&amp;_orig=browseVolIssue&amp;_zone=&amp;panel=&amp;_mlktType=NoRefwork&amp;_isSubscribed=N&amp;_acct=C000060560&amp;_version=1&amp;_userid=3425951&amp;md5=0d50997aa4e56ca5aeaea8642acffa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ncedirect.com/science/article/pii/S0021992413000099" TargetMode="External"/><Relationship Id="rId11" Type="http://schemas.openxmlformats.org/officeDocument/2006/relationships/hyperlink" Target="http://www.sciencedirect.com/science/article/pii/S0021992413000233/pdfft?md5=246d54ba0ab71ddb3a143a2cb8f1bc46&amp;pid=1-s2.0-S0021992413000233-main.pdf" TargetMode="External"/><Relationship Id="rId5" Type="http://schemas.openxmlformats.org/officeDocument/2006/relationships/hyperlink" Target="http://www.sciencedirect.com/science?_ob=RelatedArtURL&amp;_pii=S0021992413000105&amp;_orig=browseVolIssue&amp;_zone=&amp;panel=&amp;_mlktType=Refwork&amp;_isSubscribed=N&amp;_acct=C000060560&amp;_version=1&amp;_userid=3425951&amp;md5=76e2c6769bf81d6ac8a054a2a2b2c372" TargetMode="External"/><Relationship Id="rId15" Type="http://schemas.openxmlformats.org/officeDocument/2006/relationships/hyperlink" Target="http://www.sciencedirect.com/science/article/pii/S002199241300035X/pdfft?md5=de84f2e148343aed481ae9d7a64615ae&amp;pid=1-s2.0-S002199241300035X-main.pdf" TargetMode="External"/><Relationship Id="rId10" Type="http://schemas.openxmlformats.org/officeDocument/2006/relationships/hyperlink" Target="http://www.sciencedirect.com/science/article/pii/S0021992413000233" TargetMode="External"/><Relationship Id="rId19" Type="http://schemas.openxmlformats.org/officeDocument/2006/relationships/hyperlink" Target="http://www.sciencedirect.com/science/article/pii/S0021992413000348/pdfft?md5=d2ae467b9ba86910cf302f83dc79bdf1&amp;pid=1-s2.0-S0021992413000348-main.pdf" TargetMode="External"/><Relationship Id="rId4" Type="http://schemas.openxmlformats.org/officeDocument/2006/relationships/hyperlink" Target="http://www.sciencedirect.com/science?_ob=RelatedArtURL&amp;_pii=S0021992413000105&amp;_orig=browseVolIssue&amp;_zone=&amp;panel=&amp;_mlktType=NoRefwork&amp;_isSubscribed=N&amp;_acct=C000060560&amp;_version=1&amp;_userid=3425951&amp;md5=8b8c3318bb9b2955f05984c9585c3fdc" TargetMode="External"/><Relationship Id="rId9" Type="http://schemas.openxmlformats.org/officeDocument/2006/relationships/hyperlink" Target="http://www.sciencedirect.com/science?_ob=RelatedArtURL&amp;_pii=S0021992413000099&amp;_orig=browseVolIssue&amp;_zone=&amp;panel=&amp;_mlktType=Refwork&amp;_isSubscribed=N&amp;_acct=C000060560&amp;_version=1&amp;_userid=3425951&amp;md5=4e5d578f295f35fb769152059fce658e" TargetMode="External"/><Relationship Id="rId14" Type="http://schemas.openxmlformats.org/officeDocument/2006/relationships/hyperlink" Target="http://www.sciencedirect.com/science/article/pii/S002199241300035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</a:t>
            </a:r>
            <a:r>
              <a:rPr lang="en-US" sz="3000" dirty="0" smtClean="0">
                <a:latin typeface="Vladimir Script" pitchFamily="66" charset="0"/>
              </a:rPr>
              <a:t/>
            </a:r>
            <a:br>
              <a:rPr lang="en-US" sz="3000" dirty="0" smtClean="0">
                <a:latin typeface="Vladimir Script" pitchFamily="66" charset="0"/>
              </a:rPr>
            </a:br>
            <a:r>
              <a:rPr lang="en-US" sz="3000" dirty="0" smtClean="0">
                <a:latin typeface="Vladimir Script" pitchFamily="66" charset="0"/>
              </a:rPr>
              <a:t> </a:t>
            </a:r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solidFill>
                  <a:srgbClr val="FF0000"/>
                </a:solidFill>
                <a:latin typeface="Vladimir Script" pitchFamily="66" charset="0"/>
              </a:rPr>
              <a:t>B</a:t>
            </a:r>
            <a:r>
              <a:rPr lang="en-US" sz="4000" dirty="0" smtClean="0">
                <a:latin typeface="Vladimir Script" pitchFamily="66" charset="0"/>
              </a:rPr>
              <a:t>riefing </a:t>
            </a:r>
            <a:r>
              <a:rPr lang="en-US" sz="4000" dirty="0" smtClean="0">
                <a:solidFill>
                  <a:srgbClr val="FF0000"/>
                </a:solidFill>
                <a:latin typeface="Vladimir Script" pitchFamily="66" charset="0"/>
              </a:rPr>
              <a:t>i</a:t>
            </a:r>
            <a:r>
              <a:rPr lang="en-US" sz="4000" dirty="0" smtClean="0">
                <a:latin typeface="Vladimir Script" pitchFamily="66" charset="0"/>
              </a:rPr>
              <a:t>n </a:t>
            </a:r>
            <a:r>
              <a:rPr lang="en-US" sz="4000" dirty="0" smtClean="0">
                <a:solidFill>
                  <a:srgbClr val="FF0000"/>
                </a:solidFill>
                <a:latin typeface="Vladimir Script" pitchFamily="66" charset="0"/>
              </a:rPr>
              <a:t>C</a:t>
            </a:r>
            <a:r>
              <a:rPr lang="en-US" sz="4000" dirty="0" smtClean="0">
                <a:latin typeface="Vladimir Script" pitchFamily="66" charset="0"/>
              </a:rPr>
              <a:t>ommunication </a:t>
            </a:r>
            <a:r>
              <a:rPr lang="en-US" sz="4000" dirty="0" smtClean="0">
                <a:solidFill>
                  <a:srgbClr val="FF0000"/>
                </a:solidFill>
                <a:latin typeface="Vladimir Script" pitchFamily="66" charset="0"/>
              </a:rPr>
              <a:t>D</a:t>
            </a:r>
            <a:r>
              <a:rPr lang="en-US" sz="4000" dirty="0" smtClean="0">
                <a:latin typeface="Vladimir Script" pitchFamily="66" charset="0"/>
              </a:rPr>
              <a:t>isorders    </a:t>
            </a:r>
            <a:r>
              <a:rPr lang="en-US" sz="4000" dirty="0" err="1" smtClean="0">
                <a:solidFill>
                  <a:srgbClr val="FF0000"/>
                </a:solidFill>
                <a:latin typeface="Parchment" pitchFamily="66" charset="0"/>
                <a:cs typeface="AngsanaUPC" pitchFamily="18" charset="-34"/>
              </a:rPr>
              <a:t>BiCoD</a:t>
            </a:r>
            <a:r>
              <a:rPr lang="en-US" sz="4000" dirty="0" smtClean="0">
                <a:solidFill>
                  <a:srgbClr val="FF0000"/>
                </a:solidFill>
                <a:latin typeface="Parchment" pitchFamily="66" charset="0"/>
                <a:cs typeface="AngsanaUPC" pitchFamily="18" charset="-34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Parchment" pitchFamily="66" charset="0"/>
                <a:cs typeface="AngsanaUPC" pitchFamily="18" charset="-34"/>
              </a:rPr>
            </a:br>
            <a:r>
              <a:rPr lang="en-US" sz="4000" dirty="0" smtClean="0">
                <a:solidFill>
                  <a:srgbClr val="FF0000"/>
                </a:solidFill>
                <a:latin typeface="Parchment" pitchFamily="66" charset="0"/>
                <a:cs typeface="AngsanaUPC" pitchFamily="18" charset="-34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Parchment" pitchFamily="66" charset="0"/>
                <a:cs typeface="AngsanaUPC" pitchFamily="18" charset="-34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en-US" sz="2200" dirty="0" smtClean="0">
                <a:solidFill>
                  <a:schemeClr val="bg1"/>
                </a:solidFill>
                <a:latin typeface="Vladimir Script" pitchFamily="66" charset="0"/>
                <a:cs typeface="AngsanaUPC" pitchFamily="18" charset="-34"/>
              </a:rPr>
              <a:t>Founded in 1971 </a:t>
            </a:r>
            <a:endParaRPr lang="en-US" sz="2200" b="1" dirty="0">
              <a:solidFill>
                <a:schemeClr val="bg1"/>
              </a:solidFill>
              <a:latin typeface="Vladimir Script" pitchFamily="66" charset="0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447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1447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53100" y="3467100"/>
            <a:ext cx="5029200" cy="175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          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321-329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</a:t>
            </a:r>
            <a:r>
              <a:rPr lang="en-US" sz="700" dirty="0" smtClean="0">
                <a:latin typeface="Vladimir Script" pitchFamily="66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rgbClr val="002060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5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rgbClr val="002060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4724400"/>
            <a:ext cx="152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</a:t>
            </a:r>
            <a:r>
              <a:rPr lang="en-US" sz="4000" b="1" dirty="0" smtClean="0">
                <a:solidFill>
                  <a:srgbClr val="002060"/>
                </a:solidFill>
                <a:latin typeface="Vladimir Script" pitchFamily="66" charset="0"/>
              </a:rPr>
              <a:t>Speech and Hearing International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rgbClr val="002060"/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53100" y="3467100"/>
            <a:ext cx="4953000" cy="18288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3048000"/>
            <a:ext cx="1600200" cy="106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391400" y="1981200"/>
            <a:ext cx="1676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1676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Popular Articles</a:t>
            </a:r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7391400" y="4191000"/>
            <a:ext cx="1676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Keywords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543800" y="4800600"/>
            <a:ext cx="1524000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19" name="Picture 18" descr="pi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984157" cy="98654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381000" y="6248400"/>
            <a:ext cx="990600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Visits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15196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  </a:t>
            </a:r>
            <a:r>
              <a:rPr lang="en-US" sz="4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4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4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solidFill>
            <a:srgbClr val="15196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15196D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 rot="16200000">
            <a:off x="5829300" y="3543300"/>
            <a:ext cx="4953000" cy="1676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5257800"/>
            <a:ext cx="1524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iish-log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b="1" dirty="0" smtClean="0">
                <a:latin typeface="Vladimir Script" pitchFamily="66" charset="0"/>
              </a:rPr>
              <a:t>      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Vladimir Script" pitchFamily="66" charset="0"/>
              </a:rPr>
              <a:t>Speech and Hearing International   </a:t>
            </a:r>
            <a:r>
              <a:rPr lang="en-US" sz="4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4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4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1"/>
            <a:ext cx="1066800" cy="2285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200" dirty="0" smtClean="0"/>
              <a:t>e-ISSN : 0973-662X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dirty="0" smtClean="0">
                <a:latin typeface="Vladimir Script" pitchFamily="66" charset="0"/>
              </a:rPr>
              <a:t>         Speech and Hearing International 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bg1"/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1905001" y="3352799"/>
            <a:ext cx="5410201" cy="1600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6200000">
            <a:off x="5562600" y="3276599"/>
            <a:ext cx="5410201" cy="1752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447800"/>
            <a:ext cx="9144000" cy="392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pic>
        <p:nvPicPr>
          <p:cNvPr id="8" name="Picture 7" descr="aiish-logo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9812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52400" y="25908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32004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" y="37338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43800" y="3048000"/>
            <a:ext cx="1524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648200"/>
            <a:ext cx="1524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465888"/>
            <a:ext cx="9144000" cy="392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068094" y="4152900"/>
            <a:ext cx="4647406" cy="79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1752600" y="1828800"/>
            <a:ext cx="5638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Emotional speech comprehension in children and adolescents with autism spectrum disorders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Sandrine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Sourn-Bissaoui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Marc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Aguert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Pauline Girard, Claire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Chevreuil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Laval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309-320</a:t>
            </a: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Parental satisfaction in Ugandan children with cleft lip and palate following synchronous lip and palatal repair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Luyten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D’haeseleer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Budolfsen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Andrew Hodges, George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Galiwango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Hubert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Vermeersch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Kristiane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Lierd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321-329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953000" y="2895600"/>
            <a:ext cx="10668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248400" y="2895600"/>
            <a:ext cx="9144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029200" y="5410200"/>
            <a:ext cx="10668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324600" y="5410200"/>
            <a:ext cx="9144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smtClean="0">
                <a:hlinkClick r:id="rId2"/>
              </a:rPr>
              <a:t>Emotional speech comprehension in children and adolescents with autism spectrum disorders</a:t>
            </a:r>
            <a:endParaRPr lang="en-US" dirty="0" smtClean="0"/>
          </a:p>
          <a:p>
            <a:r>
              <a:rPr lang="en-US" dirty="0" smtClean="0"/>
              <a:t>Original Research Article</a:t>
            </a:r>
            <a:br>
              <a:rPr lang="en-US" dirty="0" smtClean="0"/>
            </a:br>
            <a:r>
              <a:rPr lang="en-US" i="1" dirty="0" smtClean="0"/>
              <a:t>Pages 309-320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Sandrine Le </a:t>
            </a:r>
            <a:r>
              <a:rPr lang="en-US" dirty="0" err="1" smtClean="0"/>
              <a:t>Sourn-Bissaoui</a:t>
            </a:r>
            <a:r>
              <a:rPr lang="en-US" dirty="0" smtClean="0"/>
              <a:t>, Marc </a:t>
            </a:r>
            <a:r>
              <a:rPr lang="en-US" dirty="0" err="1" smtClean="0"/>
              <a:t>Aguert</a:t>
            </a:r>
            <a:r>
              <a:rPr lang="en-US" dirty="0" smtClean="0"/>
              <a:t>, Pauline Girard, Claire </a:t>
            </a:r>
            <a:r>
              <a:rPr lang="en-US" dirty="0" err="1" smtClean="0"/>
              <a:t>Chevreuil</a:t>
            </a:r>
            <a:r>
              <a:rPr lang="en-US" dirty="0" smtClean="0"/>
              <a:t>, </a:t>
            </a:r>
            <a:r>
              <a:rPr lang="en-US" dirty="0" err="1" smtClean="0"/>
              <a:t>Virginie</a:t>
            </a:r>
            <a:r>
              <a:rPr lang="en-US" dirty="0" smtClean="0"/>
              <a:t> Laval</a:t>
            </a:r>
            <a:br>
              <a:rPr lang="en-US" dirty="0" smtClean="0"/>
            </a:br>
            <a:r>
              <a:rPr lang="en-US" dirty="0" smtClean="0"/>
              <a:t> Show preview  |  </a:t>
            </a:r>
            <a:r>
              <a:rPr lang="en-US" dirty="0" smtClean="0">
                <a:hlinkClick r:id="rId3"/>
              </a:rPr>
              <a:t> PDF (830 K)</a:t>
            </a:r>
            <a:r>
              <a:rPr lang="en-US" dirty="0" smtClean="0"/>
              <a:t>   |   </a:t>
            </a:r>
            <a:r>
              <a:rPr lang="en-US" dirty="0" smtClean="0">
                <a:hlinkClick r:id="rId4"/>
              </a:rPr>
              <a:t>Recommended articles</a:t>
            </a:r>
            <a:r>
              <a:rPr lang="en-US" dirty="0" smtClean="0"/>
              <a:t>  |  </a:t>
            </a:r>
            <a:r>
              <a:rPr lang="en-US" dirty="0" smtClean="0">
                <a:hlinkClick r:id="rId5"/>
              </a:rPr>
              <a:t>Related reference work articles</a:t>
            </a:r>
            <a:r>
              <a:rPr lang="en-US" dirty="0" smtClean="0"/>
              <a:t>   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2</a:t>
            </a:r>
            <a:r>
              <a:rPr lang="en-US" b="1" dirty="0" smtClean="0">
                <a:hlinkClick r:id="rId6"/>
              </a:rPr>
              <a:t>Parental satisfaction in Ugandan children with cleft lip and palate following synchronous lip and palatal repair</a:t>
            </a:r>
            <a:endParaRPr lang="en-US" dirty="0" smtClean="0"/>
          </a:p>
          <a:p>
            <a:r>
              <a:rPr lang="en-US" dirty="0" smtClean="0"/>
              <a:t> Original Research Article</a:t>
            </a:r>
            <a:br>
              <a:rPr lang="en-US" dirty="0" smtClean="0"/>
            </a:br>
            <a:r>
              <a:rPr lang="en-US" i="1" dirty="0" smtClean="0"/>
              <a:t>Pages 321-329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Luyten</a:t>
            </a:r>
            <a:r>
              <a:rPr lang="en-US" dirty="0" smtClean="0"/>
              <a:t>, </a:t>
            </a:r>
            <a:r>
              <a:rPr lang="en-US" dirty="0" err="1" smtClean="0"/>
              <a:t>Evelien</a:t>
            </a:r>
            <a:r>
              <a:rPr lang="en-US" dirty="0" smtClean="0"/>
              <a:t> </a:t>
            </a:r>
            <a:r>
              <a:rPr lang="en-US" dirty="0" err="1" smtClean="0"/>
              <a:t>D’haeseleer</a:t>
            </a:r>
            <a:r>
              <a:rPr lang="en-US" dirty="0" smtClean="0"/>
              <a:t>, </a:t>
            </a:r>
            <a:r>
              <a:rPr lang="en-US" dirty="0" err="1" smtClean="0"/>
              <a:t>Dorte</a:t>
            </a:r>
            <a:r>
              <a:rPr lang="en-US" dirty="0" smtClean="0"/>
              <a:t> </a:t>
            </a:r>
            <a:r>
              <a:rPr lang="en-US" dirty="0" err="1" smtClean="0"/>
              <a:t>Budolfsen</a:t>
            </a:r>
            <a:r>
              <a:rPr lang="en-US" dirty="0" smtClean="0"/>
              <a:t>, Andrew Hodges, George </a:t>
            </a:r>
            <a:r>
              <a:rPr lang="en-US" dirty="0" err="1" smtClean="0"/>
              <a:t>Galiwango</a:t>
            </a:r>
            <a:r>
              <a:rPr lang="en-US" dirty="0" smtClean="0"/>
              <a:t>, Hubert </a:t>
            </a:r>
            <a:r>
              <a:rPr lang="en-US" dirty="0" err="1" smtClean="0"/>
              <a:t>Vermeersch</a:t>
            </a:r>
            <a:r>
              <a:rPr lang="en-US" dirty="0" smtClean="0"/>
              <a:t>, </a:t>
            </a:r>
            <a:r>
              <a:rPr lang="en-US" dirty="0" err="1" smtClean="0"/>
              <a:t>Kristiane</a:t>
            </a:r>
            <a:r>
              <a:rPr lang="en-US" dirty="0" smtClean="0"/>
              <a:t> Van </a:t>
            </a:r>
            <a:r>
              <a:rPr lang="en-US" dirty="0" err="1" smtClean="0"/>
              <a:t>Lierde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Show preview  |  </a:t>
            </a:r>
            <a:r>
              <a:rPr lang="en-US" dirty="0" smtClean="0">
                <a:hlinkClick r:id="rId7"/>
              </a:rPr>
              <a:t> PDF (347 K)</a:t>
            </a:r>
            <a:r>
              <a:rPr lang="en-US" dirty="0" smtClean="0"/>
              <a:t>   |   </a:t>
            </a:r>
            <a:r>
              <a:rPr lang="en-US" dirty="0" smtClean="0">
                <a:hlinkClick r:id="rId8"/>
              </a:rPr>
              <a:t>Recommended articles</a:t>
            </a:r>
            <a:r>
              <a:rPr lang="en-US" dirty="0" smtClean="0"/>
              <a:t>  |  </a:t>
            </a:r>
            <a:r>
              <a:rPr lang="en-US" dirty="0" smtClean="0">
                <a:hlinkClick r:id="rId9"/>
              </a:rPr>
              <a:t>Related reference work articles</a:t>
            </a:r>
            <a:r>
              <a:rPr lang="en-US" dirty="0" smtClean="0"/>
              <a:t>   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3</a:t>
            </a:r>
            <a:r>
              <a:rPr lang="en-US" b="1" dirty="0" smtClean="0">
                <a:hlinkClick r:id="rId10"/>
              </a:rPr>
              <a:t>Talker discrimination in preschool children with and without specific language impairment</a:t>
            </a:r>
            <a:endParaRPr lang="en-US" dirty="0" smtClean="0"/>
          </a:p>
          <a:p>
            <a:r>
              <a:rPr lang="en-US" dirty="0" smtClean="0"/>
              <a:t>Original Research Article</a:t>
            </a:r>
            <a:br>
              <a:rPr lang="en-US" dirty="0" smtClean="0"/>
            </a:br>
            <a:r>
              <a:rPr lang="en-US" i="1" dirty="0" smtClean="0"/>
              <a:t>Pages 330-337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Natalie S. Dailey, Elena </a:t>
            </a:r>
            <a:r>
              <a:rPr lang="en-US" dirty="0" err="1" smtClean="0"/>
              <a:t>Plante</a:t>
            </a:r>
            <a:r>
              <a:rPr lang="en-US" dirty="0" smtClean="0"/>
              <a:t>, Rebecca Vance</a:t>
            </a:r>
            <a:br>
              <a:rPr lang="en-US" dirty="0" smtClean="0"/>
            </a:br>
            <a:r>
              <a:rPr lang="en-US" dirty="0" smtClean="0"/>
              <a:t> Show preview  |  </a:t>
            </a:r>
            <a:r>
              <a:rPr lang="en-US" dirty="0" smtClean="0">
                <a:hlinkClick r:id="rId11"/>
              </a:rPr>
              <a:t> PDF (345 K)</a:t>
            </a:r>
            <a:r>
              <a:rPr lang="en-US" dirty="0" smtClean="0"/>
              <a:t>   |   </a:t>
            </a:r>
            <a:r>
              <a:rPr lang="en-US" dirty="0" smtClean="0">
                <a:hlinkClick r:id="rId12"/>
              </a:rPr>
              <a:t>Recommended articles</a:t>
            </a:r>
            <a:r>
              <a:rPr lang="en-US" dirty="0" smtClean="0"/>
              <a:t>  |  </a:t>
            </a:r>
            <a:r>
              <a:rPr lang="en-US" dirty="0" smtClean="0">
                <a:hlinkClick r:id="rId13"/>
              </a:rPr>
              <a:t>Related reference work articles</a:t>
            </a:r>
            <a:r>
              <a:rPr lang="en-US" dirty="0" smtClean="0"/>
              <a:t>   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4</a:t>
            </a:r>
            <a:r>
              <a:rPr lang="en-US" b="1" dirty="0" smtClean="0">
                <a:hlinkClick r:id="rId14"/>
              </a:rPr>
              <a:t>A preliminary investigation into the application of processing instruction as therapy for aphasia in Spanish speakers</a:t>
            </a:r>
            <a:endParaRPr lang="en-US" dirty="0" smtClean="0"/>
          </a:p>
          <a:p>
            <a:r>
              <a:rPr lang="en-US" dirty="0" smtClean="0"/>
              <a:t> Original Research Article</a:t>
            </a:r>
            <a:br>
              <a:rPr lang="en-US" dirty="0" smtClean="0"/>
            </a:br>
            <a:r>
              <a:rPr lang="en-US" i="1" dirty="0" smtClean="0"/>
              <a:t>Pages 338-350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Kindra</a:t>
            </a:r>
            <a:r>
              <a:rPr lang="en-US" dirty="0" smtClean="0"/>
              <a:t> D. </a:t>
            </a:r>
            <a:r>
              <a:rPr lang="en-US" dirty="0" err="1" smtClean="0"/>
              <a:t>Santamaria</a:t>
            </a:r>
            <a:r>
              <a:rPr lang="en-US" dirty="0" smtClean="0"/>
              <a:t>, Maria L. </a:t>
            </a:r>
            <a:r>
              <a:rPr lang="en-US" dirty="0" err="1" smtClean="0"/>
              <a:t>Muñoz</a:t>
            </a:r>
            <a:r>
              <a:rPr lang="en-US" dirty="0" smtClean="0"/>
              <a:t>, Jenny L. Atkins, Dianne R. Hobbs, Karla </a:t>
            </a:r>
            <a:r>
              <a:rPr lang="en-US" dirty="0" err="1" smtClean="0"/>
              <a:t>O’Donald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Show preview  |  </a:t>
            </a:r>
            <a:r>
              <a:rPr lang="en-US" dirty="0" smtClean="0">
                <a:hlinkClick r:id="rId15"/>
              </a:rPr>
              <a:t> PDF (815 K)</a:t>
            </a:r>
            <a:r>
              <a:rPr lang="en-US" dirty="0" smtClean="0"/>
              <a:t>   |   </a:t>
            </a:r>
            <a:r>
              <a:rPr lang="en-US" dirty="0" smtClean="0">
                <a:hlinkClick r:id="rId16"/>
              </a:rPr>
              <a:t>Recommended articles</a:t>
            </a:r>
            <a:r>
              <a:rPr lang="en-US" dirty="0" smtClean="0"/>
              <a:t>  |  </a:t>
            </a:r>
            <a:r>
              <a:rPr lang="en-US" dirty="0" smtClean="0">
                <a:hlinkClick r:id="rId17"/>
              </a:rPr>
              <a:t>Related reference work articles</a:t>
            </a:r>
            <a:r>
              <a:rPr lang="en-US" dirty="0" smtClean="0"/>
              <a:t>   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5</a:t>
            </a:r>
            <a:r>
              <a:rPr lang="en-US" b="1" dirty="0" smtClean="0">
                <a:hlinkClick r:id="rId18"/>
              </a:rPr>
              <a:t>Breastfeeding may protect against persistent stuttering</a:t>
            </a:r>
            <a:endParaRPr lang="en-US" dirty="0" smtClean="0"/>
          </a:p>
          <a:p>
            <a:r>
              <a:rPr lang="en-US" dirty="0" smtClean="0"/>
              <a:t> Original Research Article</a:t>
            </a:r>
            <a:br>
              <a:rPr lang="en-US" dirty="0" smtClean="0"/>
            </a:br>
            <a:r>
              <a:rPr lang="en-US" i="1" dirty="0" smtClean="0"/>
              <a:t>Pages 351-360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Jamie </a:t>
            </a:r>
            <a:r>
              <a:rPr lang="en-US" dirty="0" err="1" smtClean="0"/>
              <a:t>Mahurin</a:t>
            </a:r>
            <a:r>
              <a:rPr lang="en-US" dirty="0" smtClean="0"/>
              <a:t>-Smith, </a:t>
            </a:r>
            <a:r>
              <a:rPr lang="en-US" dirty="0" err="1" smtClean="0"/>
              <a:t>Nicoline</a:t>
            </a:r>
            <a:r>
              <a:rPr lang="en-US" dirty="0" smtClean="0"/>
              <a:t> G. Ambrose</a:t>
            </a:r>
            <a:br>
              <a:rPr lang="en-US" dirty="0" smtClean="0"/>
            </a:br>
            <a:r>
              <a:rPr lang="en-US" dirty="0" smtClean="0"/>
              <a:t> Show preview  |  </a:t>
            </a:r>
            <a:r>
              <a:rPr lang="en-US" dirty="0" smtClean="0">
                <a:hlinkClick r:id="rId19"/>
              </a:rPr>
              <a:t> PDF (445 K)</a:t>
            </a:r>
            <a:r>
              <a:rPr lang="en-US" dirty="0" smtClean="0"/>
              <a:t>   |   </a:t>
            </a:r>
            <a:r>
              <a:rPr lang="en-US" dirty="0" smtClean="0">
                <a:hlinkClick r:id="rId20"/>
              </a:rPr>
              <a:t>Recommended articles</a:t>
            </a:r>
            <a:r>
              <a:rPr lang="en-US" dirty="0" smtClean="0"/>
              <a:t>  |  </a:t>
            </a:r>
            <a:r>
              <a:rPr lang="en-US" dirty="0" smtClean="0">
                <a:hlinkClick r:id="rId21"/>
              </a:rPr>
              <a:t>Related reference work articles</a:t>
            </a:r>
            <a:r>
              <a:rPr lang="en-US" dirty="0" smtClean="0"/>
              <a:t>    </a:t>
            </a:r>
          </a:p>
          <a:p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241</Words>
  <Application>Microsoft Office PowerPoint</Application>
  <PresentationFormat>On-screen Show (4:3)</PresentationFormat>
  <Paragraphs>185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             Briefing in Communication Disorders    BiCoD                                                                                                                                                                                  Founded in 1971 </vt:lpstr>
      <vt:lpstr>             Speech and Hearing International (SaHi)</vt:lpstr>
      <vt:lpstr>            Speech and Hearing International  (SaHi)</vt:lpstr>
      <vt:lpstr>           Speech and Hearing International (SaHi)</vt:lpstr>
      <vt:lpstr>            Speech and Hearing International   SaHi</vt:lpstr>
      <vt:lpstr>       Speech and Hearing International   SaHi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and Hearing International   SaHi</dc:title>
  <dc:creator>Library</dc:creator>
  <cp:lastModifiedBy>Dr. Shijith Kumar C</cp:lastModifiedBy>
  <cp:revision>51</cp:revision>
  <dcterms:created xsi:type="dcterms:W3CDTF">2013-09-10T16:44:14Z</dcterms:created>
  <dcterms:modified xsi:type="dcterms:W3CDTF">2014-03-22T23:24:42Z</dcterms:modified>
</cp:coreProperties>
</file>