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9" r:id="rId2"/>
    <p:sldId id="280" r:id="rId3"/>
    <p:sldId id="278" r:id="rId4"/>
    <p:sldId id="277" r:id="rId5"/>
    <p:sldId id="276" r:id="rId6"/>
    <p:sldId id="275" r:id="rId7"/>
    <p:sldId id="274" r:id="rId8"/>
    <p:sldId id="273" r:id="rId9"/>
    <p:sldId id="272" r:id="rId10"/>
    <p:sldId id="271" r:id="rId11"/>
    <p:sldId id="270" r:id="rId12"/>
    <p:sldId id="269" r:id="rId13"/>
    <p:sldId id="268" r:id="rId14"/>
    <p:sldId id="267" r:id="rId15"/>
    <p:sldId id="266" r:id="rId16"/>
    <p:sldId id="265" r:id="rId17"/>
    <p:sldId id="264" r:id="rId18"/>
    <p:sldId id="263" r:id="rId19"/>
    <p:sldId id="262" r:id="rId20"/>
    <p:sldId id="261" r:id="rId21"/>
    <p:sldId id="260" r:id="rId22"/>
    <p:sldId id="259" r:id="rId23"/>
    <p:sldId id="258" r:id="rId24"/>
    <p:sldId id="257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D83AD0E-4F6E-4DE6-AE04-3476405D4966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938DC0C-8978-4918-99E8-3F431656377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/>
              <a:t>Core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BA29D0-7411-494D-8EF9-230C9F21BF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Dr.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D7F97A-BDA3-4CAD-A849-342D13A6F5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C0F7D-AD04-4F0C-BEAB-CA04E4CDCC3F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3CC50-5D91-4FD9-8C32-B1332200F5E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4614E-0A9A-4079-8C40-BF1C0463BDDB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404E4-F70F-4CB7-86BC-9DAD0F4AFC4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0E8C6-FFCE-4F6D-8D8C-928CB0228AA8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5A368-B493-4A13-B282-CAE742AD713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B692A-196E-4DDE-B2A1-0593697F3AA9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4895E-C02B-4EBC-A645-0D588E32462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4374F-E88E-48C9-AB91-3EEE38667030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9364-F1BD-457F-BBFD-996EA01CFB5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027F-D7C4-4A15-BF99-23F7B13F5B88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88C03-B955-4A29-AEBC-BB9F1E6BFCE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B5CA6-AA97-4B91-9635-DEDB2D547F1A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B0088-EE06-4767-92E2-335728B4949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5D05-8D85-4AD9-B7B1-AC3F7CAC243A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43E6C-A62A-437C-87D1-2C418680496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B9BE5-9A82-4E08-81AE-10675E503031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7AEA0-FEC3-4F17-B69E-96F7A9BE003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C4037-8871-403D-AEA9-D586E8D89DFA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0482C-0F3B-4AAD-BF4C-A226A86FBB3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58FDB-10E0-484A-A403-D6B7B4022CEB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FF136-A27C-4139-998C-23C12C6793D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I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14453A-1365-4A38-8585-1E2484B36B86}" type="datetimeFigureOut">
              <a:rPr lang="en-US"/>
              <a:pPr>
                <a:defRPr/>
              </a:pPr>
              <a:t>5/26/2015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2AFF48-1BFC-4409-BFF4-C1179E26C34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+mn-cs"/>
              </a:rPr>
              <a:t>         </a:t>
            </a:r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+mn-cs"/>
              </a:rPr>
              <a:t>All India Institute of Speech and Hearing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42938"/>
            <a:ext cx="1714500" cy="6215062"/>
          </a:xfrm>
          <a:prstGeom prst="rect">
            <a:avLst/>
          </a:prstGeom>
          <a:solidFill>
            <a:schemeClr val="bg2">
              <a:lumMod val="1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/>
            </a:r>
            <a:br>
              <a:rPr lang="en-US" sz="1600" dirty="0">
                <a:latin typeface="+mj-lt"/>
                <a:ea typeface="+mj-ea"/>
                <a:cs typeface="+mj-cs"/>
              </a:rPr>
            </a:br>
            <a:r>
              <a:rPr lang="en-US" sz="1600" dirty="0">
                <a:latin typeface="+mj-lt"/>
                <a:ea typeface="+mj-ea"/>
                <a:cs typeface="+mj-cs"/>
              </a:rPr>
              <a:t/>
            </a:r>
            <a:br>
              <a:rPr lang="en-US" sz="1600" dirty="0">
                <a:latin typeface="+mj-lt"/>
                <a:ea typeface="+mj-ea"/>
                <a:cs typeface="+mj-cs"/>
              </a:rPr>
            </a:br>
            <a:r>
              <a:rPr lang="en-US" sz="1600" dirty="0">
                <a:latin typeface="+mj-lt"/>
                <a:ea typeface="+mj-ea"/>
                <a:cs typeface="+mj-cs"/>
              </a:rPr>
              <a:t/>
            </a:r>
            <a:br>
              <a:rPr lang="en-US" sz="1600" dirty="0">
                <a:latin typeface="+mj-lt"/>
                <a:ea typeface="+mj-ea"/>
                <a:cs typeface="+mj-cs"/>
              </a:rPr>
            </a:br>
            <a:endParaRPr lang="en-US" sz="1600" dirty="0">
              <a:latin typeface="+mj-lt"/>
              <a:ea typeface="+mj-ea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An autonomous body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Under administrative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control of the Ministry of Health and Family Welfare,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Government of India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----------------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Founded in 1965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As Institute of </a:t>
            </a:r>
            <a:r>
              <a:rPr lang="en-US" sz="1200" b="1" dirty="0" err="1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Logopedics</a:t>
            </a: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----------------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Foundation stone laid  on 25.07.1966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by </a:t>
            </a:r>
            <a:r>
              <a:rPr lang="en-US" sz="1200" b="1" dirty="0" err="1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Dr.S.Radhakrishnan</a:t>
            </a:r>
            <a:endParaRPr lang="en-US" sz="1200" b="1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President of India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----------------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200" b="1" dirty="0">
                <a:solidFill>
                  <a:srgbClr val="FFC000"/>
                </a:solidFill>
                <a:latin typeface="Comic Sans MS" pitchFamily="66" charset="0"/>
                <a:cs typeface="+mn-cs"/>
              </a:rPr>
              <a:t>A registered  Society under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200" b="1" dirty="0">
                <a:solidFill>
                  <a:srgbClr val="FFC000"/>
                </a:solidFill>
                <a:latin typeface="Comic Sans MS" pitchFamily="66" charset="0"/>
                <a:cs typeface="+mn-cs"/>
              </a:rPr>
              <a:t> Indian Societies Registration Act of XXI of 1860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200" b="1" dirty="0">
                <a:solidFill>
                  <a:srgbClr val="FFC000"/>
                </a:solidFill>
                <a:latin typeface="Comic Sans MS" pitchFamily="66" charset="0"/>
                <a:cs typeface="+mn-cs"/>
              </a:rPr>
              <a:t> (Punjab Amendment, 1957) </a:t>
            </a:r>
            <a:r>
              <a:rPr lang="en-US" sz="1200" b="1" i="1" dirty="0">
                <a:solidFill>
                  <a:srgbClr val="FFC000"/>
                </a:solidFill>
                <a:latin typeface="Comic Sans MS" pitchFamily="66" charset="0"/>
                <a:cs typeface="+mn-cs"/>
              </a:rPr>
              <a:t>10</a:t>
            </a:r>
            <a:r>
              <a:rPr lang="en-US" sz="1200" b="1" i="1" baseline="30000" dirty="0">
                <a:solidFill>
                  <a:srgbClr val="FFC000"/>
                </a:solidFill>
                <a:latin typeface="Comic Sans MS" pitchFamily="66" charset="0"/>
                <a:cs typeface="+mn-cs"/>
              </a:rPr>
              <a:t>th</a:t>
            </a:r>
            <a:r>
              <a:rPr lang="en-US" sz="1200" b="1" i="1" dirty="0">
                <a:solidFill>
                  <a:srgbClr val="FFC000"/>
                </a:solidFill>
                <a:latin typeface="Comic Sans MS" pitchFamily="66" charset="0"/>
                <a:cs typeface="+mn-cs"/>
              </a:rPr>
              <a:t> October 1966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200" dirty="0">
                <a:latin typeface="+mn-lt"/>
                <a:cs typeface="+mn-cs"/>
              </a:rPr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</a:br>
            <a:r>
              <a:rPr lang="en-US" sz="4000" dirty="0">
                <a:latin typeface="+mj-lt"/>
                <a:ea typeface="+mj-ea"/>
                <a:cs typeface="+mj-cs"/>
              </a:rPr>
              <a:t/>
            </a:r>
            <a:br>
              <a:rPr lang="en-US" sz="4000" dirty="0">
                <a:latin typeface="+mj-lt"/>
                <a:ea typeface="+mj-ea"/>
                <a:cs typeface="+mj-cs"/>
              </a:rPr>
            </a:b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2053" name="Picture 5" descr="https://lh3.googleusercontent.com/-pVDu-7GjFZU/Tnx-IEnueaI/AAAAAAAAANs/P7eMM2ImFVA/s576/02f.jpg"/>
          <p:cNvPicPr>
            <a:picLocks noChangeAspect="1" noChangeArrowheads="1"/>
          </p:cNvPicPr>
          <p:nvPr/>
        </p:nvPicPr>
        <p:blipFill>
          <a:blip r:embed="rId3"/>
          <a:srcRect l="25000" r="25000" b="49979"/>
          <a:stretch>
            <a:fillRect/>
          </a:stretch>
        </p:blipFill>
        <p:spPr bwMode="auto">
          <a:xfrm>
            <a:off x="0" y="609600"/>
            <a:ext cx="1714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714500" y="642938"/>
            <a:ext cx="5286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GB" b="1">
                <a:solidFill>
                  <a:srgbClr val="CC0000"/>
                </a:solidFill>
                <a:latin typeface="Calibri" pitchFamily="34" charset="0"/>
              </a:rPr>
              <a:t>A pioneer  autonomous institute  addressing issues related to communication and its  disorders </a:t>
            </a:r>
          </a:p>
        </p:txBody>
      </p:sp>
      <p:pic>
        <p:nvPicPr>
          <p:cNvPr id="2055" name="Picture 1" descr="AIISH Emblem greem bac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4000"/>
              </a:clrFrom>
              <a:clrTo>
                <a:srgbClr val="004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827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20 Laboratories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3581400"/>
            <a:ext cx="3581400" cy="2514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b="1" smtClean="0"/>
              <a:t>Launched in 2013</a:t>
            </a:r>
          </a:p>
          <a:p>
            <a:pPr>
              <a:buFont typeface="Wingdings" pitchFamily="2" charset="2"/>
              <a:buNone/>
            </a:pPr>
            <a:r>
              <a:rPr lang="en-US" sz="2800" smtClean="0"/>
              <a:t>Electrophysiology</a:t>
            </a:r>
          </a:p>
          <a:p>
            <a:pPr>
              <a:buFont typeface="Wingdings" pitchFamily="2" charset="2"/>
              <a:buNone/>
            </a:pPr>
            <a:r>
              <a:rPr lang="en-US" sz="2800" smtClean="0"/>
              <a:t>Neuropsychology</a:t>
            </a:r>
          </a:p>
          <a:p>
            <a:pPr>
              <a:buFont typeface="Wingdings" pitchFamily="2" charset="2"/>
              <a:buNone/>
            </a:pPr>
            <a:r>
              <a:rPr lang="en-US" sz="2800" smtClean="0"/>
              <a:t>Human Genetic</a:t>
            </a:r>
            <a:endParaRPr lang="en-US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5850" y="2743200"/>
            <a:ext cx="5518150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609600" y="4114800"/>
            <a:ext cx="8077200" cy="2286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ahoma" charset="0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85800" y="1600200"/>
            <a:ext cx="7848600" cy="2209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ahoma" charset="0"/>
              <a:cs typeface="+mn-cs"/>
            </a:endParaRPr>
          </a:p>
        </p:txBody>
      </p:sp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Former Directors</a:t>
            </a:r>
          </a:p>
        </p:txBody>
      </p:sp>
      <p:pic>
        <p:nvPicPr>
          <p:cNvPr id="12293" name="Picture 1"/>
          <p:cNvPicPr>
            <a:picLocks noChangeAspect="1" noChangeArrowheads="1"/>
          </p:cNvPicPr>
          <p:nvPr/>
        </p:nvPicPr>
        <p:blipFill>
          <a:blip r:embed="rId3"/>
          <a:srcRect l="7625" t="3226" r="8499" b="12904"/>
          <a:stretch>
            <a:fillRect/>
          </a:stretch>
        </p:blipFill>
        <p:spPr bwMode="auto">
          <a:xfrm>
            <a:off x="762000" y="1600200"/>
            <a:ext cx="18049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4"/>
          <a:srcRect t="3156" b="11636"/>
          <a:stretch>
            <a:fillRect/>
          </a:stretch>
        </p:blipFill>
        <p:spPr bwMode="auto">
          <a:xfrm>
            <a:off x="4806950" y="1600200"/>
            <a:ext cx="19748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5"/>
          <a:srcRect l="-17041" b="16129"/>
          <a:stretch>
            <a:fillRect/>
          </a:stretch>
        </p:blipFill>
        <p:spPr bwMode="auto">
          <a:xfrm>
            <a:off x="6934200" y="1676400"/>
            <a:ext cx="15700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6"/>
          <a:srcRect r="6104" b="13747"/>
          <a:stretch>
            <a:fillRect/>
          </a:stretch>
        </p:blipFill>
        <p:spPr bwMode="auto">
          <a:xfrm>
            <a:off x="609600" y="4086225"/>
            <a:ext cx="18446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6"/>
          <p:cNvPicPr>
            <a:picLocks noChangeAspect="1" noChangeArrowheads="1"/>
          </p:cNvPicPr>
          <p:nvPr/>
        </p:nvPicPr>
        <p:blipFill>
          <a:blip r:embed="rId7"/>
          <a:srcRect b="15947"/>
          <a:stretch>
            <a:fillRect/>
          </a:stretch>
        </p:blipFill>
        <p:spPr bwMode="auto">
          <a:xfrm>
            <a:off x="2895600" y="4083050"/>
            <a:ext cx="152400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/>
          <a:srcRect l="7692" t="3159" r="3847" b="14737"/>
          <a:stretch>
            <a:fillRect/>
          </a:stretch>
        </p:blipFill>
        <p:spPr>
          <a:xfrm>
            <a:off x="2819400" y="1600200"/>
            <a:ext cx="1887538" cy="2133600"/>
          </a:xfrm>
          <a:noFill/>
        </p:spPr>
      </p:pic>
      <p:pic>
        <p:nvPicPr>
          <p:cNvPr id="12299" name="Picture 7"/>
          <p:cNvPicPr>
            <a:picLocks noChangeAspect="1" noChangeArrowheads="1"/>
          </p:cNvPicPr>
          <p:nvPr/>
        </p:nvPicPr>
        <p:blipFill>
          <a:blip r:embed="rId9"/>
          <a:srcRect b="13033"/>
          <a:stretch>
            <a:fillRect/>
          </a:stretch>
        </p:blipFill>
        <p:spPr bwMode="auto">
          <a:xfrm>
            <a:off x="4854575" y="4114800"/>
            <a:ext cx="1622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8"/>
          <p:cNvPicPr>
            <a:picLocks noChangeAspect="1" noChangeArrowheads="1"/>
          </p:cNvPicPr>
          <p:nvPr/>
        </p:nvPicPr>
        <p:blipFill>
          <a:blip r:embed="rId10"/>
          <a:srcRect l="12903" t="2563" r="5376" b="25652"/>
          <a:stretch>
            <a:fillRect/>
          </a:stretch>
        </p:blipFill>
        <p:spPr bwMode="auto">
          <a:xfrm>
            <a:off x="6934200" y="4114800"/>
            <a:ext cx="175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1" name="Rectangle 17"/>
          <p:cNvSpPr>
            <a:spLocks noChangeArrowheads="1"/>
          </p:cNvSpPr>
          <p:nvPr/>
        </p:nvSpPr>
        <p:spPr bwMode="auto">
          <a:xfrm>
            <a:off x="990600" y="3810000"/>
            <a:ext cx="7772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Tw Cen MT Condensed Extra Bold" pitchFamily="34" charset="0"/>
              </a:rPr>
              <a:t>Lt. Gen B. M. Rao                                 </a:t>
            </a:r>
            <a:r>
              <a:rPr lang="en-US" sz="1200">
                <a:solidFill>
                  <a:srgbClr val="FFFFFF"/>
                </a:solidFill>
                <a:latin typeface="Tw Cen MT Condensed Extra Bold" pitchFamily="34" charset="0"/>
              </a:rPr>
              <a:t>Dr. J. J. Dharmaraj                              </a:t>
            </a:r>
            <a:r>
              <a:rPr lang="en-US" sz="1200">
                <a:latin typeface="Tw Cen MT Condensed Extra Bold" pitchFamily="34" charset="0"/>
              </a:rPr>
              <a:t>Dr. N. Ratna                             Dr. P. R. Kulkarni         </a:t>
            </a:r>
          </a:p>
        </p:txBody>
      </p:sp>
      <p:sp>
        <p:nvSpPr>
          <p:cNvPr id="12302" name="Rectangle 22"/>
          <p:cNvSpPr>
            <a:spLocks noChangeArrowheads="1"/>
          </p:cNvSpPr>
          <p:nvPr/>
        </p:nvSpPr>
        <p:spPr bwMode="auto">
          <a:xfrm>
            <a:off x="762000" y="6396038"/>
            <a:ext cx="7772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Tw Cen MT Condensed Extra Bold" pitchFamily="34" charset="0"/>
              </a:rPr>
              <a:t>Dr. M. Nityasheelan                                  Dr. S. Nikam                                 Dr. M. Jayaram                            Dr. Vijayalakshmi</a:t>
            </a:r>
          </a:p>
          <a:p>
            <a:pPr algn="ctr"/>
            <a:r>
              <a:rPr lang="en-US" sz="1200">
                <a:latin typeface="Tw Cen MT Condensed Extra Bold" pitchFamily="34" charset="0"/>
              </a:rPr>
              <a:t>                                                                                                                                                                       Basavaraj        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5562600" y="228600"/>
            <a:ext cx="2371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Staff Quarters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50600" y="15841663"/>
            <a:ext cx="494665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0"/>
            <a:ext cx="975201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472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E:\AIISH 9 8 13\RDR_34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0"/>
            <a:ext cx="322262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5181600" cy="41148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b="1" dirty="0" smtClean="0"/>
              <a:t>OTHERS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Anti-ragging committee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Anti Ragging Squad 	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Student grievances </a:t>
            </a:r>
            <a:r>
              <a:rPr lang="en-US" sz="2400" dirty="0" err="1" smtClean="0"/>
              <a:t>redressal</a:t>
            </a:r>
            <a:r>
              <a:rPr lang="en-US" sz="2400" dirty="0" smtClean="0"/>
              <a:t> cell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Committee for </a:t>
            </a:r>
            <a:r>
              <a:rPr lang="en-US" sz="2400" dirty="0" err="1" smtClean="0"/>
              <a:t>redressal</a:t>
            </a:r>
            <a:r>
              <a:rPr lang="en-US" sz="2400" dirty="0" smtClean="0"/>
              <a:t> of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 smtClean="0"/>
              <a:t>     complaints of sexual harassment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Student Satisfaction Index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Bank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Canteen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Round the clock security 	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184650"/>
            <a:ext cx="350520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6" descr="DSC_7985 copy.jpg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8163" y="2286000"/>
            <a:ext cx="3525837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4876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9863" y="4572000"/>
            <a:ext cx="51641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https://lh5.googleusercontent.com/-7tUSEc8pYoI/TnyMQHM4BsI/AAAAAAAAAWk/66tmQMYkWgg/s128/26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97363"/>
            <a:ext cx="32131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0"/>
            <a:ext cx="77724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Gymkhana</a:t>
            </a:r>
          </a:p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Staff and Student Welfare Fund </a:t>
            </a:r>
          </a:p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Awards , Prizes</a:t>
            </a:r>
          </a:p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State of the art sports devices are available in the Gymnasium </a:t>
            </a:r>
          </a:p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Science day, Talents day, Intercollegiate Cultural</a:t>
            </a:r>
          </a:p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Cuhoo-Cuhoo</a:t>
            </a:r>
          </a:p>
          <a:p>
            <a:endParaRPr lang="en-US" b="1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Guest House</a:t>
            </a:r>
          </a:p>
          <a:p>
            <a:endParaRPr lang="en-US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https://lh4.googleusercontent.com/-MvDfLcYs_TQ/TnyLzRSWRXI/AAAAAAAAAWM/DCPhEp11BbI/s576/26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254125"/>
            <a:ext cx="7000875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0"/>
            <a:ext cx="82296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Men‘s Hostel and International Guest house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28625" y="500063"/>
            <a:ext cx="8229600" cy="4525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GB" b="1" smtClean="0"/>
              <a:t>Ladies hostel – 3-storied - 140 rooms</a:t>
            </a:r>
            <a:endParaRPr lang="en-GB" smtClean="0"/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3075"/>
            <a:ext cx="91440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1288" y="0"/>
            <a:ext cx="926623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4572000" cy="685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1800" smtClean="0"/>
              <a:t>Dr. G. L. Pinder sharing her experience on feeding skills</a:t>
            </a:r>
          </a:p>
        </p:txBody>
      </p:sp>
      <p:pic>
        <p:nvPicPr>
          <p:cNvPr id="20483" name="Picture 2" descr="G:\Photos from 19.11.2012\SLP feeding workshop - Dec 2012\IMG_17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 descr="kalam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3718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0" y="335280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Dr. A. P. J. Abdul </a:t>
            </a:r>
            <a:r>
              <a:rPr lang="en-US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Kalam</a:t>
            </a: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 Former President of India</a:t>
            </a:r>
          </a:p>
        </p:txBody>
      </p:sp>
      <p:pic>
        <p:nvPicPr>
          <p:cNvPr id="20486" name="Picture 3" descr="J:\Dr. Stemple Voice workshop\DSC_76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3962400"/>
            <a:ext cx="40386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85800" y="49530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Dr. </a:t>
            </a:r>
            <a:r>
              <a:rPr lang="en-US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Stemple</a:t>
            </a:r>
            <a:endParaRPr lang="en-US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Ramamandira</a:t>
            </a:r>
          </a:p>
        </p:txBody>
      </p:sp>
      <p:sp>
        <p:nvSpPr>
          <p:cNvPr id="3075" name="AutoShape 2" descr="1.jpg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6" name="AutoShape 4" descr="1.jpg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571625"/>
            <a:ext cx="6859588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docs.google.com/viewer?attid=0.1&amp;pid=gmail&amp;thid=132827e7bd3fe756&amp;url=https%3A%2F%2Fmail.google.com%2Fmail%2F%3Fui%3D2%26ik%3Da3adbe748e%26view%3Datt%26th%3D132827e7bd3fe756%26attid%3D0.1%26disp%3Dsafe%26realattid%3Df_gsrnwhvy0%26zw&amp;docid=2230a83cf40f24f093082a0c1357b8a4%7C5115aa1b847527538d18521de1f85814&amp;a=bi&amp;pagenumber=1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507" name="AutoShape 4" descr="https://docs.google.com/viewer?attid=0.1&amp;pid=gmail&amp;thid=132827e7bd3fe756&amp;url=https%3A%2F%2Fmail.google.com%2Fmail%2F%3Fui%3D2%26ik%3Da3adbe748e%26view%3Datt%26th%3D132827e7bd3fe756%26attid%3D0.1%26disp%3Dsafe%26realattid%3Df_gsrnwhvy0%26zw&amp;docid=2230a83cf40f24f093082a0c1357b8a4%7C5115aa1b847527538d18521de1f85814&amp;a=bi&amp;pagenumber=1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508" name="AutoShape 6" descr="https://docs.google.com/viewer?attid=0.1&amp;pid=gmail&amp;thid=132827e7bd3fe756&amp;url=https%3A%2F%2Fmail.google.com%2Fmail%2F%3Fui%3D2%26ik%3Da3adbe748e%26view%3Datt%26th%3D132827e7bd3fe756%26attid%3D0.1%26disp%3Dsafe%26realattid%3Df_gsrnwhvy0%26zw&amp;docid=2230a83cf40f24f093082a0c1357b8a4%7C5115aa1b847527538d18521de1f85814&amp;a=bi&amp;pagenumber=1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1509" name="Picture 7" descr="photo3.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5100638" y="228600"/>
            <a:ext cx="404336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7" descr="C:\Documents and Settings\Administrator\Desktop\photos\DSC004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8600"/>
            <a:ext cx="419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9"/>
          <p:cNvSpPr>
            <a:spLocks noChangeArrowheads="1"/>
          </p:cNvSpPr>
          <p:nvPr/>
        </p:nvSpPr>
        <p:spPr bwMode="auto">
          <a:xfrm>
            <a:off x="533400" y="39624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  <a:cs typeface="Times New Roman" pitchFamily="18" charset="0"/>
              </a:rPr>
              <a:t>Dr. K. S. Prema</a:t>
            </a:r>
          </a:p>
          <a:p>
            <a:r>
              <a:rPr lang="en-US" b="1">
                <a:latin typeface="Calibri" pitchFamily="34" charset="0"/>
                <a:cs typeface="Times New Roman" pitchFamily="18" charset="0"/>
              </a:rPr>
              <a:t>Host Department: Department of Community Medicine, Khon Kaen University , Thailand</a:t>
            </a:r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3810000" y="5934075"/>
            <a:ext cx="5181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  <a:cs typeface="Times New Roman" pitchFamily="18" charset="0"/>
              </a:rPr>
              <a:t>Dr. Y. V. Geetha and Ms. Sangeetha</a:t>
            </a:r>
          </a:p>
          <a:p>
            <a:r>
              <a:rPr lang="en-US" b="1">
                <a:latin typeface="Calibri" pitchFamily="34" charset="0"/>
                <a:cs typeface="Times New Roman" pitchFamily="18" charset="0"/>
              </a:rPr>
              <a:t>Presentation – International fluency Conference – London, UK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543800" cy="914400"/>
          </a:xfrm>
        </p:spPr>
        <p:txBody>
          <a:bodyPr/>
          <a:lstStyle/>
          <a:p>
            <a:r>
              <a:rPr lang="en-US" smtClean="0"/>
              <a:t>Fulbright Fellow at AIISH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715000"/>
            <a:ext cx="8382000" cy="609600"/>
          </a:xfrm>
        </p:spPr>
        <p:txBody>
          <a:bodyPr rtlCol="0">
            <a:normAutofit fontScale="775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800" b="1" dirty="0" smtClean="0"/>
              <a:t>Dr. G. N. </a:t>
            </a:r>
            <a:r>
              <a:rPr lang="en-US" sz="1800" b="1" dirty="0" err="1" smtClean="0"/>
              <a:t>Rangamani</a:t>
            </a:r>
            <a:r>
              <a:rPr lang="en-US" sz="1800" b="1" dirty="0" smtClean="0"/>
              <a:t>, Ph.D., CCC-SLP, BC-ANCDS Fulbright Nehru Senior Researcher, Associate Professor, Dept. of Communication Sciences and Disorders, St. Cloud State University, St. Cloud, MN, U.S.A. September 2010 –May 2011</a:t>
            </a:r>
            <a:endParaRPr lang="en-US" sz="1800" b="1" dirty="0"/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8281988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Fulbright Fellow</a:t>
            </a:r>
            <a:endParaRPr lang="en-US" smtClean="0"/>
          </a:p>
        </p:txBody>
      </p:sp>
      <p:pic>
        <p:nvPicPr>
          <p:cNvPr id="23555" name="Picture 4" descr="DSC0204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490378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246438"/>
            <a:ext cx="3124200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3"/>
            <a:ext cx="45926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28600"/>
            <a:ext cx="39624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5181600" y="152400"/>
            <a:ext cx="3429000" cy="4114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mtClean="0"/>
              <a:t>UGC C. V. Raman Post-Doctoral Fellow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35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2743200" y="0"/>
            <a:ext cx="3470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Core Departments</a:t>
            </a:r>
          </a:p>
        </p:txBody>
      </p:sp>
      <p:pic>
        <p:nvPicPr>
          <p:cNvPr id="4099" name="Picture 6" descr="E:\AIISH 9 8 13\RDR_34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38225"/>
            <a:ext cx="87630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609600"/>
          </a:xfrm>
        </p:spPr>
        <p:txBody>
          <a:bodyPr/>
          <a:lstStyle/>
          <a:p>
            <a:r>
              <a:rPr lang="en-US" sz="3200" smtClean="0"/>
              <a:t>Department of Clinical Services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4" name="Picture 8" descr="E:\AIISH 9 8 13\RDR_34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5825"/>
            <a:ext cx="89916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862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733800"/>
            <a:ext cx="4876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3"/>
            <a:ext cx="42672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0"/>
            <a:ext cx="48768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267200" cy="838200"/>
          </a:xfrm>
        </p:spPr>
        <p:txBody>
          <a:bodyPr/>
          <a:lstStyle/>
          <a:p>
            <a:r>
              <a:rPr lang="en-US" sz="3200" smtClean="0">
                <a:solidFill>
                  <a:schemeClr val="bg1"/>
                </a:solidFill>
              </a:rPr>
              <a:t>Allied Departments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2200275" y="0"/>
            <a:ext cx="4297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Calibri" pitchFamily="34" charset="0"/>
              </a:rPr>
              <a:t>Outreach Departments</a:t>
            </a:r>
          </a:p>
        </p:txBody>
      </p:sp>
      <p:pic>
        <p:nvPicPr>
          <p:cNvPr id="7171" name="Picture 7" descr="E:\AIISH 9 8 13\RDR_34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4225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05800" cy="838200"/>
          </a:xfrm>
        </p:spPr>
        <p:txBody>
          <a:bodyPr/>
          <a:lstStyle/>
          <a:p>
            <a:r>
              <a:rPr lang="en-US" sz="3200" smtClean="0"/>
              <a:t>Service Department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81125"/>
            <a:ext cx="8620125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685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Academic Block</a:t>
            </a:r>
            <a:endParaRPr lang="en-US" dirty="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5715000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 descr="F:\ACADEMICS SECTION\Prospectus 2011\Photos Prospectus\2011 shortlist photos prospe\Class\DSC_85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648075"/>
            <a:ext cx="37338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60438"/>
            <a:ext cx="7696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05800" cy="1431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Alumni holding Prominent position across Globe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289</Words>
  <Application>Microsoft Office PowerPoint</Application>
  <PresentationFormat>On-screen Show (4:3)</PresentationFormat>
  <Paragraphs>85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Arial</vt:lpstr>
      <vt:lpstr>Comic Sans MS</vt:lpstr>
      <vt:lpstr>Wingdings</vt:lpstr>
      <vt:lpstr>Tahoma</vt:lpstr>
      <vt:lpstr>Tw Cen MT Condensed Extra Bold</vt:lpstr>
      <vt:lpstr>Times New Roman</vt:lpstr>
      <vt:lpstr>Office Theme</vt:lpstr>
      <vt:lpstr>Slide 1</vt:lpstr>
      <vt:lpstr>Ramamandira</vt:lpstr>
      <vt:lpstr>Slide 3</vt:lpstr>
      <vt:lpstr>Department of Clinical Services</vt:lpstr>
      <vt:lpstr>Allied Departments</vt:lpstr>
      <vt:lpstr>Slide 6</vt:lpstr>
      <vt:lpstr>Service Department</vt:lpstr>
      <vt:lpstr>Academic Block</vt:lpstr>
      <vt:lpstr>Alumni holding Prominent position across Globe </vt:lpstr>
      <vt:lpstr>20 Laboratories</vt:lpstr>
      <vt:lpstr>Former Directors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Fulbright Fellow at AIISH</vt:lpstr>
      <vt:lpstr>Fulbright Fellow</vt:lpstr>
      <vt:lpstr>Slide 23</vt:lpstr>
      <vt:lpstr>Slide 24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Director</dc:creator>
  <cp:lastModifiedBy>Dr. Shijith Kumar C</cp:lastModifiedBy>
  <cp:revision>7</cp:revision>
  <dcterms:created xsi:type="dcterms:W3CDTF">2015-05-26T09:07:59Z</dcterms:created>
  <dcterms:modified xsi:type="dcterms:W3CDTF">2015-05-26T09:39:15Z</dcterms:modified>
</cp:coreProperties>
</file>