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60" r:id="rId3"/>
    <p:sldId id="258" r:id="rId4"/>
    <p:sldId id="348" r:id="rId5"/>
    <p:sldId id="339" r:id="rId6"/>
    <p:sldId id="261" r:id="rId7"/>
    <p:sldId id="272" r:id="rId8"/>
    <p:sldId id="366" r:id="rId9"/>
    <p:sldId id="267" r:id="rId10"/>
    <p:sldId id="367" r:id="rId11"/>
    <p:sldId id="341" r:id="rId12"/>
    <p:sldId id="368" r:id="rId13"/>
    <p:sldId id="353" r:id="rId14"/>
    <p:sldId id="369" r:id="rId15"/>
    <p:sldId id="326" r:id="rId16"/>
    <p:sldId id="275" r:id="rId17"/>
    <p:sldId id="276" r:id="rId18"/>
    <p:sldId id="357" r:id="rId19"/>
    <p:sldId id="278" r:id="rId20"/>
    <p:sldId id="358" r:id="rId21"/>
    <p:sldId id="342" r:id="rId22"/>
    <p:sldId id="359" r:id="rId23"/>
    <p:sldId id="343" r:id="rId24"/>
    <p:sldId id="360" r:id="rId25"/>
    <p:sldId id="344" r:id="rId26"/>
    <p:sldId id="361" r:id="rId27"/>
    <p:sldId id="345" r:id="rId28"/>
    <p:sldId id="285" r:id="rId29"/>
    <p:sldId id="286" r:id="rId30"/>
    <p:sldId id="362" r:id="rId31"/>
    <p:sldId id="287" r:id="rId32"/>
    <p:sldId id="363" r:id="rId33"/>
    <p:sldId id="288" r:id="rId34"/>
    <p:sldId id="364" r:id="rId35"/>
    <p:sldId id="289" r:id="rId36"/>
    <p:sldId id="365" r:id="rId37"/>
    <p:sldId id="293" r:id="rId38"/>
    <p:sldId id="294" r:id="rId39"/>
    <p:sldId id="295" r:id="rId40"/>
    <p:sldId id="370" r:id="rId41"/>
    <p:sldId id="296" r:id="rId42"/>
    <p:sldId id="371" r:id="rId43"/>
    <p:sldId id="297" r:id="rId44"/>
    <p:sldId id="372" r:id="rId45"/>
    <p:sldId id="298" r:id="rId46"/>
    <p:sldId id="373" r:id="rId47"/>
    <p:sldId id="299" r:id="rId48"/>
    <p:sldId id="374" r:id="rId49"/>
    <p:sldId id="300" r:id="rId50"/>
    <p:sldId id="375" r:id="rId51"/>
    <p:sldId id="301" r:id="rId52"/>
    <p:sldId id="376" r:id="rId53"/>
    <p:sldId id="302" r:id="rId54"/>
    <p:sldId id="377" r:id="rId55"/>
    <p:sldId id="305" r:id="rId56"/>
    <p:sldId id="378" r:id="rId57"/>
    <p:sldId id="303" r:id="rId58"/>
    <p:sldId id="379" r:id="rId59"/>
    <p:sldId id="304" r:id="rId60"/>
    <p:sldId id="380" r:id="rId61"/>
    <p:sldId id="306" r:id="rId62"/>
    <p:sldId id="307" r:id="rId63"/>
    <p:sldId id="308" r:id="rId64"/>
    <p:sldId id="381" r:id="rId65"/>
    <p:sldId id="309" r:id="rId66"/>
    <p:sldId id="382" r:id="rId67"/>
    <p:sldId id="310" r:id="rId68"/>
    <p:sldId id="311" r:id="rId69"/>
    <p:sldId id="312" r:id="rId70"/>
    <p:sldId id="328" r:id="rId71"/>
    <p:sldId id="313" r:id="rId72"/>
    <p:sldId id="383" r:id="rId73"/>
    <p:sldId id="314" r:id="rId74"/>
    <p:sldId id="384" r:id="rId75"/>
    <p:sldId id="324" r:id="rId76"/>
    <p:sldId id="316" r:id="rId77"/>
    <p:sldId id="315" r:id="rId78"/>
    <p:sldId id="394" r:id="rId79"/>
    <p:sldId id="385" r:id="rId80"/>
    <p:sldId id="386" r:id="rId81"/>
    <p:sldId id="319" r:id="rId82"/>
    <p:sldId id="317" r:id="rId83"/>
    <p:sldId id="395" r:id="rId84"/>
    <p:sldId id="387" r:id="rId85"/>
    <p:sldId id="318" r:id="rId86"/>
    <p:sldId id="388" r:id="rId87"/>
    <p:sldId id="320" r:id="rId88"/>
    <p:sldId id="389" r:id="rId89"/>
    <p:sldId id="321" r:id="rId90"/>
    <p:sldId id="390" r:id="rId91"/>
    <p:sldId id="322" r:id="rId92"/>
    <p:sldId id="391" r:id="rId93"/>
    <p:sldId id="323" r:id="rId94"/>
    <p:sldId id="392" r:id="rId95"/>
  </p:sldIdLst>
  <p:sldSz cx="91440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67E"/>
    <a:srgbClr val="006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102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694B-9138-43D4-AB0B-2CB937D35F3A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685800"/>
            <a:ext cx="3810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BA07-1372-4A55-8F15-C2F673D3A05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685800"/>
            <a:ext cx="3810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BA07-1372-4A55-8F15-C2F673D3A05A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6511"/>
            <a:ext cx="77724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3440"/>
            <a:ext cx="64008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9566"/>
            <a:ext cx="20574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9566"/>
            <a:ext cx="601980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88281"/>
            <a:ext cx="777240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88056"/>
            <a:ext cx="777240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240"/>
            <a:ext cx="403860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240"/>
            <a:ext cx="403860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2136"/>
            <a:ext cx="4040188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9850"/>
            <a:ext cx="4040188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42136"/>
            <a:ext cx="4041775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09850"/>
            <a:ext cx="4041775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7660"/>
            <a:ext cx="3008313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27660"/>
            <a:ext cx="511175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22120"/>
            <a:ext cx="3008313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60720"/>
            <a:ext cx="548640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533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40806"/>
            <a:ext cx="548640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9566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0240"/>
            <a:ext cx="822960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627621"/>
            <a:ext cx="2133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3D53-B9B3-45A2-A1F5-0578B9FA1BE9}" type="datetimeFigureOut">
              <a:rPr lang="en-US" smtClean="0"/>
              <a:pPr/>
              <a:t>08/08/2013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7621"/>
            <a:ext cx="2895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627621"/>
            <a:ext cx="2133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0223"/>
            <a:ext cx="8172480" cy="27146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All </a:t>
            </a:r>
            <a:r>
              <a:rPr lang="en-US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India Institute of Speech and Hearing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   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(An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Autonomous 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Institute under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the Ministry of Health &amp; Family Welfare,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Govt. of </a:t>
            </a:r>
            <a:r>
              <a:rPr lang="en-US" sz="1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India</a:t>
            </a:r>
            <a:endParaRPr lang="en-IN" sz="1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                            Annual Report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                          2012-13</a:t>
            </a:r>
            <a:endParaRPr lang="en-IN" sz="36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2844" y="757214"/>
            <a:ext cx="5072098" cy="6594182"/>
          </a:xfrm>
        </p:spPr>
        <p:txBody>
          <a:bodyPr>
            <a:normAutofit/>
          </a:bodyPr>
          <a:lstStyle/>
          <a:p>
            <a:pPr indent="0" algn="just">
              <a:spcBef>
                <a:spcPts val="1800"/>
              </a:spcBef>
              <a:buNone/>
            </a:pPr>
            <a:endParaRPr lang="en-GB" sz="2600" b="1" dirty="0" smtClean="0">
              <a:solidFill>
                <a:srgbClr val="00B05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r>
              <a:rPr lang="en-GB" sz="3500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of Clinic   	for Adult &amp; Elderly    	Persons with Language 	Disorders</a:t>
            </a:r>
          </a:p>
          <a:p>
            <a:pPr indent="0" algn="just">
              <a:spcBef>
                <a:spcPts val="1800"/>
              </a:spcBef>
              <a:buNone/>
            </a:pPr>
            <a:endParaRPr lang="en-GB" sz="3500" b="1" dirty="0" smtClean="0">
              <a:solidFill>
                <a:srgbClr val="00B05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r>
              <a:rPr lang="en-GB" sz="3500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of 	</a:t>
            </a: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Implantable 	Hearing Devices Unit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E:\Photos-2012-13\may\A P J Kalam visit 18.05.2012\DSC_8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192" y="1328719"/>
            <a:ext cx="3313526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E:\Photos-2012-13\August\AnnualDay\DSC_8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43362"/>
            <a:ext cx="32861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42966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Clinical Events</a:t>
            </a:r>
            <a:endParaRPr lang="en-IN" sz="5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240"/>
            <a:ext cx="8401080" cy="5431156"/>
          </a:xfrm>
        </p:spPr>
        <p:txBody>
          <a:bodyPr/>
          <a:lstStyle/>
          <a:p>
            <a:pPr indent="0" algn="just">
              <a:spcBef>
                <a:spcPts val="1800"/>
              </a:spcBef>
            </a:pPr>
            <a:r>
              <a:rPr lang="en-GB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of </a:t>
            </a: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Voice Clinic</a:t>
            </a:r>
          </a:p>
          <a:p>
            <a:pPr indent="0" algn="just">
              <a:spcBef>
                <a:spcPts val="1800"/>
              </a:spcBef>
            </a:pPr>
            <a:endParaRPr lang="en-GB" sz="3500" dirty="0" smtClean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endParaRPr lang="en-GB" sz="3500" dirty="0" smtClean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0"/>
              </a:spcBef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Launching of Online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  Helpline for Parkinson’s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  Disease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4" descr="E:\Photos-2012-13\August\AnnualDay\DSC_8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85842"/>
            <a:ext cx="2928958" cy="236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D helpline c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489" y="4043362"/>
            <a:ext cx="3285394" cy="192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42966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Clinical Events-II</a:t>
            </a:r>
            <a:endParaRPr lang="en-IN" sz="5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971528"/>
            <a:ext cx="5900750" cy="602267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sz="3500" b="1" dirty="0" smtClean="0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World Voice Day on 21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st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April, 2012</a:t>
            </a:r>
          </a:p>
          <a:p>
            <a:pPr>
              <a:spcBef>
                <a:spcPts val="1800"/>
              </a:spcBef>
              <a:buNone/>
            </a:pPr>
            <a:endParaRPr lang="en-IN" sz="6000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National Cerebral Palsy Day on 3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rd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October, 2012 </a:t>
            </a:r>
          </a:p>
          <a:p>
            <a:pPr>
              <a:spcBef>
                <a:spcPts val="1800"/>
              </a:spcBef>
              <a:buNone/>
            </a:pPr>
            <a:endParaRPr lang="en-IN" sz="3500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Internat. Day of Persons with Disabilities on 16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 January,  2013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43032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Events- III</a:t>
            </a:r>
            <a:endParaRPr lang="en-IN" sz="5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Picture 7" descr="Voice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49" y="1614470"/>
            <a:ext cx="2432304" cy="161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erebralPalsy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1" y="3471858"/>
            <a:ext cx="2428860" cy="161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sabD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400684"/>
            <a:ext cx="2428892" cy="161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9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22961"/>
            <a:ext cx="7772400" cy="1009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308864"/>
            <a:ext cx="8143932" cy="4377704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1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14 Academic programs ranging from certificate  to    	post doctorate</a:t>
            </a:r>
          </a:p>
          <a:p>
            <a:pPr lvl="1" algn="just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1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Diploma  in Hearing, Language and  Speech at 12 	centers  across  the  country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00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Academic Programs Offered</a:t>
            </a:r>
          </a:p>
          <a:p>
            <a:pPr algn="ctr"/>
            <a:endParaRPr lang="en-US" sz="3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3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National 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level entrance examinations were conducted to admit students to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B.Sc. &amp; M.Sc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courses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Totally 339 students admitted, 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and 203 among them were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girls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i="1" u="sng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There were students from all over the country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i="1" u="sng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total student strength was 631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0" y="0"/>
            <a:ext cx="9144000" cy="1471594"/>
          </a:xfrm>
          <a:prstGeom prst="round1Rect">
            <a:avLst>
              <a:gd name="adj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4000" b="1" dirty="0" smtClean="0">
                <a:latin typeface="Aparajita" pitchFamily="34" charset="0"/>
                <a:cs typeface="Aparajita" pitchFamily="34" charset="0"/>
              </a:rPr>
              <a:t>Admission and Enrolment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43372" y="247172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974"/>
            <a:ext cx="8229600" cy="543115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</a:t>
            </a:r>
          </a:p>
          <a:p>
            <a:pPr algn="ctr">
              <a:buNone/>
            </a:pPr>
            <a:endParaRPr lang="en-US" sz="100" b="1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Administration </a:t>
            </a:r>
            <a:endParaRPr lang="en-IN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4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8229600" cy="4929222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100 percentage pass in B.S.Ed. and P.G.D.C.L. examinations</a:t>
            </a: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endParaRPr lang="en-US" sz="1600" b="1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More than 94 percentage pass in B.Sc. (Sp.&amp; Hg.), M.Sc. (Audiology) and M.Sc. (SLP) examinations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prstGeom prst="round1Rect">
            <a:avLst>
              <a:gd name="adj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latin typeface="Aparajita" pitchFamily="34" charset="0"/>
                <a:cs typeface="Aparajita" pitchFamily="34" charset="0"/>
              </a:rPr>
              <a:t>Academic Performance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348" y="1900222"/>
            <a:ext cx="8229600" cy="5431156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 marL="365760" indent="-365760">
              <a:spcBef>
                <a:spcPts val="1800"/>
              </a:spcBef>
              <a:spcAft>
                <a:spcPts val="12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Distributed stipend to all the eligible students</a:t>
            </a:r>
          </a:p>
          <a:p>
            <a:pPr marL="365760" indent="-365760">
              <a:spcBef>
                <a:spcPts val="1800"/>
              </a:spcBef>
              <a:spcAft>
                <a:spcPts val="12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total amount spent was </a:t>
            </a:r>
            <a:r>
              <a:rPr lang="en-US" sz="3000" b="1" dirty="0" smtClean="0">
                <a:solidFill>
                  <a:srgbClr val="7030A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74.5 </a:t>
            </a:r>
            <a:r>
              <a:rPr lang="en-US" sz="3500" b="1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57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/>
          </a:p>
          <a:p>
            <a:pPr algn="ctr"/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Educational Stipend</a:t>
            </a:r>
            <a:endParaRPr lang="en-IN" sz="4000" dirty="0" smtClean="0">
              <a:latin typeface="Aparajita" pitchFamily="34" charset="0"/>
              <a:cs typeface="Aparajita" pitchFamily="34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Faculty and staff delivered 142 invited talks both inside and outside the institute</a:t>
            </a:r>
          </a:p>
          <a:p>
            <a:pPr marL="457200" indent="-457200">
              <a:spcBef>
                <a:spcPts val="1800"/>
              </a:spcBef>
              <a:buNone/>
            </a:pPr>
            <a:endParaRPr lang="en-US" sz="1050" b="1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Organized 10 guest lectures by eminent personalities in the area of communication disorders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58" y="18571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Invited Talks &amp; Guest Lectures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00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8229600" cy="5431156"/>
          </a:xfrm>
        </p:spPr>
        <p:txBody>
          <a:bodyPr/>
          <a:lstStyle/>
          <a:p>
            <a:pPr marL="548640" indent="-548640" algn="just">
              <a:spcBef>
                <a:spcPts val="18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120 short-term training/orientation programs were organized  and totally 3300 persons were trained</a:t>
            </a:r>
          </a:p>
          <a:p>
            <a:pPr marL="548640" indent="-548640" algn="just">
              <a:spcBef>
                <a:spcPts val="18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24 professional workshops/conferences were organized  with an attendance of 1500 professionals and students</a:t>
            </a:r>
          </a:p>
          <a:p>
            <a:pPr>
              <a:buNone/>
            </a:pP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371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IN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</a:br>
            <a:r>
              <a:rPr lang="en-IN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Training/ Workshops/Conferences </a:t>
            </a:r>
            <a:br>
              <a:rPr lang="en-IN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</a:b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7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Funded Research Projects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543956" cy="543115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projects were funded by the Institute and external agencies such as ICMR and DST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Completed:  38 projects worth 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147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Ongoing: 43 projects worth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321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Initiated: 24 projects worth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154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9994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Administrative Activities </a:t>
            </a:r>
            <a:endParaRPr lang="en-IN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114404"/>
            <a:ext cx="8929718" cy="465202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                    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Submission of self study report to NAAC for accreditation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Application for Deemed to be University status to UGC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Comments 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on National 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Comm. for Human Resources for Health Bill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Initiation of ISO 9001-2008 certification process</a:t>
            </a: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898"/>
            <a:ext cx="8229600" cy="587980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Doctoral degree was awarded to three candidates namely,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Jayakumar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, T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., 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Yeshoda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K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and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Deepa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M. S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</a:t>
            </a:r>
          </a:p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5 candidates submitted theses</a:t>
            </a:r>
          </a:p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42 candidates were pursuing 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 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18571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Doctoral Research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71 Research projects completed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61 Research projects ongoing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Postgraduate Research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66"/>
            <a:ext cx="8229600" cy="10420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Paper Presentations &amp; Publications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International Conferences: 15  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National  Conferences: 44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International Journals: 15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National Journals:  40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Book/ Book Chapters: 17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Institute Serial Publications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20240"/>
            <a:ext cx="8858312" cy="5431156"/>
          </a:xfrm>
        </p:spPr>
        <p:txBody>
          <a:bodyPr/>
          <a:lstStyle/>
          <a:p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Journal of All India Institute of Speech and Hearing, V.31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Student Research at AIISH, V. 9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A : Audiology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B : Speech  Language Pathology 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C : Special Education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Registration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         =   50906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New           =   21006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Review      =   29900</a:t>
            </a:r>
          </a:p>
          <a:p>
            <a:pPr>
              <a:buNone/>
            </a:pPr>
            <a:endParaRPr lang="en-US" sz="3600" b="1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600" b="1" u="sng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Geographical Distribution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Karnataka  =  19713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Kerala        =  719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</a:t>
            </a:r>
            <a:r>
              <a:rPr lang="en-US" sz="3600" b="1" u="sng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T.Nadu</a:t>
            </a:r>
            <a:r>
              <a:rPr lang="en-US" sz="3600" b="1" u="sng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=  230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43372" y="247172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974"/>
            <a:ext cx="8229600" cy="543115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</a:t>
            </a:r>
          </a:p>
          <a:p>
            <a:pPr algn="ctr">
              <a:buNone/>
            </a:pPr>
            <a:endParaRPr lang="en-US" sz="100" b="1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Administration </a:t>
            </a:r>
            <a:endParaRPr lang="en-IN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42910" y="393722"/>
          <a:ext cx="8158162" cy="6864350"/>
        </p:xfrm>
        <a:graphic>
          <a:graphicData uri="http://schemas.openxmlformats.org/presentationml/2006/ole">
            <p:oleObj spid="_x0000_s38914" name="Document" r:id="rId3" imgW="7516999" imgH="61944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General Clinical Services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Speech and Language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Audiology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Psychology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Otorhinolaryngology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Speech &amp; Language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= 8161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Clients diagnosed with disorders = 7664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Clients underwent therapy = 5945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Therapy Sessions = 74,151 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Audiological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= 13572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Clients evaluated for hearing devices = 10594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Hearing aids prescribed = 5867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Psychological Assessment &amp;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Assessed = 6876</a:t>
            </a:r>
          </a:p>
          <a:p>
            <a:r>
              <a:rPr lang="en-US" sz="35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Rehabilitation Provided: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Behavior therapy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Home based training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Remedial training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Parent counseling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Neuropsychological rehabilitation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71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28596" y="1755478"/>
            <a:ext cx="8229600" cy="5431156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Launching of  PG Diploma in AAC with five seats for students from SAARC countries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Institution of  Dr. </a:t>
            </a:r>
            <a:r>
              <a:rPr lang="en-US" sz="35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Vijayalakshmi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Basavaraj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Gold Medal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Re-constitution of Ethics Committee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Administrative Decisions</a:t>
            </a:r>
            <a:endParaRPr lang="en-IN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Otorhinolaryngological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Evaluated = 36910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Major Surgery = 285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Minor Surgery = 147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Specialized Clinical Services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Augmentative &amp; Alternative Communication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Autism Spectrum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Fluency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Implantable Hearing Devices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Lang. Disorders  of Adult &amp; Elderly Persons 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Learning  Disabilities 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Listening Training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Motor-Speech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Professional Voice Care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Structural </a:t>
            </a:r>
            <a:r>
              <a:rPr lang="en-GB" sz="35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Orofacial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Anomalies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Vertigo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Voice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Medical Specialty and Allied Health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6972320" cy="54311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Medical </a:t>
            </a: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Specialty </a:t>
            </a: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Services </a:t>
            </a:r>
          </a:p>
          <a:p>
            <a:pPr>
              <a:buNone/>
            </a:pPr>
            <a:endParaRPr lang="en-US" sz="24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Neurology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Pediatrics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Phono</a:t>
            </a: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surgery</a:t>
            </a:r>
            <a:endParaRPr lang="en-US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Plastic surgery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Prosthodontics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Orthodontics</a:t>
            </a:r>
          </a:p>
          <a:p>
            <a:endParaRPr lang="en-IN" sz="28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Allied Health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Physiotherapy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Occupational Therapy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62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Special Education Services </a:t>
            </a:r>
            <a:b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</a:br>
            <a:endParaRPr lang="en-IN" sz="40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Preschool training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Parent-infant training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Preschool parent empowerment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Curricular 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support / Individualised </a:t>
            </a:r>
            <a:r>
              <a:rPr lang="en-GB" sz="35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edu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. service </a:t>
            </a:r>
            <a:endParaRPr lang="en-GB" sz="35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Educational </a:t>
            </a:r>
            <a:r>
              <a:rPr lang="en-GB" sz="35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counseling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&amp; guidance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Co-curricular service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Computer 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&amp; l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iteracy 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training 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for care givers</a:t>
            </a:r>
            <a:endParaRPr lang="en-GB" sz="35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Electronic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Electro-acoustic evaluation of hearing aids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Management and issue of hearing aids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hearing aids distributed = 4397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ADIP Scheme = 2686 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AIISH HADS    = 1711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Hearing aids </a:t>
            </a: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repaired </a:t>
            </a: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= 858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Support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28758"/>
            <a:ext cx="8229600" cy="5431156"/>
          </a:xfrm>
        </p:spPr>
        <p:txBody>
          <a:bodyPr/>
          <a:lstStyle/>
          <a:p>
            <a:endParaRPr lang="en-US" dirty="0" smtClean="0"/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Counseling and guidance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Issue of certificates for financial aid, income tax exemption, educational scholarship, and school admission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Financial assistance</a:t>
            </a:r>
            <a:endParaRPr lang="en-IN" sz="35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Communication Disorder Screening Programs</a:t>
            </a:r>
            <a:endParaRPr lang="en-IN" sz="36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61"/>
            <a:ext cx="8229600" cy="685801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Infant Screening</a:t>
            </a:r>
            <a:endParaRPr lang="en-IN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12 hospitals/immunization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in Mysore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Outreach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and nearby hospitals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DHLS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in Cuttack,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Imphal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and Ajmer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Industrial Screening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IN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Rane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Madras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Pvt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Ltd., Mysore 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School Screening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12 schools in Mysore city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schools nearby the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Hullahalli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OSC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Camp based Screening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19 camps in Karnataka &amp; Lakshadweep Island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s 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Services at  Outreach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Centres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Speech and Hearing Evaluation of 4078 clients ranging from infants to adults 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2299 clients diagnosed with various communication disorders were provided rehabilitation 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Other Outreach Services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Tele-intervention &amp; assessment of persons with communication disorders at 10 DHLS centers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Web-based information support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Educational guidance and counseling through distance mode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186106"/>
            <a:ext cx="714380" cy="50006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7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Public Education</a:t>
            </a:r>
            <a:endParaRPr lang="en-IN" sz="5000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Public Education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12 Monthly 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Public 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Lectures</a:t>
            </a:r>
            <a:endParaRPr lang="en-US" sz="3500" dirty="0" smtClean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40 Public 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Education Materials </a:t>
            </a:r>
          </a:p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Awareness  Programs </a:t>
            </a:r>
          </a:p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 Screening Camps</a:t>
            </a:r>
          </a:p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 Open Day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604"/>
            <a:ext cx="9144000" cy="1086828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Academic Events</a:t>
            </a:r>
            <a:endParaRPr lang="en-IN" sz="5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4282" y="1848802"/>
            <a:ext cx="5572164" cy="5623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Establishment of Placement Cell</a:t>
            </a:r>
          </a:p>
          <a:p>
            <a:pPr>
              <a:spcBef>
                <a:spcPts val="1800"/>
              </a:spcBef>
              <a:buNone/>
            </a:pPr>
            <a:endParaRPr lang="en-IN" sz="35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Online Application System</a:t>
            </a:r>
          </a:p>
          <a:p>
            <a:pPr>
              <a:spcBef>
                <a:spcPts val="1800"/>
              </a:spcBef>
              <a:buNone/>
            </a:pPr>
            <a:endParaRPr lang="en-IN" sz="35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Initiation of National Lib. &amp; Info. Services Infrastructure for Scholarly Content </a:t>
            </a:r>
            <a:endParaRPr lang="en-IN" sz="35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9" name="Picture 8" descr="n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870" y="5686436"/>
            <a:ext cx="2820410" cy="148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SC_8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00156"/>
            <a:ext cx="2928958" cy="194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043230"/>
            <a:ext cx="785818" cy="7143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8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Supporting Services</a:t>
            </a:r>
            <a:endParaRPr lang="en-IN" sz="50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Supporting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Library and Information Services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Material Development Activities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Public Information Activities</a:t>
            </a:r>
            <a:endParaRPr lang="en-IN" sz="35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400420"/>
            <a:ext cx="714380" cy="64294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9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Extracurricular Events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AIISH Gymkhana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4470"/>
            <a:ext cx="9144000" cy="6615130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400"/>
              </a:spcAft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>
              <a:spcAft>
                <a:spcPts val="400"/>
              </a:spcAft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47</a:t>
            </a:r>
            <a:r>
              <a:rPr lang="en-GB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Annual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day 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celebrations on 9 August, 2012</a:t>
            </a:r>
          </a:p>
          <a:p>
            <a:pPr lvl="1">
              <a:spcAft>
                <a:spcPts val="400"/>
              </a:spcAft>
              <a:buNone/>
            </a:pPr>
            <a:endParaRPr lang="en-GB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spcAft>
                <a:spcPts val="400"/>
              </a:spcAft>
              <a:buNone/>
            </a:pPr>
            <a:endParaRPr lang="en-GB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Aft>
                <a:spcPts val="400"/>
              </a:spcAft>
              <a:buNone/>
            </a:pP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</a:t>
            </a:r>
            <a:r>
              <a:rPr lang="en-GB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Prathibha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Puraskar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on 17</a:t>
            </a:r>
            <a:r>
              <a:rPr lang="en-GB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July,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Kannada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Rajyotsava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Day on 8</a:t>
            </a:r>
            <a:r>
              <a:rPr lang="en-US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November,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</a:t>
            </a:r>
          </a:p>
          <a:p>
            <a:pPr lvl="1">
              <a:buNone/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		   	        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Open Day on 23</a:t>
            </a:r>
            <a:r>
              <a:rPr lang="en-GB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rd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November,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AIISH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Aawaaz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on 1</a:t>
            </a:r>
            <a:r>
              <a:rPr lang="en-US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st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March, 2013</a:t>
            </a:r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GB" sz="2400" dirty="0" smtClean="0"/>
          </a:p>
        </p:txBody>
      </p:sp>
      <p:pic>
        <p:nvPicPr>
          <p:cNvPr id="5" name="Picture 4" descr="ExtraCur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614470"/>
            <a:ext cx="2214546" cy="1482465"/>
          </a:xfrm>
          <a:prstGeom prst="rect">
            <a:avLst/>
          </a:prstGeom>
        </p:spPr>
      </p:pic>
      <p:pic>
        <p:nvPicPr>
          <p:cNvPr id="6" name="Picture 5" descr="ExtraCurr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746" y="2900354"/>
            <a:ext cx="2212848" cy="1469728"/>
          </a:xfrm>
          <a:prstGeom prst="rect">
            <a:avLst/>
          </a:prstGeom>
        </p:spPr>
      </p:pic>
      <p:pic>
        <p:nvPicPr>
          <p:cNvPr id="7" name="Picture 6" descr="ExtraCurr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4114800"/>
            <a:ext cx="2212848" cy="1469727"/>
          </a:xfrm>
          <a:prstGeom prst="rect">
            <a:avLst/>
          </a:prstGeom>
        </p:spPr>
      </p:pic>
      <p:pic>
        <p:nvPicPr>
          <p:cNvPr id="8" name="Picture 7" descr="ExtraCurr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746" y="5502593"/>
            <a:ext cx="2212848" cy="1469727"/>
          </a:xfrm>
          <a:prstGeom prst="rect">
            <a:avLst/>
          </a:prstGeom>
        </p:spPr>
      </p:pic>
      <p:pic>
        <p:nvPicPr>
          <p:cNvPr id="9" name="Picture 8" descr="ExtraCurri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6717039"/>
            <a:ext cx="2212848" cy="146972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400420"/>
            <a:ext cx="714380" cy="64294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9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Extracurricular Events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National Service Scheme Unit</a:t>
            </a: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 Blood donation camp</a:t>
            </a: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Special camp                                                 Trekking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Kannada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Literary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Orientation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Orphanage visit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Shramadan</a:t>
            </a: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7" name="Picture 6" descr="ExtraCurri-N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474" y="1696774"/>
            <a:ext cx="2141410" cy="1060704"/>
          </a:xfrm>
          <a:prstGeom prst="rect">
            <a:avLst/>
          </a:prstGeom>
        </p:spPr>
      </p:pic>
      <p:pic>
        <p:nvPicPr>
          <p:cNvPr id="9" name="Picture 8" descr="ExtraCurri-NS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30525"/>
            <a:ext cx="2212848" cy="1055713"/>
          </a:xfrm>
          <a:prstGeom prst="rect">
            <a:avLst/>
          </a:prstGeom>
        </p:spPr>
      </p:pic>
      <p:pic>
        <p:nvPicPr>
          <p:cNvPr id="10" name="Picture 9" descr="ExtraCurri-NSS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8190" y="3196972"/>
            <a:ext cx="2128652" cy="106070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043230"/>
            <a:ext cx="785818" cy="78581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10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Official Language Implementation</a:t>
            </a:r>
            <a:endParaRPr lang="en-IN" sz="50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pPr lvl="1" algn="ctr"/>
            <a: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Activities Carried Out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GB" sz="36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Training  for </a:t>
            </a:r>
            <a:r>
              <a:rPr lang="en-GB" sz="36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Prabodh</a:t>
            </a: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&amp; Praveen courses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Development of various materials in Hindi 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Displaying of frequently used words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Celebration of Hindi week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Organization of Hindi workshops</a:t>
            </a:r>
          </a:p>
          <a:p>
            <a:pPr lvl="1">
              <a:buFont typeface="Arial" pitchFamily="34" charset="0"/>
              <a:buChar char="•"/>
            </a:pPr>
            <a:endParaRPr lang="en-GB" sz="10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 algn="ctr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GB" sz="24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pPr lvl="1" algn="ctr"/>
            <a: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Awards Received</a:t>
            </a:r>
            <a:endParaRPr lang="en-IN" sz="40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The Hindi version of the institute Annual Report 2009-10 received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Karyalaya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Darpan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Smuti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Chinh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Puraskar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by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Rajbhasha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Sansthan</a:t>
            </a:r>
            <a:r>
              <a:rPr lang="en-US" sz="3600" u="sng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, New Delhi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Dr. H. P. </a:t>
            </a:r>
            <a:r>
              <a:rPr lang="en-US" sz="36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Uma</a:t>
            </a:r>
            <a:r>
              <a:rPr lang="en-US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Saraswathi</a:t>
            </a:r>
            <a:r>
              <a:rPr lang="en-US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, Hindi Translator was </a:t>
            </a:r>
            <a:r>
              <a:rPr lang="en-US" sz="36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honoured</a:t>
            </a:r>
            <a:r>
              <a:rPr lang="en-US" sz="36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by the Ministry of H&amp;FW, Govt. of India, New Delhi for best performance in Official Language Implementation</a:t>
            </a:r>
            <a:endParaRPr lang="en-GB" sz="36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sz="10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 algn="ctr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GB" sz="24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114668"/>
            <a:ext cx="714380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11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Reservation Policy Implementation</a:t>
            </a:r>
            <a:endParaRPr lang="en-US" sz="5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Reservation Policy Implementation</a:t>
            </a:r>
            <a:endParaRPr lang="en-US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Appointed a Liaison </a:t>
            </a:r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Officer </a:t>
            </a:r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to look into the matters of reservation policy and address grievances of employees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Ensured reservation </a:t>
            </a:r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in institute service and </a:t>
            </a:r>
            <a:r>
              <a:rPr lang="en-US" sz="36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reservation of seats in various academic courses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Personnel Management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Recruited of  9 regular staff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6 promoted under  Assessment   Promotion Scheme,  and one under regular promotion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10 staff completed 25 years in service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4  staff  retired/ resigned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34148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Grant-in-aid </a:t>
            </a:r>
            <a:endParaRPr lang="en-IN" sz="4000" b="1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   Non-Plan =  </a:t>
            </a:r>
            <a:r>
              <a:rPr lang="en-US" sz="3600" dirty="0" smtClean="0">
                <a:solidFill>
                  <a:srgbClr val="C00000"/>
                </a:solidFill>
                <a:latin typeface="Rupee Foradian"/>
                <a:cs typeface="Aparajita" pitchFamily="34" charset="0"/>
              </a:rPr>
              <a:t>` 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10,14,12,383.00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   Plan         =  </a:t>
            </a:r>
            <a:r>
              <a:rPr lang="en-US" sz="3600" dirty="0" smtClean="0">
                <a:solidFill>
                  <a:srgbClr val="C00000"/>
                </a:solidFill>
                <a:latin typeface="Rupee Foradian"/>
                <a:cs typeface="Aparajita" pitchFamily="34" charset="0"/>
              </a:rPr>
              <a:t>` 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25,41,48026.00</a:t>
            </a:r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                          ------------------------</a:t>
            </a:r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Total        </a:t>
            </a:r>
            <a:r>
              <a:rPr lang="en-US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=  </a:t>
            </a:r>
            <a:r>
              <a:rPr lang="en-US" sz="3600" dirty="0" smtClean="0">
                <a:solidFill>
                  <a:srgbClr val="C00000"/>
                </a:solidFill>
                <a:latin typeface="Rupee Foradian"/>
                <a:cs typeface="Aparajita" pitchFamily="34" charset="0"/>
              </a:rPr>
              <a:t>` </a:t>
            </a:r>
            <a:r>
              <a:rPr lang="en-US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35,55,60,409</a:t>
            </a:r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               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Financial Matters</a:t>
            </a: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400948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329510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Infrastructure Development  &amp; Maintenance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5795035"/>
          </a:xfrm>
        </p:spPr>
        <p:txBody>
          <a:bodyPr>
            <a:normAutofit/>
          </a:bodyPr>
          <a:lstStyle/>
          <a:p>
            <a:pPr algn="just"/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Spent </a:t>
            </a:r>
            <a:r>
              <a:rPr lang="en-US" sz="24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80 </a:t>
            </a:r>
            <a:r>
              <a:rPr lang="en-US" sz="34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for electronic and I.T. Infrastructure</a:t>
            </a:r>
          </a:p>
          <a:p>
            <a:pPr algn="just"/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Completed 22 maintenance and civil construction works of </a:t>
            </a:r>
            <a:r>
              <a:rPr lang="en-US" sz="24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 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36.78 </a:t>
            </a:r>
            <a:r>
              <a:rPr lang="en-US" sz="34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&amp; construction works of </a:t>
            </a:r>
            <a:r>
              <a:rPr lang="en-US" sz="24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 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2601.87 </a:t>
            </a:r>
            <a:r>
              <a:rPr lang="en-US" sz="34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nearing completion </a:t>
            </a:r>
            <a:endParaRPr lang="en-IN" sz="34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Maintained an aesthetically pleasing natural environment  and garden and  won many prizes during the </a:t>
            </a:r>
            <a:r>
              <a:rPr lang="en-GB" sz="34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Dasara</a:t>
            </a:r>
            <a:r>
              <a:rPr lang="en-GB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Horticultural Show, 2012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Purchased 101 equipments by spending </a:t>
            </a:r>
            <a:r>
              <a:rPr lang="en-US" sz="24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GB" sz="34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3,31 72000</a:t>
            </a:r>
          </a:p>
          <a:p>
            <a:pPr marL="342900" lvl="1" indent="-342900" algn="ctr">
              <a:buNone/>
            </a:pPr>
            <a:endParaRPr lang="en-GB" sz="2400" dirty="0" smtClean="0"/>
          </a:p>
          <a:p>
            <a:pPr marL="342900" lvl="1" indent="-342900"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Awards and Laurels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5552146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. S. R.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Savithri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Director received the prestigious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Visvesvaraya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Puraskara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at the  8</a:t>
            </a:r>
            <a:r>
              <a:rPr lang="en-US" sz="3600" baseline="30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Kannada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Sammelana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organized by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Swadeshi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Andolana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Karnataka at the University of Agricultural Sciences,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Dharwad</a:t>
            </a:r>
            <a:endParaRPr lang="en-US" sz="36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R.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Manjula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Professor and</a:t>
            </a:r>
            <a:r>
              <a:rPr lang="en-US" sz="3600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Head, CREDM  received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Dr.N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Rathna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Oration Award hosted by the Indian Speech and Hearing Association for her incredible contribution to the field of speech and hearing </a:t>
            </a:r>
            <a:endParaRPr lang="en-IN" sz="36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Awards and Laurels-II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Dr.Asha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Yathiraj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&amp;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Akshay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Raj M 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won Dr. </a:t>
            </a:r>
            <a:r>
              <a:rPr lang="en-US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N.R.Chaudhary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Memorial award for best paper in Audiology and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Santhosh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. won  </a:t>
            </a:r>
            <a:r>
              <a:rPr lang="en-US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Manohar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award for Best Poster in Speech and Language Pathology during ISHACON 2013.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First ranks in University exams were secured by </a:t>
            </a:r>
            <a:r>
              <a:rPr lang="en-GB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GB" sz="32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Priyanka</a:t>
            </a:r>
            <a:r>
              <a:rPr lang="en-GB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J </a:t>
            </a: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in B.Sc. (Sp.&amp; Hg.), </a:t>
            </a:r>
            <a:r>
              <a:rPr lang="en-GB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Sara Paul </a:t>
            </a: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in M.Sc. (SLP) &amp; </a:t>
            </a:r>
            <a:r>
              <a:rPr lang="en-GB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2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Seby</a:t>
            </a: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Maria Manuel </a:t>
            </a:r>
            <a:r>
              <a:rPr lang="en-US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in </a:t>
            </a: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M.Sc. (Audiology)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Reuben T.V. </a:t>
            </a:r>
            <a:r>
              <a:rPr lang="en-US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and </a:t>
            </a: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sz="32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Saravanan</a:t>
            </a: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P </a:t>
            </a:r>
            <a:r>
              <a:rPr lang="en-US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jointly </a:t>
            </a: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received </a:t>
            </a:r>
            <a:r>
              <a:rPr lang="en-GB" sz="32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Abhilasha</a:t>
            </a:r>
            <a:r>
              <a:rPr lang="en-GB" sz="32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Award for best student clinician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00024"/>
            <a:ext cx="8229600" cy="6502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Neurophysiology Lab</a:t>
            </a: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 Psychoacoustics Lab</a:t>
            </a: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Initiation of Plagiarism Detection                         Service</a:t>
            </a:r>
          </a:p>
          <a:p>
            <a:pPr algn="just">
              <a:buNone/>
            </a:pPr>
            <a:endParaRPr lang="en-IN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Picture 2" descr="E:\Photos-2012-13\may\A P J Kalam visit 18.05.2012\DSC_8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21080"/>
            <a:ext cx="2357890" cy="1879274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E:\Photos-2012-13\may\A P J Kalam visit 18.05.2012\DSC_8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718" y="3186106"/>
            <a:ext cx="2490073" cy="178595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9634" name="AutoShape 2" descr="data:image/jpeg;base64,/9j/4AAQSkZJRgABAQAAAQABAAD/2wCEAAkGBxMTBhUSEhIUFRQUFxcWFBUYFBUYFhkZGBgYGBkXFRceHCghGBwlHBUWJTIiJikrLy4uFx8zODYsNygtLisBCgoKDg0OGhAQGy0kICQsLTQtNyw0LCw0LCw0LywsLCwsLDQsLCwsLSw0LywsLCwtLCwsLC0sLCwsLCwsLCwsLP/AABEIAOEA4QMBEQACEQEDEQH/xAAbAAEAAgMBAQAAAAAAAAAAAAAABgcBBAUDAv/EAEkQAAIBAgMEBQgECwYHAQAAAAABAgMRBAYSBQchMRMiQVFhNnFzgZGhsbIyNXKSFBUjM0JSU4KTwtEXJlRig7MkNEOi0uHiFv/EABsBAQACAwEBAAAAAAAAAAAAAAADBAIFBgEH/8QANxEBAAEDAQQGCAYCAwEAAAAAAAECAxEEBRIhMTJBUWFxgQYTIjRykbHBFDOh0fDxQuEVgrJS/9oADAMBAAIRAxEAPwC8QAAAAAAAAAAAAAAAAAAAAAAAAAAAAAAAAAAAAAAAAAAAAAAAAAAAAAAAAAAAAAAAAAAAAAAAAAAAAAAAAAAAAAAAAAAAAAAAAAAAAAAAAAAAAAAAAAAAAAAAAAAAAAAAAAAAAAAAAAAAAAAAAAAAAAAAAAAAAAAAAAAAAAAAAAAAAAAAAAAAA18XjKdNLpJxhe9tTSvbuuexEzyeTVEc2v8AjnD/ALel9+J7uVdjHfp7T8c4f9vS+/EblXYb8dp+OsP+3pffiNyrsN+ntPx1h/29L78RuVdhv09rP45w9/z9L78RuVdj3fjtbyZiyZAAAAAAAAAAAAAAAAAAAAAAAAAEF3nyXR4deNR+6P8AUsWOtW1M8njgchqpgoVHWac4qVujTtdXtzPZv4nGGNOnzETl7/2dx/xD/hr+p56/uZfho7T+ztf4h/w1/Uev7j8NHaf2dx/xD/hr+o/Edx+GjtcDbexFhtr0qSlr1aJX0pc52tbj3e8kpr3qZlFXRuVRC1k+BTXmbgEwMgAAAAAAAAAAAAAAAAAAAAAYfICu95VTVtOlBc1CXDxnJJfKWrHCJU9ROZiE/wAJT04WMf1YpexFaZzK3HCHsePQABXmaOvnmlDu6Ff9zk/cWbf5c+apc/NjyTmtgac/pRT9pVxlfpu108paNbL8edGrWoy7HGpJx9dOTcX7DGaOzgsU6yrlcppqjvjj84xP6vDZW15raf4JilFVtOunOPCFaC5uKf0ZKzvG7srPtPKa5zu1c/qyv6aibX4izndziYnnTPf2xPVLvJkiiyAAAAAAAAAAAAAAAAAAAADD5AVrtP8A4jPqiuKjUhB+an1pe9SLVPs21Kr2ruFlIqrrIAABXdD8tvHv2QnJ/chb42LM+zaVI9q8sNFZbZAhm8efRYPD4mPCVGvBp9tpcJL1ohvcMT3tzsWn1ldyzPKqmfnHJMYPqkzTYw+gAAAAAAAAAAAAAAAAAAAAau0cYqWAnVfKEXL2cl7T2IzOHlU4jKDbvMK6m1qleX6K5986jbb9i95YvTimIVdPGapqWEistl+IGQPOvVUaTk+UU2/MuIM4QLd1TdTatau+73zlqfwLN/hEQqafjVNSwSstgEC3p1NdDDYZfSrVo8O2y4X9skQ3uqHQbBp3art6eVNMp1TXVt3JEzn85l9gAAAAAAAAAAAAAAAAAAAA5GaNlyxGxp0oT0Sbi02rxel30yXc7fARMxxpZ24tTVHrYmaevE4n5/zPJVNDM2NwUpYfTCEoybkpU7u/K6d+K4cH2or137kz7XN12n2Hs+u3FdvM0z3/AM49r2/tFx361L+F/wDRj66pN/wOj7J+f+lh5C2vVxWwulrNOXSTjwVlZWtwJrVU1U5lzW1dLb02o9Xb5YhJCRrUfzxjejy/NX61S1OPr5+5MktU5qRXqsUvDd9g9Gw9fbVk5+pJRj7l7z29OasPLFOKcpORJmG+IFdbPf4fvFdZO9DCLTB84yktVmvPJt+aEe8rx7dzPY6S7H4HZvqp6dzn3R/XDzlYqRYc2yAAAAAAAAAAAAAAAAAAAADEuQFb72quG6KmnG+J4uEk7aYXWrX3p9i8/Ljevfmnl1ul9HaL+9VVE+x198933/pW04OMrSTTsnZpp2aunZ9jXH1kDqomJ4wt7dP5K/6tT4os2Oj83F+kHvf/AFj7poTNIrzP2IdbbVPCw5xt9+py9kePrLNmMUzVKpfneqilPMJh1Tw8YR5QSivMlYrTOZytRGIe4eobvDzC6OFWGoccRX6qS5xi+Da8XyXrfYRXa8RiObdbH0MXq5vXehRx8Z/aOc/LrdTJuwVg9jxpcHN9aq++bS4LwSSS8xlRRu04U9o62dXfm51co8P5xd4zUQAAAAAAAAAAAAAAAAAAAAHli66hhpTk7RinJvwSuzyZxGWVFM11RTHOVPZawb2lm+Varxgn0s12Wv8Ak6a8OHsT7yrRG/XxdprbsbO0UW7fPlHj/lP87lg5uypDGYNW6laC/Jz4fcn3xfu+Ni5RFUOb2btKvSV550zzj7x3oVl3beKwOAeGdGKlGcnJSUm03Z84uzXiiTTWomjjzzLDb+rivV71vE07tPH5up/+7xP7Gl92p/5Fj1NPa0n4irsh95Jwsq23amKqL6N3ya68+6/Yo39qF2YimKYe2YmqqapWE3wKy2jucM0U8HhOyVaSfR0+9/rS7or38kR3LkUR3tjs7Z1err7KY5z+3f8AyXJyPlyp+FSx+Lu8RVu4xduonwu12PSkkuxcOZhaonO9VzXNq66jcjSafoU/r3eHb2zxTknaIAAAAAAAAAAAAAAAAAAAAAAjm8Os45MxDXbGMfVOcYv3SZHd6EtnsamKtbbie3PyiZcHc/hktlV6nDVKrpffaEVb3yl7TGxylf8ASO5M3qKOqKc/Of8ASwFyJnOvno1f/wBAZ6Ndy9gGOTDxDM058hSfQ4VKvXb09XrQi+7h9OX+VeshrvRHCnm3ug2NXdj1l/2aPlM/tHfLxynk+bxn4Zj30leVpRhLjofNOXY2uFkuEbcPBRb/AMqubPaG1KNz8NpY3aI4TMdfh3ds86k7S4EzQMgAAAAAAAAAAAAAAAAAAAAAAOdmHZ34RsSrQ/aQaXn5xftSMaozGFjSX/UX6LvZP9qy3d5gjhMdVw+IeiNSVrvlCpG8ZKfcnZK/+XxK9q5FMzEuq21oqtVbpu2eMxHV1xPGMeC2qVRSpqUWmnyaaafmaLTjpiYnEvmvXjCF5yUV3tpL2sTMQU01VTimMovtjeDg6KajN1pL9Gmk1+9N8F7yKq9THe22m2Hqr2JmN2O/9uf85ovLH7S2rJqiuhw74NpuMH2O8/pT80bIizXc5cm39ToNmcbntV/OflyjxnimOV8nUMH1ktdXk6kua8ILlFebmTUW4p8Wj121b2r4Twp7I+/akiRI1rIAAAAAAAAAAAAAAAAAAAAAAABh8gIpmfI1HF1ukUpUqvbKKTjLu1x7fOmiKu1FXFttBti7padzG9T9PCf9Ii92uNhN9FXp28J1Kd/OkmRepqhu/wDn9LXHt0T+k/d70N11adS9fEx8bKU5e2TPfUTPOUVfpFapjFq3P6R9En2PkDCUJKUoOtNWeqo00n4QSSXvJKbNMd7U6nbeqvRiJ3Y7I/fjKVQjaNlwSJWpznm+gMXAXAyAAAY1AZuAAAAAAAAAAfMp25gfGGxEalCM4SUoyV4yTumnyafaI4sq6KqKppqjEw9QxAAAAAAAAAAAAAi2eNu1cPClGkknU1NzavZR08EuV3q9iZNaoirOUN6uacRDayftepidluVRLVGTi5Lgpcne3Zzs/MY3KN2eD21XNVPF3m+BGlfFCvGcLxakrtXTurp2a9qGDOXoBVG3s/YqnmGcIKKp0puHRuPGduF2+ab7PUVqr1UVOt0exNPc01M1zM1VRnPZ5d38laWHnqpJ2tdJ27VdXsyy5OYxMw9Q8AAAAAAAfNSVo37FzBiZ4QqfPmdHWnLD4eTVJcJzX/U8I90Pjbu51bl3e4Q7DZOyIsxF69HtdUdnf4/Txb2xt41CjsulSdCu3ThGDa6OzsrcLyPab0UxEYlW1Owb129VciunjMz1/rwTDLWY4YzAzqwhOChJwalpu2knws33k1Fe/GcNNrtDXpLkUVTE5jPDPg5Oyt4NGvtWGHjSqqU5OKb6O3BN8et4GFN6JnGFzUbEvWbU3ZrpxEd/d3d6ZEzSuBmvNNPAqn0lOpPpXJLRp4adPO7X63uI67m42Og2dXrJqiiqIxjnnrbOXNuRxmzVWhGUE5SjaVr9V2fJs9oriunMINbpKtLd9XVMTOI5d7jZgz7Swm0pUZ0qsnFRbcdFrNX7ZGNd6KZxiV7R7Fu6q1F2mqIie3P7NzbecKGGwNOpNScqsVKFKNtdmk7y42S487+a57VdimMoNJsu/qa6qacYpnEzPL/fg5uXN4EMVtNUOhnCUr6Xqi1wV+t2oxpvRVVjC1rdiV6a1N3fiYjnwmHvmLPlLCbTlRnSqycVGTcdFrSV+2SFd6KZxhho9jXdVai5RVEZnrz9ofe2M9YfD0Yatcqk4RmqUUtUVJJrW72jzPar1MMNNse/fqmIxERMxmeXDhw65cjC706Tq2qYepCP60XGdvFrhw8xj+IjsXrno5dinNFcTPnH8805wOMhVw0alOSlCSupLkyeJiYzDn7tuu1XNFcYmHHzhtChSw0FiKLqxnJ2StwaV78Wreokt0zM8JVrtVMR7UZbOWMZSq7KUqNJ0oJyioNRVrPjybPK6ZieLK3VFVPCMI3m/Nbblh8PLwqVF74QfxfsJbVrrlDdvf40vHL+cKWH2VCjKlUk434rRbi2+2Xie12pmrLyi9FMYxKUZfzDDF69EJw0Wvq08b91m+4hromnmnt3N/qRbbOY8BHMzjUwUp16c4w6TTTtfhZ/S4/S7UU6q6Iq4w6fS6DW1aWJouxFExnHH9u5OsRiFDCynZ2jFyaVr8FfgWZnhlz1ujfrintmP2RfYWf6OJx6pRp1YXjKTlPo1FKKu22pcCGm9FU4xMNvq9iXtNb35qieMRiM5zPk09pbzqEK2mjTnWS/TuoxfmvxfnseTfjqhPY9Hr9cZuVRT3c5/nc3cv5/w+JxKpSUqNR8Iqelxk+6Mk+fg7HtF6JnE8FfWbEv6enfiYqiOeM5jydPauYVR2jCk6cpatN5JxWnVJRXVfF8X4eF3wM6q8ThU0+im9am5FWMfr1/zn34ji7pmpAADR2zsyGJwTpVHLRL6SjJxbXc2ux9xjVTFUYlNp9RXYuRcoxmO2Mqbz5salhNtKlRUlHooy60nJ3bkufqKtymKZxDt9k6u7qrM3LuM72OHkmexMhYOrselUnGpqnCMpWqSXFq74EtNqmaYlo9VtrVW71dFMxiJmOUfVKNibCpYTBTp0VJRk3J6pOXGyXb4JElNMUxMQ1Oq1l3VXIruYzHDhGOvKocl+WtD0s/lmVrfSdptP3G54R9l6lxwCtt8v5vC+er8IFe/wBTqPRrnd/6/d2N1fkjH0lX5jKx0PNQ29755UoJvNX98av2KfykV3pS6HYfudPjP1d7KmUPwygsXjHJqaiqUIvStEFpi5NcbWXBLxfaZW7e97VTXbQ2p+Eq9Rpo5ZzM8eMzn+5STBZHw9Ha9PEUNcHC94uTlGSaa7eKfHv9RLFqmJzDV3dr371mq1dxOevlMK/3nv8AvhU9HT+Vle70p8nSbCjOjp8ZSrJ+Q6H4vhWxMelqVIxnpb6kVJXSt+k7NXb9RLRajGZajaO2r03Jt2Z3Yjhw5z59Udn6vHP2T6ENjyxGHpqnKnZyjHhGUeT4djV73XiLluIpzDLZG1b9d+LN2d6J5Z5xPi8Nz+NfS16H6PCql3N9WVvYjGxPOEvpHZjFF3r4x94+7rbzvzFD7U/lRsLHOXG6nlDYyRhlUyo4NySlOom4vTK1+x9h5enFeXtmM0Y8UdzlsalhcRSjSUkpRk3d35NJWJbVc1ROUN2iKMRDsZayth6+xoVainqle9ptLhJrkYXLtVNWEtu1TVTEykuxthUsNq6JS69r3lfly+JDVXNXNNRbinkp7NXlvW9PD+QoV9KfF9C2f7jR8M/dc21/qar6KfyMuVcpcNpvzqPij6wonLmypYraVOhGSjrXFvsild8O3zFKmnenD6FrdVTprVV2Yzj+eS38LkbBQwujoIz75T603437PUW4tUR1OJubY1ldW9v47o4R/PFWue9gxwm2FGndU6kdcE3dxd+KT8OFirdo3ZxDqdk62rVWM1844T39nz61oZXqxxOwMPiKkYyqaF1nFNqUW4tpvlxiWqJ3qYlyevonT6i5aonEZ/TnCQGagAAAFPb2fKhehj80yre6TtPR/wB1n4p+kLLyp5N4f0UPgT2+jDltf71c+Kfq6dX6D8zM5VY5qNyX5a0PSz+Eynb6Tvtqe43Phj6wvUuOAVtvl/N4Xz1fhAr3+p1Ho1zu/wDX7uxur8kY+kq/MZWOh5qG3vfPKlA95z/vfV9HT+Uiu9KfJ0Ww/c6PGfqt3YEEth0ElZKlTSX7iLVPKHGauZnUXJn/AOp+roHqupPel5W1fR0/lZTu9L5O62D7nT8Urd2D9R0PQ0/kRap5Q4zVfn3Pin6tHO/knifRS+B5c6Mp9l++WvihAN0XlBV9D/MiCz0nR+kXu9HxfZJd535ih9qfyo2NjnLhdTyhv7u/J3/UqfExv9Jlp+h5uNvL/wCfo/Yn8USWOjKPUc4SPI/kzS/e+Zkd7pymsdCHeIkqis1eXFb08P5ClX0pd/oPcaPhn7rm2t9TVfRT+RlyeUuG0/51HjH1hUO7DytpfYn8pUtdOHa7d9zr8YXY+RccIq3fB9Y4b0dT5oFW/wBKPP7Os9G/yrnjH0lLd2/kXh/NU/3ZktnoQ0+2vfbnl/5hJiVqwAAAqLe3RazFTl2SpJL92Ur/ADIq3uk7L0eridNVT2VfWP8ASXZNzHh5ZepRlVhCVOChOMpJNOK58ea7SS3XTuxxaTaWgv06mqYpmYmcxiO11dn5jw+I2hKjRqdI4x1SlH6K42tq7X/QziumZxCpe0F+xbi7cjETPDt+SncNWeEzYpyT/I15al26btOy+zK5Vid2ri7e5TGr0e7T/lTHz4Y/XguyjtihLD9JGvTcLX1a42+Jc3oxnLgqtNepq3ZonPhKrd5GYqWKxlOnReqNHXefZKUtKtHvS08/ErXa4qng67Ymhu6aiqu5wmrHDsxnn80x3WeSUfSVfmJLHQaTb/vk+EIHvQ8ravo6fykV3p/J0Wwvc6PGfqt/Yf1NR9FT+RFqnlDi9V+fX8U/VvHqBSe9Hytq+jp/Kyld6U+Tutg+50/FK3dg/UdD0NP5EW6eUON1f59z4p+rRzv5J4n0UvgeXOjKbZfvlr4oQHdF9f1fQ/zIgs9J0fpF7vR8X2STed+Yofan8qNjY5y4XU8ob+7vyd/1KnxMb/SZafoeblby6f5WhPwnH5X/AFM9PymGGojjEt7JG2aK2MqU6kYTg3wk0rpttNX5mN6irezDKzXTu4l2qG36E9oKjTnrm031eMUkr8ZciOaKojMpYuUzOIlT+avLit6eH8hQr6UvoWz/AHCj4Z+65tq/U9X0U/kZcnlLhtP+dR4x9YVDuw8raX2KnylS10odrt33Ovxhdj5Fxwird8H1jhvR1PmgVb/Sjz+zrPRv8u54x9JS3dv5FYfzVP8AdmS2ehDT7a99r8v/ADCTErVgAABxczZdpYzB6Kl04u8Jxtqi7W7ea70YV0RXGJXNFrrmkub1HXzieUoDV3W1+k4V6TXe4yv7CD1Eujp9I7OONE/oleTsmrBVpVHVc5ziotJJRSTvw7W7ktu1uTlp9pbVnWRFEU4iJz2yZsyRTxdZ1Yy6KtZJysnGSSstce9d6YuWt7jHM2fte5pY9XVG9T8seH9IrQ3V1nW69ako9rjBuXqvy95F+Hmebb1eklvd9mic98uztPdvCWApU6FRU3BydSco6pTbSSbaataz4eJJNnhERKjp9v103Kq7tOc4xEcIiEiylsOWD2OqDmptSlLUlb6Tva1zO3Tu04azaOrjVXvWxGOER8kfzTkGeL2xOuq8YKUYx0uDb6qte9zCu1NU5y2Wz9tU6WzFuaJnEzPPHPyTTZ+H6PBQpt3cIRjfv0pK/uJY4Rho7te/XVV2zLYPWCCZqyFPF7YlXVaMFKMY6XBt9VNXvfxIK7M1TnLf7P21TpbMW5omcTM88fZMtnYd08DCm3dwhGN+/Skr+4miMRhpLte/cqr7Zmf1a+39nPEbIq0U9PSQcdVr2v227RVGYwz0l71F6m7MZxOUeybkueC2lKrKtGopQ0WUHG3G9+bIrduaZy2m0trU6y3FEUYxOebqZr2BLFwpqM1DQ5Pim73SXf4Fq3Xuufu29/D3y3sh4bZvROSm9UpXStzfdc8uV705e26NyMNja+y4YjBOnUTs7NNc4tcmvE8pqmmcwyqpiqMShdfIFXX1KtNx7NSafrtdE/r47Fb8PPa7OWso/g+MVadXVJJpRirR48+fFkdy7vRjCS3Z3ZzlyNrbvZ1tuzxCrxip1FPTobta3C+rwKdVmZqmcup0+3KbWnizNGcRjn48eSb4zDOeCnT5aoSjfu1Jq/vJp4xhoLVW5cpq7Jj6oblbIM8JteFZ14zUYyWlQafWVudyGizNNUS3mv21TqrE24omMzE888vJO3yJ2gRLOmUJY7E0pRqqn0cZR4x1X1NPvVuRDctzXMTDcbL2pGjpqpmnOZieeOTs5X2S8LsKnh3JTcNXWSsnqnKXK/8Am9xJRTu04UtdqY1N+q7EYzj6RDqmSo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data:image/jpeg;base64,/9j/4AAQSkZJRgABAQAAAQABAAD/2wCEAAkGBxMTBhUSEhIUFRQUFxcWFBUYFBUYFhkZGBgYGBkXFRceHCghGBwlHBUWJTIiJikrLy4uFx8zODYsNygtLisBCgoKDg0OGhAQGy0kICQsLTQtNyw0LCw0LCw0LywsLCwsLDQsLCwsLSw0LywsLCwtLCwsLC0sLCwsLCwsLCwsLP/AABEIAOEA4QMBEQACEQEDEQH/xAAbAAEAAgMBAQAAAAAAAAAAAAAABgcBBAUDAv/EAEkQAAIBAgMEBQgECwYHAQAAAAABAgMRBAYSBQchMRMiQVFhNnFzgZGhsbIyNXKSFBUjM0JSU4KTwtEXJlRig7MkNEOi0uHiFv/EABsBAQACAwEBAAAAAAAAAAAAAAADBAIFBgEH/8QANxEBAAEDAQQGCAYCAwEAAAAAAAECAxEEBRIhMTJBUWFxgQYTIjRykbHBFDOh0fDxQuEVgrJS/9oADAMBAAIRAxEAPwC8QAAAAAAAAAAAAAAAAAAAAAAAAAAAAAAAAAAAAAAAAAAAAAAAAAAAAAAAAAAAAAAAAAAAAAAAAAAAAAAAAAAAAAAAAAAAAAAAAAAAAAAAAAAAAAAAAAAAAAAAAAAAAAAAAAAAAAAAAAAAAAAAAAAAAAAAAAAAAAAAAAAAAAAAAAAAAAAAAAAAA18XjKdNLpJxhe9tTSvbuuexEzyeTVEc2v8AjnD/ALel9+J7uVdjHfp7T8c4f9vS+/EblXYb8dp+OsP+3pffiNyrsN+ntPx1h/29L78RuVdhv09rP45w9/z9L78RuVdj3fjtbyZiyZAAAAAAAAAAAAAAAAAAAAAAAAAEF3nyXR4deNR+6P8AUsWOtW1M8njgchqpgoVHWac4qVujTtdXtzPZv4nGGNOnzETl7/2dx/xD/hr+p56/uZfho7T+ztf4h/w1/Uev7j8NHaf2dx/xD/hr+o/Edx+GjtcDbexFhtr0qSlr1aJX0pc52tbj3e8kpr3qZlFXRuVRC1k+BTXmbgEwMgAAAAAAAAAAAAAAAAAAAAAYfICu95VTVtOlBc1CXDxnJJfKWrHCJU9ROZiE/wAJT04WMf1YpexFaZzK3HCHsePQABXmaOvnmlDu6Ff9zk/cWbf5c+apc/NjyTmtgac/pRT9pVxlfpu108paNbL8edGrWoy7HGpJx9dOTcX7DGaOzgsU6yrlcppqjvjj84xP6vDZW15raf4JilFVtOunOPCFaC5uKf0ZKzvG7srPtPKa5zu1c/qyv6aibX4izndziYnnTPf2xPVLvJkiiyAAAAAAAAAAAAAAAAAAAADD5AVrtP8A4jPqiuKjUhB+an1pe9SLVPs21Kr2ruFlIqrrIAABXdD8tvHv2QnJ/chb42LM+zaVI9q8sNFZbZAhm8efRYPD4mPCVGvBp9tpcJL1ohvcMT3tzsWn1ldyzPKqmfnHJMYPqkzTYw+gAAAAAAAAAAAAAAAAAAAAau0cYqWAnVfKEXL2cl7T2IzOHlU4jKDbvMK6m1qleX6K5986jbb9i95YvTimIVdPGapqWEistl+IGQPOvVUaTk+UU2/MuIM4QLd1TdTatau+73zlqfwLN/hEQqafjVNSwSstgEC3p1NdDDYZfSrVo8O2y4X9skQ3uqHQbBp3art6eVNMp1TXVt3JEzn85l9gAAAAAAAAAAAAAAAAAAAA5GaNlyxGxp0oT0Sbi02rxel30yXc7fARMxxpZ24tTVHrYmaevE4n5/zPJVNDM2NwUpYfTCEoybkpU7u/K6d+K4cH2or137kz7XN12n2Hs+u3FdvM0z3/AM49r2/tFx361L+F/wDRj66pN/wOj7J+f+lh5C2vVxWwulrNOXSTjwVlZWtwJrVU1U5lzW1dLb02o9Xb5YhJCRrUfzxjejy/NX61S1OPr5+5MktU5qRXqsUvDd9g9Gw9fbVk5+pJRj7l7z29OasPLFOKcpORJmG+IFdbPf4fvFdZO9DCLTB84yktVmvPJt+aEe8rx7dzPY6S7H4HZvqp6dzn3R/XDzlYqRYc2yAAAAAAAAAAAAAAAAAAAADEuQFb72quG6KmnG+J4uEk7aYXWrX3p9i8/Ljevfmnl1ul9HaL+9VVE+x198933/pW04OMrSTTsnZpp2aunZ9jXH1kDqomJ4wt7dP5K/6tT4os2Oj83F+kHvf/AFj7poTNIrzP2IdbbVPCw5xt9+py9kePrLNmMUzVKpfneqilPMJh1Tw8YR5QSivMlYrTOZytRGIe4eobvDzC6OFWGoccRX6qS5xi+Da8XyXrfYRXa8RiObdbH0MXq5vXehRx8Z/aOc/LrdTJuwVg9jxpcHN9aq++bS4LwSSS8xlRRu04U9o62dXfm51co8P5xd4zUQAAAAAAAAAAAAAAAAAAAAHli66hhpTk7RinJvwSuzyZxGWVFM11RTHOVPZawb2lm+Varxgn0s12Wv8Ak6a8OHsT7yrRG/XxdprbsbO0UW7fPlHj/lP87lg5uypDGYNW6laC/Jz4fcn3xfu+Ni5RFUOb2btKvSV550zzj7x3oVl3beKwOAeGdGKlGcnJSUm03Z84uzXiiTTWomjjzzLDb+rivV71vE07tPH5up/+7xP7Gl92p/5Fj1NPa0n4irsh95Jwsq23amKqL6N3ya68+6/Yo39qF2YimKYe2YmqqapWE3wKy2jucM0U8HhOyVaSfR0+9/rS7or38kR3LkUR3tjs7Z1err7KY5z+3f8AyXJyPlyp+FSx+Lu8RVu4xduonwu12PSkkuxcOZhaonO9VzXNq66jcjSafoU/r3eHb2zxTknaIAAAAAAAAAAAAAAAAAAAAAAjm8Os45MxDXbGMfVOcYv3SZHd6EtnsamKtbbie3PyiZcHc/hktlV6nDVKrpffaEVb3yl7TGxylf8ASO5M3qKOqKc/Of8ASwFyJnOvno1f/wBAZ6Ndy9gGOTDxDM058hSfQ4VKvXb09XrQi+7h9OX+VeshrvRHCnm3ug2NXdj1l/2aPlM/tHfLxynk+bxn4Zj30leVpRhLjofNOXY2uFkuEbcPBRb/AMqubPaG1KNz8NpY3aI4TMdfh3ds86k7S4EzQMgAAAAAAAAAAAAAAAAAAAAAAOdmHZ34RsSrQ/aQaXn5xftSMaozGFjSX/UX6LvZP9qy3d5gjhMdVw+IeiNSVrvlCpG8ZKfcnZK/+XxK9q5FMzEuq21oqtVbpu2eMxHV1xPGMeC2qVRSpqUWmnyaaafmaLTjpiYnEvmvXjCF5yUV3tpL2sTMQU01VTimMovtjeDg6KajN1pL9Gmk1+9N8F7yKq9THe22m2Hqr2JmN2O/9uf85ovLH7S2rJqiuhw74NpuMH2O8/pT80bIizXc5cm39ToNmcbntV/OflyjxnimOV8nUMH1ktdXk6kua8ILlFebmTUW4p8Wj121b2r4Twp7I+/akiRI1rIAAAAAAAAAAAAAAAAAAAAAAABh8gIpmfI1HF1ukUpUqvbKKTjLu1x7fOmiKu1FXFttBti7padzG9T9PCf9Ii92uNhN9FXp28J1Kd/OkmRepqhu/wDn9LXHt0T+k/d70N11adS9fEx8bKU5e2TPfUTPOUVfpFapjFq3P6R9En2PkDCUJKUoOtNWeqo00n4QSSXvJKbNMd7U6nbeqvRiJ3Y7I/fjKVQjaNlwSJWpznm+gMXAXAyAAAY1AZuAAAAAAAAAAfMp25gfGGxEalCM4SUoyV4yTumnyafaI4sq6KqKppqjEw9QxAAAAAAAAAAAAAi2eNu1cPClGkknU1NzavZR08EuV3q9iZNaoirOUN6uacRDayftepidluVRLVGTi5Lgpcne3Zzs/MY3KN2eD21XNVPF3m+BGlfFCvGcLxakrtXTurp2a9qGDOXoBVG3s/YqnmGcIKKp0puHRuPGduF2+ab7PUVqr1UVOt0exNPc01M1zM1VRnPZ5d38laWHnqpJ2tdJ27VdXsyy5OYxMw9Q8AAAAAAAfNSVo37FzBiZ4QqfPmdHWnLD4eTVJcJzX/U8I90Pjbu51bl3e4Q7DZOyIsxF69HtdUdnf4/Txb2xt41CjsulSdCu3ThGDa6OzsrcLyPab0UxEYlW1Owb129VciunjMz1/rwTDLWY4YzAzqwhOChJwalpu2knws33k1Fe/GcNNrtDXpLkUVTE5jPDPg5Oyt4NGvtWGHjSqqU5OKb6O3BN8et4GFN6JnGFzUbEvWbU3ZrpxEd/d3d6ZEzSuBmvNNPAqn0lOpPpXJLRp4adPO7X63uI67m42Og2dXrJqiiqIxjnnrbOXNuRxmzVWhGUE5SjaVr9V2fJs9oriunMINbpKtLd9XVMTOI5d7jZgz7Swm0pUZ0qsnFRbcdFrNX7ZGNd6KZxiV7R7Fu6q1F2mqIie3P7NzbecKGGwNOpNScqsVKFKNtdmk7y42S487+a57VdimMoNJsu/qa6qacYpnEzPL/fg5uXN4EMVtNUOhnCUr6Xqi1wV+t2oxpvRVVjC1rdiV6a1N3fiYjnwmHvmLPlLCbTlRnSqycVGTcdFrSV+2SFd6KZxhho9jXdVai5RVEZnrz9ofe2M9YfD0Yatcqk4RmqUUtUVJJrW72jzPar1MMNNse/fqmIxERMxmeXDhw65cjC706Tq2qYepCP60XGdvFrhw8xj+IjsXrno5dinNFcTPnH8805wOMhVw0alOSlCSupLkyeJiYzDn7tuu1XNFcYmHHzhtChSw0FiKLqxnJ2StwaV78Wreokt0zM8JVrtVMR7UZbOWMZSq7KUqNJ0oJyioNRVrPjybPK6ZieLK3VFVPCMI3m/Nbblh8PLwqVF74QfxfsJbVrrlDdvf40vHL+cKWH2VCjKlUk434rRbi2+2Xie12pmrLyi9FMYxKUZfzDDF69EJw0Wvq08b91m+4hromnmnt3N/qRbbOY8BHMzjUwUp16c4w6TTTtfhZ/S4/S7UU6q6Iq4w6fS6DW1aWJouxFExnHH9u5OsRiFDCynZ2jFyaVr8FfgWZnhlz1ujfrintmP2RfYWf6OJx6pRp1YXjKTlPo1FKKu22pcCGm9FU4xMNvq9iXtNb35qieMRiM5zPk09pbzqEK2mjTnWS/TuoxfmvxfnseTfjqhPY9Hr9cZuVRT3c5/nc3cv5/w+JxKpSUqNR8Iqelxk+6Mk+fg7HtF6JnE8FfWbEv6enfiYqiOeM5jydPauYVR2jCk6cpatN5JxWnVJRXVfF8X4eF3wM6q8ThU0+im9am5FWMfr1/zn34ji7pmpAADR2zsyGJwTpVHLRL6SjJxbXc2ux9xjVTFUYlNp9RXYuRcoxmO2Mqbz5salhNtKlRUlHooy60nJ3bkufqKtymKZxDt9k6u7qrM3LuM72OHkmexMhYOrselUnGpqnCMpWqSXFq74EtNqmaYlo9VtrVW71dFMxiJmOUfVKNibCpYTBTp0VJRk3J6pOXGyXb4JElNMUxMQ1Oq1l3VXIruYzHDhGOvKocl+WtD0s/lmVrfSdptP3G54R9l6lxwCtt8v5vC+er8IFe/wBTqPRrnd/6/d2N1fkjH0lX5jKx0PNQ29755UoJvNX98av2KfykV3pS6HYfudPjP1d7KmUPwygsXjHJqaiqUIvStEFpi5NcbWXBLxfaZW7e97VTXbQ2p+Eq9Rpo5ZzM8eMzn+5STBZHw9Ha9PEUNcHC94uTlGSaa7eKfHv9RLFqmJzDV3dr371mq1dxOevlMK/3nv8AvhU9HT+Vle70p8nSbCjOjp8ZSrJ+Q6H4vhWxMelqVIxnpb6kVJXSt+k7NXb9RLRajGZajaO2r03Jt2Z3Yjhw5z59Udn6vHP2T6ENjyxGHpqnKnZyjHhGUeT4djV73XiLluIpzDLZG1b9d+LN2d6J5Z5xPi8Nz+NfS16H6PCql3N9WVvYjGxPOEvpHZjFF3r4x94+7rbzvzFD7U/lRsLHOXG6nlDYyRhlUyo4NySlOom4vTK1+x9h5enFeXtmM0Y8UdzlsalhcRSjSUkpRk3d35NJWJbVc1ROUN2iKMRDsZayth6+xoVainqle9ptLhJrkYXLtVNWEtu1TVTEykuxthUsNq6JS69r3lfly+JDVXNXNNRbinkp7NXlvW9PD+QoV9KfF9C2f7jR8M/dc21/qar6KfyMuVcpcNpvzqPij6wonLmypYraVOhGSjrXFvsild8O3zFKmnenD6FrdVTprVV2Yzj+eS38LkbBQwujoIz75T603437PUW4tUR1OJubY1ldW9v47o4R/PFWue9gxwm2FGndU6kdcE3dxd+KT8OFirdo3ZxDqdk62rVWM1844T39nz61oZXqxxOwMPiKkYyqaF1nFNqUW4tpvlxiWqJ3qYlyevonT6i5aonEZ/TnCQGagAAAFPb2fKhehj80yre6TtPR/wB1n4p+kLLyp5N4f0UPgT2+jDltf71c+Kfq6dX6D8zM5VY5qNyX5a0PSz+Eynb6Tvtqe43Phj6wvUuOAVtvl/N4Xz1fhAr3+p1Ho1zu/wDX7uxur8kY+kq/MZWOh5qG3vfPKlA95z/vfV9HT+Uiu9KfJ0Ww/c6PGfqt3YEEth0ElZKlTSX7iLVPKHGauZnUXJn/AOp+roHqupPel5W1fR0/lZTu9L5O62D7nT8Urd2D9R0PQ0/kRap5Q4zVfn3Pin6tHO/knifRS+B5c6Mp9l++WvihAN0XlBV9D/MiCz0nR+kXu9HxfZJd535ih9qfyo2NjnLhdTyhv7u/J3/UqfExv9Jlp+h5uNvL/wCfo/Yn8USWOjKPUc4SPI/kzS/e+Zkd7pymsdCHeIkqis1eXFb08P5ClX0pd/oPcaPhn7rm2t9TVfRT+RlyeUuG0/51HjH1hUO7DytpfYn8pUtdOHa7d9zr8YXY+RccIq3fB9Y4b0dT5oFW/wBKPP7Os9G/yrnjH0lLd2/kXh/NU/3ZktnoQ0+2vfbnl/5hJiVqwAAAqLe3RazFTl2SpJL92Ur/ADIq3uk7L0eridNVT2VfWP8ASXZNzHh5ZepRlVhCVOChOMpJNOK58ea7SS3XTuxxaTaWgv06mqYpmYmcxiO11dn5jw+I2hKjRqdI4x1SlH6K42tq7X/QziumZxCpe0F+xbi7cjETPDt+SncNWeEzYpyT/I15al26btOy+zK5Vid2ri7e5TGr0e7T/lTHz4Y/XguyjtihLD9JGvTcLX1a42+Jc3oxnLgqtNepq3ZonPhKrd5GYqWKxlOnReqNHXefZKUtKtHvS08/ErXa4qng67Ymhu6aiqu5wmrHDsxnn80x3WeSUfSVfmJLHQaTb/vk+EIHvQ8ravo6fykV3p/J0Wwvc6PGfqt/Yf1NR9FT+RFqnlDi9V+fX8U/VvHqBSe9Hytq+jp/Kyld6U+Tutg+50/FK3dg/UdD0NP5EW6eUON1f59z4p+rRzv5J4n0UvgeXOjKbZfvlr4oQHdF9f1fQ/zIgs9J0fpF7vR8X2STed+Yofan8qNjY5y4XU8ob+7vyd/1KnxMb/SZafoeblby6f5WhPwnH5X/AFM9PymGGojjEt7JG2aK2MqU6kYTg3wk0rpttNX5mN6irezDKzXTu4l2qG36E9oKjTnrm031eMUkr8ZciOaKojMpYuUzOIlT+avLit6eH8hQr6UvoWz/AHCj4Z+65tq/U9X0U/kZcnlLhtP+dR4x9YVDuw8raX2KnylS10odrt33Ovxhdj5Fxwird8H1jhvR1PmgVb/Sjz+zrPRv8u54x9JS3dv5FYfzVP8AdmS2ehDT7a99r8v/ADCTErVgAABxczZdpYzB6Kl04u8Jxtqi7W7ea70YV0RXGJXNFrrmkub1HXzieUoDV3W1+k4V6TXe4yv7CD1Eujp9I7OONE/oleTsmrBVpVHVc5ziotJJRSTvw7W7ktu1uTlp9pbVnWRFEU4iJz2yZsyRTxdZ1Yy6KtZJysnGSSstce9d6YuWt7jHM2fte5pY9XVG9T8seH9IrQ3V1nW69ako9rjBuXqvy95F+Hmebb1eklvd9mic98uztPdvCWApU6FRU3BydSco6pTbSSbaataz4eJJNnhERKjp9v103Kq7tOc4xEcIiEiylsOWD2OqDmptSlLUlb6Tva1zO3Tu04azaOrjVXvWxGOER8kfzTkGeL2xOuq8YKUYx0uDb6qte9zCu1NU5y2Wz9tU6WzFuaJnEzPPHPyTTZ+H6PBQpt3cIRjfv0pK/uJY4Rho7te/XVV2zLYPWCCZqyFPF7YlXVaMFKMY6XBt9VNXvfxIK7M1TnLf7P21TpbMW5omcTM88fZMtnYd08DCm3dwhGN+/Skr+4miMRhpLte/cqr7Zmf1a+39nPEbIq0U9PSQcdVr2v227RVGYwz0l71F6m7MZxOUeybkueC2lKrKtGopQ0WUHG3G9+bIrduaZy2m0trU6y3FEUYxOebqZr2BLFwpqM1DQ5Pim73SXf4Fq3Xuufu29/D3y3sh4bZvROSm9UpXStzfdc8uV705e26NyMNja+y4YjBOnUTs7NNc4tcmvE8pqmmcwyqpiqMShdfIFXX1KtNx7NSafrtdE/r47Fb8PPa7OWso/g+MVadXVJJpRirR48+fFkdy7vRjCS3Z3ZzlyNrbvZ1tuzxCrxip1FPTobta3C+rwKdVmZqmcup0+3KbWnizNGcRjn48eSb4zDOeCnT5aoSjfu1Jq/vJp4xhoLVW5cpq7Jj6oblbIM8JteFZ14zUYyWlQafWVudyGizNNUS3mv21TqrE24omMzE888vJO3yJ2gRLOmUJY7E0pRqqn0cZR4x1X1NPvVuRDctzXMTDcbL2pGjpqpmnOZieeOTs5X2S8LsKnh3JTcNXWSsnqnKXK/8Am9xJRTu04UtdqY1N+q7EYzj6RDqmSo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400699"/>
            <a:ext cx="2357454" cy="19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0" y="0"/>
            <a:ext cx="9144000" cy="900090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Research Events</a:t>
            </a:r>
            <a:endParaRPr kumimoji="0" lang="en-IN" sz="50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Distinguished Visitors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Many eminent personalities visited the institute including </a:t>
            </a:r>
            <a:r>
              <a:rPr lang="en-GB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A.P.J. Abdul </a:t>
            </a:r>
            <a:r>
              <a:rPr lang="en-GB" sz="36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Kalam</a:t>
            </a:r>
            <a:r>
              <a:rPr lang="en-GB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former President of India and </a:t>
            </a:r>
            <a:r>
              <a:rPr lang="en-US" sz="36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Shri</a:t>
            </a:r>
            <a:r>
              <a:rPr lang="en-US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Sudhip</a:t>
            </a:r>
            <a:r>
              <a:rPr lang="en-US" sz="3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Bandyopadhyay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GB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Hon’ble</a:t>
            </a:r>
            <a:r>
              <a:rPr lang="en-GB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Minister of State for Health &amp; Family Welfare, Govt. of India.</a:t>
            </a:r>
          </a:p>
          <a:p>
            <a:pPr marL="342900" lvl="1" indent="-342900">
              <a:buNone/>
            </a:pPr>
            <a:endParaRPr lang="en-GB" sz="2400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Visits Abroad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42" y="1920240"/>
            <a:ext cx="8501058" cy="5431156"/>
          </a:xfrm>
        </p:spPr>
        <p:txBody>
          <a:bodyPr>
            <a:normAutofit/>
          </a:bodyPr>
          <a:lstStyle/>
          <a:p>
            <a:pPr lvl="0"/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Y.V. </a:t>
            </a:r>
            <a:r>
              <a:rPr lang="en-US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Geetha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and Ms. </a:t>
            </a:r>
            <a:r>
              <a:rPr lang="en-US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Pravesh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A.  - France</a:t>
            </a:r>
            <a:endParaRPr lang="en-IN" sz="31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0"/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</a:t>
            </a:r>
            <a:r>
              <a:rPr lang="en-GB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Rajalalakshmi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K. - U.K </a:t>
            </a:r>
          </a:p>
          <a:p>
            <a:pPr lvl="0"/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P. </a:t>
            </a:r>
            <a:r>
              <a:rPr lang="en-US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Manjula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- Sri Lanka </a:t>
            </a:r>
          </a:p>
          <a:p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Mamatha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N.M., 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GB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Arunraj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K, 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&amp; 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GB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Akshay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M. 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- </a:t>
            </a:r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Italy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pPr lvl="0"/>
            <a:r>
              <a:rPr lang="en-GB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Reuben, T. V. - U.S.A. </a:t>
            </a:r>
            <a:endParaRPr lang="en-IN" sz="31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0"/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1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Navya</a:t>
            </a:r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A. - Republic of Seychelles </a:t>
            </a:r>
          </a:p>
          <a:p>
            <a:pPr lvl="0"/>
            <a:r>
              <a:rPr lang="en-US" sz="31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Sunil Kumar Ravi - Hong Kong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80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Thank You </a:t>
            </a:r>
            <a:endParaRPr lang="en-US" sz="8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1987</Words>
  <Application>Microsoft Office PowerPoint</Application>
  <PresentationFormat>Custom</PresentationFormat>
  <Paragraphs>569</Paragraphs>
  <Slides>94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Document</vt:lpstr>
      <vt:lpstr>All India Institute of Speech and Hearing      (An Autonomous  Institute under the Ministry of Health &amp; Family Welfare,  Govt. of India</vt:lpstr>
      <vt:lpstr>Slide 2</vt:lpstr>
      <vt:lpstr>Administrative Activities </vt:lpstr>
      <vt:lpstr>Slide 4</vt:lpstr>
      <vt:lpstr>Administrative Decisions</vt:lpstr>
      <vt:lpstr>       2  Major Events</vt:lpstr>
      <vt:lpstr>Academic Events</vt:lpstr>
      <vt:lpstr>       2  Major Events</vt:lpstr>
      <vt:lpstr>Slide 9</vt:lpstr>
      <vt:lpstr>       2  Major Events</vt:lpstr>
      <vt:lpstr>Slide 11</vt:lpstr>
      <vt:lpstr>       2  Major Events</vt:lpstr>
      <vt:lpstr>Slide 13</vt:lpstr>
      <vt:lpstr>       2  Major Events</vt:lpstr>
      <vt:lpstr>Slide 15</vt:lpstr>
      <vt:lpstr>Slide 16</vt:lpstr>
      <vt:lpstr> </vt:lpstr>
      <vt:lpstr>Slide 18</vt:lpstr>
      <vt:lpstr>Slide 19</vt:lpstr>
      <vt:lpstr>Slide 20</vt:lpstr>
      <vt:lpstr> Academic Performance </vt:lpstr>
      <vt:lpstr>Slide 22</vt:lpstr>
      <vt:lpstr>Slide 23</vt:lpstr>
      <vt:lpstr>Slide 24</vt:lpstr>
      <vt:lpstr>Invited Talks &amp; Guest Lectures</vt:lpstr>
      <vt:lpstr>Slide 26</vt:lpstr>
      <vt:lpstr> Training/ Workshops/Conferences  </vt:lpstr>
      <vt:lpstr>Slide 28</vt:lpstr>
      <vt:lpstr>Funded Research Projects</vt:lpstr>
      <vt:lpstr>Slide 30</vt:lpstr>
      <vt:lpstr>Doctoral Research</vt:lpstr>
      <vt:lpstr>Slide 32</vt:lpstr>
      <vt:lpstr>Postgraduate Research</vt:lpstr>
      <vt:lpstr>Slide 34</vt:lpstr>
      <vt:lpstr>Paper Presentations &amp; Publications </vt:lpstr>
      <vt:lpstr>Slide 36</vt:lpstr>
      <vt:lpstr>Institute Serial Publications</vt:lpstr>
      <vt:lpstr>Slide 38</vt:lpstr>
      <vt:lpstr>Clinical Registration</vt:lpstr>
      <vt:lpstr>Slide 40</vt:lpstr>
      <vt:lpstr>Slide 41</vt:lpstr>
      <vt:lpstr>Slide 42</vt:lpstr>
      <vt:lpstr>General Clinical Services</vt:lpstr>
      <vt:lpstr>Slide 44</vt:lpstr>
      <vt:lpstr>Speech &amp; Language Assessment and Rehabilitation</vt:lpstr>
      <vt:lpstr>Slide 46</vt:lpstr>
      <vt:lpstr>Audiological Assessment and Rehabilitation</vt:lpstr>
      <vt:lpstr>Slide 48</vt:lpstr>
      <vt:lpstr>Psychological Assessment &amp; Rehabilitation</vt:lpstr>
      <vt:lpstr>Slide 50</vt:lpstr>
      <vt:lpstr>Otorhinolaryngological Assessment and Rehabilitation</vt:lpstr>
      <vt:lpstr>Slide 52</vt:lpstr>
      <vt:lpstr>Specialized Clinical Services </vt:lpstr>
      <vt:lpstr>Slide 54</vt:lpstr>
      <vt:lpstr>Medical Specialty and Allied Health Services</vt:lpstr>
      <vt:lpstr>Slide 56</vt:lpstr>
      <vt:lpstr>Special Education Services  </vt:lpstr>
      <vt:lpstr>Slide 58</vt:lpstr>
      <vt:lpstr>Clinical Electronic Services</vt:lpstr>
      <vt:lpstr>Slide 60</vt:lpstr>
      <vt:lpstr>Clinical Support Services</vt:lpstr>
      <vt:lpstr>Slide 62</vt:lpstr>
      <vt:lpstr>Communication Disorder Screening Programs</vt:lpstr>
      <vt:lpstr>Slide 64</vt:lpstr>
      <vt:lpstr>Clinical Services at  Outreach Centres</vt:lpstr>
      <vt:lpstr>Slide 66</vt:lpstr>
      <vt:lpstr>Other Outreach Services</vt:lpstr>
      <vt:lpstr>Slide 68</vt:lpstr>
      <vt:lpstr>Public Education</vt:lpstr>
      <vt:lpstr>Slide 70</vt:lpstr>
      <vt:lpstr>Supporting Services</vt:lpstr>
      <vt:lpstr>Slide 72</vt:lpstr>
      <vt:lpstr>AIISH Gymkhana </vt:lpstr>
      <vt:lpstr>Slide 74</vt:lpstr>
      <vt:lpstr>National Service Scheme Unit </vt:lpstr>
      <vt:lpstr>Slide 76</vt:lpstr>
      <vt:lpstr>Activities Carried Out  </vt:lpstr>
      <vt:lpstr> Awards Received</vt:lpstr>
      <vt:lpstr>Slide 79</vt:lpstr>
      <vt:lpstr>Reservation Policy Implementation</vt:lpstr>
      <vt:lpstr>Slide 81</vt:lpstr>
      <vt:lpstr> Personnel Management</vt:lpstr>
      <vt:lpstr>Financial Matters</vt:lpstr>
      <vt:lpstr>Slide 84</vt:lpstr>
      <vt:lpstr> Infrastructure Development  &amp; Maintenance </vt:lpstr>
      <vt:lpstr>Slide 86</vt:lpstr>
      <vt:lpstr>Awards and Laurels</vt:lpstr>
      <vt:lpstr>Slide 88</vt:lpstr>
      <vt:lpstr>Awards and Laurels-II</vt:lpstr>
      <vt:lpstr>Slide 90</vt:lpstr>
      <vt:lpstr>Distinguished Visitors </vt:lpstr>
      <vt:lpstr>Slide 92</vt:lpstr>
      <vt:lpstr>Visits Abroad</vt:lpstr>
      <vt:lpstr>Slide 94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India Institute of                      Speech and Hearing</dc:title>
  <dc:creator>shijith kumar</dc:creator>
  <cp:lastModifiedBy>Dr. Shijith Kumar C</cp:lastModifiedBy>
  <cp:revision>223</cp:revision>
  <dcterms:created xsi:type="dcterms:W3CDTF">2013-08-02T18:43:45Z</dcterms:created>
  <dcterms:modified xsi:type="dcterms:W3CDTF">2013-08-08T22:53:48Z</dcterms:modified>
</cp:coreProperties>
</file>