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5230475" cy="10656888"/>
  <p:notesSz cx="6858000" cy="9144000"/>
  <p:defaultTextStyle>
    <a:defPPr>
      <a:defRPr lang="en-US"/>
    </a:defPPr>
    <a:lvl1pPr marL="0" algn="l" defTabSz="147922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9612" algn="l" defTabSz="147922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9225" algn="l" defTabSz="147922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8837" algn="l" defTabSz="147922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8450" algn="l" defTabSz="147922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98062" algn="l" defTabSz="147922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37675" algn="l" defTabSz="147922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77287" algn="l" defTabSz="147922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16900" algn="l" defTabSz="147922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96" y="-96"/>
      </p:cViewPr>
      <p:guideLst>
        <p:guide orient="horz" pos="3357"/>
        <p:guide pos="47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286" y="3310544"/>
            <a:ext cx="12945904" cy="22843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4571" y="6038903"/>
            <a:ext cx="10661333" cy="27234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9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8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8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98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37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7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16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42094" y="426771"/>
            <a:ext cx="3426857" cy="909289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1524" y="426771"/>
            <a:ext cx="10026729" cy="909289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102" y="6848039"/>
            <a:ext cx="12945904" cy="2116576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3102" y="4516845"/>
            <a:ext cx="12945904" cy="2331194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961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922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88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845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9806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3767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7728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1690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524" y="2486608"/>
            <a:ext cx="6726793" cy="7033053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42158" y="2486608"/>
            <a:ext cx="6726793" cy="7033053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524" y="2385467"/>
            <a:ext cx="6729438" cy="994149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9612" indent="0">
              <a:buNone/>
              <a:defRPr sz="3200" b="1"/>
            </a:lvl2pPr>
            <a:lvl3pPr marL="1479225" indent="0">
              <a:buNone/>
              <a:defRPr sz="2900" b="1"/>
            </a:lvl3pPr>
            <a:lvl4pPr marL="2218837" indent="0">
              <a:buNone/>
              <a:defRPr sz="2500" b="1"/>
            </a:lvl4pPr>
            <a:lvl5pPr marL="2958450" indent="0">
              <a:buNone/>
              <a:defRPr sz="2500" b="1"/>
            </a:lvl5pPr>
            <a:lvl6pPr marL="3698062" indent="0">
              <a:buNone/>
              <a:defRPr sz="2500" b="1"/>
            </a:lvl6pPr>
            <a:lvl7pPr marL="4437675" indent="0">
              <a:buNone/>
              <a:defRPr sz="2500" b="1"/>
            </a:lvl7pPr>
            <a:lvl8pPr marL="5177287" indent="0">
              <a:buNone/>
              <a:defRPr sz="2500" b="1"/>
            </a:lvl8pPr>
            <a:lvl9pPr marL="5916900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1524" y="3379615"/>
            <a:ext cx="6729438" cy="614004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36872" y="2385467"/>
            <a:ext cx="6732081" cy="994149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9612" indent="0">
              <a:buNone/>
              <a:defRPr sz="3200" b="1"/>
            </a:lvl2pPr>
            <a:lvl3pPr marL="1479225" indent="0">
              <a:buNone/>
              <a:defRPr sz="2900" b="1"/>
            </a:lvl3pPr>
            <a:lvl4pPr marL="2218837" indent="0">
              <a:buNone/>
              <a:defRPr sz="2500" b="1"/>
            </a:lvl4pPr>
            <a:lvl5pPr marL="2958450" indent="0">
              <a:buNone/>
              <a:defRPr sz="2500" b="1"/>
            </a:lvl5pPr>
            <a:lvl6pPr marL="3698062" indent="0">
              <a:buNone/>
              <a:defRPr sz="2500" b="1"/>
            </a:lvl6pPr>
            <a:lvl7pPr marL="4437675" indent="0">
              <a:buNone/>
              <a:defRPr sz="2500" b="1"/>
            </a:lvl7pPr>
            <a:lvl8pPr marL="5177287" indent="0">
              <a:buNone/>
              <a:defRPr sz="2500" b="1"/>
            </a:lvl8pPr>
            <a:lvl9pPr marL="5916900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36872" y="3379615"/>
            <a:ext cx="6732081" cy="614004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525" y="424302"/>
            <a:ext cx="5010721" cy="180575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4692" y="424303"/>
            <a:ext cx="8514259" cy="9095358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525" y="2230054"/>
            <a:ext cx="5010721" cy="7289608"/>
          </a:xfrm>
        </p:spPr>
        <p:txBody>
          <a:bodyPr/>
          <a:lstStyle>
            <a:lvl1pPr marL="0" indent="0">
              <a:buNone/>
              <a:defRPr sz="2300"/>
            </a:lvl1pPr>
            <a:lvl2pPr marL="739612" indent="0">
              <a:buNone/>
              <a:defRPr sz="2000"/>
            </a:lvl2pPr>
            <a:lvl3pPr marL="1479225" indent="0">
              <a:buNone/>
              <a:defRPr sz="1600"/>
            </a:lvl3pPr>
            <a:lvl4pPr marL="2218837" indent="0">
              <a:buNone/>
              <a:defRPr sz="1500"/>
            </a:lvl4pPr>
            <a:lvl5pPr marL="2958450" indent="0">
              <a:buNone/>
              <a:defRPr sz="1500"/>
            </a:lvl5pPr>
            <a:lvl6pPr marL="3698062" indent="0">
              <a:buNone/>
              <a:defRPr sz="1500"/>
            </a:lvl6pPr>
            <a:lvl7pPr marL="4437675" indent="0">
              <a:buNone/>
              <a:defRPr sz="1500"/>
            </a:lvl7pPr>
            <a:lvl8pPr marL="5177287" indent="0">
              <a:buNone/>
              <a:defRPr sz="1500"/>
            </a:lvl8pPr>
            <a:lvl9pPr marL="5916900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5279" y="7459822"/>
            <a:ext cx="9138285" cy="880674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85279" y="952213"/>
            <a:ext cx="9138285" cy="6394133"/>
          </a:xfrm>
        </p:spPr>
        <p:txBody>
          <a:bodyPr/>
          <a:lstStyle>
            <a:lvl1pPr marL="0" indent="0">
              <a:buNone/>
              <a:defRPr sz="5200"/>
            </a:lvl1pPr>
            <a:lvl2pPr marL="739612" indent="0">
              <a:buNone/>
              <a:defRPr sz="4500"/>
            </a:lvl2pPr>
            <a:lvl3pPr marL="1479225" indent="0">
              <a:buNone/>
              <a:defRPr sz="3900"/>
            </a:lvl3pPr>
            <a:lvl4pPr marL="2218837" indent="0">
              <a:buNone/>
              <a:defRPr sz="3200"/>
            </a:lvl4pPr>
            <a:lvl5pPr marL="2958450" indent="0">
              <a:buNone/>
              <a:defRPr sz="3200"/>
            </a:lvl5pPr>
            <a:lvl6pPr marL="3698062" indent="0">
              <a:buNone/>
              <a:defRPr sz="3200"/>
            </a:lvl6pPr>
            <a:lvl7pPr marL="4437675" indent="0">
              <a:buNone/>
              <a:defRPr sz="3200"/>
            </a:lvl7pPr>
            <a:lvl8pPr marL="5177287" indent="0">
              <a:buNone/>
              <a:defRPr sz="3200"/>
            </a:lvl8pPr>
            <a:lvl9pPr marL="5916900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85279" y="8340496"/>
            <a:ext cx="9138285" cy="1250704"/>
          </a:xfrm>
        </p:spPr>
        <p:txBody>
          <a:bodyPr/>
          <a:lstStyle>
            <a:lvl1pPr marL="0" indent="0">
              <a:buNone/>
              <a:defRPr sz="2300"/>
            </a:lvl1pPr>
            <a:lvl2pPr marL="739612" indent="0">
              <a:buNone/>
              <a:defRPr sz="2000"/>
            </a:lvl2pPr>
            <a:lvl3pPr marL="1479225" indent="0">
              <a:buNone/>
              <a:defRPr sz="1600"/>
            </a:lvl3pPr>
            <a:lvl4pPr marL="2218837" indent="0">
              <a:buNone/>
              <a:defRPr sz="1500"/>
            </a:lvl4pPr>
            <a:lvl5pPr marL="2958450" indent="0">
              <a:buNone/>
              <a:defRPr sz="1500"/>
            </a:lvl5pPr>
            <a:lvl6pPr marL="3698062" indent="0">
              <a:buNone/>
              <a:defRPr sz="1500"/>
            </a:lvl6pPr>
            <a:lvl7pPr marL="4437675" indent="0">
              <a:buNone/>
              <a:defRPr sz="1500"/>
            </a:lvl7pPr>
            <a:lvl8pPr marL="5177287" indent="0">
              <a:buNone/>
              <a:defRPr sz="1500"/>
            </a:lvl8pPr>
            <a:lvl9pPr marL="5916900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1524" y="426769"/>
            <a:ext cx="13707428" cy="1776148"/>
          </a:xfrm>
          <a:prstGeom prst="rect">
            <a:avLst/>
          </a:prstGeom>
        </p:spPr>
        <p:txBody>
          <a:bodyPr vert="horz" lIns="147922" tIns="73961" rIns="147922" bIns="7396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524" y="2486608"/>
            <a:ext cx="13707428" cy="7033053"/>
          </a:xfrm>
          <a:prstGeom prst="rect">
            <a:avLst/>
          </a:prstGeom>
        </p:spPr>
        <p:txBody>
          <a:bodyPr vert="horz" lIns="147922" tIns="73961" rIns="147922" bIns="7396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1524" y="9877358"/>
            <a:ext cx="3553778" cy="567381"/>
          </a:xfrm>
          <a:prstGeom prst="rect">
            <a:avLst/>
          </a:prstGeom>
        </p:spPr>
        <p:txBody>
          <a:bodyPr vert="horz" lIns="147922" tIns="73961" rIns="147922" bIns="73961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03746" y="9877358"/>
            <a:ext cx="4822984" cy="567381"/>
          </a:xfrm>
          <a:prstGeom prst="rect">
            <a:avLst/>
          </a:prstGeom>
        </p:spPr>
        <p:txBody>
          <a:bodyPr vert="horz" lIns="147922" tIns="73961" rIns="147922" bIns="73961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15174" y="9877358"/>
            <a:ext cx="3553778" cy="567381"/>
          </a:xfrm>
          <a:prstGeom prst="rect">
            <a:avLst/>
          </a:prstGeom>
        </p:spPr>
        <p:txBody>
          <a:bodyPr vert="horz" lIns="147922" tIns="73961" rIns="147922" bIns="73961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9225" rtl="0" eaLnBrk="1" latinLnBrk="0" hangingPunct="1"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4709" indent="-554709" algn="l" defTabSz="1479225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201870" indent="-462258" algn="l" defTabSz="1479225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9031" indent="-369806" algn="l" defTabSz="1479225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8644" indent="-369806" algn="l" defTabSz="1479225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28256" indent="-369806" algn="l" defTabSz="1479225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7868" indent="-369806" algn="l" defTabSz="147922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07481" indent="-369806" algn="l" defTabSz="147922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47093" indent="-369806" algn="l" defTabSz="147922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86706" indent="-369806" algn="l" defTabSz="147922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92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9612" algn="l" defTabSz="14792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9225" algn="l" defTabSz="14792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8837" algn="l" defTabSz="14792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8450" algn="l" defTabSz="14792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98062" algn="l" defTabSz="14792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37675" algn="l" defTabSz="14792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77287" algn="l" defTabSz="14792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16900" algn="l" defTabSz="147922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3309938"/>
            <a:ext cx="18149888" cy="5334000"/>
          </a:xfrm>
        </p:spPr>
        <p:txBody>
          <a:bodyPr>
            <a:noAutofit/>
          </a:bodyPr>
          <a:lstStyle/>
          <a:p>
            <a:r>
              <a:rPr lang="en-IN" sz="9600" dirty="0" smtClean="0">
                <a:latin typeface="DaunPenh" pitchFamily="2" charset="0"/>
                <a:cs typeface="DaunPenh" pitchFamily="2" charset="0"/>
              </a:rPr>
              <a:t>ALL INDIA INSTITUTE OF SPEECH &amp; HEARING</a:t>
            </a:r>
            <a:br>
              <a:rPr lang="en-IN" sz="9600" dirty="0" smtClean="0">
                <a:latin typeface="DaunPenh" pitchFamily="2" charset="0"/>
                <a:cs typeface="DaunPenh" pitchFamily="2" charset="0"/>
              </a:rPr>
            </a:br>
            <a:r>
              <a:rPr lang="en-IN" sz="9600" dirty="0" smtClean="0">
                <a:latin typeface="DaunPenh" pitchFamily="2" charset="0"/>
                <a:cs typeface="DaunPenh" pitchFamily="2" charset="0"/>
              </a:rPr>
              <a:t>LIBRARY &amp; INFORMATION CENTRE</a:t>
            </a:r>
            <a:br>
              <a:rPr lang="en-IN" sz="9600" dirty="0" smtClean="0">
                <a:latin typeface="DaunPenh" pitchFamily="2" charset="0"/>
                <a:cs typeface="DaunPenh" pitchFamily="2" charset="0"/>
              </a:rPr>
            </a:br>
            <a:r>
              <a:rPr lang="en-IN" sz="9600" dirty="0" smtClean="0">
                <a:solidFill>
                  <a:srgbClr val="FF0000"/>
                </a:solidFill>
                <a:latin typeface="DaunPenh" pitchFamily="2" charset="0"/>
                <a:cs typeface="DaunPenh" pitchFamily="2" charset="0"/>
              </a:rPr>
              <a:t>The Premier Information Resource Centre in the country on Communication disorders </a:t>
            </a:r>
            <a:endParaRPr lang="en-IN" sz="9600" dirty="0">
              <a:solidFill>
                <a:srgbClr val="FF0000"/>
              </a:solidFill>
              <a:latin typeface="DaunPenh" pitchFamily="2" charset="0"/>
              <a:cs typeface="DaunPen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CD-ROM PORTAL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Facilitate online access to hundreds of Book CD-ROMS</a:t>
            </a:r>
          </a:p>
          <a:p>
            <a:r>
              <a:rPr lang="en-IN" dirty="0" smtClean="0"/>
              <a:t>Based on </a:t>
            </a:r>
            <a:r>
              <a:rPr lang="en-IN" b="1" dirty="0" smtClean="0"/>
              <a:t>Open </a:t>
            </a:r>
            <a:r>
              <a:rPr lang="en-IN" b="1" dirty="0" err="1" smtClean="0"/>
              <a:t>Biblio</a:t>
            </a:r>
            <a:r>
              <a:rPr lang="en-IN" dirty="0" smtClean="0"/>
              <a:t>, an open source software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ONLINE PUBLIC ACCESS CATALOGUE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Facilitates </a:t>
            </a:r>
            <a:r>
              <a:rPr lang="en-IN" dirty="0" smtClean="0"/>
              <a:t>searching of </a:t>
            </a:r>
            <a:r>
              <a:rPr lang="en-IN" dirty="0" err="1" smtClean="0"/>
              <a:t>variuos</a:t>
            </a:r>
            <a:r>
              <a:rPr lang="en-IN" dirty="0" smtClean="0"/>
              <a:t> information resources </a:t>
            </a:r>
            <a:r>
              <a:rPr lang="en-IN" dirty="0" smtClean="0"/>
              <a:t>in the collection</a:t>
            </a:r>
          </a:p>
          <a:p>
            <a:r>
              <a:rPr lang="en-IN" dirty="0" smtClean="0"/>
              <a:t>Based on </a:t>
            </a:r>
            <a:r>
              <a:rPr lang="en-IN" b="1" dirty="0" smtClean="0"/>
              <a:t>Book Magic,</a:t>
            </a:r>
            <a:r>
              <a:rPr lang="en-IN" dirty="0" smtClean="0"/>
              <a:t> </a:t>
            </a:r>
            <a:r>
              <a:rPr lang="en-IN" dirty="0" smtClean="0"/>
              <a:t>an Integrated </a:t>
            </a:r>
            <a:r>
              <a:rPr lang="en-IN" dirty="0" smtClean="0"/>
              <a:t>Library Management Software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37" y="426769"/>
            <a:ext cx="14778038" cy="1776148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NATIONAL </a:t>
            </a:r>
            <a:r>
              <a:rPr lang="en-IN" dirty="0" smtClean="0"/>
              <a:t>LEVEL INFORMATION SERVICES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Member, ERMED consortium, Ministry of Health &amp; Family Welfare, Govt. Of India</a:t>
            </a:r>
          </a:p>
          <a:p>
            <a:r>
              <a:rPr lang="en-IN" dirty="0" smtClean="0"/>
              <a:t>Member, NLIST Service, Ministry of  Human Resources Development, Govt. Of India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INFRASTRUCTURE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Own Web Portal</a:t>
            </a:r>
          </a:p>
          <a:p>
            <a:r>
              <a:rPr lang="en-IN" dirty="0" smtClean="0"/>
              <a:t>Fully </a:t>
            </a:r>
            <a:r>
              <a:rPr lang="en-IN" dirty="0" smtClean="0"/>
              <a:t>Automated In-house System</a:t>
            </a:r>
            <a:endParaRPr lang="en-IN" dirty="0" smtClean="0"/>
          </a:p>
          <a:p>
            <a:r>
              <a:rPr lang="en-IN" dirty="0" smtClean="0"/>
              <a:t>Internet Centre with </a:t>
            </a:r>
            <a:r>
              <a:rPr lang="en-IN" dirty="0" smtClean="0"/>
              <a:t>High Speed Connectivity</a:t>
            </a:r>
            <a:endParaRPr lang="en-IN" dirty="0" smtClean="0"/>
          </a:p>
          <a:p>
            <a:r>
              <a:rPr lang="en-IN" dirty="0" smtClean="0"/>
              <a:t>Spacious Reading Rooms</a:t>
            </a:r>
          </a:p>
          <a:p>
            <a:r>
              <a:rPr lang="en-IN" dirty="0" smtClean="0"/>
              <a:t>Campus Wide Network Linking </a:t>
            </a:r>
          </a:p>
          <a:p>
            <a:r>
              <a:rPr lang="en-IN" dirty="0" smtClean="0"/>
              <a:t>Virtual Private Network to DHLS </a:t>
            </a:r>
            <a:r>
              <a:rPr lang="en-IN" dirty="0" smtClean="0"/>
              <a:t>Centres </a:t>
            </a:r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PRINT &amp; E-BOOKS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523" y="2486608"/>
            <a:ext cx="16378714" cy="7033053"/>
          </a:xfrm>
        </p:spPr>
        <p:txBody>
          <a:bodyPr/>
          <a:lstStyle/>
          <a:p>
            <a:pPr algn="just"/>
            <a:r>
              <a:rPr lang="en-IN" dirty="0" smtClean="0"/>
              <a:t>A collection of 20,000 print books on communication disorders published from all over the world</a:t>
            </a:r>
          </a:p>
          <a:p>
            <a:pPr algn="just"/>
            <a:r>
              <a:rPr lang="en-IN" dirty="0" smtClean="0"/>
              <a:t>A unique collection of e-books on communication disorders </a:t>
            </a:r>
          </a:p>
          <a:p>
            <a:pPr algn="just"/>
            <a:r>
              <a:rPr lang="en-IN" dirty="0" smtClean="0"/>
              <a:t>Access to world famous e-book databases such as </a:t>
            </a:r>
            <a:r>
              <a:rPr lang="en-IN" dirty="0" err="1" smtClean="0"/>
              <a:t>ebrary</a:t>
            </a:r>
            <a:r>
              <a:rPr lang="en-IN" dirty="0" smtClean="0"/>
              <a:t> with thousands of titles on various subjects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PRINT  &amp; E-JOURNALS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Subscription </a:t>
            </a:r>
            <a:r>
              <a:rPr lang="en-IN" dirty="0" smtClean="0"/>
              <a:t>to </a:t>
            </a:r>
            <a:r>
              <a:rPr lang="en-IN" dirty="0" smtClean="0"/>
              <a:t>113  print/e-journals on communication disorders published from all over the world</a:t>
            </a:r>
          </a:p>
          <a:p>
            <a:r>
              <a:rPr lang="en-IN" dirty="0" smtClean="0"/>
              <a:t>A unique collection of online  &amp; print journal archives on communication disorders</a:t>
            </a:r>
          </a:p>
          <a:p>
            <a:r>
              <a:rPr lang="en-IN" dirty="0" smtClean="0"/>
              <a:t>Access to thousands of e-journals on </a:t>
            </a:r>
            <a:r>
              <a:rPr lang="en-IN" dirty="0" smtClean="0"/>
              <a:t>various </a:t>
            </a:r>
            <a:r>
              <a:rPr lang="en-IN" dirty="0" smtClean="0"/>
              <a:t>subject fields over </a:t>
            </a:r>
            <a:r>
              <a:rPr lang="en-IN" dirty="0" smtClean="0"/>
              <a:t>NLIST database</a:t>
            </a:r>
            <a:endParaRPr lang="en-IN" dirty="0" smtClean="0"/>
          </a:p>
          <a:p>
            <a:r>
              <a:rPr lang="en-IN" dirty="0" smtClean="0"/>
              <a:t>Access to ERMED e-journals 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DIGITAL REPOSITORY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unique collection of 1500 digitized research reports based on the research carried out at AIISH</a:t>
            </a:r>
          </a:p>
          <a:p>
            <a:r>
              <a:rPr lang="en-IN" dirty="0" smtClean="0"/>
              <a:t>Includes postgraduate, doctoral, post doctoral and funded research reports </a:t>
            </a:r>
          </a:p>
          <a:p>
            <a:r>
              <a:rPr lang="en-IN" dirty="0" smtClean="0"/>
              <a:t>Provides free access </a:t>
            </a:r>
            <a:r>
              <a:rPr lang="en-IN" dirty="0" smtClean="0"/>
              <a:t>around the world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BIBLIOGRAPHIC DATABASES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Access to the international databases on Communication Disorders:</a:t>
            </a:r>
          </a:p>
          <a:p>
            <a:pPr>
              <a:buNone/>
            </a:pPr>
            <a:r>
              <a:rPr lang="en-IN" dirty="0" smtClean="0"/>
              <a:t>               </a:t>
            </a:r>
          </a:p>
          <a:p>
            <a:pPr>
              <a:buNone/>
            </a:pPr>
            <a:r>
              <a:rPr lang="en-IN" dirty="0" smtClean="0"/>
              <a:t> 			</a:t>
            </a:r>
            <a:r>
              <a:rPr lang="en-IN" b="1" dirty="0" smtClean="0"/>
              <a:t>COMDISDOME</a:t>
            </a:r>
          </a:p>
          <a:p>
            <a:pPr>
              <a:buNone/>
            </a:pPr>
            <a:r>
              <a:rPr lang="en-IN" dirty="0" smtClean="0"/>
              <a:t>                	</a:t>
            </a:r>
          </a:p>
          <a:p>
            <a:pPr>
              <a:buNone/>
            </a:pPr>
            <a:r>
              <a:rPr lang="en-IN" dirty="0" smtClean="0"/>
              <a:t>			</a:t>
            </a:r>
            <a:r>
              <a:rPr lang="en-IN" b="1" dirty="0" smtClean="0"/>
              <a:t>LLBA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cap="all" dirty="0" smtClean="0"/>
              <a:t>Plagiarism detection service</a:t>
            </a:r>
            <a:endParaRPr lang="en-IN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Makes use of </a:t>
            </a:r>
            <a:r>
              <a:rPr lang="en-IN" b="1" dirty="0" err="1" smtClean="0"/>
              <a:t>Turnitin</a:t>
            </a:r>
            <a:r>
              <a:rPr lang="en-IN" dirty="0" smtClean="0"/>
              <a:t>, </a:t>
            </a:r>
            <a:r>
              <a:rPr lang="en-IN" dirty="0" smtClean="0"/>
              <a:t>the world’s most popular plagiarism detection software</a:t>
            </a:r>
          </a:p>
          <a:p>
            <a:r>
              <a:rPr lang="en-IN" dirty="0" smtClean="0"/>
              <a:t>Facilitates user accounts to the entire academic community of the Institute</a:t>
            </a:r>
          </a:p>
          <a:p>
            <a:r>
              <a:rPr lang="en-IN" dirty="0" smtClean="0"/>
              <a:t>Ensures quality in research papers / reports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DIGITAL LANGUAGE LABORATORY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Improves English language communication skills of the Institute community </a:t>
            </a:r>
          </a:p>
          <a:p>
            <a:r>
              <a:rPr lang="en-IN" dirty="0" smtClean="0"/>
              <a:t>Based on </a:t>
            </a:r>
            <a:r>
              <a:rPr lang="en-IN" b="1" dirty="0" smtClean="0"/>
              <a:t>Orel Digital Lab Software </a:t>
            </a:r>
          </a:p>
          <a:p>
            <a:r>
              <a:rPr lang="en-IN" dirty="0" smtClean="0"/>
              <a:t>Provides access to 5000 hours of practising materials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Online Newspaper Clipping Service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Facilitates </a:t>
            </a:r>
            <a:r>
              <a:rPr lang="en-IN" dirty="0" smtClean="0"/>
              <a:t>online access to news on Institute activities published in print media</a:t>
            </a:r>
          </a:p>
          <a:p>
            <a:r>
              <a:rPr lang="en-IN" dirty="0" smtClean="0"/>
              <a:t>Uses </a:t>
            </a:r>
            <a:r>
              <a:rPr lang="en-IN" b="1" dirty="0" err="1" smtClean="0"/>
              <a:t>NewsNIC</a:t>
            </a:r>
            <a:r>
              <a:rPr lang="en-IN" dirty="0" smtClean="0"/>
              <a:t>, the software provided by the National Informatics Centre, Govt. Of India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REMOTE ACCESS SERVICE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Facilitates </a:t>
            </a:r>
            <a:r>
              <a:rPr lang="en-IN" dirty="0" smtClean="0"/>
              <a:t>off campus access to the Institute subscribed electronic resources from all over the world</a:t>
            </a:r>
          </a:p>
          <a:p>
            <a:r>
              <a:rPr lang="en-IN" dirty="0" smtClean="0"/>
              <a:t>Based on </a:t>
            </a:r>
            <a:r>
              <a:rPr lang="en-IN" b="1" dirty="0" smtClean="0"/>
              <a:t>EZ Proxy</a:t>
            </a:r>
            <a:r>
              <a:rPr lang="en-IN" dirty="0" smtClean="0"/>
              <a:t>, the software published by the Online Computer Library Centre, USA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370</Words>
  <Application>Microsoft Office PowerPoint</Application>
  <PresentationFormat>Custom</PresentationFormat>
  <Paragraphs>51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ALL INDIA INSTITUTE OF SPEECH &amp; HEARING LIBRARY &amp; INFORMATION CENTRE The Premier Information Resource Centre in the country on Communication disorders </vt:lpstr>
      <vt:lpstr>PRINT &amp; E-BOOKS</vt:lpstr>
      <vt:lpstr>PRINT  &amp; E-JOURNALS</vt:lpstr>
      <vt:lpstr>DIGITAL REPOSITORY </vt:lpstr>
      <vt:lpstr>BIBLIOGRAPHIC DATABASES</vt:lpstr>
      <vt:lpstr>Plagiarism detection service</vt:lpstr>
      <vt:lpstr>DIGITAL LANGUAGE LABORATORY </vt:lpstr>
      <vt:lpstr>Online Newspaper Clipping Service</vt:lpstr>
      <vt:lpstr>REMOTE ACCESS SERVICE</vt:lpstr>
      <vt:lpstr>CD-ROM PORTAL</vt:lpstr>
      <vt:lpstr>ONLINE PUBLIC ACCESS CATALOGUE</vt:lpstr>
      <vt:lpstr>NATIONAL LEVEL INFORMATION SERVICES</vt:lpstr>
      <vt:lpstr>INFRASTRUCTURE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INDIA INSTITUTE OF SPEECH &amp; HEARING LIBRARY &amp; INFORMATION CENTRE The Premier Information Resource Centre in the country on Communication disorders</dc:title>
  <dc:creator>Dr. Shijith Kumar C</dc:creator>
  <cp:lastModifiedBy>Dr. Shijith Kumar C</cp:lastModifiedBy>
  <cp:revision>9</cp:revision>
  <dcterms:created xsi:type="dcterms:W3CDTF">2006-08-16T00:00:00Z</dcterms:created>
  <dcterms:modified xsi:type="dcterms:W3CDTF">2014-10-16T03:22:56Z</dcterms:modified>
</cp:coreProperties>
</file>