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53"/>
  </p:notesMasterIdLst>
  <p:handoutMasterIdLst>
    <p:handoutMasterId r:id="rId54"/>
  </p:handoutMasterIdLst>
  <p:sldIdLst>
    <p:sldId id="256" r:id="rId2"/>
    <p:sldId id="310" r:id="rId3"/>
    <p:sldId id="308" r:id="rId4"/>
    <p:sldId id="309" r:id="rId5"/>
    <p:sldId id="311" r:id="rId6"/>
    <p:sldId id="312" r:id="rId7"/>
    <p:sldId id="257" r:id="rId8"/>
    <p:sldId id="259" r:id="rId9"/>
    <p:sldId id="265" r:id="rId10"/>
    <p:sldId id="261" r:id="rId11"/>
    <p:sldId id="266" r:id="rId12"/>
    <p:sldId id="267" r:id="rId13"/>
    <p:sldId id="268" r:id="rId14"/>
    <p:sldId id="269" r:id="rId15"/>
    <p:sldId id="272" r:id="rId16"/>
    <p:sldId id="270" r:id="rId17"/>
    <p:sldId id="278" r:id="rId18"/>
    <p:sldId id="271" r:id="rId19"/>
    <p:sldId id="279" r:id="rId20"/>
    <p:sldId id="274" r:id="rId21"/>
    <p:sldId id="280" r:id="rId22"/>
    <p:sldId id="275" r:id="rId23"/>
    <p:sldId id="273" r:id="rId24"/>
    <p:sldId id="281" r:id="rId25"/>
    <p:sldId id="282" r:id="rId26"/>
    <p:sldId id="283" r:id="rId27"/>
    <p:sldId id="284" r:id="rId28"/>
    <p:sldId id="285" r:id="rId29"/>
    <p:sldId id="306" r:id="rId30"/>
    <p:sldId id="286" r:id="rId31"/>
    <p:sldId id="30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13" r:id="rId49"/>
    <p:sldId id="314" r:id="rId50"/>
    <p:sldId id="305" r:id="rId51"/>
    <p:sldId id="315" r:id="rId52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525"/>
    <a:srgbClr val="D6009E"/>
    <a:srgbClr val="33CCFF"/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7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B6AB055-C082-477E-A801-5B23A0F4C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96DCE89-97DE-43FB-8318-F6AF82E3F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E45B79-03D2-45BE-BDA0-69ABBC200EBC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(Emergency medical services[mh] OR "emergency room"[tw] OR "emergency department"[tw])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Intracranial Hemorrhages[mh]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Intracerebral hemorrhage[tw]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Intracranial hemorrhage[tw]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Anticoagulants[mh]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Anticoagulants [Pharmacological Action]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Anticoagul*[tw]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(Emergency medical services[mh] OR "emergency room"[tw] OR "emergency department"[tw]) AND (Intracranial Hemorrhages[mh] OR Intracerebral hemorrhage[tw] OR Intracranial hemorrhage[tw]) AND (Anticoagulants[mh] Anticoagulants [Pharmacological Action] OR Anticoagul*[tw]) AND 2000:2008[dp]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YIELD: 20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(Emergency medical services[mh] OR "emergency room"[tw] OR "emergency department"[tw]) AND (Intracranial Hemorrhages[mh] OR Intracerebral hemorrhage[tw] OR Intracranial hemorrhage[tw]) AND 2000:2008[dp] AND review[pt]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(Intracranial Hemorrhages[mh] OR Intracerebral hemorrhage[tw] OR Intracranial hemorrhage[tw]) AND (Anticoagulants[mh] Anticoagulants [Pharmacological Action] OR Anticoagul*[tw]) AND 2000:2008[dp] AND review[pt]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EFE1601-1041-4CDE-BB9D-389961EA0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AE4BC-C492-455F-8585-680995467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18329-FC2A-4B56-862F-64E949697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1EBF1-00C1-4F17-8DCD-FFC5FB4C8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A4B94-4BC4-43BE-AB1D-43C912864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C0ABC-2E57-4037-BB1F-2ECE56A92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B4F71DB-26D4-40A6-A96D-BD82AABD5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566B95F-C29F-4180-93D2-3F1D6AF93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41DFAA8-E150-4757-8EB5-E12B70FC8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279E0-2642-4F7D-8E86-9AEEFB7B5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17EDAC9-F8E1-4F31-9D85-16D1C37B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7E62D-1EB7-4EDB-8857-38FEA1324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B4B10269-109A-4977-BF54-45E32ED77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63CEE70-1769-4A5B-96CB-1D1A785C3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2" r:id="rId2"/>
    <p:sldLayoutId id="2147483877" r:id="rId3"/>
    <p:sldLayoutId id="2147483878" r:id="rId4"/>
    <p:sldLayoutId id="2147483879" r:id="rId5"/>
    <p:sldLayoutId id="2147483873" r:id="rId6"/>
    <p:sldLayoutId id="2147483880" r:id="rId7"/>
    <p:sldLayoutId id="2147483874" r:id="rId8"/>
    <p:sldLayoutId id="2147483881" r:id="rId9"/>
    <p:sldLayoutId id="2147483875" r:id="rId10"/>
    <p:sldLayoutId id="2147483882" r:id="rId11"/>
    <p:sldLayoutId id="2147483883" r:id="rId12"/>
    <p:sldLayoutId id="214748388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FEB80A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00ADD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books/bv.fcgi?rid=helppubmed.section.pubmedhelp.Search_Field_Descri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lm.nih.gov/bsd/bsd_key.html" TargetMode="Externa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1143000"/>
            <a:ext cx="6477000" cy="1828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bg1"/>
                </a:solidFill>
              </a:rPr>
              <a:t>Effective Medical Literature Searching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4724400"/>
            <a:ext cx="6705600" cy="685800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endParaRPr lang="en-US" sz="1300" dirty="0" smtClean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en-US" sz="1300" dirty="0" smtClean="0">
                <a:solidFill>
                  <a:schemeClr val="bg1"/>
                </a:solidFill>
              </a:rPr>
              <a:t>Sandra L. Martin, M.L.S., EdD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en-US" sz="1300" dirty="0" smtClean="0">
                <a:solidFill>
                  <a:schemeClr val="bg1"/>
                </a:solidFill>
              </a:rPr>
              <a:t>Knowledge Management and Eskind Biomedical Library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Searching a Database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/>
              <a:t>Different search interfaces do the same things in slightly different ways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Good search interfaces should provide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Ability to search for a specific item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Ability to search for related items to a known item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Ability to search in a specific field or fields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Ability to combine search terms using Boolean Logic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Ability to retrieve search results in a useful 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Boolean Logic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A British mathematician named George Boole (1815-1864) developed an algebraic system of logic that is now widely used in computer and electronic systems including database searching.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While Boole’s algebraic system can be complex, a very simple form of Boolean Logic is used for searching most bibliographic databases.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Boolean Operators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Standard Boolean Logic for database searching uses 3 relationships among search terms.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mtClean="0"/>
              <a:t>AND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mtClean="0"/>
              <a:t>OR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mtClean="0"/>
              <a:t>NOT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It is both simple and powerful.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AND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0" y="2133600"/>
            <a:ext cx="41910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smtClean="0"/>
              <a:t>BOTH </a:t>
            </a:r>
            <a:r>
              <a:rPr lang="en-US" sz="2400" smtClean="0"/>
              <a:t>terms included in any results.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/>
              <a:t>If a record has only one of the two terms, it will not be retrieved.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/>
              <a:t>If the record has neither term, it will not be retrieved.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/>
              <a:t>What does this do to the amount of records retrieved?</a:t>
            </a:r>
          </a:p>
        </p:txBody>
      </p:sp>
      <p:pic>
        <p:nvPicPr>
          <p:cNvPr id="23556" name="Picture 5" descr="show_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57400"/>
            <a:ext cx="3962400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OR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724400" y="1600200"/>
            <a:ext cx="42672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smtClean="0"/>
              <a:t>Only one</a:t>
            </a:r>
            <a:r>
              <a:rPr lang="en-US" sz="2800" smtClean="0"/>
              <a:t> (</a:t>
            </a:r>
            <a:r>
              <a:rPr lang="en-US" sz="2800" b="1" smtClean="0"/>
              <a:t>NOT both</a:t>
            </a:r>
            <a:r>
              <a:rPr lang="en-US" sz="2800" smtClean="0"/>
              <a:t>) of the terms are in the results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‘OR’ will retrieve the record if both are included.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What does OR do to the amount of records retrieved?</a:t>
            </a:r>
          </a:p>
        </p:txBody>
      </p:sp>
      <p:pic>
        <p:nvPicPr>
          <p:cNvPr id="24580" name="Picture 5" descr="show_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4419600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NOT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257800" y="1600200"/>
            <a:ext cx="3733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Excludes any results containing the term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Records containing both will not be retrieved.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What does NOT do to the amount of records retrieved?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US" sz="3600" smtClean="0"/>
          </a:p>
        </p:txBody>
      </p:sp>
      <p:pic>
        <p:nvPicPr>
          <p:cNvPr id="25604" name="Picture 5" descr="show_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51816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Using OR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“OR” groupings contain terms for the same idea/concept and are usually put in parenthesis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i="1" smtClean="0"/>
              <a:t>(term OR term OR term)</a:t>
            </a:r>
            <a:r>
              <a:rPr lang="en-US" sz="280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where all terms are difference ways of representing the same concept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b="1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smtClean="0"/>
              <a:t>(faculty OR teachers OR professors)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b="1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smtClean="0"/>
              <a:t>(students OR learners OR pupils)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Using AND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“AND” groupings contain terms for different ideas/concepts and can combine OR groupings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i="1" smtClean="0"/>
              <a:t>Term AND (Term OR Term)</a:t>
            </a:r>
            <a:r>
              <a:rPr lang="en-US" sz="2800" smtClean="0"/>
              <a:t> where each represents a different concept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b="1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smtClean="0"/>
              <a:t>heart attack AND smoking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b="1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smtClean="0"/>
              <a:t>Diabetes AND exercise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b="1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smtClean="0"/>
              <a:t>Cancer AND (treatment OR therapy)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Using NOT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“NOT” statements are usually put last and can contain an “OR” grouping; they are often used to get rid of a common subgroup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Students NOT dental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Diabetes NOT juvenile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Putting Them Together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Identify the concepts (Parse the question)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List specific terms for each concept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Put the terms for each concept in an OR statements within parentheses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Combine OR statements with AND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Add any NOT statements to the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</a:rPr>
              <a:t>Objectives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Formulate your question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Understand basic database structure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Use of Boolean Logic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Use Field Searching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Use of Controlled Vocabulary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Specialty techniques (truncation, etc.)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Building your search strategy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Creating a Boolean Search</a:t>
            </a:r>
          </a:p>
        </p:txBody>
      </p:sp>
      <p:graphicFrame>
        <p:nvGraphicFramePr>
          <p:cNvPr id="22579" name="Group 51"/>
          <p:cNvGraphicFramePr>
            <a:graphicFrameLocks noGrp="1"/>
          </p:cNvGraphicFramePr>
          <p:nvPr>
            <p:ph type="tbl" idx="1"/>
          </p:nvPr>
        </p:nvGraphicFramePr>
        <p:xfrm>
          <a:off x="457200" y="3733800"/>
          <a:ext cx="8229600" cy="2359026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Concept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Influenza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Concept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Vitamin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Concept 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Treatment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Concept 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helpfulness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Influenza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Vitamin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Treatment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Outcome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Flu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Ascorbic acid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Therapy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Recovery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Orange Juice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Management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Success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50" name="Text Box 37"/>
          <p:cNvSpPr txBox="1">
            <a:spLocks noChangeArrowheads="1"/>
          </p:cNvSpPr>
          <p:nvPr/>
        </p:nvSpPr>
        <p:spPr bwMode="auto">
          <a:xfrm>
            <a:off x="609600" y="2286000"/>
            <a:ext cx="7696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QUESTION: Is Vitamin C helpful in treating the flu?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b="1" dirty="0">
                <a:latin typeface="Arial" charset="0"/>
              </a:rPr>
              <a:t>Identify concepts and list terms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Step 2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smtClean="0"/>
              <a:t>2. Make your OR statements, one per concept</a:t>
            </a:r>
          </a:p>
          <a:p>
            <a:pPr marL="990600" lvl="1" indent="-533400" eaLnBrk="1" hangingPunct="1"/>
            <a:r>
              <a:rPr lang="en-US" smtClean="0"/>
              <a:t>(influenza OR flu OR orthomyxovirus)</a:t>
            </a:r>
          </a:p>
          <a:p>
            <a:pPr marL="990600" lvl="1" indent="-533400" eaLnBrk="1" hangingPunct="1"/>
            <a:r>
              <a:rPr lang="en-US" smtClean="0"/>
              <a:t>(vitamin C OR ascorbic acid OR ascorbate)</a:t>
            </a:r>
          </a:p>
          <a:p>
            <a:pPr marL="990600" lvl="1" indent="-533400" eaLnBrk="1" hangingPunct="1"/>
            <a:r>
              <a:rPr lang="en-US" smtClean="0"/>
              <a:t>(treatment OR therapy OR management)</a:t>
            </a:r>
          </a:p>
          <a:p>
            <a:pPr marL="990600" lvl="1" indent="-533400" eaLnBrk="1" hangingPunct="1"/>
            <a:r>
              <a:rPr lang="en-US" smtClean="0"/>
              <a:t>(outcome OR recovery OR success)</a:t>
            </a:r>
          </a:p>
          <a:p>
            <a:pPr marL="990600" lvl="1" indent="-533400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Steps 3 and 4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3. Put “AND” between each of the OR statements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smtClean="0"/>
              <a:t>(influenza OR flu) AND (vitamin C OR ascorbic acid OR orange juice) AND (treatment OR therapy OR management) AND (outcome OR recovery OR success)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4. Consider any NOT statements you might want to add.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i="1" smtClean="0"/>
              <a:t>Note: NOT isn’t used very often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Parsing a Boolean Search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b="1" smtClean="0"/>
              <a:t>(emergency OR acute OR critical) AND (treatment OR therapy OR management OR care) AND (motor vehicle accident OR car crash) NOT (pedestrian OR walking</a:t>
            </a:r>
            <a:r>
              <a:rPr lang="en-US" sz="2800" b="1" smtClean="0"/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/>
              <a:t>What are the four concepts?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/>
              <a:t>What terms are used for each concept?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/>
              <a:t>Which three concepts must be included in all records found?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/>
              <a:t>Which concept must not be included in any record found?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Beyond Basic Boolean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Field Searching</a:t>
            </a:r>
          </a:p>
          <a:p>
            <a:pPr eaLnBrk="1" hangingPunct="1"/>
            <a:r>
              <a:rPr lang="en-US" smtClean="0"/>
              <a:t>Controlled Vocabulary</a:t>
            </a:r>
          </a:p>
          <a:p>
            <a:pPr lvl="1" eaLnBrk="1" hangingPunct="1"/>
            <a:r>
              <a:rPr lang="en-US" smtClean="0"/>
              <a:t>Subject vs. Keyword Searching</a:t>
            </a:r>
          </a:p>
          <a:p>
            <a:pPr eaLnBrk="1" hangingPunct="1"/>
            <a:r>
              <a:rPr lang="en-US" smtClean="0"/>
              <a:t>Specialty Features</a:t>
            </a:r>
          </a:p>
          <a:p>
            <a:pPr lvl="1" eaLnBrk="1" hangingPunct="1"/>
            <a:r>
              <a:rPr lang="en-US" smtClean="0"/>
              <a:t>Truncation</a:t>
            </a:r>
          </a:p>
          <a:p>
            <a:pPr lvl="1" eaLnBrk="1" hangingPunct="1"/>
            <a:r>
              <a:rPr lang="en-US" smtClean="0"/>
              <a:t>Phrase searching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Field Searching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Almost all databases will provide you with some ability to search a specific field or fields. </a:t>
            </a:r>
          </a:p>
          <a:p>
            <a:pPr eaLnBrk="1" hangingPunct="1"/>
            <a:r>
              <a:rPr lang="en-US" sz="2800" smtClean="0"/>
              <a:t>Allows faster searching</a:t>
            </a:r>
          </a:p>
          <a:p>
            <a:pPr eaLnBrk="1" hangingPunct="1"/>
            <a:r>
              <a:rPr lang="en-US" sz="2800" smtClean="0"/>
              <a:t>Allows more accurate searching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Not all databases may make all fields searchable.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Each search system will require a specific format.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4000" smtClean="0"/>
              <a:t>All Field vs. Specific Field Searches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I would like to find articles by John Smith.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Search all fields: John Smith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Search Author Field only: John Smith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I would like to find an article published in 1997.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Search all fields: 1997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Search Publication Date Field: 1997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Why waste time searching for a date in the author field or an author in the volume field?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Formats for Field Searching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Different databases provide different formats for specifying fields.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Most use field names or nicknames </a:t>
            </a:r>
          </a:p>
          <a:p>
            <a:pPr eaLnBrk="1" hangingPunct="1"/>
            <a:r>
              <a:rPr lang="en-US" sz="2800" smtClean="0"/>
              <a:t>Field ‘tags’ OR ‘labels’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which may follow a period or be placed in brackets or parentheses.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Some databases offer forms or drop-down menus. 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04800" y="3810000"/>
            <a:ext cx="8229600" cy="23622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smtClean="0"/>
              <a:t>PubMed</a:t>
            </a:r>
          </a:p>
          <a:p>
            <a:pPr marL="990600" lvl="1" indent="-533400" eaLnBrk="1" hangingPunct="1">
              <a:buFontTx/>
              <a:buNone/>
            </a:pPr>
            <a:r>
              <a:rPr lang="en-US" smtClean="0"/>
              <a:t>Field tags go in [] and follow term</a:t>
            </a:r>
          </a:p>
          <a:p>
            <a:pPr marL="990600" lvl="1" indent="-533400" eaLnBrk="1" hangingPunct="1">
              <a:buFontTx/>
              <a:buNone/>
            </a:pPr>
            <a:r>
              <a:rPr lang="en-US" smtClean="0"/>
              <a:t>Field tags can be used within Boolean queries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 t="14421" r="39063" b="39218"/>
          <a:stretch>
            <a:fillRect/>
          </a:stretch>
        </p:blipFill>
        <p:spPr bwMode="auto">
          <a:xfrm>
            <a:off x="304800" y="228600"/>
            <a:ext cx="5943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3124200" y="1447800"/>
            <a:ext cx="0" cy="2971800"/>
          </a:xfrm>
          <a:prstGeom prst="line">
            <a:avLst/>
          </a:prstGeom>
          <a:noFill/>
          <a:ln w="635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PubMed Field Tags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accent2"/>
                </a:solidFill>
                <a:hlinkClick r:id="rId2"/>
              </a:rPr>
              <a:t>http://www.ncbi.nlm.nih.gov/books/bv.fcgi?rid=helppubmed.section.pubmedhelp.Search_Field_Descrip</a:t>
            </a:r>
            <a:endParaRPr lang="en-US" smtClean="0">
              <a:solidFill>
                <a:schemeClr val="accent2"/>
              </a:solidFill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533400" y="3505200"/>
            <a:ext cx="39624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[au] = author</a:t>
            </a:r>
          </a:p>
          <a:p>
            <a:pPr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[ti] = title</a:t>
            </a:r>
          </a:p>
          <a:p>
            <a:pPr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[tw] = textword</a:t>
            </a:r>
          </a:p>
          <a:p>
            <a:pPr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[tiab] = title and abstract</a:t>
            </a:r>
          </a:p>
          <a:p>
            <a:pPr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[mh] = medical subject heading</a:t>
            </a:r>
          </a:p>
          <a:p>
            <a:pPr>
              <a:spcBef>
                <a:spcPct val="100000"/>
              </a:spcBef>
              <a:spcAft>
                <a:spcPct val="50000"/>
              </a:spcAft>
              <a:defRPr/>
            </a:pPr>
            <a:endParaRPr lang="en-US" sz="2400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4876800" y="3505200"/>
            <a:ext cx="4038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[dp] = date of publication</a:t>
            </a:r>
          </a:p>
          <a:p>
            <a:pPr>
              <a:spcBef>
                <a:spcPct val="50000"/>
              </a:spcBef>
            </a:pPr>
            <a:r>
              <a:rPr lang="en-US" sz="2400"/>
              <a:t>[la] = language</a:t>
            </a:r>
          </a:p>
          <a:p>
            <a:pPr>
              <a:spcBef>
                <a:spcPct val="50000"/>
              </a:spcBef>
            </a:pPr>
            <a:r>
              <a:rPr lang="en-US" sz="2400"/>
              <a:t>[gr] = grant number</a:t>
            </a:r>
          </a:p>
          <a:p>
            <a:pPr>
              <a:spcBef>
                <a:spcPct val="50000"/>
              </a:spcBef>
            </a:pPr>
            <a:r>
              <a:rPr lang="en-US" sz="2400"/>
              <a:t>[ta] = journal name</a:t>
            </a:r>
          </a:p>
          <a:p>
            <a:pPr>
              <a:spcBef>
                <a:spcPct val="50000"/>
              </a:spcBef>
            </a:pPr>
            <a:r>
              <a:rPr lang="en-US" sz="2400"/>
              <a:t>[ad] = affiliation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tx1"/>
                </a:solidFill>
              </a:rPr>
              <a:t>Reasons for Searching the Medical Literature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6002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To answer a specific patient case-related question (clinical practice)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To learn more about a medical topic (education)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To determine current best practice (guideline)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To give the best possible care to patients using evidence-based medicine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04800" y="2895600"/>
            <a:ext cx="8229600" cy="2667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OVID databases require field tags to follow the term separated by a period.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Meharry.in and 2005.yr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 t="15498" r="46875" b="54312"/>
          <a:stretch>
            <a:fillRect/>
          </a:stretch>
        </p:blipFill>
        <p:spPr bwMode="auto">
          <a:xfrm>
            <a:off x="381000" y="304800"/>
            <a:ext cx="5181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457200"/>
            <a:ext cx="8229600" cy="1828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Some databases, such as the ISI’s Web of Science (Science Citation Index Expanded) provide forms to fill out.</a:t>
            </a:r>
          </a:p>
        </p:txBody>
      </p:sp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2" cstate="print"/>
          <a:srcRect l="1563" t="21968" r="35156" b="20891"/>
          <a:stretch>
            <a:fillRect/>
          </a:stretch>
        </p:blipFill>
        <p:spPr bwMode="auto">
          <a:xfrm>
            <a:off x="914400" y="2514600"/>
            <a:ext cx="6172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Line 8"/>
          <p:cNvSpPr>
            <a:spLocks noChangeShapeType="1"/>
          </p:cNvSpPr>
          <p:nvPr/>
        </p:nvSpPr>
        <p:spPr bwMode="auto">
          <a:xfrm flipH="1">
            <a:off x="6858000" y="4419600"/>
            <a:ext cx="762000" cy="152400"/>
          </a:xfrm>
          <a:prstGeom prst="line">
            <a:avLst/>
          </a:prstGeom>
          <a:noFill/>
          <a:ln w="635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41989" name="Text Box 9"/>
          <p:cNvSpPr txBox="1">
            <a:spLocks noChangeArrowheads="1"/>
          </p:cNvSpPr>
          <p:nvPr/>
        </p:nvSpPr>
        <p:spPr bwMode="auto">
          <a:xfrm>
            <a:off x="7620000" y="3657600"/>
            <a:ext cx="1371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Select Field from drop-down menu</a:t>
            </a:r>
          </a:p>
        </p:txBody>
      </p:sp>
      <p:sp>
        <p:nvSpPr>
          <p:cNvPr id="41990" name="Line 10"/>
          <p:cNvSpPr>
            <a:spLocks noChangeShapeType="1"/>
          </p:cNvSpPr>
          <p:nvPr/>
        </p:nvSpPr>
        <p:spPr bwMode="auto">
          <a:xfrm>
            <a:off x="533400" y="5029200"/>
            <a:ext cx="609600" cy="228600"/>
          </a:xfrm>
          <a:prstGeom prst="line">
            <a:avLst/>
          </a:prstGeom>
          <a:noFill/>
          <a:ln w="635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41991" name="Text Box 11"/>
          <p:cNvSpPr txBox="1">
            <a:spLocks noChangeArrowheads="1"/>
          </p:cNvSpPr>
          <p:nvPr/>
        </p:nvSpPr>
        <p:spPr bwMode="auto">
          <a:xfrm>
            <a:off x="0" y="4267200"/>
            <a:ext cx="1143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Select Boolean Operator </a:t>
            </a:r>
          </a:p>
        </p:txBody>
      </p:sp>
      <p:sp>
        <p:nvSpPr>
          <p:cNvPr id="41992" name="Line 12"/>
          <p:cNvSpPr>
            <a:spLocks noChangeShapeType="1"/>
          </p:cNvSpPr>
          <p:nvPr/>
        </p:nvSpPr>
        <p:spPr bwMode="auto">
          <a:xfrm>
            <a:off x="609600" y="4419600"/>
            <a:ext cx="609600" cy="228600"/>
          </a:xfrm>
          <a:prstGeom prst="line">
            <a:avLst/>
          </a:prstGeom>
          <a:noFill/>
          <a:ln w="635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Combining Field Searches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Multiple field searches can be combined using Boolean logic.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Find a 2005 article by an author named Hubble about ankle fractures.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Combine with AND: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2005 in date/year field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Hubble in author field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Ankle fractures in title field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457200" y="60198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2005[dp] AND Hubble[au] AND ankle fractures[ti</a:t>
            </a:r>
            <a:r>
              <a:rPr lang="en-US" sz="2400" b="1">
                <a:solidFill>
                  <a:schemeClr val="hlink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Final Notes on Fields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Each database provides its own specific fields</a:t>
            </a:r>
          </a:p>
          <a:p>
            <a:pPr eaLnBrk="1" hangingPunct="1"/>
            <a:r>
              <a:rPr lang="en-US" smtClean="0"/>
              <a:t>Each database requires a specific format to designate field searching</a:t>
            </a:r>
          </a:p>
          <a:p>
            <a:pPr eaLnBrk="1" hangingPunct="1"/>
            <a:r>
              <a:rPr lang="en-US" smtClean="0"/>
              <a:t>When searching a new database, take a moment to read the help documentation; most will provide a list of fields and how to search them.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Controlled Vocabulary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205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A controlled vocabulary is a set of established terms where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every term represents a single concept 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only one term is used for that concept</a:t>
            </a:r>
          </a:p>
        </p:txBody>
      </p:sp>
      <p:pic>
        <p:nvPicPr>
          <p:cNvPr id="45060" name="Picture 4" descr="show_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733800"/>
            <a:ext cx="868680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Another example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How many words could you think of for the idea of “cancer”?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Cancer, tumor, malignancy, neoplasm, sarcoma…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Articles in a database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Article one: “Breast tumors in young women”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Article two: “Surgery for prostrate cancer.”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Article three: “Diagnosing Melanoma.”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i="1" smtClean="0"/>
              <a:t>All three articles are about types of cancer but different terms are used in titles.</a:t>
            </a:r>
          </a:p>
          <a:p>
            <a:pPr lvl="1" eaLnBrk="1" hangingPunct="1">
              <a:lnSpc>
                <a:spcPct val="80000"/>
              </a:lnSpc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7200" y="381000"/>
            <a:ext cx="8229600" cy="6172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/>
              <a:t>In a controlled vocabulary ONE word (</a:t>
            </a:r>
            <a:r>
              <a:rPr lang="en-US" sz="2400" i="1" smtClean="0"/>
              <a:t>i.e.,</a:t>
            </a:r>
            <a:r>
              <a:rPr lang="en-US" sz="2400" smtClean="0"/>
              <a:t> cancer) is chosen and placed in a special field, usually called a subject field.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/>
              <a:t>For all three articles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Article one: “Breast tumors in young women”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Article two: “Surgery for prostrate cancer.”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Article three: “Diagnosing Melanoma.”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/>
              <a:t>The subject term (concept term) “cancer” is placed in the subject field by database indexers.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/>
              <a:t>Now, Searching the database for cancer in the subject field will identify all records about the concept of cancer even if a different word for cancer is used.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Search ‘cancer-in-subject-field’ finds all three articles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How many articles would the search ‘cancer-in-title-field’ find?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4000" smtClean="0"/>
              <a:t>Structure of Controlled Vocabulary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 cstate="print"/>
          <a:srcRect l="21875" t="18733" r="20313" b="25201"/>
          <a:stretch>
            <a:fillRect/>
          </a:stretch>
        </p:blipFill>
        <p:spPr bwMode="auto">
          <a:xfrm>
            <a:off x="533400" y="1447800"/>
            <a:ext cx="8001000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AutoShape 6"/>
          <p:cNvSpPr>
            <a:spLocks/>
          </p:cNvSpPr>
          <p:nvPr/>
        </p:nvSpPr>
        <p:spPr bwMode="auto">
          <a:xfrm>
            <a:off x="762000" y="1828800"/>
            <a:ext cx="533400" cy="838200"/>
          </a:xfrm>
          <a:prstGeom prst="leftBrace">
            <a:avLst>
              <a:gd name="adj1" fmla="val 13095"/>
              <a:gd name="adj2" fmla="val 50000"/>
            </a:avLst>
          </a:prstGeom>
          <a:noFill/>
          <a:ln w="635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3" name="Text Box 7"/>
          <p:cNvSpPr txBox="1">
            <a:spLocks noChangeArrowheads="1"/>
          </p:cNvSpPr>
          <p:nvPr/>
        </p:nvSpPr>
        <p:spPr bwMode="auto">
          <a:xfrm>
            <a:off x="0" y="1981200"/>
            <a:ext cx="121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</a:rPr>
              <a:t>Broader Concepts</a:t>
            </a:r>
          </a:p>
        </p:txBody>
      </p:sp>
      <p:sp>
        <p:nvSpPr>
          <p:cNvPr id="48134" name="Rectangle 9"/>
          <p:cNvSpPr>
            <a:spLocks noChangeArrowheads="1"/>
          </p:cNvSpPr>
          <p:nvPr/>
        </p:nvSpPr>
        <p:spPr bwMode="auto">
          <a:xfrm>
            <a:off x="2590800" y="2590800"/>
            <a:ext cx="2133600" cy="228600"/>
          </a:xfrm>
          <a:prstGeom prst="rect">
            <a:avLst/>
          </a:prstGeom>
          <a:noFill/>
          <a:ln w="635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5" name="AutoShape 10"/>
          <p:cNvSpPr>
            <a:spLocks/>
          </p:cNvSpPr>
          <p:nvPr/>
        </p:nvSpPr>
        <p:spPr bwMode="auto">
          <a:xfrm>
            <a:off x="2438400" y="2971800"/>
            <a:ext cx="533400" cy="3505200"/>
          </a:xfrm>
          <a:prstGeom prst="leftBrace">
            <a:avLst>
              <a:gd name="adj1" fmla="val 54762"/>
              <a:gd name="adj2" fmla="val 50000"/>
            </a:avLst>
          </a:prstGeom>
          <a:noFill/>
          <a:ln w="635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Text Box 11"/>
          <p:cNvSpPr txBox="1">
            <a:spLocks noChangeArrowheads="1"/>
          </p:cNvSpPr>
          <p:nvPr/>
        </p:nvSpPr>
        <p:spPr bwMode="auto">
          <a:xfrm>
            <a:off x="1143000" y="4419600"/>
            <a:ext cx="121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</a:rPr>
              <a:t>Narrower Concepts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More on Controlled Vocabulary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z="2800" smtClean="0"/>
              <a:t>“Expanding” = Search includes all narrower terms beneath the searched term</a:t>
            </a:r>
          </a:p>
          <a:p>
            <a:pPr lvl="1" eaLnBrk="1" hangingPunct="1"/>
            <a:r>
              <a:rPr lang="en-US" sz="2400" smtClean="0"/>
              <a:t>Some databases do it automatically, others don’t</a:t>
            </a:r>
          </a:p>
          <a:p>
            <a:pPr eaLnBrk="1" hangingPunct="1"/>
            <a:r>
              <a:rPr lang="en-US" sz="2800" smtClean="0"/>
              <a:t>“Focusing” or “Majoring” = For a given item, some subject terms are considered the major focus; you can select to return only those articles.</a:t>
            </a:r>
          </a:p>
          <a:p>
            <a:pPr lvl="1" eaLnBrk="1" hangingPunct="1"/>
            <a:r>
              <a:rPr lang="en-US" sz="2400" smtClean="0"/>
              <a:t>Hip fracture[majr] = only give me articles where hip fracture is an important concept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Subject vs. Keyword Searching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752600"/>
            <a:ext cx="43434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smtClean="0"/>
              <a:t>Controlled vocabulary searching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Matches terms against a specific field in the record.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You need to consult a thesaurus (paper or online) to find out what the controlled vocabulary term is for each concept. 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648200" y="1676400"/>
            <a:ext cx="44958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Free-text (keyword) searching</a:t>
            </a:r>
            <a:r>
              <a:rPr lang="en-US" sz="240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Some concepts have many synonyms. A free-text search statement would mean "OR"ing all those terms together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Matches terms against words anywhere in record (abstract, title, etc.).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Information Overload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276600" cy="4267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PubMed (Medline) contains over 18 million journal citations going back to ~1950</a:t>
            </a:r>
          </a:p>
        </p:txBody>
      </p:sp>
      <p:graphicFrame>
        <p:nvGraphicFramePr>
          <p:cNvPr id="66654" name="Group 94"/>
          <p:cNvGraphicFramePr>
            <a:graphicFrameLocks noGrp="1"/>
          </p:cNvGraphicFramePr>
          <p:nvPr>
            <p:ph sz="half" idx="2"/>
          </p:nvPr>
        </p:nvGraphicFramePr>
        <p:xfrm>
          <a:off x="4114800" y="1524000"/>
          <a:ext cx="4572000" cy="4495801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</a:tblGrid>
              <a:tr h="156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w Cen MT" pitchFamily="34" charset="0"/>
                        </a:rPr>
                        <a:t>Year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w Cen MT" pitchFamily="34" charset="0"/>
                        </a:rPr>
                        <a:t># new citations added*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w Cen MT" pitchFamily="34" charset="0"/>
                        </a:rPr>
                        <a:t>2005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w Cen MT" pitchFamily="34" charset="0"/>
                        </a:rPr>
                        <a:t>606,000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w Cen MT" pitchFamily="34" charset="0"/>
                        </a:rPr>
                        <a:t>2006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w Cen MT" pitchFamily="34" charset="0"/>
                        </a:rPr>
                        <a:t>623,089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w Cen MT" pitchFamily="34" charset="0"/>
                        </a:rPr>
                        <a:t>2007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w Cen MT" pitchFamily="34" charset="0"/>
                        </a:rPr>
                        <a:t>670,943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w Cen MT" pitchFamily="34" charset="0"/>
                        </a:rPr>
                        <a:t>2008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w Cen MT" pitchFamily="34" charset="0"/>
                        </a:rPr>
                        <a:t>671,904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60" name="Text Box 85"/>
          <p:cNvSpPr txBox="1">
            <a:spLocks noChangeArrowheads="1"/>
          </p:cNvSpPr>
          <p:nvPr/>
        </p:nvSpPr>
        <p:spPr bwMode="auto">
          <a:xfrm>
            <a:off x="2514600" y="6248400"/>
            <a:ext cx="6248400" cy="3698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*statistics from </a:t>
            </a:r>
            <a:r>
              <a:rPr lang="en-US">
                <a:solidFill>
                  <a:schemeClr val="accent2"/>
                </a:solidFill>
                <a:hlinkClick r:id="rId2"/>
              </a:rPr>
              <a:t>http://www.nlm.nih.gov/bsd/bsd_key.html</a:t>
            </a:r>
            <a:endParaRPr 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4000" smtClean="0"/>
              <a:t>Advantages to Controlled Vocabularies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z="2400" smtClean="0"/>
              <a:t>Using the controlled vocabulary can make your search more precise and easier.</a:t>
            </a:r>
          </a:p>
          <a:p>
            <a:pPr eaLnBrk="1" hangingPunct="1"/>
            <a:r>
              <a:rPr lang="en-US" sz="2400" smtClean="0"/>
              <a:t>Increases the relevancy of results (fewer false drops)</a:t>
            </a:r>
          </a:p>
          <a:p>
            <a:pPr eaLnBrk="1" hangingPunct="1"/>
            <a:r>
              <a:rPr lang="en-US" sz="2400" smtClean="0"/>
              <a:t>The indexers have already done much of the work for you.</a:t>
            </a:r>
          </a:p>
          <a:p>
            <a:pPr eaLnBrk="1" hangingPunct="1"/>
            <a:r>
              <a:rPr lang="en-US" sz="2400" smtClean="0"/>
              <a:t>Searchable tree structures of terms can help you find new terms to use.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4000" smtClean="0"/>
              <a:t>Problems with Controlled Vocabularies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NOT all databases use a controlled vocabulary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New concepts take time to be added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There is often a lag phase during which the newest articles aren’t indexed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Controlled vocabularies can contain some very strange things and some concepts may not be handled well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The controlled vocabulary must be easily searchable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Trying to understand what is and isn’t in a particular controlled vocabulary can give you a big headache!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/>
              <a:t>Combining Subject and Keyword Searching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600200"/>
            <a:ext cx="87630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To be comprehensive, it is often helpful to combine subject and keyword searching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z="3000" smtClean="0"/>
              <a:t>(diabetes mellitus[mh] OR diabetes[tw])</a:t>
            </a:r>
          </a:p>
          <a:p>
            <a:pPr eaLnBrk="1" hangingPunct="1">
              <a:buFont typeface="Wingdings" pitchFamily="2" charset="2"/>
              <a:buNone/>
            </a:pPr>
            <a:endParaRPr lang="en-US" sz="3000" smtClean="0"/>
          </a:p>
          <a:p>
            <a:pPr eaLnBrk="1" hangingPunct="1">
              <a:buFont typeface="Wingdings" pitchFamily="2" charset="2"/>
              <a:buNone/>
            </a:pPr>
            <a:r>
              <a:rPr lang="en-US" sz="3000" smtClean="0"/>
              <a:t>(sickle cell anemia[mh] OR sickle cell anaemia[ti])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Don’t forget…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Boolean logic to combine terms</a:t>
            </a:r>
          </a:p>
          <a:p>
            <a:pPr eaLnBrk="1" hangingPunct="1"/>
            <a:r>
              <a:rPr lang="en-US" smtClean="0"/>
              <a:t>Use of other search fields in combination with subject terms</a:t>
            </a:r>
          </a:p>
          <a:p>
            <a:pPr eaLnBrk="1" hangingPunct="1"/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A Complex Search: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(head[mh] OR head[tw]) AND (wound and injuries[mh] OR trauma[ti] OR injury[ti]) AND 2005[dp] AND English[la]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Some Specialty Features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Truncation</a:t>
            </a:r>
          </a:p>
          <a:p>
            <a:pPr eaLnBrk="1" hangingPunct="1"/>
            <a:r>
              <a:rPr lang="en-US" smtClean="0"/>
              <a:t>Phrase searching</a:t>
            </a:r>
          </a:p>
          <a:p>
            <a:pPr eaLnBrk="1" hangingPunct="1"/>
            <a:r>
              <a:rPr lang="en-US" smtClean="0"/>
              <a:t>Neighboring and other rarer Boolean operators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Truncation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752600"/>
            <a:ext cx="87630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/>
              <a:t>What about including the singular and plural versions of words as well as other word variations?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/>
              <a:t>For example:  </a:t>
            </a:r>
            <a:r>
              <a:rPr lang="en-US" sz="2400" b="1" smtClean="0"/>
              <a:t>therapy, therapies, therapeutics,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/>
              <a:t>You could combine them all in an OR relationship: </a:t>
            </a:r>
            <a:r>
              <a:rPr lang="en-US" sz="2400" b="1" smtClean="0"/>
              <a:t>	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smtClean="0"/>
              <a:t>	(therapy OR therapies OR therapeutics OR therapeutic)</a:t>
            </a:r>
            <a:r>
              <a:rPr lang="en-US" sz="240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/>
              <a:t>But an easier way is by the use of truncation. 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/>
              <a:t>				</a:t>
            </a:r>
            <a:r>
              <a:rPr lang="en-US" sz="2400" b="1" smtClean="0"/>
              <a:t>therap*</a:t>
            </a:r>
            <a:endParaRPr lang="en-US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/>
              <a:t>Each database handles truncation in a unique way.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/>
              <a:t>The ‘*’ and ‘$’ are the most common wildcard symbols.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More on Truncation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smtClean="0"/>
              <a:t>Some examples: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smtClean="0"/>
              <a:t>	Bacter$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smtClean="0"/>
              <a:t>	Proc*</a:t>
            </a:r>
            <a:br>
              <a:rPr lang="en-US" sz="2000" b="1" smtClean="0"/>
            </a:br>
            <a:r>
              <a:rPr lang="en-US" sz="2000" b="1" smtClean="0"/>
              <a:t>Vir?</a:t>
            </a:r>
            <a:br>
              <a:rPr lang="en-US" sz="2000" b="1" smtClean="0"/>
            </a:br>
            <a:r>
              <a:rPr lang="en-US" sz="2000" b="1" smtClean="0"/>
              <a:t>Staph?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/>
              <a:t>Be cautious when truncating!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/>
              <a:t>If the word stem is too short, there may be too many possible variations and you might pick up unrelated terms.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/>
              <a:t>For example, using proc* for finding procaine-like drugs will also include words like proceedings and process.</a:t>
            </a:r>
            <a:br>
              <a:rPr lang="en-US" sz="2400" smtClean="0"/>
            </a:b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Phrase Searching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Sometimes you want to force the database to search for a set of words in exact order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			“fever of unknown origin”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Most databases will accept a phrase in quotes.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BUT…some do not handle phrases well and will automatically break them up – usually ‘AND’-ing the terms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Check how the database handles phrase searching before doing it!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Limits Options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Many databases provide “limits” pages that make it easier for you to select common options such as language, article type, publication dates, human or animal, gender, age groups, etc.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Each database’s limits options are unique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Most limits can be done ‘by hand’ using field tags, but sometimes limit pages save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PubMed Limits Page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/>
          <a:srcRect l="61510" t="10417" r="10477" b="20958"/>
          <a:stretch/>
        </p:blipFill>
        <p:spPr bwMode="auto">
          <a:xfrm>
            <a:off x="1679575" y="1066800"/>
            <a:ext cx="5784850" cy="5668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Asking the Question: PICO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Patient, Population or Problem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What are the characteristics of the patient or population?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What is the condition or disease you are interested in?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Intervention or exposure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What do you want to do with this patient (e.g. treat, diagnose, observe)?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Comparison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What is the alternative to the intervention (e.g. placebo, different drug, surgery)?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Outcome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What are the relevant outcomes (e.g. morbidity, death, complications)? </a:t>
            </a:r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200400" y="6477000"/>
            <a:ext cx="556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http://healthlinks.washington.edu/ebp/pico.html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4000" smtClean="0"/>
              <a:t>Step-By-Step Search Construction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smtClean="0"/>
              <a:t>State the question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smtClean="0"/>
              <a:t>Identify the concepts in the question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smtClean="0"/>
              <a:t>For each concept, determine keywords and subject terms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smtClean="0"/>
              <a:t>Specify field tags after terms if needed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smtClean="0"/>
              <a:t>Combine terms for the same concept with “OR” in parenthesis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smtClean="0"/>
              <a:t>Combine “OR” statements with AND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smtClean="0"/>
              <a:t>Put any NOT terms at the end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/>
              <a:t>Keep track of your searches, how many articles were found total, and how many you selected as relevant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Question: What is the appropriate ED medical management of adult patients with intracranial hemorrhage (either trauma or spontaneous)?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Parsing the Question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3810000"/>
          </a:xfrm>
        </p:spPr>
        <p:txBody>
          <a:bodyPr/>
          <a:lstStyle/>
          <a:p>
            <a:pPr eaLnBrk="1" hangingPunct="1"/>
            <a:r>
              <a:rPr lang="en-US" smtClean="0"/>
              <a:t>What are the main concepts in your question?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Sample question: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Does nutrition therapy improve decubitus (pressure) ulcer healing in an elderly patient?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Concepts: 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533400" y="56388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Nutrition therapy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2971800" y="56388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Decubitus/pressure ulcers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609600" y="61722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Ulcer healing</a:t>
            </a: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3352800" y="61722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Elderly patients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6629400" y="5791200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Treatment efficacy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/>
      <p:bldP spid="70662" grpId="0"/>
      <p:bldP spid="70663" grpId="0"/>
      <p:bldP spid="70665" grpId="0"/>
      <p:bldP spid="706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4400" smtClean="0"/>
              <a:t>A </a:t>
            </a:r>
            <a:r>
              <a:rPr lang="en-US" sz="4400" b="1" smtClean="0"/>
              <a:t>database</a:t>
            </a:r>
            <a:r>
              <a:rPr lang="en-US" sz="4400" smtClean="0"/>
              <a:t> is an organized collection of data. </a:t>
            </a:r>
          </a:p>
          <a:p>
            <a:pPr eaLnBrk="1" hangingPunct="1">
              <a:buFont typeface="Wingdings" pitchFamily="2" charset="2"/>
              <a:buNone/>
            </a:pPr>
            <a:endParaRPr lang="en-US" sz="4400" smtClean="0"/>
          </a:p>
          <a:p>
            <a:pPr eaLnBrk="1" hangingPunct="1"/>
            <a:r>
              <a:rPr lang="en-US" smtClean="0"/>
              <a:t>Bibliographic databases are searched through many of the same techniques as any other database</a:t>
            </a:r>
          </a:p>
          <a:p>
            <a:pPr eaLnBrk="1" hangingPunct="1"/>
            <a:r>
              <a:rPr lang="en-US" smtClean="0"/>
              <a:t>Focus will be on PubMed, but these techniques apply to ANY literature database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</a:rPr>
              <a:t>Examples of Records and Fields</a:t>
            </a:r>
          </a:p>
        </p:txBody>
      </p:sp>
      <p:graphicFrame>
        <p:nvGraphicFramePr>
          <p:cNvPr id="5192" name="Group 72"/>
          <p:cNvGraphicFramePr>
            <a:graphicFrameLocks noGrp="1"/>
          </p:cNvGraphicFramePr>
          <p:nvPr>
            <p:ph type="tbl" idx="1"/>
          </p:nvPr>
        </p:nvGraphicFramePr>
        <p:xfrm>
          <a:off x="457200" y="1371600"/>
          <a:ext cx="7772400" cy="4522789"/>
        </p:xfrm>
        <a:graphic>
          <a:graphicData uri="http://schemas.openxmlformats.org/drawingml/2006/table">
            <a:tbl>
              <a:tblPr/>
              <a:tblGrid>
                <a:gridCol w="1250950"/>
                <a:gridCol w="1384300"/>
                <a:gridCol w="1579563"/>
                <a:gridCol w="1911350"/>
                <a:gridCol w="1646237"/>
              </a:tblGrid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Record 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Author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Title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Publisher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Date of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Publication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0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Jones KM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Infectious Diseases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Wiley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2001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Smith BR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Medicine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Cambridge Univ. Press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6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Johnson 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Cancer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Elsevier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Bradley PL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Asthma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Synergy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</a:rPr>
              <a:t>Examples of Records and Fields</a:t>
            </a:r>
          </a:p>
        </p:txBody>
      </p:sp>
      <p:graphicFrame>
        <p:nvGraphicFramePr>
          <p:cNvPr id="13357" name="Group 45"/>
          <p:cNvGraphicFramePr>
            <a:graphicFrameLocks noGrp="1"/>
          </p:cNvGraphicFramePr>
          <p:nvPr>
            <p:ph type="tbl" idx="1"/>
          </p:nvPr>
        </p:nvGraphicFramePr>
        <p:xfrm>
          <a:off x="457200" y="1371600"/>
          <a:ext cx="7772400" cy="4522789"/>
        </p:xfrm>
        <a:graphic>
          <a:graphicData uri="http://schemas.openxmlformats.org/drawingml/2006/table">
            <a:tbl>
              <a:tblPr/>
              <a:tblGrid>
                <a:gridCol w="1250950"/>
                <a:gridCol w="1384300"/>
                <a:gridCol w="1579563"/>
                <a:gridCol w="1911350"/>
                <a:gridCol w="1646237"/>
              </a:tblGrid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Record 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Author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Title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Publisher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Date of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Publication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0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Jones KM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Infectious Diseases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00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Wiley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2001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525"/>
                    </a:solidFill>
                  </a:tcPr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Smith BR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Medicine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Cambridge Univ. Press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6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Johnson 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Cancer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Elsevier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Bradley PL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Asthma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Synergy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97" name="Text Box 46"/>
          <p:cNvSpPr txBox="1">
            <a:spLocks noChangeArrowheads="1"/>
          </p:cNvSpPr>
          <p:nvPr/>
        </p:nvSpPr>
        <p:spPr bwMode="auto">
          <a:xfrm>
            <a:off x="381000" y="6172200"/>
            <a:ext cx="792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2525"/>
                </a:solidFill>
                <a:latin typeface="Arial" charset="0"/>
              </a:rPr>
              <a:t>RED=RECORD</a:t>
            </a:r>
            <a:r>
              <a:rPr lang="en-US">
                <a:latin typeface="Arial" charset="0"/>
              </a:rPr>
              <a:t>    </a:t>
            </a:r>
            <a:r>
              <a:rPr lang="en-US">
                <a:solidFill>
                  <a:srgbClr val="33CCFF"/>
                </a:solidFill>
                <a:latin typeface="Arial" charset="0"/>
              </a:rPr>
              <a:t>BLUE=FIELD </a:t>
            </a:r>
            <a:r>
              <a:rPr lang="en-US">
                <a:latin typeface="Arial" charset="0"/>
              </a:rPr>
              <a:t> 	</a:t>
            </a:r>
            <a:r>
              <a:rPr lang="en-US">
                <a:solidFill>
                  <a:srgbClr val="D6009E"/>
                </a:solidFill>
                <a:latin typeface="Arial" charset="0"/>
              </a:rPr>
              <a:t>PURPLE = ONE PIECE OF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1567</TotalTime>
  <Words>2415</Words>
  <Application>Microsoft Office PowerPoint</Application>
  <PresentationFormat>On-screen Show (4:3)</PresentationFormat>
  <Paragraphs>425</Paragraphs>
  <Slides>51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Tahoma</vt:lpstr>
      <vt:lpstr>Arial</vt:lpstr>
      <vt:lpstr>Tw Cen MT</vt:lpstr>
      <vt:lpstr>Wingdings</vt:lpstr>
      <vt:lpstr>Wingdings 2</vt:lpstr>
      <vt:lpstr>Median</vt:lpstr>
      <vt:lpstr>Effective Medical Literature Searching</vt:lpstr>
      <vt:lpstr>Objectives</vt:lpstr>
      <vt:lpstr>Reasons for Searching the Medical Literature</vt:lpstr>
      <vt:lpstr>Information Overload</vt:lpstr>
      <vt:lpstr>Asking the Question: PICO</vt:lpstr>
      <vt:lpstr>Parsing the Question</vt:lpstr>
      <vt:lpstr>Slide 7</vt:lpstr>
      <vt:lpstr>Examples of Records and Fields</vt:lpstr>
      <vt:lpstr>Examples of Records and Fields</vt:lpstr>
      <vt:lpstr>Searching a Database</vt:lpstr>
      <vt:lpstr>Boolean Logic</vt:lpstr>
      <vt:lpstr>Boolean Operators</vt:lpstr>
      <vt:lpstr>AND</vt:lpstr>
      <vt:lpstr>OR</vt:lpstr>
      <vt:lpstr>NOT</vt:lpstr>
      <vt:lpstr>Using OR</vt:lpstr>
      <vt:lpstr>Using AND</vt:lpstr>
      <vt:lpstr>Using NOT</vt:lpstr>
      <vt:lpstr>Putting Them Together</vt:lpstr>
      <vt:lpstr>Creating a Boolean Search</vt:lpstr>
      <vt:lpstr>Step 2</vt:lpstr>
      <vt:lpstr>Steps 3 and 4 </vt:lpstr>
      <vt:lpstr>Parsing a Boolean Search</vt:lpstr>
      <vt:lpstr>Beyond Basic Boolean</vt:lpstr>
      <vt:lpstr>Field Searching</vt:lpstr>
      <vt:lpstr>All Field vs. Specific Field Searches</vt:lpstr>
      <vt:lpstr>Formats for Field Searching</vt:lpstr>
      <vt:lpstr>Slide 28</vt:lpstr>
      <vt:lpstr>PubMed Field Tags</vt:lpstr>
      <vt:lpstr>Slide 30</vt:lpstr>
      <vt:lpstr>Slide 31</vt:lpstr>
      <vt:lpstr>Combining Field Searches</vt:lpstr>
      <vt:lpstr>Final Notes on Fields</vt:lpstr>
      <vt:lpstr>Controlled Vocabulary</vt:lpstr>
      <vt:lpstr>Another example</vt:lpstr>
      <vt:lpstr>Slide 36</vt:lpstr>
      <vt:lpstr>Structure of Controlled Vocabulary</vt:lpstr>
      <vt:lpstr>More on Controlled Vocabulary</vt:lpstr>
      <vt:lpstr>Subject vs. Keyword Searching</vt:lpstr>
      <vt:lpstr>Advantages to Controlled Vocabularies</vt:lpstr>
      <vt:lpstr>Problems with Controlled Vocabularies</vt:lpstr>
      <vt:lpstr>Combining Subject and Keyword Searching</vt:lpstr>
      <vt:lpstr>Don’t forget…</vt:lpstr>
      <vt:lpstr>Some Specialty Features</vt:lpstr>
      <vt:lpstr>Truncation</vt:lpstr>
      <vt:lpstr>More on Truncation</vt:lpstr>
      <vt:lpstr>Phrase Searching</vt:lpstr>
      <vt:lpstr>Limits Options</vt:lpstr>
      <vt:lpstr>PubMed Limits Page</vt:lpstr>
      <vt:lpstr>Step-By-Step Search Construction</vt:lpstr>
      <vt:lpstr>Example</vt:lpstr>
    </vt:vector>
  </TitlesOfParts>
  <Company>Meharry Medical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Database Searching</dc:title>
  <dc:creator>jlyon</dc:creator>
  <cp:lastModifiedBy>Dr. Shijith Kumar C</cp:lastModifiedBy>
  <cp:revision>44</cp:revision>
  <dcterms:created xsi:type="dcterms:W3CDTF">2005-12-01T19:48:58Z</dcterms:created>
  <dcterms:modified xsi:type="dcterms:W3CDTF">2019-02-25T12:55:43Z</dcterms:modified>
</cp:coreProperties>
</file>