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8" r:id="rId5"/>
    <p:sldId id="268" r:id="rId6"/>
    <p:sldId id="277" r:id="rId7"/>
    <p:sldId id="269" r:id="rId8"/>
    <p:sldId id="270" r:id="rId9"/>
    <p:sldId id="271" r:id="rId10"/>
    <p:sldId id="272" r:id="rId11"/>
    <p:sldId id="273" r:id="rId12"/>
    <p:sldId id="266" r:id="rId13"/>
    <p:sldId id="274" r:id="rId14"/>
    <p:sldId id="275" r:id="rId15"/>
    <p:sldId id="279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D1D51"/>
    <a:srgbClr val="FFFF66"/>
    <a:srgbClr val="003300"/>
    <a:srgbClr val="79B0D5"/>
    <a:srgbClr val="71A2DD"/>
    <a:srgbClr val="7EABD0"/>
    <a:srgbClr val="2C567A"/>
    <a:srgbClr val="0072C7"/>
    <a:srgbClr val="66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87949" autoAdjust="0"/>
  </p:normalViewPr>
  <p:slideViewPr>
    <p:cSldViewPr snapToGrid="0" showGuides="1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pPr/>
              <a:t>11/1/2022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9795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712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316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139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807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404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1156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2240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pPr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395719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5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xmlns="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xmlns="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xmlns="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xmlns="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xmlns="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xmlns="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90578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xmlns="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xmlns="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2654412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xmlns="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xmlns="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xmlns="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xmlns="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xmlns="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xmlns="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xmlns="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xmlns="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xmlns="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xmlns="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xmlns="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xmlns="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xmlns="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xmlns="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xmlns="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xmlns="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xmlns="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xmlns="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pPr/>
              <a:t>11/1/2022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894" t="-5825" r="-1894" b="-5825"/>
          <a:stretch/>
        </p:blipFill>
        <p:spPr>
          <a:xfrm>
            <a:off x="850039" y="1174756"/>
            <a:ext cx="3997002" cy="399700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0" y="1097604"/>
            <a:ext cx="7783830" cy="2371725"/>
          </a:xfrm>
        </p:spPr>
        <p:txBody>
          <a:bodyPr/>
          <a:lstStyle/>
          <a:p>
            <a:pPr algn="ctr">
              <a:buClr>
                <a:schemeClr val="accent2"/>
              </a:buClr>
              <a:buSzPts val="4800"/>
            </a:pPr>
            <a:r>
              <a:rPr lang="en-US" sz="3600" kern="0" dirty="0">
                <a:latin typeface="Garamond" panose="02020404030301010803" pitchFamily="18" charset="0"/>
                <a:ea typeface="Raleway Thin"/>
                <a:cs typeface="Arial" charset="0"/>
                <a:sym typeface="Raleway Thin"/>
              </a:rPr>
              <a:t>LIBRARY</a:t>
            </a:r>
            <a:br>
              <a:rPr lang="en-US" sz="3600" kern="0" dirty="0">
                <a:latin typeface="Garamond" panose="02020404030301010803" pitchFamily="18" charset="0"/>
                <a:ea typeface="Raleway Thin"/>
                <a:cs typeface="Arial" charset="0"/>
                <a:sym typeface="Raleway Thin"/>
              </a:rPr>
            </a:br>
            <a:r>
              <a:rPr lang="en-US" sz="3600" kern="0" dirty="0">
                <a:latin typeface="Garamond" panose="02020404030301010803" pitchFamily="18" charset="0"/>
                <a:ea typeface="Raleway Thin"/>
                <a:cs typeface="Arial" charset="0"/>
                <a:sym typeface="Raleway Thin"/>
              </a:rPr>
              <a:t>&amp;</a:t>
            </a:r>
            <a:br>
              <a:rPr lang="en-US" sz="3600" kern="0" dirty="0">
                <a:latin typeface="Garamond" panose="02020404030301010803" pitchFamily="18" charset="0"/>
                <a:ea typeface="Raleway Thin"/>
                <a:cs typeface="Arial" charset="0"/>
                <a:sym typeface="Raleway Thin"/>
              </a:rPr>
            </a:br>
            <a:r>
              <a:rPr lang="en-US" sz="3600" kern="0" dirty="0">
                <a:latin typeface="Garamond" panose="02020404030301010803" pitchFamily="18" charset="0"/>
                <a:ea typeface="Raleway Thin"/>
                <a:cs typeface="Arial" charset="0"/>
                <a:sym typeface="Raleway Thin"/>
              </a:rPr>
              <a:t> INFORMATION </a:t>
            </a:r>
            <a:r>
              <a:rPr lang="en-US" sz="3600" kern="0" dirty="0" smtClean="0">
                <a:latin typeface="Garamond" panose="02020404030301010803" pitchFamily="18" charset="0"/>
                <a:ea typeface="Raleway Thin"/>
                <a:cs typeface="Arial" charset="0"/>
                <a:sym typeface="Raleway Thin"/>
              </a:rPr>
              <a:t>CENTRE</a:t>
            </a:r>
            <a:r>
              <a:rPr lang="en-US" sz="3200" kern="0" dirty="0">
                <a:solidFill>
                  <a:srgbClr val="00B0F0"/>
                </a:solidFill>
                <a:latin typeface="Book Antiqua" panose="02040602050305030304" pitchFamily="18" charset="0"/>
                <a:ea typeface="Raleway Thin"/>
                <a:cs typeface="Arial" charset="0"/>
                <a:sym typeface="Raleway Thin"/>
              </a:rPr>
              <a:t/>
            </a:r>
            <a:br>
              <a:rPr lang="en-US" sz="3200" kern="0" dirty="0">
                <a:solidFill>
                  <a:srgbClr val="00B0F0"/>
                </a:solidFill>
                <a:latin typeface="Book Antiqua" panose="02040602050305030304" pitchFamily="18" charset="0"/>
                <a:ea typeface="Raleway Thin"/>
                <a:cs typeface="Arial" charset="0"/>
                <a:sym typeface="Raleway Thin"/>
              </a:rPr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0" y="3525591"/>
            <a:ext cx="5143500" cy="503167"/>
          </a:xfrm>
        </p:spPr>
        <p:txBody>
          <a:bodyPr/>
          <a:lstStyle/>
          <a:p>
            <a:pPr algn="ctr">
              <a:buClr>
                <a:schemeClr val="accent2"/>
              </a:buClr>
              <a:buSzPts val="4800"/>
              <a:defRPr/>
            </a:pPr>
            <a:r>
              <a:rPr lang="en-US" sz="5400" b="1" kern="0" cap="none" dirty="0">
                <a:solidFill>
                  <a:srgbClr val="FFC000"/>
                </a:solidFill>
                <a:latin typeface="Garamond" panose="02020404030301010803" pitchFamily="18" charset="0"/>
                <a:ea typeface="Raleway Thin"/>
                <a:cs typeface="Arial" charset="0"/>
                <a:sym typeface="Raleway Thin"/>
              </a:rPr>
              <a:t>WELCOMES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77290" y="400374"/>
            <a:ext cx="10888980" cy="697230"/>
          </a:xfrm>
          <a:prstGeom prst="roundRect">
            <a:avLst/>
          </a:prstGeom>
          <a:solidFill>
            <a:srgbClr val="79B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2434590" y="441266"/>
            <a:ext cx="9475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0" dirty="0">
                <a:solidFill>
                  <a:srgbClr val="0070C0"/>
                </a:solidFill>
                <a:latin typeface="Garamond" panose="02020404030301010803" pitchFamily="18" charset="0"/>
                <a:ea typeface="Raleway Thin"/>
                <a:cs typeface="Arial" charset="0"/>
                <a:sym typeface="Raleway Thin"/>
              </a:rPr>
              <a:t>All India Institute of Speech &amp; Hearing</a:t>
            </a:r>
            <a:endParaRPr lang="en-IN" sz="36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1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BFCA16-8D78-4A87-9023-708458E3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530" y="331153"/>
            <a:ext cx="6146800" cy="766127"/>
          </a:xfrm>
        </p:spPr>
        <p:txBody>
          <a:bodyPr/>
          <a:lstStyle/>
          <a:p>
            <a:r>
              <a:rPr lang="en-IN" sz="3600" dirty="0">
                <a:latin typeface="Garamond" panose="02020404030301010803" pitchFamily="18" charset="0"/>
              </a:rPr>
              <a:t>Research Projects</a:t>
            </a:r>
            <a:r>
              <a:rPr lang="en-IN" dirty="0"/>
              <a:t/>
            </a:r>
            <a:br>
              <a:rPr lang="en-IN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89" b="6649"/>
          <a:stretch/>
        </p:blipFill>
        <p:spPr>
          <a:xfrm>
            <a:off x="462280" y="982979"/>
            <a:ext cx="11254740" cy="5794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240" y="521314"/>
            <a:ext cx="3691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E-Learning@AIISH</a:t>
            </a:r>
            <a:endParaRPr lang="en-US" sz="2400" b="1" u="sng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6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39B0EC6D-03DD-4CEE-9979-34A964DC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kern="0" cap="none" dirty="0" smtClean="0">
                <a:latin typeface="Garamond" panose="02020404030301010803" pitchFamily="18" charset="0"/>
                <a:ea typeface="Raleway Thin"/>
                <a:cs typeface="Raleway Thin"/>
                <a:sym typeface="Raleway Thin"/>
              </a:rPr>
              <a:t>Personnel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6523" y="1245870"/>
            <a:ext cx="1851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Core</a:t>
            </a:r>
            <a:r>
              <a:rPr lang="en-IN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IN" sz="2800" b="1" u="sng" dirty="0" smtClean="0">
                <a:solidFill>
                  <a:schemeClr val="bg1"/>
                </a:solidFill>
                <a:latin typeface="Garamond" panose="02020404030301010803" pitchFamily="18" charset="0"/>
              </a:rPr>
              <a:t>Team</a:t>
            </a:r>
            <a:endParaRPr lang="en-IN" sz="2800" b="1" u="sng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840230"/>
            <a:ext cx="95186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>
              <a:latin typeface="Arial" panose="020B0604020202020204" pitchFamily="34" charset="0"/>
            </a:endParaRPr>
          </a:p>
          <a:p>
            <a:r>
              <a:rPr lang="en-IN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1) </a:t>
            </a:r>
            <a:r>
              <a:rPr lang="en-IN" sz="20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Dr.Shijith</a:t>
            </a:r>
            <a:r>
              <a:rPr lang="en-IN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Kumar C,  </a:t>
            </a:r>
            <a:r>
              <a:rPr lang="en-IN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(</a:t>
            </a:r>
            <a:r>
              <a:rPr lang="en-IN" sz="2000" i="1" dirty="0">
                <a:solidFill>
                  <a:srgbClr val="FFFFFF"/>
                </a:solidFill>
                <a:latin typeface="Century Gothic" panose="020B0502020202020204" pitchFamily="34" charset="0"/>
              </a:rPr>
              <a:t>Library &amp; Information Officer)</a:t>
            </a:r>
            <a:endParaRPr lang="en-IN" sz="2000" dirty="0">
              <a:latin typeface="Arial" panose="020B0604020202020204" pitchFamily="34" charset="0"/>
            </a:endParaRPr>
          </a:p>
          <a:p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2) Mr. </a:t>
            </a:r>
            <a:r>
              <a:rPr lang="en-IN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Nandeesha</a:t>
            </a:r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B,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n-IN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Asst. Library &amp; Information Officer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3) Mr. </a:t>
            </a:r>
            <a:r>
              <a:rPr lang="en-IN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Nidheesh</a:t>
            </a:r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David </a:t>
            </a:r>
            <a:r>
              <a:rPr lang="en-IN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Kuruvila</a:t>
            </a:r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n-IN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Sr. Library &amp; Information Assistant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4) Mr. </a:t>
            </a:r>
            <a:r>
              <a:rPr lang="en-IN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Nanjunda</a:t>
            </a:r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IN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Swamy</a:t>
            </a:r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M.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n-IN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Sr. Library &amp; Information Assistant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t"/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5) Mr. </a:t>
            </a:r>
            <a:r>
              <a:rPr lang="en-IN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Lokesh</a:t>
            </a:r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P,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n-IN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Assistant Grade-III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326522" y="3727251"/>
            <a:ext cx="1851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u="sng" dirty="0" smtClean="0">
                <a:solidFill>
                  <a:schemeClr val="bg1"/>
                </a:solidFill>
                <a:latin typeface="Garamond" panose="02020404030301010803" pitchFamily="18" charset="0"/>
              </a:rPr>
              <a:t>Support</a:t>
            </a:r>
            <a:endParaRPr lang="en-IN" sz="2800" b="1" u="sng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4540" y="4583430"/>
            <a:ext cx="93129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IN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1) Mr. </a:t>
            </a:r>
            <a:r>
              <a:rPr lang="en-IN" sz="20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Mahendra</a:t>
            </a:r>
            <a:r>
              <a:rPr lang="en-IN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, Clerical Assistant </a:t>
            </a:r>
            <a:r>
              <a:rPr lang="en-IN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(</a:t>
            </a:r>
            <a:r>
              <a:rPr lang="en-IN" sz="2000" i="1" dirty="0">
                <a:solidFill>
                  <a:srgbClr val="FFFFFF"/>
                </a:solidFill>
                <a:latin typeface="Century Gothic" panose="020B0502020202020204" pitchFamily="34" charset="0"/>
              </a:rPr>
              <a:t>Out Source- Contract</a:t>
            </a:r>
            <a:r>
              <a:rPr lang="en-IN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)</a:t>
            </a:r>
            <a:endParaRPr lang="en-IN" sz="2000" dirty="0">
              <a:latin typeface="Arial" panose="020B0604020202020204" pitchFamily="34" charset="0"/>
            </a:endParaRPr>
          </a:p>
          <a:p>
            <a:pPr fontAlgn="t"/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2) Ms. </a:t>
            </a:r>
            <a:r>
              <a:rPr lang="en-IN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Bhanu</a:t>
            </a:r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Clerical Assistant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n-IN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Out Source- Contract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t"/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3) Mr. </a:t>
            </a:r>
            <a:r>
              <a:rPr lang="en-IN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Hanumantha</a:t>
            </a:r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MTS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n-IN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Out Source- Contract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t"/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4) Mr. Suresh, MTS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n-IN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Out Source- Contract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t"/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5) Ms. </a:t>
            </a:r>
            <a:r>
              <a:rPr lang="en-IN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Rekha</a:t>
            </a:r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MTS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n-IN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Out Source- Contract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t"/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6) Mr. </a:t>
            </a:r>
            <a:r>
              <a:rPr lang="en-IN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Pradeeep</a:t>
            </a:r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MTS 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en-IN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Out Source- Contract</a:t>
            </a:r>
            <a:r>
              <a:rPr lang="en-IN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9288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82313" y="337752"/>
            <a:ext cx="50909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Future Plans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509319" y="2421924"/>
            <a:ext cx="6606746" cy="2042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Massive Open Online Course-Intellectual Disability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Massive Open Online Courses- </a:t>
            </a:r>
            <a:r>
              <a:rPr lang="en-US" dirty="0" smtClean="0"/>
              <a:t>Other Area</a:t>
            </a:r>
          </a:p>
          <a:p>
            <a:r>
              <a:rPr lang="en-US" dirty="0" smtClean="0"/>
              <a:t>Research </a:t>
            </a:r>
            <a:r>
              <a:rPr lang="en-US" dirty="0" smtClean="0"/>
              <a:t>Data Repository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 dirty="0" smtClean="0">
                <a:latin typeface="Garamond" panose="02020404030301010803" pitchFamily="18" charset="0"/>
              </a:rPr>
              <a:t>SWOT ANALYSIS</a:t>
            </a:r>
            <a:endParaRPr lang="en-IN" u="sng" dirty="0">
              <a:latin typeface="Garamond" panose="02020404030301010803" pitchFamily="18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051561" y="2006516"/>
            <a:ext cx="1874568" cy="2338361"/>
          </a:xfrm>
          <a:prstGeom prst="round2DiagRect">
            <a:avLst>
              <a:gd name="adj1" fmla="val 29727"/>
              <a:gd name="adj2" fmla="val 0"/>
            </a:avLst>
          </a:prstGeom>
          <a:solidFill>
            <a:schemeClr val="bg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" name="Round Diagonal Corner Rectangle 5"/>
          <p:cNvSpPr/>
          <p:nvPr/>
        </p:nvSpPr>
        <p:spPr>
          <a:xfrm>
            <a:off x="3559908" y="2006517"/>
            <a:ext cx="1755092" cy="2245444"/>
          </a:xfrm>
          <a:prstGeom prst="round2DiagRect">
            <a:avLst>
              <a:gd name="adj1" fmla="val 29727"/>
              <a:gd name="adj2" fmla="val 0"/>
            </a:avLst>
          </a:prstGeom>
          <a:solidFill>
            <a:schemeClr val="bg1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7" name="Round Diagonal Corner Rectangle 6"/>
          <p:cNvSpPr/>
          <p:nvPr/>
        </p:nvSpPr>
        <p:spPr>
          <a:xfrm>
            <a:off x="5967925" y="2077678"/>
            <a:ext cx="1903379" cy="2267199"/>
          </a:xfrm>
          <a:prstGeom prst="round2DiagRect">
            <a:avLst>
              <a:gd name="adj1" fmla="val 29727"/>
              <a:gd name="adj2" fmla="val 0"/>
            </a:avLst>
          </a:prstGeom>
          <a:solidFill>
            <a:schemeClr val="bg1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8" name="Round Diagonal Corner Rectangle 7"/>
          <p:cNvSpPr/>
          <p:nvPr/>
        </p:nvSpPr>
        <p:spPr>
          <a:xfrm>
            <a:off x="8627408" y="2077680"/>
            <a:ext cx="1800200" cy="2267198"/>
          </a:xfrm>
          <a:prstGeom prst="round2DiagRect">
            <a:avLst>
              <a:gd name="adj1" fmla="val 29727"/>
              <a:gd name="adj2" fmla="val 0"/>
            </a:avLst>
          </a:prstGeom>
          <a:solidFill>
            <a:schemeClr val="bg1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TextBox 8"/>
          <p:cNvSpPr txBox="1"/>
          <p:nvPr/>
        </p:nvSpPr>
        <p:spPr>
          <a:xfrm>
            <a:off x="1215076" y="2657688"/>
            <a:ext cx="16299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IN" sz="2000" dirty="0">
                <a:solidFill>
                  <a:srgbClr val="0D1D51"/>
                </a:solidFill>
                <a:latin typeface="Garamond" panose="02020404030301010803" pitchFamily="18" charset="0"/>
              </a:rPr>
              <a:t>Dedicated Staff</a:t>
            </a:r>
          </a:p>
          <a:p>
            <a:pPr lvl="0">
              <a:buFont typeface="Arial" pitchFamily="34" charset="0"/>
              <a:buChar char="•"/>
            </a:pPr>
            <a:r>
              <a:rPr lang="en-IN" sz="2000" dirty="0">
                <a:solidFill>
                  <a:srgbClr val="0D1D51"/>
                </a:solidFill>
                <a:latin typeface="Garamond" panose="02020404030301010803" pitchFamily="18" charset="0"/>
              </a:rPr>
              <a:t>Availability of Fund</a:t>
            </a:r>
          </a:p>
          <a:p>
            <a:pPr lvl="0">
              <a:buFont typeface="Arial" pitchFamily="34" charset="0"/>
              <a:buChar char="•"/>
            </a:pPr>
            <a:r>
              <a:rPr lang="en-IN" sz="2000" dirty="0">
                <a:solidFill>
                  <a:srgbClr val="0D1D51"/>
                </a:solidFill>
                <a:latin typeface="Garamond" panose="02020404030301010803" pitchFamily="18" charset="0"/>
              </a:rPr>
              <a:t>Support from Authority</a:t>
            </a:r>
          </a:p>
          <a:p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3718885" y="2537460"/>
            <a:ext cx="15344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0D1D51"/>
                </a:solidFill>
                <a:latin typeface="Garamond" panose="02020404030301010803" pitchFamily="18" charset="0"/>
              </a:rPr>
              <a:t>Lack of support of  IT Professionals</a:t>
            </a:r>
          </a:p>
          <a:p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6071103" y="2556261"/>
            <a:ext cx="18002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000" dirty="0">
                <a:solidFill>
                  <a:srgbClr val="0D1D51"/>
                </a:solidFill>
                <a:latin typeface="Garamond" panose="02020404030301010803" pitchFamily="18" charset="0"/>
              </a:rPr>
              <a:t>Lack of Indian Resources in the </a:t>
            </a:r>
            <a:r>
              <a:rPr lang="en-IN" sz="2000" dirty="0" smtClean="0">
                <a:solidFill>
                  <a:srgbClr val="0D1D51"/>
                </a:solidFill>
                <a:latin typeface="Garamond" panose="02020404030301010803" pitchFamily="18" charset="0"/>
              </a:rPr>
              <a:t>field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 smtClean="0">
                <a:solidFill>
                  <a:srgbClr val="0D1D51"/>
                </a:solidFill>
                <a:latin typeface="Garamond" panose="02020404030301010803" pitchFamily="18" charset="0"/>
              </a:rPr>
              <a:t>Reduced physical visit</a:t>
            </a:r>
            <a:endParaRPr lang="en-IN" sz="2000" dirty="0">
              <a:solidFill>
                <a:srgbClr val="0D1D51"/>
              </a:solidFill>
              <a:latin typeface="Garamond" panose="02020404030301010803" pitchFamily="18" charset="0"/>
            </a:endParaRPr>
          </a:p>
          <a:p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8627408" y="2441961"/>
            <a:ext cx="27655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IN" sz="2000" dirty="0" smtClean="0">
              <a:solidFill>
                <a:srgbClr val="0D1D51"/>
              </a:solidFill>
              <a:latin typeface="Garamond" panose="02020404030301010803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2000" dirty="0" smtClean="0">
                <a:solidFill>
                  <a:srgbClr val="0D1D51"/>
                </a:solidFill>
                <a:latin typeface="Garamond" panose="02020404030301010803" pitchFamily="18" charset="0"/>
              </a:rPr>
              <a:t>National </a:t>
            </a:r>
            <a:r>
              <a:rPr lang="en-IN" sz="2000" dirty="0">
                <a:solidFill>
                  <a:srgbClr val="0D1D51"/>
                </a:solidFill>
                <a:latin typeface="Garamond" panose="02020404030301010803" pitchFamily="18" charset="0"/>
              </a:rPr>
              <a:t>Information Centre on Communication Disorders </a:t>
            </a:r>
            <a:endParaRPr lang="en-IN" sz="2000" dirty="0" smtClean="0">
              <a:solidFill>
                <a:srgbClr val="0D1D51"/>
              </a:solidFill>
              <a:latin typeface="Garamond" panose="02020404030301010803" pitchFamily="18" charset="0"/>
            </a:endParaRPr>
          </a:p>
          <a:p>
            <a:pPr>
              <a:buFont typeface="Arial" pitchFamily="34" charset="0"/>
              <a:buChar char="•"/>
            </a:pPr>
            <a:endParaRPr lang="en-IN" sz="2000" dirty="0">
              <a:solidFill>
                <a:srgbClr val="0D1D51"/>
              </a:solidFill>
              <a:latin typeface="Garamond" panose="02020404030301010803" pitchFamily="18" charset="0"/>
            </a:endParaRPr>
          </a:p>
          <a:p>
            <a:endParaRPr lang="en-IN" sz="2000" dirty="0"/>
          </a:p>
        </p:txBody>
      </p:sp>
      <p:sp>
        <p:nvSpPr>
          <p:cNvPr id="13" name="Rectangle 12"/>
          <p:cNvSpPr/>
          <p:nvPr/>
        </p:nvSpPr>
        <p:spPr>
          <a:xfrm>
            <a:off x="1334530" y="2100649"/>
            <a:ext cx="1112108" cy="362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Strength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51189" y="2187146"/>
            <a:ext cx="1112108" cy="362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Weakness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388444" y="2178908"/>
            <a:ext cx="1112108" cy="362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25697" y="2113006"/>
            <a:ext cx="1404552" cy="362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Opportunity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20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 dirty="0" smtClean="0">
                <a:latin typeface="Perpetua" panose="02020502060401020303" pitchFamily="18" charset="0"/>
              </a:rPr>
              <a:t>Information Resources</a:t>
            </a:r>
            <a:endParaRPr lang="en-US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1680211"/>
            <a:ext cx="43776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Print Journals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Print Journal Archives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E-Books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E-Journals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E-Journal Archives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>
                  <a:lumMod val="95000"/>
                </a:schemeClr>
              </a:solidFill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7829550" y="1885950"/>
            <a:ext cx="3691890" cy="264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Online Databases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AIISH Publications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CD-ROMs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Rare Books </a:t>
            </a:r>
            <a:endParaRPr lang="en-IN" sz="3200" dirty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5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556" y="434023"/>
            <a:ext cx="10515600" cy="940181"/>
          </a:xfrm>
        </p:spPr>
        <p:txBody>
          <a:bodyPr/>
          <a:lstStyle/>
          <a:p>
            <a:r>
              <a:rPr lang="en-IN" u="sng" dirty="0">
                <a:latin typeface="Garamond" panose="02020404030301010803" pitchFamily="18" charset="0"/>
              </a:rPr>
              <a:t>Information Services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2526030" y="1579944"/>
            <a:ext cx="88376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Book Circulation </a:t>
            </a:r>
            <a:endParaRPr lang="en-IN" sz="3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Plagiarism Detection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Reference Management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Remote Login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ISBN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E-</a:t>
            </a:r>
            <a:r>
              <a:rPr lang="en-US" sz="3600" dirty="0" err="1">
                <a:solidFill>
                  <a:schemeClr val="bg1"/>
                </a:solidFill>
                <a:latin typeface="Garamond" panose="02020404030301010803" pitchFamily="18" charset="0"/>
              </a:rPr>
              <a:t>JAIISH</a:t>
            </a: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latin typeface="Garamond" panose="02020404030301010803" pitchFamily="18" charset="0"/>
              </a:rPr>
              <a:t>ERMED</a:t>
            </a: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latin typeface="Garamond" panose="02020404030301010803" pitchFamily="18" charset="0"/>
              </a:rPr>
              <a:t>NLIST</a:t>
            </a: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683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 dirty="0">
                <a:latin typeface="Garamond" panose="02020404030301010803" pitchFamily="18" charset="0"/>
              </a:rPr>
              <a:t>Major Infrastructure &amp; Facilities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4570" y="1885950"/>
            <a:ext cx="83667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Automatic Gate Register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Computer Centre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Electromagnetic Security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Exclusive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Institutional Repository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Language Lab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Spacious Reading Halls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Web </a:t>
            </a:r>
            <a:r>
              <a:rPr lang="en-US" sz="3600" dirty="0" err="1">
                <a:solidFill>
                  <a:schemeClr val="bg1"/>
                </a:solidFill>
                <a:latin typeface="Garamond" panose="02020404030301010803" pitchFamily="18" charset="0"/>
              </a:rPr>
              <a:t>OPAC</a:t>
            </a: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335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26" y="434023"/>
            <a:ext cx="10515600" cy="940181"/>
          </a:xfrm>
        </p:spPr>
        <p:txBody>
          <a:bodyPr/>
          <a:lstStyle/>
          <a:p>
            <a:r>
              <a:rPr lang="en-US" u="sng" dirty="0">
                <a:latin typeface="Book Antiqua" pitchFamily="18" charset="0"/>
              </a:rPr>
              <a:t/>
            </a:r>
            <a:br>
              <a:rPr lang="en-US" u="sng" dirty="0">
                <a:latin typeface="Book Antiqua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latin typeface="Book Antiqua" pitchFamily="18" charset="0"/>
              </a:rPr>
              <a:t>WORKSHOPS &amp; TRAINING</a:t>
            </a:r>
            <a:br>
              <a:rPr lang="en-US" u="sng" dirty="0">
                <a:latin typeface="Book Antiqua" pitchFamily="18" charset="0"/>
              </a:rPr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4610" y="1645920"/>
            <a:ext cx="808101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Workshops on Electronic Information Resources &amp; </a:t>
            </a:r>
            <a:r>
              <a:rPr 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Services</a:t>
            </a:r>
            <a:endParaRPr lang="en-US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Workshops on Plagiarism and Academic Integrity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Workshop on Academic Writing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Training on Reference Management </a:t>
            </a:r>
            <a:r>
              <a:rPr 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Software</a:t>
            </a:r>
            <a:endParaRPr lang="en-US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Training on online </a:t>
            </a:r>
            <a:r>
              <a:rPr 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databases</a:t>
            </a:r>
            <a:endParaRPr lang="en-US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Training on writing support </a:t>
            </a:r>
            <a:r>
              <a:rPr 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tool</a:t>
            </a:r>
            <a:endParaRPr lang="en-US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Orientation Programmes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OPEN ELECTIVE COURSE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9617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380" y="114047"/>
            <a:ext cx="5722620" cy="549147"/>
          </a:xfrm>
        </p:spPr>
        <p:txBody>
          <a:bodyPr/>
          <a:lstStyle/>
          <a:p>
            <a:pPr algn="r"/>
            <a:r>
              <a:rPr lang="en-IN" sz="3600" dirty="0">
                <a:latin typeface="Garamond" panose="02020404030301010803" pitchFamily="18" charset="0"/>
              </a:rPr>
              <a:t>Research Projects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354" y="951294"/>
            <a:ext cx="11404396" cy="57942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3550" y="388621"/>
            <a:ext cx="36461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chemeClr val="bg1"/>
                </a:solidFill>
                <a:latin typeface="Century Schoolbook" panose="02040604050505020304" pitchFamily="18" charset="0"/>
              </a:rPr>
              <a:t>Library Webportal</a:t>
            </a:r>
          </a:p>
          <a:p>
            <a:endParaRPr lang="en-IN" sz="26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2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280" y="59408"/>
            <a:ext cx="5734050" cy="562991"/>
          </a:xfrm>
        </p:spPr>
        <p:txBody>
          <a:bodyPr/>
          <a:lstStyle/>
          <a:p>
            <a:r>
              <a:rPr lang="en-IN" sz="3600" dirty="0">
                <a:latin typeface="Garamond" panose="02020404030301010803" pitchFamily="18" charset="0"/>
              </a:rPr>
              <a:t>Research Projects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59" y="1268730"/>
            <a:ext cx="11407141" cy="5441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2950" y="622399"/>
            <a:ext cx="299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  <a:latin typeface="Book Antiqua" pitchFamily="18" charset="0"/>
              </a:rPr>
              <a:t>WEB </a:t>
            </a:r>
            <a:r>
              <a:rPr lang="en-US" sz="2400" b="1" u="sng" dirty="0" err="1">
                <a:solidFill>
                  <a:schemeClr val="bg1"/>
                </a:solidFill>
                <a:latin typeface="Book Antiqua" pitchFamily="18" charset="0"/>
              </a:rPr>
              <a:t>OPAC</a:t>
            </a:r>
            <a:endParaRPr lang="en-US" sz="2400" b="1" u="sng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694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2B532-EB3E-428B-9224-EFA237D1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6580" y="0"/>
            <a:ext cx="5518150" cy="678835"/>
          </a:xfrm>
        </p:spPr>
        <p:txBody>
          <a:bodyPr/>
          <a:lstStyle/>
          <a:p>
            <a:r>
              <a:rPr lang="en-IN" sz="3600" dirty="0">
                <a:latin typeface="Garamond" panose="02020404030301010803" pitchFamily="18" charset="0"/>
              </a:rPr>
              <a:t>Research Projects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169" y="1122744"/>
            <a:ext cx="11430001" cy="55641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4410" y="52578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E-</a:t>
            </a:r>
            <a:r>
              <a:rPr lang="en-US" sz="2400" b="1" u="sng" dirty="0" err="1">
                <a:solidFill>
                  <a:schemeClr val="bg1"/>
                </a:solidFill>
                <a:latin typeface="Garamond" panose="02020404030301010803" pitchFamily="18" charset="0"/>
              </a:rPr>
              <a:t>JAIISH</a:t>
            </a:r>
            <a:endParaRPr lang="en-US" sz="2400" b="1" u="sng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9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799580" y="-128334"/>
            <a:ext cx="5392420" cy="768414"/>
          </a:xfrm>
        </p:spPr>
        <p:txBody>
          <a:bodyPr/>
          <a:lstStyle/>
          <a:p>
            <a:r>
              <a:rPr lang="en-IN" sz="3600" dirty="0">
                <a:latin typeface="Garamond" panose="02020404030301010803" pitchFamily="18" charset="0"/>
              </a:rPr>
              <a:t>Research Projects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" y="1248474"/>
            <a:ext cx="11361420" cy="5432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" y="640080"/>
            <a:ext cx="6572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  <a:latin typeface="Garamond" panose="02020404030301010803" pitchFamily="18" charset="0"/>
              </a:rPr>
              <a:t>Indian Literature on Communication Disorders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886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0</TotalTime>
  <Words>329</Words>
  <Application>Microsoft Office PowerPoint</Application>
  <PresentationFormat>Custom</PresentationFormat>
  <Paragraphs>96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LIBRARY &amp;  INFORMATION CENTRE </vt:lpstr>
      <vt:lpstr>Information Resources</vt:lpstr>
      <vt:lpstr>Information Services </vt:lpstr>
      <vt:lpstr>Major Infrastructure &amp; Facilities</vt:lpstr>
      <vt:lpstr>  WORKSHOPS &amp; TRAINING </vt:lpstr>
      <vt:lpstr>Research Projects</vt:lpstr>
      <vt:lpstr>Research Projects</vt:lpstr>
      <vt:lpstr>Research Projects</vt:lpstr>
      <vt:lpstr>Research Projects</vt:lpstr>
      <vt:lpstr>Research Projects </vt:lpstr>
      <vt:lpstr>Personnel</vt:lpstr>
      <vt:lpstr>Slide 12</vt:lpstr>
      <vt:lpstr>SWOT ANALYSIS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2022-11-01T04:50:34Z</dcterms:created>
  <dcterms:modified xsi:type="dcterms:W3CDTF">2022-11-01T09:10:57Z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